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7772400" cy="10058400"/>
  <p:notesSz cx="7772400" cy="10058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5226" y="9510130"/>
            <a:ext cx="320675" cy="26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jpe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jpeg"/><Relationship Id="rId8" Type="http://schemas.openxmlformats.org/officeDocument/2006/relationships/image" Target="../media/image61.jpeg"/><Relationship Id="rId7" Type="http://schemas.openxmlformats.org/officeDocument/2006/relationships/image" Target="../media/image60.jpe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3.jpe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63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png"/><Relationship Id="rId3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71.png"/><Relationship Id="rId6" Type="http://schemas.openxmlformats.org/officeDocument/2006/relationships/image" Target="../media/image70.jpeg"/><Relationship Id="rId5" Type="http://schemas.openxmlformats.org/officeDocument/2006/relationships/image" Target="../media/image65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4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png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jpeg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01.png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3" Type="http://schemas.openxmlformats.org/officeDocument/2006/relationships/image" Target="../media/image102.jpeg"/><Relationship Id="rId2" Type="http://schemas.openxmlformats.org/officeDocument/2006/relationships/image" Target="../media/image100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10.png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image" Target="../media/image100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12.png"/><Relationship Id="rId4" Type="http://schemas.openxmlformats.org/officeDocument/2006/relationships/image" Target="../media/image110.png"/><Relationship Id="rId3" Type="http://schemas.openxmlformats.org/officeDocument/2006/relationships/image" Target="../media/image111.png"/><Relationship Id="rId2" Type="http://schemas.openxmlformats.org/officeDocument/2006/relationships/image" Target="../media/image108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18.png"/><Relationship Id="rId7" Type="http://schemas.openxmlformats.org/officeDocument/2006/relationships/image" Target="../media/image117.png"/><Relationship Id="rId6" Type="http://schemas.openxmlformats.org/officeDocument/2006/relationships/image" Target="../media/image116.png"/><Relationship Id="rId5" Type="http://schemas.openxmlformats.org/officeDocument/2006/relationships/image" Target="../media/image110.png"/><Relationship Id="rId4" Type="http://schemas.openxmlformats.org/officeDocument/2006/relationships/image" Target="../media/image115.png"/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21.jpeg"/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5" Type="http://schemas.openxmlformats.org/officeDocument/2006/relationships/image" Target="../media/image121.jpeg"/><Relationship Id="rId4" Type="http://schemas.openxmlformats.org/officeDocument/2006/relationships/image" Target="../media/image123.jpeg"/><Relationship Id="rId3" Type="http://schemas.openxmlformats.org/officeDocument/2006/relationships/image" Target="../media/image122.jpeg"/><Relationship Id="rId2" Type="http://schemas.openxmlformats.org/officeDocument/2006/relationships/image" Target="../media/image119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26.jpeg"/><Relationship Id="rId4" Type="http://schemas.openxmlformats.org/officeDocument/2006/relationships/image" Target="../media/image121.jpeg"/><Relationship Id="rId3" Type="http://schemas.openxmlformats.org/officeDocument/2006/relationships/image" Target="../media/image125.jpeg"/><Relationship Id="rId2" Type="http://schemas.openxmlformats.org/officeDocument/2006/relationships/image" Target="../media/image119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36.jpeg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png"/><Relationship Id="rId3" Type="http://schemas.openxmlformats.org/officeDocument/2006/relationships/image" Target="../media/image132.jpeg"/><Relationship Id="rId2" Type="http://schemas.openxmlformats.org/officeDocument/2006/relationships/image" Target="../media/image127.jpeg"/><Relationship Id="rId1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38.jpeg"/><Relationship Id="rId3" Type="http://schemas.openxmlformats.org/officeDocument/2006/relationships/image" Target="../media/image137.jpeg"/><Relationship Id="rId2" Type="http://schemas.openxmlformats.org/officeDocument/2006/relationships/image" Target="../media/image127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5.jpe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81100" y="3800855"/>
              <a:ext cx="5753100" cy="53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25311" y="2514600"/>
              <a:ext cx="973074" cy="10111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44296" y="1133094"/>
            <a:ext cx="6083300" cy="1630045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294005">
              <a:lnSpc>
                <a:spcPts val="2850"/>
              </a:lnSpc>
            </a:pPr>
            <a:r>
              <a:rPr sz="2400" spc="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PRINCIPLES </a:t>
            </a:r>
            <a:r>
              <a:rPr sz="24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2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ORGANIC </a:t>
            </a:r>
            <a:r>
              <a:rPr sz="2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CHEMISTRY</a:t>
            </a:r>
            <a:r>
              <a:rPr sz="2400" spc="-4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294005" marR="3394710">
              <a:lnSpc>
                <a:spcPct val="100000"/>
              </a:lnSpc>
              <a:spcBef>
                <a:spcPts val="1080"/>
              </a:spcBef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2551430" algn="ctr">
              <a:lnSpc>
                <a:spcPct val="100000"/>
              </a:lnSpc>
              <a:spcBef>
                <a:spcPts val="205"/>
              </a:spcBef>
            </a:pPr>
            <a:r>
              <a:rPr lang="en-IN" sz="1400">
                <a:latin typeface="Arial" panose="020B0604020202020204"/>
                <a:cs typeface="Arial" panose="020B0604020202020204"/>
              </a:rPr>
              <a:t>Mr.OM PRAKASH PANDA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Arial" panose="020B0604020202020204"/>
              <a:cs typeface="Arial" panose="020B0604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2" name="object 12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81100" y="8176260"/>
              <a:ext cx="5753100" cy="53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50">
              <a:latin typeface="Times New Roman" panose="02020603050405020304"/>
              <a:cs typeface="Times New Roman" panose="02020603050405020304"/>
            </a:endParaRPr>
          </a:p>
          <a:p>
            <a:pPr marL="459105">
              <a:lnSpc>
                <a:spcPts val="2385"/>
              </a:lnSpc>
            </a:pPr>
            <a:r>
              <a:rPr sz="20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CHAPTER</a:t>
            </a:r>
            <a:r>
              <a:rPr sz="2000" spc="-1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000" spc="1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3</a:t>
            </a: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382270" algn="ctr">
              <a:lnSpc>
                <a:spcPts val="3585"/>
              </a:lnSpc>
            </a:pPr>
            <a:r>
              <a:rPr sz="3000" spc="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ALKENES,</a:t>
            </a:r>
            <a:r>
              <a:rPr sz="3000" spc="-2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 marL="1606550" marR="1216025" indent="1488440">
              <a:lnSpc>
                <a:spcPct val="100000"/>
              </a:lnSpc>
            </a:pPr>
            <a:r>
              <a:rPr sz="30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&amp;  </a:t>
            </a:r>
            <a:r>
              <a:rPr sz="3000" spc="-1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</a:t>
            </a:r>
            <a:r>
              <a:rPr sz="3000" spc="-2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000" spc="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3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34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277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2369820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08504" y="2153411"/>
              <a:ext cx="3297174" cy="6362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528565" y="3283458"/>
              <a:ext cx="1804415" cy="11483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ACIDITY </a:t>
            </a:r>
            <a:r>
              <a:rPr sz="18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800" spc="-16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471805" marR="133985" indent="-228600">
              <a:lnSpc>
                <a:spcPct val="100000"/>
              </a:lnSpc>
              <a:spcBef>
                <a:spcPts val="470"/>
              </a:spcBef>
              <a:buFont typeface="Courier New" panose="02070309020205020404"/>
              <a:buChar char="o"/>
              <a:tabLst>
                <a:tab pos="472440" algn="l"/>
              </a:tabLst>
            </a:pPr>
            <a:r>
              <a:rPr sz="1200" spc="-65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atom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on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triply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bonded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weakly </a:t>
            </a:r>
            <a:r>
              <a:rPr sz="12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acidic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can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removed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by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very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strong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base.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ourier New" panose="02070309020205020404"/>
              <a:buChar char="o"/>
            </a:pPr>
            <a:endParaRPr sz="1850">
              <a:latin typeface="Trebuchet MS" panose="020B0603020202020204"/>
              <a:cs typeface="Trebuchet MS" panose="020B0603020202020204"/>
            </a:endParaRPr>
          </a:p>
          <a:p>
            <a:pPr marL="472440" indent="-229235">
              <a:lnSpc>
                <a:spcPct val="100000"/>
              </a:lnSpc>
              <a:buFont typeface="Courier New" panose="02070309020205020404"/>
              <a:buChar char="o"/>
              <a:tabLst>
                <a:tab pos="472440" algn="l"/>
              </a:tabLst>
            </a:pPr>
            <a:r>
              <a:rPr sz="1200" spc="-25" dirty="0">
                <a:latin typeface="Trebuchet MS" panose="020B0603020202020204"/>
                <a:cs typeface="Trebuchet MS" panose="020B0603020202020204"/>
              </a:rPr>
              <a:t>Consider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hybridization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atom in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each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type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C </a:t>
            </a:r>
            <a:r>
              <a:rPr sz="1200" spc="-145" dirty="0">
                <a:latin typeface="Trebuchet MS" panose="020B0603020202020204"/>
                <a:cs typeface="Trebuchet MS" panose="020B0603020202020204"/>
              </a:rPr>
              <a:t>-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H</a:t>
            </a:r>
            <a:r>
              <a:rPr sz="1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bond: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535305" marR="2543810" algn="just">
              <a:lnSpc>
                <a:spcPct val="100000"/>
              </a:lnSpc>
              <a:spcBef>
                <a:spcPts val="965"/>
              </a:spcBef>
            </a:pPr>
            <a:r>
              <a:rPr sz="1100" spc="-35" dirty="0">
                <a:latin typeface="Trebuchet MS" panose="020B0603020202020204"/>
                <a:cs typeface="Trebuchet MS" panose="020B0603020202020204"/>
              </a:rPr>
              <a:t>Recall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i="1" spc="60" dirty="0">
                <a:latin typeface="Trebuchet MS" panose="020B0603020202020204"/>
                <a:cs typeface="Trebuchet MS" panose="020B0603020202020204"/>
              </a:rPr>
              <a:t>s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orbitals are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closer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nucleus</a:t>
            </a:r>
            <a:r>
              <a:rPr sz="11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than  are </a:t>
            </a:r>
            <a:r>
              <a:rPr sz="1100" i="1" spc="-25" dirty="0">
                <a:latin typeface="Trebuchet MS" panose="020B0603020202020204"/>
                <a:cs typeface="Trebuchet MS" panose="020B0603020202020204"/>
              </a:rPr>
              <a:t>p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orbitals.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Consequently,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bonding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electrons 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closest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nucleus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triple 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bond,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making </a:t>
            </a:r>
            <a:r>
              <a:rPr sz="1100" spc="-85" dirty="0">
                <a:latin typeface="Trebuchet MS" panose="020B0603020202020204"/>
                <a:cs typeface="Trebuchet MS" panose="020B0603020202020204"/>
              </a:rPr>
              <a:t>it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easiest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base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remove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that 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type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proton.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Sodium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amide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sufficiently 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strong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base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this</a:t>
            </a:r>
            <a:r>
              <a:rPr sz="11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purpose.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R="134620" algn="r">
              <a:lnSpc>
                <a:spcPct val="100000"/>
              </a:lnSpc>
              <a:spcBef>
                <a:spcPts val="785"/>
              </a:spcBef>
            </a:pPr>
            <a:r>
              <a:rPr sz="600" spc="3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19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0" name="object 10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50213" y="6012942"/>
              <a:ext cx="2830830" cy="2628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78813" y="7138416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265938"/>
                  </a:lnTo>
                  <a:lnTo>
                    <a:pt x="1524" y="266700"/>
                  </a:lnTo>
                  <a:lnTo>
                    <a:pt x="2099310" y="266700"/>
                  </a:lnTo>
                  <a:lnTo>
                    <a:pt x="2100834" y="265938"/>
                  </a:lnTo>
                  <a:lnTo>
                    <a:pt x="2100834" y="264414"/>
                  </a:lnTo>
                  <a:lnTo>
                    <a:pt x="5334" y="264414"/>
                  </a:lnTo>
                  <a:lnTo>
                    <a:pt x="2286" y="262128"/>
                  </a:lnTo>
                  <a:lnTo>
                    <a:pt x="5334" y="262128"/>
                  </a:lnTo>
                  <a:lnTo>
                    <a:pt x="5334" y="5334"/>
                  </a:lnTo>
                  <a:lnTo>
                    <a:pt x="2285" y="5334"/>
                  </a:lnTo>
                  <a:lnTo>
                    <a:pt x="5334" y="2286"/>
                  </a:lnTo>
                  <a:lnTo>
                    <a:pt x="2100834" y="2286"/>
                  </a:lnTo>
                  <a:lnTo>
                    <a:pt x="2100834" y="1524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2128"/>
                  </a:moveTo>
                  <a:lnTo>
                    <a:pt x="2286" y="262128"/>
                  </a:lnTo>
                  <a:lnTo>
                    <a:pt x="5334" y="264414"/>
                  </a:lnTo>
                  <a:lnTo>
                    <a:pt x="5334" y="262128"/>
                  </a:lnTo>
                  <a:close/>
                </a:path>
                <a:path w="2101215" h="266700">
                  <a:moveTo>
                    <a:pt x="2095500" y="262128"/>
                  </a:moveTo>
                  <a:lnTo>
                    <a:pt x="5334" y="262128"/>
                  </a:lnTo>
                  <a:lnTo>
                    <a:pt x="5334" y="264414"/>
                  </a:lnTo>
                  <a:lnTo>
                    <a:pt x="2095500" y="264414"/>
                  </a:lnTo>
                  <a:lnTo>
                    <a:pt x="2095500" y="262128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2095500" y="264414"/>
                  </a:lnTo>
                  <a:lnTo>
                    <a:pt x="2097786" y="262128"/>
                  </a:lnTo>
                  <a:lnTo>
                    <a:pt x="2100834" y="262128"/>
                  </a:lnTo>
                  <a:lnTo>
                    <a:pt x="2100834" y="5334"/>
                  </a:lnTo>
                  <a:lnTo>
                    <a:pt x="2097786" y="5334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62128"/>
                  </a:moveTo>
                  <a:lnTo>
                    <a:pt x="2097786" y="262128"/>
                  </a:lnTo>
                  <a:lnTo>
                    <a:pt x="2095500" y="264414"/>
                  </a:lnTo>
                  <a:lnTo>
                    <a:pt x="2100834" y="264414"/>
                  </a:lnTo>
                  <a:lnTo>
                    <a:pt x="2100834" y="262128"/>
                  </a:lnTo>
                  <a:close/>
                </a:path>
                <a:path w="2101215" h="266700">
                  <a:moveTo>
                    <a:pt x="5334" y="2286"/>
                  </a:moveTo>
                  <a:lnTo>
                    <a:pt x="2285" y="5334"/>
                  </a:lnTo>
                  <a:lnTo>
                    <a:pt x="5334" y="5334"/>
                  </a:lnTo>
                  <a:lnTo>
                    <a:pt x="5334" y="228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5334" y="2286"/>
                  </a:lnTo>
                  <a:lnTo>
                    <a:pt x="5334" y="5334"/>
                  </a:lnTo>
                  <a:lnTo>
                    <a:pt x="2095500" y="5334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286"/>
                  </a:moveTo>
                  <a:lnTo>
                    <a:pt x="2095500" y="2286"/>
                  </a:lnTo>
                  <a:lnTo>
                    <a:pt x="2097786" y="5334"/>
                  </a:lnTo>
                  <a:lnTo>
                    <a:pt x="2100834" y="5334"/>
                  </a:lnTo>
                  <a:lnTo>
                    <a:pt x="2100834" y="22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78813" y="7138416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265938"/>
                  </a:lnTo>
                  <a:lnTo>
                    <a:pt x="1524" y="266700"/>
                  </a:lnTo>
                  <a:lnTo>
                    <a:pt x="2099310" y="266700"/>
                  </a:lnTo>
                  <a:lnTo>
                    <a:pt x="2100834" y="265938"/>
                  </a:lnTo>
                  <a:lnTo>
                    <a:pt x="2100834" y="264414"/>
                  </a:lnTo>
                  <a:lnTo>
                    <a:pt x="5334" y="264414"/>
                  </a:lnTo>
                  <a:lnTo>
                    <a:pt x="2286" y="262128"/>
                  </a:lnTo>
                  <a:lnTo>
                    <a:pt x="5334" y="262128"/>
                  </a:lnTo>
                  <a:lnTo>
                    <a:pt x="5334" y="5334"/>
                  </a:lnTo>
                  <a:lnTo>
                    <a:pt x="2285" y="5334"/>
                  </a:lnTo>
                  <a:lnTo>
                    <a:pt x="5334" y="2286"/>
                  </a:lnTo>
                  <a:lnTo>
                    <a:pt x="2100834" y="2286"/>
                  </a:lnTo>
                  <a:lnTo>
                    <a:pt x="2100834" y="1524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2128"/>
                  </a:moveTo>
                  <a:lnTo>
                    <a:pt x="2286" y="262128"/>
                  </a:lnTo>
                  <a:lnTo>
                    <a:pt x="5334" y="264414"/>
                  </a:lnTo>
                  <a:lnTo>
                    <a:pt x="5334" y="262128"/>
                  </a:lnTo>
                  <a:close/>
                </a:path>
                <a:path w="2101215" h="266700">
                  <a:moveTo>
                    <a:pt x="2095500" y="262128"/>
                  </a:moveTo>
                  <a:lnTo>
                    <a:pt x="5334" y="262128"/>
                  </a:lnTo>
                  <a:lnTo>
                    <a:pt x="5334" y="264414"/>
                  </a:lnTo>
                  <a:lnTo>
                    <a:pt x="2095500" y="264414"/>
                  </a:lnTo>
                  <a:lnTo>
                    <a:pt x="2095500" y="262128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2095500" y="264414"/>
                  </a:lnTo>
                  <a:lnTo>
                    <a:pt x="2097786" y="262128"/>
                  </a:lnTo>
                  <a:lnTo>
                    <a:pt x="2100834" y="262128"/>
                  </a:lnTo>
                  <a:lnTo>
                    <a:pt x="2100834" y="5334"/>
                  </a:lnTo>
                  <a:lnTo>
                    <a:pt x="2097786" y="5334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62128"/>
                  </a:moveTo>
                  <a:lnTo>
                    <a:pt x="2097786" y="262128"/>
                  </a:lnTo>
                  <a:lnTo>
                    <a:pt x="2095500" y="264414"/>
                  </a:lnTo>
                  <a:lnTo>
                    <a:pt x="2100834" y="264414"/>
                  </a:lnTo>
                  <a:lnTo>
                    <a:pt x="2100834" y="262128"/>
                  </a:lnTo>
                  <a:close/>
                </a:path>
                <a:path w="2101215" h="266700">
                  <a:moveTo>
                    <a:pt x="5334" y="2286"/>
                  </a:moveTo>
                  <a:lnTo>
                    <a:pt x="2285" y="5334"/>
                  </a:lnTo>
                  <a:lnTo>
                    <a:pt x="5334" y="5334"/>
                  </a:lnTo>
                  <a:lnTo>
                    <a:pt x="5334" y="228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5334" y="2286"/>
                  </a:lnTo>
                  <a:lnTo>
                    <a:pt x="5334" y="5334"/>
                  </a:lnTo>
                  <a:lnTo>
                    <a:pt x="2095500" y="5334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286"/>
                  </a:moveTo>
                  <a:lnTo>
                    <a:pt x="2095500" y="2286"/>
                  </a:lnTo>
                  <a:lnTo>
                    <a:pt x="2097786" y="5334"/>
                  </a:lnTo>
                  <a:lnTo>
                    <a:pt x="2100834" y="5334"/>
                  </a:lnTo>
                  <a:lnTo>
                    <a:pt x="2100834" y="22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14655" marR="132715" indent="-171450">
              <a:lnSpc>
                <a:spcPct val="100000"/>
              </a:lnSpc>
              <a:spcBef>
                <a:spcPts val="525"/>
              </a:spcBef>
              <a:buFont typeface="Courier New" panose="02070309020205020404"/>
              <a:buChar char="o"/>
              <a:tabLst>
                <a:tab pos="415290" algn="l"/>
              </a:tabLst>
            </a:pP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prepared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by </a:t>
            </a:r>
            <a:r>
              <a:rPr sz="12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Elimination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atom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or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group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atoms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from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adjacent 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carbons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form </a:t>
            </a:r>
            <a:r>
              <a:rPr sz="1200" i="1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carbon-carbon </a:t>
            </a:r>
            <a:r>
              <a:rPr sz="1200" i="1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double</a:t>
            </a:r>
            <a:r>
              <a:rPr sz="1200" i="1" spc="-1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bond</a:t>
            </a:r>
            <a:r>
              <a:rPr sz="12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0000"/>
              </a:buClr>
              <a:buFont typeface="Courier New" panose="02070309020205020404"/>
              <a:buChar char="o"/>
            </a:pPr>
            <a:endParaRPr sz="1850">
              <a:latin typeface="Trebuchet MS" panose="020B0603020202020204"/>
              <a:cs typeface="Trebuchet MS" panose="020B0603020202020204"/>
            </a:endParaRPr>
          </a:p>
          <a:p>
            <a:pPr marL="600075" lvl="1" indent="-201295">
              <a:lnSpc>
                <a:spcPct val="100000"/>
              </a:lnSpc>
              <a:buAutoNum type="arabicParenR"/>
              <a:tabLst>
                <a:tab pos="600710" algn="l"/>
              </a:tabLst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1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Alcohols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55015" marR="134620" indent="-143510">
              <a:lnSpc>
                <a:spcPct val="100000"/>
              </a:lnSpc>
              <a:spcBef>
                <a:spcPts val="760"/>
              </a:spcBef>
            </a:pPr>
            <a:r>
              <a:rPr sz="1200" spc="-5" dirty="0">
                <a:latin typeface="Courier New" panose="02070309020205020404"/>
                <a:cs typeface="Courier New" panose="02070309020205020404"/>
              </a:rPr>
              <a:t>o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i="1" spc="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alcohol </a:t>
            </a:r>
            <a:r>
              <a:rPr sz="1200" i="1" spc="-1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heated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15" dirty="0">
                <a:latin typeface="Trebuchet MS" panose="020B0603020202020204"/>
                <a:cs typeface="Trebuchet MS" panose="020B0603020202020204"/>
              </a:rPr>
              <a:t>presence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1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mineral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acid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catalyst, </a:t>
            </a:r>
            <a:r>
              <a:rPr sz="1200" i="1" spc="-90" dirty="0">
                <a:latin typeface="Trebuchet MS" panose="020B0603020202020204"/>
                <a:cs typeface="Trebuchet MS" panose="020B0603020202020204"/>
              </a:rPr>
              <a:t>It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readily  </a:t>
            </a:r>
            <a:r>
              <a:rPr sz="1200" i="1" spc="-10" dirty="0">
                <a:latin typeface="Trebuchet MS" panose="020B0603020202020204"/>
                <a:cs typeface="Trebuchet MS" panose="020B0603020202020204"/>
              </a:rPr>
              <a:t>loses </a:t>
            </a:r>
            <a:r>
              <a:rPr sz="1200" i="1" spc="1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molecule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7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water </a:t>
            </a:r>
            <a:r>
              <a:rPr sz="1200" i="1" spc="-10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give </a:t>
            </a:r>
            <a:r>
              <a:rPr sz="1200" i="1" dirty="0">
                <a:latin typeface="Trebuchet MS" panose="020B0603020202020204"/>
                <a:cs typeface="Trebuchet MS" panose="020B0603020202020204"/>
              </a:rPr>
              <a:t>an</a:t>
            </a:r>
            <a:r>
              <a:rPr sz="1200" i="1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marL="459105">
              <a:lnSpc>
                <a:spcPct val="100000"/>
              </a:lnSpc>
              <a:spcBef>
                <a:spcPts val="5"/>
              </a:spcBef>
            </a:pPr>
            <a:r>
              <a:rPr sz="10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30" dirty="0">
                <a:latin typeface="Trebuchet MS" panose="020B0603020202020204"/>
                <a:cs typeface="Trebuchet MS" panose="020B0603020202020204"/>
              </a:rPr>
              <a:t>acid</a:t>
            </a:r>
            <a:r>
              <a:rPr sz="10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30" dirty="0">
                <a:latin typeface="Trebuchet MS" panose="020B0603020202020204"/>
                <a:cs typeface="Trebuchet MS" panose="020B0603020202020204"/>
              </a:rPr>
              <a:t>catalysts</a:t>
            </a:r>
            <a:r>
              <a:rPr sz="1000" spc="-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20" dirty="0">
                <a:latin typeface="Trebuchet MS" panose="020B0603020202020204"/>
                <a:cs typeface="Trebuchet MS" panose="020B0603020202020204"/>
              </a:rPr>
              <a:t>most</a:t>
            </a:r>
            <a:r>
              <a:rPr sz="10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35" dirty="0">
                <a:latin typeface="Trebuchet MS" panose="020B0603020202020204"/>
                <a:cs typeface="Trebuchet MS" panose="020B0603020202020204"/>
              </a:rPr>
              <a:t>commonly</a:t>
            </a:r>
            <a:r>
              <a:rPr sz="10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dirty="0">
                <a:latin typeface="Trebuchet MS" panose="020B0603020202020204"/>
                <a:cs typeface="Trebuchet MS" panose="020B0603020202020204"/>
              </a:rPr>
              <a:t>used</a:t>
            </a:r>
            <a:r>
              <a:rPr sz="10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30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0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sulfuric</a:t>
            </a:r>
            <a:r>
              <a:rPr sz="10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acid,</a:t>
            </a:r>
            <a:r>
              <a:rPr sz="10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975" spc="30" baseline="-210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000" spc="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S0</a:t>
            </a:r>
            <a:r>
              <a:rPr sz="975" spc="30" baseline="-210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4</a:t>
            </a:r>
            <a:r>
              <a:rPr sz="1000" spc="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,</a:t>
            </a:r>
            <a:r>
              <a:rPr sz="1000" spc="-7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r>
              <a:rPr sz="10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phosphoric</a:t>
            </a:r>
            <a:r>
              <a:rPr sz="10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acid,</a:t>
            </a:r>
            <a:r>
              <a:rPr sz="10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975" spc="7" baseline="-210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000" spc="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P0</a:t>
            </a:r>
            <a:r>
              <a:rPr sz="975" spc="7" baseline="-210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4</a:t>
            </a:r>
            <a:r>
              <a:rPr sz="1000" spc="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2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20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0" y="6579107"/>
            <a:ext cx="2279142" cy="561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56738" y="7909559"/>
            <a:ext cx="2662428" cy="609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2830830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8813" y="1739645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2099310" y="266699"/>
                  </a:lnTo>
                  <a:lnTo>
                    <a:pt x="2100834" y="265175"/>
                  </a:lnTo>
                  <a:lnTo>
                    <a:pt x="2100834" y="263651"/>
                  </a:lnTo>
                  <a:lnTo>
                    <a:pt x="5334" y="263651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6" y="4571"/>
                  </a:lnTo>
                  <a:lnTo>
                    <a:pt x="5334" y="2285"/>
                  </a:lnTo>
                  <a:lnTo>
                    <a:pt x="2100834" y="2285"/>
                  </a:lnTo>
                  <a:lnTo>
                    <a:pt x="2100834" y="761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3651"/>
                  </a:lnTo>
                  <a:lnTo>
                    <a:pt x="5334" y="261365"/>
                  </a:lnTo>
                  <a:close/>
                </a:path>
                <a:path w="2101215" h="266700">
                  <a:moveTo>
                    <a:pt x="2095500" y="261365"/>
                  </a:moveTo>
                  <a:lnTo>
                    <a:pt x="5334" y="261365"/>
                  </a:lnTo>
                  <a:lnTo>
                    <a:pt x="5334" y="263651"/>
                  </a:lnTo>
                  <a:lnTo>
                    <a:pt x="2095500" y="263651"/>
                  </a:lnTo>
                  <a:lnTo>
                    <a:pt x="2095500" y="26136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2095500" y="263651"/>
                  </a:lnTo>
                  <a:lnTo>
                    <a:pt x="2097786" y="261365"/>
                  </a:lnTo>
                  <a:lnTo>
                    <a:pt x="2100834" y="261365"/>
                  </a:lnTo>
                  <a:lnTo>
                    <a:pt x="2100834" y="4571"/>
                  </a:lnTo>
                  <a:lnTo>
                    <a:pt x="2097786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61365"/>
                  </a:moveTo>
                  <a:lnTo>
                    <a:pt x="2097786" y="261365"/>
                  </a:lnTo>
                  <a:lnTo>
                    <a:pt x="2095500" y="263651"/>
                  </a:lnTo>
                  <a:lnTo>
                    <a:pt x="2100834" y="263651"/>
                  </a:lnTo>
                  <a:lnTo>
                    <a:pt x="2100834" y="261365"/>
                  </a:lnTo>
                  <a:close/>
                </a:path>
                <a:path w="2101215" h="266700">
                  <a:moveTo>
                    <a:pt x="5334" y="2285"/>
                  </a:moveTo>
                  <a:lnTo>
                    <a:pt x="2286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2095500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285"/>
                  </a:moveTo>
                  <a:lnTo>
                    <a:pt x="2095500" y="2285"/>
                  </a:lnTo>
                  <a:lnTo>
                    <a:pt x="2097786" y="4571"/>
                  </a:lnTo>
                  <a:lnTo>
                    <a:pt x="2100834" y="4571"/>
                  </a:lnTo>
                  <a:lnTo>
                    <a:pt x="21008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78813" y="1739645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2099310" y="266699"/>
                  </a:lnTo>
                  <a:lnTo>
                    <a:pt x="2100834" y="265175"/>
                  </a:lnTo>
                  <a:lnTo>
                    <a:pt x="2100834" y="263651"/>
                  </a:lnTo>
                  <a:lnTo>
                    <a:pt x="5334" y="263651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6" y="4571"/>
                  </a:lnTo>
                  <a:lnTo>
                    <a:pt x="5334" y="2285"/>
                  </a:lnTo>
                  <a:lnTo>
                    <a:pt x="2100834" y="2285"/>
                  </a:lnTo>
                  <a:lnTo>
                    <a:pt x="2100834" y="761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3651"/>
                  </a:lnTo>
                  <a:lnTo>
                    <a:pt x="5334" y="261365"/>
                  </a:lnTo>
                  <a:close/>
                </a:path>
                <a:path w="2101215" h="266700">
                  <a:moveTo>
                    <a:pt x="2095500" y="261365"/>
                  </a:moveTo>
                  <a:lnTo>
                    <a:pt x="5334" y="261365"/>
                  </a:lnTo>
                  <a:lnTo>
                    <a:pt x="5334" y="263651"/>
                  </a:lnTo>
                  <a:lnTo>
                    <a:pt x="2095500" y="263651"/>
                  </a:lnTo>
                  <a:lnTo>
                    <a:pt x="2095500" y="26136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2095500" y="263651"/>
                  </a:lnTo>
                  <a:lnTo>
                    <a:pt x="2097786" y="261365"/>
                  </a:lnTo>
                  <a:lnTo>
                    <a:pt x="2100834" y="261365"/>
                  </a:lnTo>
                  <a:lnTo>
                    <a:pt x="2100834" y="4571"/>
                  </a:lnTo>
                  <a:lnTo>
                    <a:pt x="2097786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61365"/>
                  </a:moveTo>
                  <a:lnTo>
                    <a:pt x="2097786" y="261365"/>
                  </a:lnTo>
                  <a:lnTo>
                    <a:pt x="2095500" y="263651"/>
                  </a:lnTo>
                  <a:lnTo>
                    <a:pt x="2100834" y="263651"/>
                  </a:lnTo>
                  <a:lnTo>
                    <a:pt x="2100834" y="261365"/>
                  </a:lnTo>
                  <a:close/>
                </a:path>
                <a:path w="2101215" h="266700">
                  <a:moveTo>
                    <a:pt x="5334" y="2285"/>
                  </a:moveTo>
                  <a:lnTo>
                    <a:pt x="2286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2095500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285"/>
                  </a:moveTo>
                  <a:lnTo>
                    <a:pt x="2095500" y="2285"/>
                  </a:lnTo>
                  <a:lnTo>
                    <a:pt x="2097786" y="4571"/>
                  </a:lnTo>
                  <a:lnTo>
                    <a:pt x="2100834" y="4571"/>
                  </a:lnTo>
                  <a:lnTo>
                    <a:pt x="21008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399415">
              <a:lnSpc>
                <a:spcPct val="100000"/>
              </a:lnSpc>
              <a:spcBef>
                <a:spcPts val="555"/>
              </a:spcBef>
            </a:pP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1)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204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Alcohols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rebuchet MS" panose="020B0603020202020204"/>
              <a:cs typeface="Trebuchet MS" panose="020B0603020202020204"/>
            </a:endParaRPr>
          </a:p>
          <a:p>
            <a:pPr marR="135890" algn="r">
              <a:lnSpc>
                <a:spcPct val="100000"/>
              </a:lnSpc>
            </a:pPr>
            <a:r>
              <a:rPr sz="600" spc="1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21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76500" y="2079498"/>
            <a:ext cx="2882265" cy="1504315"/>
            <a:chOff x="2476500" y="2079498"/>
            <a:chExt cx="2882265" cy="1504315"/>
          </a:xfrm>
        </p:grpSpPr>
        <p:sp>
          <p:nvSpPr>
            <p:cNvPr id="10" name="object 10"/>
            <p:cNvSpPr/>
            <p:nvPr/>
          </p:nvSpPr>
          <p:spPr>
            <a:xfrm>
              <a:off x="2476500" y="2079498"/>
              <a:ext cx="2881883" cy="685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22804" y="2859786"/>
              <a:ext cx="2628899" cy="7238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3" name="object 13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0213" y="6012942"/>
              <a:ext cx="2830830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320282" y="8747250"/>
            <a:ext cx="478155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22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78813" y="6115050"/>
            <a:ext cx="3301365" cy="2156460"/>
            <a:chOff x="1178813" y="6115050"/>
            <a:chExt cx="3301365" cy="2156460"/>
          </a:xfrm>
        </p:grpSpPr>
        <p:sp>
          <p:nvSpPr>
            <p:cNvPr id="17" name="object 17"/>
            <p:cNvSpPr/>
            <p:nvPr/>
          </p:nvSpPr>
          <p:spPr>
            <a:xfrm>
              <a:off x="1178813" y="6115050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762"/>
                  </a:lnTo>
                  <a:lnTo>
                    <a:pt x="0" y="265176"/>
                  </a:lnTo>
                  <a:lnTo>
                    <a:pt x="1524" y="266700"/>
                  </a:lnTo>
                  <a:lnTo>
                    <a:pt x="2099310" y="266700"/>
                  </a:lnTo>
                  <a:lnTo>
                    <a:pt x="2100834" y="265176"/>
                  </a:lnTo>
                  <a:lnTo>
                    <a:pt x="2100834" y="263652"/>
                  </a:lnTo>
                  <a:lnTo>
                    <a:pt x="5334" y="263652"/>
                  </a:lnTo>
                  <a:lnTo>
                    <a:pt x="2286" y="261366"/>
                  </a:lnTo>
                  <a:lnTo>
                    <a:pt x="5334" y="261366"/>
                  </a:lnTo>
                  <a:lnTo>
                    <a:pt x="5334" y="4572"/>
                  </a:lnTo>
                  <a:lnTo>
                    <a:pt x="2286" y="4572"/>
                  </a:lnTo>
                  <a:lnTo>
                    <a:pt x="5334" y="2286"/>
                  </a:lnTo>
                  <a:lnTo>
                    <a:pt x="2100834" y="2286"/>
                  </a:lnTo>
                  <a:lnTo>
                    <a:pt x="2100834" y="762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1366"/>
                  </a:moveTo>
                  <a:lnTo>
                    <a:pt x="2286" y="261366"/>
                  </a:lnTo>
                  <a:lnTo>
                    <a:pt x="5334" y="263652"/>
                  </a:lnTo>
                  <a:lnTo>
                    <a:pt x="5334" y="261366"/>
                  </a:lnTo>
                  <a:close/>
                </a:path>
                <a:path w="2101215" h="266700">
                  <a:moveTo>
                    <a:pt x="2095500" y="261366"/>
                  </a:moveTo>
                  <a:lnTo>
                    <a:pt x="5334" y="261366"/>
                  </a:lnTo>
                  <a:lnTo>
                    <a:pt x="5334" y="263652"/>
                  </a:lnTo>
                  <a:lnTo>
                    <a:pt x="2095500" y="263652"/>
                  </a:lnTo>
                  <a:lnTo>
                    <a:pt x="2095500" y="26136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2095500" y="263652"/>
                  </a:lnTo>
                  <a:lnTo>
                    <a:pt x="2097786" y="261366"/>
                  </a:lnTo>
                  <a:lnTo>
                    <a:pt x="2100834" y="261366"/>
                  </a:lnTo>
                  <a:lnTo>
                    <a:pt x="2100834" y="4572"/>
                  </a:lnTo>
                  <a:lnTo>
                    <a:pt x="2097786" y="4572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61366"/>
                  </a:moveTo>
                  <a:lnTo>
                    <a:pt x="2097786" y="261366"/>
                  </a:lnTo>
                  <a:lnTo>
                    <a:pt x="2095500" y="263652"/>
                  </a:lnTo>
                  <a:lnTo>
                    <a:pt x="2100834" y="263652"/>
                  </a:lnTo>
                  <a:lnTo>
                    <a:pt x="2100834" y="261366"/>
                  </a:lnTo>
                  <a:close/>
                </a:path>
                <a:path w="2101215" h="266700">
                  <a:moveTo>
                    <a:pt x="5334" y="2286"/>
                  </a:moveTo>
                  <a:lnTo>
                    <a:pt x="2286" y="4572"/>
                  </a:lnTo>
                  <a:lnTo>
                    <a:pt x="5334" y="4572"/>
                  </a:lnTo>
                  <a:lnTo>
                    <a:pt x="5334" y="228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5334" y="2286"/>
                  </a:lnTo>
                  <a:lnTo>
                    <a:pt x="5334" y="4572"/>
                  </a:lnTo>
                  <a:lnTo>
                    <a:pt x="2095500" y="4572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286"/>
                  </a:moveTo>
                  <a:lnTo>
                    <a:pt x="2095500" y="2286"/>
                  </a:lnTo>
                  <a:lnTo>
                    <a:pt x="2097786" y="4572"/>
                  </a:lnTo>
                  <a:lnTo>
                    <a:pt x="2100834" y="4572"/>
                  </a:lnTo>
                  <a:lnTo>
                    <a:pt x="2100834" y="22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178814" y="6115049"/>
              <a:ext cx="3301365" cy="539115"/>
            </a:xfrm>
            <a:custGeom>
              <a:avLst/>
              <a:gdLst/>
              <a:ahLst/>
              <a:cxnLst/>
              <a:rect l="l" t="t" r="r" b="b"/>
              <a:pathLst>
                <a:path w="3301365" h="539115">
                  <a:moveTo>
                    <a:pt x="2100834" y="762"/>
                  </a:moveTo>
                  <a:lnTo>
                    <a:pt x="2099310" y="0"/>
                  </a:lnTo>
                  <a:lnTo>
                    <a:pt x="2095500" y="0"/>
                  </a:lnTo>
                  <a:lnTo>
                    <a:pt x="2095500" y="4572"/>
                  </a:lnTo>
                  <a:lnTo>
                    <a:pt x="2095500" y="261366"/>
                  </a:lnTo>
                  <a:lnTo>
                    <a:pt x="5334" y="261366"/>
                  </a:lnTo>
                  <a:lnTo>
                    <a:pt x="5334" y="4572"/>
                  </a:lnTo>
                  <a:lnTo>
                    <a:pt x="2095500" y="4572"/>
                  </a:lnTo>
                  <a:lnTo>
                    <a:pt x="2095500" y="0"/>
                  </a:lnTo>
                  <a:lnTo>
                    <a:pt x="1524" y="0"/>
                  </a:lnTo>
                  <a:lnTo>
                    <a:pt x="0" y="762"/>
                  </a:lnTo>
                  <a:lnTo>
                    <a:pt x="0" y="265176"/>
                  </a:lnTo>
                  <a:lnTo>
                    <a:pt x="1524" y="266700"/>
                  </a:lnTo>
                  <a:lnTo>
                    <a:pt x="2099310" y="266700"/>
                  </a:lnTo>
                  <a:lnTo>
                    <a:pt x="2100834" y="265176"/>
                  </a:lnTo>
                  <a:lnTo>
                    <a:pt x="2100834" y="263652"/>
                  </a:lnTo>
                  <a:lnTo>
                    <a:pt x="2100834" y="261366"/>
                  </a:lnTo>
                  <a:lnTo>
                    <a:pt x="2100834" y="4572"/>
                  </a:lnTo>
                  <a:lnTo>
                    <a:pt x="2100834" y="2286"/>
                  </a:lnTo>
                  <a:lnTo>
                    <a:pt x="2100834" y="762"/>
                  </a:lnTo>
                  <a:close/>
                </a:path>
                <a:path w="3301365" h="539115">
                  <a:moveTo>
                    <a:pt x="3300984" y="304038"/>
                  </a:moveTo>
                  <a:lnTo>
                    <a:pt x="3299460" y="302514"/>
                  </a:lnTo>
                  <a:lnTo>
                    <a:pt x="3295650" y="302514"/>
                  </a:lnTo>
                  <a:lnTo>
                    <a:pt x="3295650" y="307848"/>
                  </a:lnTo>
                  <a:lnTo>
                    <a:pt x="3295650" y="533400"/>
                  </a:lnTo>
                  <a:lnTo>
                    <a:pt x="272034" y="533400"/>
                  </a:lnTo>
                  <a:lnTo>
                    <a:pt x="272034" y="307848"/>
                  </a:lnTo>
                  <a:lnTo>
                    <a:pt x="3295650" y="307848"/>
                  </a:lnTo>
                  <a:lnTo>
                    <a:pt x="3295650" y="302514"/>
                  </a:lnTo>
                  <a:lnTo>
                    <a:pt x="268224" y="302514"/>
                  </a:lnTo>
                  <a:lnTo>
                    <a:pt x="266700" y="304038"/>
                  </a:lnTo>
                  <a:lnTo>
                    <a:pt x="266700" y="537972"/>
                  </a:lnTo>
                  <a:lnTo>
                    <a:pt x="268224" y="538734"/>
                  </a:lnTo>
                  <a:lnTo>
                    <a:pt x="3299460" y="538734"/>
                  </a:lnTo>
                  <a:lnTo>
                    <a:pt x="3300984" y="537972"/>
                  </a:lnTo>
                  <a:lnTo>
                    <a:pt x="3300984" y="536448"/>
                  </a:lnTo>
                  <a:lnTo>
                    <a:pt x="3300984" y="533400"/>
                  </a:lnTo>
                  <a:lnTo>
                    <a:pt x="3300984" y="307848"/>
                  </a:lnTo>
                  <a:lnTo>
                    <a:pt x="3300984" y="305562"/>
                  </a:lnTo>
                  <a:lnTo>
                    <a:pt x="3300984" y="30403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431798" y="6417563"/>
              <a:ext cx="3048000" cy="1854200"/>
            </a:xfrm>
            <a:custGeom>
              <a:avLst/>
              <a:gdLst/>
              <a:ahLst/>
              <a:cxnLst/>
              <a:rect l="l" t="t" r="r" b="b"/>
              <a:pathLst>
                <a:path w="3048000" h="1854200">
                  <a:moveTo>
                    <a:pt x="1594866" y="1619250"/>
                  </a:moveTo>
                  <a:lnTo>
                    <a:pt x="1593342" y="1618488"/>
                  </a:lnTo>
                  <a:lnTo>
                    <a:pt x="1590294" y="1618488"/>
                  </a:lnTo>
                  <a:lnTo>
                    <a:pt x="1590294" y="1623060"/>
                  </a:lnTo>
                  <a:lnTo>
                    <a:pt x="1590294" y="1848612"/>
                  </a:lnTo>
                  <a:lnTo>
                    <a:pt x="4572" y="1848612"/>
                  </a:lnTo>
                  <a:lnTo>
                    <a:pt x="4572" y="1623060"/>
                  </a:lnTo>
                  <a:lnTo>
                    <a:pt x="1590294" y="1623060"/>
                  </a:lnTo>
                  <a:lnTo>
                    <a:pt x="1590294" y="1618488"/>
                  </a:lnTo>
                  <a:lnTo>
                    <a:pt x="762" y="1618488"/>
                  </a:lnTo>
                  <a:lnTo>
                    <a:pt x="0" y="1619250"/>
                  </a:lnTo>
                  <a:lnTo>
                    <a:pt x="0" y="1852422"/>
                  </a:lnTo>
                  <a:lnTo>
                    <a:pt x="762" y="1853946"/>
                  </a:lnTo>
                  <a:lnTo>
                    <a:pt x="1593342" y="1853946"/>
                  </a:lnTo>
                  <a:lnTo>
                    <a:pt x="1594866" y="1852422"/>
                  </a:lnTo>
                  <a:lnTo>
                    <a:pt x="1594866" y="1851660"/>
                  </a:lnTo>
                  <a:lnTo>
                    <a:pt x="1594866" y="1848612"/>
                  </a:lnTo>
                  <a:lnTo>
                    <a:pt x="1594866" y="1623060"/>
                  </a:lnTo>
                  <a:lnTo>
                    <a:pt x="1594866" y="1620774"/>
                  </a:lnTo>
                  <a:lnTo>
                    <a:pt x="1594866" y="1619250"/>
                  </a:lnTo>
                  <a:close/>
                </a:path>
                <a:path w="3048000" h="1854200">
                  <a:moveTo>
                    <a:pt x="3048000" y="1524"/>
                  </a:moveTo>
                  <a:lnTo>
                    <a:pt x="3046476" y="0"/>
                  </a:lnTo>
                  <a:lnTo>
                    <a:pt x="3042666" y="0"/>
                  </a:lnTo>
                  <a:lnTo>
                    <a:pt x="3042666" y="5334"/>
                  </a:lnTo>
                  <a:lnTo>
                    <a:pt x="3042666" y="230886"/>
                  </a:lnTo>
                  <a:lnTo>
                    <a:pt x="19050" y="230886"/>
                  </a:lnTo>
                  <a:lnTo>
                    <a:pt x="19050" y="5334"/>
                  </a:lnTo>
                  <a:lnTo>
                    <a:pt x="3042666" y="5334"/>
                  </a:lnTo>
                  <a:lnTo>
                    <a:pt x="3042666" y="0"/>
                  </a:lnTo>
                  <a:lnTo>
                    <a:pt x="15240" y="0"/>
                  </a:lnTo>
                  <a:lnTo>
                    <a:pt x="13716" y="1524"/>
                  </a:lnTo>
                  <a:lnTo>
                    <a:pt x="13716" y="235458"/>
                  </a:lnTo>
                  <a:lnTo>
                    <a:pt x="15240" y="236220"/>
                  </a:lnTo>
                  <a:lnTo>
                    <a:pt x="3046476" y="236220"/>
                  </a:lnTo>
                  <a:lnTo>
                    <a:pt x="3048000" y="235458"/>
                  </a:lnTo>
                  <a:lnTo>
                    <a:pt x="3048000" y="233934"/>
                  </a:lnTo>
                  <a:lnTo>
                    <a:pt x="3048000" y="230886"/>
                  </a:lnTo>
                  <a:lnTo>
                    <a:pt x="3048000" y="5334"/>
                  </a:lnTo>
                  <a:lnTo>
                    <a:pt x="3048000" y="3048"/>
                  </a:lnTo>
                  <a:lnTo>
                    <a:pt x="3048000" y="15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486153" y="7981108"/>
            <a:ext cx="4387850" cy="91122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i="1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Saytzeff’s </a:t>
            </a:r>
            <a:r>
              <a:rPr sz="12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Rule</a:t>
            </a:r>
            <a:r>
              <a:rPr sz="1200" i="1" spc="-114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applies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64820">
              <a:lnSpc>
                <a:spcPct val="100000"/>
              </a:lnSpc>
              <a:spcBef>
                <a:spcPts val="410"/>
              </a:spcBef>
            </a:pPr>
            <a:r>
              <a:rPr sz="1000" i="1" dirty="0">
                <a:latin typeface="Arial" panose="020B0604020202020204"/>
                <a:cs typeface="Arial" panose="020B0604020202020204"/>
              </a:rPr>
              <a:t>In every instance </a:t>
            </a:r>
            <a:r>
              <a:rPr sz="1000" i="1" spc="-5" dirty="0">
                <a:latin typeface="Arial" panose="020B0604020202020204"/>
                <a:cs typeface="Arial" panose="020B0604020202020204"/>
              </a:rPr>
              <a:t>in </a:t>
            </a:r>
            <a:r>
              <a:rPr sz="1000" i="1" dirty="0">
                <a:latin typeface="Arial" panose="020B0604020202020204"/>
                <a:cs typeface="Arial" panose="020B0604020202020204"/>
              </a:rPr>
              <a:t>which </a:t>
            </a:r>
            <a:r>
              <a:rPr sz="1000" i="1" spc="-5" dirty="0">
                <a:latin typeface="Arial" panose="020B0604020202020204"/>
                <a:cs typeface="Arial" panose="020B0604020202020204"/>
              </a:rPr>
              <a:t>more </a:t>
            </a:r>
            <a:r>
              <a:rPr sz="1000" i="1" dirty="0">
                <a:latin typeface="Arial" panose="020B0604020202020204"/>
                <a:cs typeface="Arial" panose="020B0604020202020204"/>
              </a:rPr>
              <a:t>than one </a:t>
            </a:r>
            <a:r>
              <a:rPr sz="10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Alkene </a:t>
            </a:r>
            <a:r>
              <a:rPr sz="1000" i="1" dirty="0">
                <a:latin typeface="Arial" panose="020B0604020202020204"/>
                <a:cs typeface="Arial" panose="020B0604020202020204"/>
              </a:rPr>
              <a:t>can be</a:t>
            </a:r>
            <a:r>
              <a:rPr sz="1000" i="1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1000" i="1" spc="-5" dirty="0">
                <a:latin typeface="Arial" panose="020B0604020202020204"/>
                <a:cs typeface="Arial" panose="020B0604020202020204"/>
              </a:rPr>
              <a:t>formed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 marL="198120" marR="5080">
              <a:lnSpc>
                <a:spcPct val="100000"/>
              </a:lnSpc>
              <a:spcBef>
                <a:spcPts val="560"/>
              </a:spcBef>
            </a:pPr>
            <a:r>
              <a:rPr sz="1200" i="1" spc="-5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major </a:t>
            </a:r>
            <a:r>
              <a:rPr sz="1200" i="1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product </a:t>
            </a:r>
            <a:r>
              <a:rPr sz="1200" i="1" spc="-1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i="1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always </a:t>
            </a:r>
            <a:r>
              <a:rPr sz="1200" i="1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200" i="1" spc="-8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i="1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most </a:t>
            </a:r>
            <a:r>
              <a:rPr sz="1200" i="1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alkyl  </a:t>
            </a:r>
            <a:r>
              <a:rPr sz="1200" i="1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substituents </a:t>
            </a:r>
            <a:r>
              <a:rPr sz="1200" i="1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attached </a:t>
            </a:r>
            <a:r>
              <a:rPr sz="1200" i="1" spc="-1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on </a:t>
            </a:r>
            <a:r>
              <a:rPr sz="1200" i="1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double-bonded</a:t>
            </a:r>
            <a:r>
              <a:rPr sz="1200" i="1" spc="-1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carbons.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5436" y="5705772"/>
            <a:ext cx="5723255" cy="2215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168275">
              <a:lnSpc>
                <a:spcPct val="100000"/>
              </a:lnSpc>
              <a:spcBef>
                <a:spcPts val="560"/>
              </a:spcBef>
            </a:pP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1)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204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Alcohols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430530">
              <a:lnSpc>
                <a:spcPct val="100000"/>
              </a:lnSpc>
              <a:spcBef>
                <a:spcPts val="710"/>
              </a:spcBef>
            </a:pP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Which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Predominates?; </a:t>
            </a:r>
            <a:r>
              <a:rPr sz="12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Saytzeff’s</a:t>
            </a:r>
            <a:r>
              <a:rPr sz="1200" i="1" spc="-2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Rule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56565">
              <a:lnSpc>
                <a:spcPct val="100000"/>
              </a:lnSpc>
              <a:spcBef>
                <a:spcPts val="945"/>
              </a:spcBef>
            </a:pPr>
            <a:r>
              <a:rPr sz="1000" i="1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000" i="1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5" dirty="0">
                <a:latin typeface="Trebuchet MS" panose="020B0603020202020204"/>
                <a:cs typeface="Trebuchet MS" panose="020B0603020202020204"/>
              </a:rPr>
              <a:t>loss</a:t>
            </a:r>
            <a:r>
              <a:rPr sz="1000" i="1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6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i="1" spc="-65" dirty="0">
                <a:latin typeface="Trebuchet MS" panose="020B0603020202020204"/>
                <a:cs typeface="Trebuchet MS" panose="020B0603020202020204"/>
              </a:rPr>
              <a:t>water</a:t>
            </a:r>
            <a:r>
              <a:rPr sz="1000" i="1" spc="-55" dirty="0">
                <a:latin typeface="Trebuchet MS" panose="020B0603020202020204"/>
                <a:cs typeface="Trebuchet MS" panose="020B0603020202020204"/>
              </a:rPr>
              <a:t> from</a:t>
            </a:r>
            <a:r>
              <a:rPr sz="1000" i="1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35" dirty="0">
                <a:latin typeface="Trebuchet MS" panose="020B0603020202020204"/>
                <a:cs typeface="Trebuchet MS" panose="020B0603020202020204"/>
              </a:rPr>
              <a:t>adjacent</a:t>
            </a:r>
            <a:r>
              <a:rPr sz="1000" i="1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20" dirty="0">
                <a:latin typeface="Trebuchet MS" panose="020B0603020202020204"/>
                <a:cs typeface="Trebuchet MS" panose="020B0603020202020204"/>
              </a:rPr>
              <a:t>carbon</a:t>
            </a:r>
            <a:r>
              <a:rPr sz="1000" i="1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0" dirty="0">
                <a:latin typeface="Trebuchet MS" panose="020B0603020202020204"/>
                <a:cs typeface="Trebuchet MS" panose="020B0603020202020204"/>
              </a:rPr>
              <a:t>atoms,</a:t>
            </a:r>
            <a:r>
              <a:rPr sz="1000" i="1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5" dirty="0">
                <a:latin typeface="Trebuchet MS" panose="020B0603020202020204"/>
                <a:cs typeface="Trebuchet MS" panose="020B0603020202020204"/>
              </a:rPr>
              <a:t>can</a:t>
            </a:r>
            <a:r>
              <a:rPr sz="1000" i="1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5" dirty="0">
                <a:latin typeface="Trebuchet MS" panose="020B0603020202020204"/>
                <a:cs typeface="Trebuchet MS" panose="020B0603020202020204"/>
              </a:rPr>
              <a:t>give</a:t>
            </a:r>
            <a:r>
              <a:rPr sz="1000" i="1" spc="-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35" dirty="0">
                <a:latin typeface="Trebuchet MS" panose="020B0603020202020204"/>
                <a:cs typeface="Trebuchet MS" panose="020B0603020202020204"/>
              </a:rPr>
              <a:t>rise</a:t>
            </a:r>
            <a:r>
              <a:rPr sz="1000" i="1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80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000" i="1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3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more</a:t>
            </a:r>
            <a:r>
              <a:rPr sz="1000" i="1" spc="-6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3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than</a:t>
            </a:r>
            <a:r>
              <a:rPr sz="1000" i="1" spc="-4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1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one</a:t>
            </a:r>
            <a:r>
              <a:rPr sz="1000" i="1" spc="-5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alkene</a:t>
            </a:r>
            <a:r>
              <a:rPr sz="1000" i="1" spc="-45" dirty="0">
                <a:latin typeface="Trebuchet MS" panose="020B0603020202020204"/>
                <a:cs typeface="Trebuchet MS" panose="020B0603020202020204"/>
              </a:rPr>
              <a:t>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494665">
              <a:lnSpc>
                <a:spcPct val="100000"/>
              </a:lnSpc>
              <a:spcBef>
                <a:spcPts val="565"/>
              </a:spcBef>
            </a:pPr>
            <a:r>
              <a:rPr sz="1200" i="1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Example: </a:t>
            </a:r>
            <a:r>
              <a:rPr sz="1200" i="1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200" i="1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i="1" spc="-1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2-butanol.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4495165" marR="5080" algn="just">
              <a:lnSpc>
                <a:spcPct val="100000"/>
              </a:lnSpc>
            </a:pPr>
            <a:r>
              <a:rPr sz="900" i="1" spc="-5" dirty="0">
                <a:latin typeface="Arial" panose="020B0604020202020204"/>
                <a:cs typeface="Arial" panose="020B0604020202020204"/>
              </a:rPr>
              <a:t>2-butene is the major </a:t>
            </a:r>
            <a:r>
              <a:rPr sz="900" i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900" i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(with </a:t>
            </a:r>
            <a:r>
              <a:rPr sz="900" i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two </a:t>
            </a:r>
            <a:r>
              <a:rPr sz="900" i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alkyl  substituents attached to  </a:t>
            </a:r>
            <a:r>
              <a:rPr sz="900" i="1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C=C)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7819" y="5502021"/>
            <a:ext cx="6096000" cy="3429000"/>
            <a:chOff x="837819" y="5502021"/>
            <a:chExt cx="6096000" cy="3429000"/>
          </a:xfrm>
        </p:grpSpPr>
        <p:sp>
          <p:nvSpPr>
            <p:cNvPr id="23" name="object 23"/>
            <p:cNvSpPr/>
            <p:nvPr/>
          </p:nvSpPr>
          <p:spPr>
            <a:xfrm>
              <a:off x="2465070" y="7402830"/>
              <a:ext cx="954024" cy="3764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419094" y="7173468"/>
              <a:ext cx="562355" cy="8519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975354" y="7173468"/>
              <a:ext cx="1293876" cy="4236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978401" y="7693152"/>
              <a:ext cx="1290827" cy="33604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44296" y="5508498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6083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6083046" y="3416046"/>
                  </a:lnTo>
                  <a:lnTo>
                    <a:pt x="6083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2830830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8813" y="1739645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2099310" y="266699"/>
                  </a:lnTo>
                  <a:lnTo>
                    <a:pt x="2100834" y="265175"/>
                  </a:lnTo>
                  <a:lnTo>
                    <a:pt x="2100834" y="263651"/>
                  </a:lnTo>
                  <a:lnTo>
                    <a:pt x="5334" y="263651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6" y="4571"/>
                  </a:lnTo>
                  <a:lnTo>
                    <a:pt x="5334" y="2285"/>
                  </a:lnTo>
                  <a:lnTo>
                    <a:pt x="2100834" y="2285"/>
                  </a:lnTo>
                  <a:lnTo>
                    <a:pt x="2100834" y="761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3651"/>
                  </a:lnTo>
                  <a:lnTo>
                    <a:pt x="5334" y="261365"/>
                  </a:lnTo>
                  <a:close/>
                </a:path>
                <a:path w="2101215" h="266700">
                  <a:moveTo>
                    <a:pt x="2095500" y="261365"/>
                  </a:moveTo>
                  <a:lnTo>
                    <a:pt x="5334" y="261365"/>
                  </a:lnTo>
                  <a:lnTo>
                    <a:pt x="5334" y="263651"/>
                  </a:lnTo>
                  <a:lnTo>
                    <a:pt x="2095500" y="263651"/>
                  </a:lnTo>
                  <a:lnTo>
                    <a:pt x="2095500" y="26136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2095500" y="263651"/>
                  </a:lnTo>
                  <a:lnTo>
                    <a:pt x="2097786" y="261365"/>
                  </a:lnTo>
                  <a:lnTo>
                    <a:pt x="2100834" y="261365"/>
                  </a:lnTo>
                  <a:lnTo>
                    <a:pt x="2100834" y="4571"/>
                  </a:lnTo>
                  <a:lnTo>
                    <a:pt x="2097786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61365"/>
                  </a:moveTo>
                  <a:lnTo>
                    <a:pt x="2097786" y="261365"/>
                  </a:lnTo>
                  <a:lnTo>
                    <a:pt x="2095500" y="263651"/>
                  </a:lnTo>
                  <a:lnTo>
                    <a:pt x="2100834" y="263651"/>
                  </a:lnTo>
                  <a:lnTo>
                    <a:pt x="2100834" y="261365"/>
                  </a:lnTo>
                  <a:close/>
                </a:path>
                <a:path w="2101215" h="266700">
                  <a:moveTo>
                    <a:pt x="5334" y="2285"/>
                  </a:moveTo>
                  <a:lnTo>
                    <a:pt x="2286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2095500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285"/>
                  </a:moveTo>
                  <a:lnTo>
                    <a:pt x="2095500" y="2285"/>
                  </a:lnTo>
                  <a:lnTo>
                    <a:pt x="2097786" y="4571"/>
                  </a:lnTo>
                  <a:lnTo>
                    <a:pt x="2100834" y="4571"/>
                  </a:lnTo>
                  <a:lnTo>
                    <a:pt x="21008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78813" y="1739645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2099310" y="266699"/>
                  </a:lnTo>
                  <a:lnTo>
                    <a:pt x="2100834" y="265175"/>
                  </a:lnTo>
                  <a:lnTo>
                    <a:pt x="2100834" y="263651"/>
                  </a:lnTo>
                  <a:lnTo>
                    <a:pt x="5334" y="263651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6" y="4571"/>
                  </a:lnTo>
                  <a:lnTo>
                    <a:pt x="5334" y="2285"/>
                  </a:lnTo>
                  <a:lnTo>
                    <a:pt x="2100834" y="2285"/>
                  </a:lnTo>
                  <a:lnTo>
                    <a:pt x="2100834" y="761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3651"/>
                  </a:lnTo>
                  <a:lnTo>
                    <a:pt x="5334" y="261365"/>
                  </a:lnTo>
                  <a:close/>
                </a:path>
                <a:path w="2101215" h="266700">
                  <a:moveTo>
                    <a:pt x="2095500" y="261365"/>
                  </a:moveTo>
                  <a:lnTo>
                    <a:pt x="5334" y="261365"/>
                  </a:lnTo>
                  <a:lnTo>
                    <a:pt x="5334" y="263651"/>
                  </a:lnTo>
                  <a:lnTo>
                    <a:pt x="2095500" y="263651"/>
                  </a:lnTo>
                  <a:lnTo>
                    <a:pt x="2095500" y="26136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2095500" y="263651"/>
                  </a:lnTo>
                  <a:lnTo>
                    <a:pt x="2097786" y="261365"/>
                  </a:lnTo>
                  <a:lnTo>
                    <a:pt x="2100834" y="261365"/>
                  </a:lnTo>
                  <a:lnTo>
                    <a:pt x="2100834" y="4571"/>
                  </a:lnTo>
                  <a:lnTo>
                    <a:pt x="2097786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61365"/>
                  </a:moveTo>
                  <a:lnTo>
                    <a:pt x="2097786" y="261365"/>
                  </a:lnTo>
                  <a:lnTo>
                    <a:pt x="2095500" y="263651"/>
                  </a:lnTo>
                  <a:lnTo>
                    <a:pt x="2100834" y="263651"/>
                  </a:lnTo>
                  <a:lnTo>
                    <a:pt x="2100834" y="261365"/>
                  </a:lnTo>
                  <a:close/>
                </a:path>
                <a:path w="2101215" h="266700">
                  <a:moveTo>
                    <a:pt x="5334" y="2285"/>
                  </a:moveTo>
                  <a:lnTo>
                    <a:pt x="2286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2101215" h="266700">
                  <a:moveTo>
                    <a:pt x="20955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2095500" y="4571"/>
                  </a:lnTo>
                  <a:lnTo>
                    <a:pt x="2095500" y="2285"/>
                  </a:lnTo>
                  <a:close/>
                </a:path>
                <a:path w="2101215" h="266700">
                  <a:moveTo>
                    <a:pt x="2100834" y="2285"/>
                  </a:moveTo>
                  <a:lnTo>
                    <a:pt x="2095500" y="2285"/>
                  </a:lnTo>
                  <a:lnTo>
                    <a:pt x="2097786" y="4571"/>
                  </a:lnTo>
                  <a:lnTo>
                    <a:pt x="2100834" y="4571"/>
                  </a:lnTo>
                  <a:lnTo>
                    <a:pt x="21008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07413" y="2036063"/>
              <a:ext cx="2672715" cy="235585"/>
            </a:xfrm>
            <a:custGeom>
              <a:avLst/>
              <a:gdLst/>
              <a:ahLst/>
              <a:cxnLst/>
              <a:rect l="l" t="t" r="r" b="b"/>
              <a:pathLst>
                <a:path w="2672715" h="235585">
                  <a:moveTo>
                    <a:pt x="26708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34695"/>
                  </a:lnTo>
                  <a:lnTo>
                    <a:pt x="1524" y="235457"/>
                  </a:lnTo>
                  <a:lnTo>
                    <a:pt x="2670810" y="235457"/>
                  </a:lnTo>
                  <a:lnTo>
                    <a:pt x="2672334" y="234695"/>
                  </a:lnTo>
                  <a:lnTo>
                    <a:pt x="2672334" y="233171"/>
                  </a:lnTo>
                  <a:lnTo>
                    <a:pt x="5334" y="233171"/>
                  </a:lnTo>
                  <a:lnTo>
                    <a:pt x="2286" y="230123"/>
                  </a:lnTo>
                  <a:lnTo>
                    <a:pt x="5334" y="230123"/>
                  </a:lnTo>
                  <a:lnTo>
                    <a:pt x="5334" y="4571"/>
                  </a:lnTo>
                  <a:lnTo>
                    <a:pt x="2286" y="4571"/>
                  </a:lnTo>
                  <a:lnTo>
                    <a:pt x="5334" y="2285"/>
                  </a:lnTo>
                  <a:lnTo>
                    <a:pt x="2672334" y="2285"/>
                  </a:lnTo>
                  <a:lnTo>
                    <a:pt x="2672334" y="761"/>
                  </a:lnTo>
                  <a:lnTo>
                    <a:pt x="2670810" y="0"/>
                  </a:lnTo>
                  <a:close/>
                </a:path>
                <a:path w="2672715" h="235585">
                  <a:moveTo>
                    <a:pt x="5334" y="230123"/>
                  </a:moveTo>
                  <a:lnTo>
                    <a:pt x="2286" y="230123"/>
                  </a:lnTo>
                  <a:lnTo>
                    <a:pt x="5334" y="233171"/>
                  </a:lnTo>
                  <a:lnTo>
                    <a:pt x="5334" y="230123"/>
                  </a:lnTo>
                  <a:close/>
                </a:path>
                <a:path w="2672715" h="235585">
                  <a:moveTo>
                    <a:pt x="2667000" y="230123"/>
                  </a:moveTo>
                  <a:lnTo>
                    <a:pt x="5334" y="230123"/>
                  </a:lnTo>
                  <a:lnTo>
                    <a:pt x="5334" y="233171"/>
                  </a:lnTo>
                  <a:lnTo>
                    <a:pt x="2667000" y="233171"/>
                  </a:lnTo>
                  <a:lnTo>
                    <a:pt x="2667000" y="230123"/>
                  </a:lnTo>
                  <a:close/>
                </a:path>
                <a:path w="2672715" h="235585">
                  <a:moveTo>
                    <a:pt x="2667000" y="2285"/>
                  </a:moveTo>
                  <a:lnTo>
                    <a:pt x="2667000" y="233171"/>
                  </a:lnTo>
                  <a:lnTo>
                    <a:pt x="2669286" y="230123"/>
                  </a:lnTo>
                  <a:lnTo>
                    <a:pt x="2672334" y="230123"/>
                  </a:lnTo>
                  <a:lnTo>
                    <a:pt x="2672334" y="4571"/>
                  </a:lnTo>
                  <a:lnTo>
                    <a:pt x="2669286" y="4571"/>
                  </a:lnTo>
                  <a:lnTo>
                    <a:pt x="2667000" y="2285"/>
                  </a:lnTo>
                  <a:close/>
                </a:path>
                <a:path w="2672715" h="235585">
                  <a:moveTo>
                    <a:pt x="2672334" y="230123"/>
                  </a:moveTo>
                  <a:lnTo>
                    <a:pt x="2669286" y="230123"/>
                  </a:lnTo>
                  <a:lnTo>
                    <a:pt x="2667000" y="233171"/>
                  </a:lnTo>
                  <a:lnTo>
                    <a:pt x="2672334" y="233171"/>
                  </a:lnTo>
                  <a:lnTo>
                    <a:pt x="2672334" y="230123"/>
                  </a:lnTo>
                  <a:close/>
                </a:path>
                <a:path w="2672715" h="235585">
                  <a:moveTo>
                    <a:pt x="5334" y="2285"/>
                  </a:moveTo>
                  <a:lnTo>
                    <a:pt x="2286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2672715" h="235585">
                  <a:moveTo>
                    <a:pt x="26670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2667000" y="4571"/>
                  </a:lnTo>
                  <a:lnTo>
                    <a:pt x="2667000" y="2285"/>
                  </a:lnTo>
                  <a:close/>
                </a:path>
                <a:path w="2672715" h="235585">
                  <a:moveTo>
                    <a:pt x="2672334" y="2285"/>
                  </a:moveTo>
                  <a:lnTo>
                    <a:pt x="2667000" y="2285"/>
                  </a:lnTo>
                  <a:lnTo>
                    <a:pt x="2669286" y="4571"/>
                  </a:lnTo>
                  <a:lnTo>
                    <a:pt x="2672334" y="4571"/>
                  </a:lnTo>
                  <a:lnTo>
                    <a:pt x="26723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07413" y="2036063"/>
              <a:ext cx="2672715" cy="235585"/>
            </a:xfrm>
            <a:custGeom>
              <a:avLst/>
              <a:gdLst/>
              <a:ahLst/>
              <a:cxnLst/>
              <a:rect l="l" t="t" r="r" b="b"/>
              <a:pathLst>
                <a:path w="2672715" h="235585">
                  <a:moveTo>
                    <a:pt x="26708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34695"/>
                  </a:lnTo>
                  <a:lnTo>
                    <a:pt x="1524" y="235457"/>
                  </a:lnTo>
                  <a:lnTo>
                    <a:pt x="2670810" y="235457"/>
                  </a:lnTo>
                  <a:lnTo>
                    <a:pt x="2672334" y="234695"/>
                  </a:lnTo>
                  <a:lnTo>
                    <a:pt x="2672334" y="233171"/>
                  </a:lnTo>
                  <a:lnTo>
                    <a:pt x="5334" y="233171"/>
                  </a:lnTo>
                  <a:lnTo>
                    <a:pt x="2286" y="230123"/>
                  </a:lnTo>
                  <a:lnTo>
                    <a:pt x="5334" y="230123"/>
                  </a:lnTo>
                  <a:lnTo>
                    <a:pt x="5334" y="4571"/>
                  </a:lnTo>
                  <a:lnTo>
                    <a:pt x="2286" y="4571"/>
                  </a:lnTo>
                  <a:lnTo>
                    <a:pt x="5334" y="2285"/>
                  </a:lnTo>
                  <a:lnTo>
                    <a:pt x="2672334" y="2285"/>
                  </a:lnTo>
                  <a:lnTo>
                    <a:pt x="2672334" y="761"/>
                  </a:lnTo>
                  <a:lnTo>
                    <a:pt x="2670810" y="0"/>
                  </a:lnTo>
                  <a:close/>
                </a:path>
                <a:path w="2672715" h="235585">
                  <a:moveTo>
                    <a:pt x="5334" y="230123"/>
                  </a:moveTo>
                  <a:lnTo>
                    <a:pt x="2286" y="230123"/>
                  </a:lnTo>
                  <a:lnTo>
                    <a:pt x="5334" y="233171"/>
                  </a:lnTo>
                  <a:lnTo>
                    <a:pt x="5334" y="230123"/>
                  </a:lnTo>
                  <a:close/>
                </a:path>
                <a:path w="2672715" h="235585">
                  <a:moveTo>
                    <a:pt x="2667000" y="230123"/>
                  </a:moveTo>
                  <a:lnTo>
                    <a:pt x="5334" y="230123"/>
                  </a:lnTo>
                  <a:lnTo>
                    <a:pt x="5334" y="233171"/>
                  </a:lnTo>
                  <a:lnTo>
                    <a:pt x="2667000" y="233171"/>
                  </a:lnTo>
                  <a:lnTo>
                    <a:pt x="2667000" y="230123"/>
                  </a:lnTo>
                  <a:close/>
                </a:path>
                <a:path w="2672715" h="235585">
                  <a:moveTo>
                    <a:pt x="2667000" y="2285"/>
                  </a:moveTo>
                  <a:lnTo>
                    <a:pt x="2667000" y="233171"/>
                  </a:lnTo>
                  <a:lnTo>
                    <a:pt x="2669286" y="230123"/>
                  </a:lnTo>
                  <a:lnTo>
                    <a:pt x="2672334" y="230123"/>
                  </a:lnTo>
                  <a:lnTo>
                    <a:pt x="2672334" y="4571"/>
                  </a:lnTo>
                  <a:lnTo>
                    <a:pt x="2669286" y="4571"/>
                  </a:lnTo>
                  <a:lnTo>
                    <a:pt x="2667000" y="2285"/>
                  </a:lnTo>
                  <a:close/>
                </a:path>
                <a:path w="2672715" h="235585">
                  <a:moveTo>
                    <a:pt x="2672334" y="230123"/>
                  </a:moveTo>
                  <a:lnTo>
                    <a:pt x="2669286" y="230123"/>
                  </a:lnTo>
                  <a:lnTo>
                    <a:pt x="2667000" y="233171"/>
                  </a:lnTo>
                  <a:lnTo>
                    <a:pt x="2672334" y="233171"/>
                  </a:lnTo>
                  <a:lnTo>
                    <a:pt x="2672334" y="230123"/>
                  </a:lnTo>
                  <a:close/>
                </a:path>
                <a:path w="2672715" h="235585">
                  <a:moveTo>
                    <a:pt x="5334" y="2285"/>
                  </a:moveTo>
                  <a:lnTo>
                    <a:pt x="2286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2672715" h="235585">
                  <a:moveTo>
                    <a:pt x="26670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2667000" y="4571"/>
                  </a:lnTo>
                  <a:lnTo>
                    <a:pt x="2667000" y="2285"/>
                  </a:lnTo>
                  <a:close/>
                </a:path>
                <a:path w="2672715" h="235585">
                  <a:moveTo>
                    <a:pt x="2672334" y="2285"/>
                  </a:moveTo>
                  <a:lnTo>
                    <a:pt x="2667000" y="2285"/>
                  </a:lnTo>
                  <a:lnTo>
                    <a:pt x="2669286" y="4571"/>
                  </a:lnTo>
                  <a:lnTo>
                    <a:pt x="2672334" y="4571"/>
                  </a:lnTo>
                  <a:lnTo>
                    <a:pt x="26723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399415">
              <a:lnSpc>
                <a:spcPct val="100000"/>
              </a:lnSpc>
              <a:spcBef>
                <a:spcPts val="555"/>
              </a:spcBef>
            </a:pP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1)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204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Alcohols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57225">
              <a:lnSpc>
                <a:spcPct val="100000"/>
              </a:lnSpc>
              <a:spcBef>
                <a:spcPts val="660"/>
              </a:spcBef>
            </a:pPr>
            <a:r>
              <a:rPr sz="1200" i="1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Mechanism </a:t>
            </a:r>
            <a:r>
              <a:rPr sz="1200" i="1" spc="-7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200" i="1" spc="-7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i="1" spc="-19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Alcohols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762635">
              <a:lnSpc>
                <a:spcPct val="100000"/>
              </a:lnSpc>
              <a:spcBef>
                <a:spcPts val="530"/>
              </a:spcBef>
            </a:pPr>
            <a:r>
              <a:rPr sz="1000" i="1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Step </a:t>
            </a:r>
            <a:r>
              <a:rPr sz="1000" i="1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sz="1000" i="1" spc="-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 </a:t>
            </a:r>
            <a:r>
              <a:rPr sz="10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Protonation </a:t>
            </a:r>
            <a:r>
              <a:rPr sz="10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1000" spc="-204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alcohol.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rebuchet MS" panose="020B0603020202020204"/>
              <a:cs typeface="Trebuchet MS" panose="020B0603020202020204"/>
            </a:endParaRPr>
          </a:p>
          <a:p>
            <a:pPr marL="762635">
              <a:lnSpc>
                <a:spcPct val="100000"/>
              </a:lnSpc>
            </a:pPr>
            <a:r>
              <a:rPr sz="1000" i="1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Step </a:t>
            </a:r>
            <a:r>
              <a:rPr sz="1000" i="1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000" i="1" spc="-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 </a:t>
            </a:r>
            <a:r>
              <a:rPr sz="10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Formation </a:t>
            </a:r>
            <a:r>
              <a:rPr sz="10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000" spc="-19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carbocation.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rebuchet MS" panose="020B0603020202020204"/>
              <a:cs typeface="Trebuchet MS" panose="020B0603020202020204"/>
            </a:endParaRPr>
          </a:p>
          <a:p>
            <a:pPr marL="762635">
              <a:lnSpc>
                <a:spcPct val="100000"/>
              </a:lnSpc>
            </a:pPr>
            <a:r>
              <a:rPr sz="1000" i="1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Step</a:t>
            </a:r>
            <a:r>
              <a:rPr sz="1000" i="1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000" i="1" spc="-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r>
              <a:rPr sz="1000" i="1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Loss</a:t>
            </a:r>
            <a:r>
              <a:rPr sz="10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0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000" spc="-5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proton</a:t>
            </a:r>
            <a:r>
              <a:rPr sz="1000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from</a:t>
            </a:r>
            <a:r>
              <a:rPr sz="10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10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carbocation.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59205">
              <a:lnSpc>
                <a:spcPct val="100000"/>
              </a:lnSpc>
              <a:spcBef>
                <a:spcPts val="195"/>
              </a:spcBef>
            </a:pPr>
            <a:r>
              <a:rPr sz="1000" i="1" spc="-30" dirty="0">
                <a:latin typeface="Trebuchet MS" panose="020B0603020202020204"/>
                <a:cs typeface="Trebuchet MS" panose="020B0603020202020204"/>
              </a:rPr>
              <a:t>regenerates </a:t>
            </a:r>
            <a:r>
              <a:rPr sz="1000" i="1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000" i="1" spc="-25" dirty="0">
                <a:latin typeface="Trebuchet MS" panose="020B0603020202020204"/>
                <a:cs typeface="Trebuchet MS" panose="020B0603020202020204"/>
              </a:rPr>
              <a:t>acid </a:t>
            </a:r>
            <a:r>
              <a:rPr sz="1000" i="1" spc="-45" dirty="0">
                <a:latin typeface="Trebuchet MS" panose="020B0603020202020204"/>
                <a:cs typeface="Trebuchet MS" panose="020B0603020202020204"/>
              </a:rPr>
              <a:t>catalyst </a:t>
            </a:r>
            <a:r>
              <a:rPr sz="1000" i="1" spc="-5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000" i="1" spc="-40" dirty="0">
                <a:latin typeface="Trebuchet MS" panose="020B0603020202020204"/>
                <a:cs typeface="Trebuchet MS" panose="020B0603020202020204"/>
              </a:rPr>
              <a:t>forms </a:t>
            </a:r>
            <a:r>
              <a:rPr sz="1000" i="1" spc="-5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000" i="1" spc="-1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5" dirty="0">
                <a:latin typeface="Trebuchet MS" panose="020B0603020202020204"/>
                <a:cs typeface="Trebuchet MS" panose="020B0603020202020204"/>
              </a:rPr>
              <a:t>alkene.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74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23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48405" y="2503170"/>
            <a:ext cx="1895475" cy="1972310"/>
            <a:chOff x="3248405" y="2503170"/>
            <a:chExt cx="1895475" cy="1972310"/>
          </a:xfrm>
        </p:grpSpPr>
        <p:sp>
          <p:nvSpPr>
            <p:cNvPr id="12" name="object 12"/>
            <p:cNvSpPr/>
            <p:nvPr/>
          </p:nvSpPr>
          <p:spPr>
            <a:xfrm>
              <a:off x="3248405" y="2503170"/>
              <a:ext cx="1895094" cy="43205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48405" y="3166110"/>
              <a:ext cx="1895094" cy="4229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48405" y="4071366"/>
              <a:ext cx="1895094" cy="4038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6" name="object 16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50213" y="6012942"/>
              <a:ext cx="2830830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332982" y="8747250"/>
            <a:ext cx="462280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24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78813" y="6115050"/>
            <a:ext cx="2101215" cy="266700"/>
            <a:chOff x="1178813" y="6115050"/>
            <a:chExt cx="2101215" cy="266700"/>
          </a:xfrm>
        </p:grpSpPr>
        <p:sp>
          <p:nvSpPr>
            <p:cNvPr id="20" name="object 20"/>
            <p:cNvSpPr/>
            <p:nvPr/>
          </p:nvSpPr>
          <p:spPr>
            <a:xfrm>
              <a:off x="1178813" y="6115050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762"/>
                  </a:lnTo>
                  <a:lnTo>
                    <a:pt x="0" y="265176"/>
                  </a:lnTo>
                  <a:lnTo>
                    <a:pt x="1524" y="266700"/>
                  </a:lnTo>
                  <a:lnTo>
                    <a:pt x="2099310" y="266700"/>
                  </a:lnTo>
                  <a:lnTo>
                    <a:pt x="2100834" y="265176"/>
                  </a:lnTo>
                  <a:lnTo>
                    <a:pt x="2100834" y="263652"/>
                  </a:lnTo>
                  <a:lnTo>
                    <a:pt x="5334" y="263652"/>
                  </a:lnTo>
                  <a:lnTo>
                    <a:pt x="2286" y="261366"/>
                  </a:lnTo>
                  <a:lnTo>
                    <a:pt x="5334" y="261366"/>
                  </a:lnTo>
                  <a:lnTo>
                    <a:pt x="5334" y="4572"/>
                  </a:lnTo>
                  <a:lnTo>
                    <a:pt x="2286" y="4572"/>
                  </a:lnTo>
                  <a:lnTo>
                    <a:pt x="5334" y="2286"/>
                  </a:lnTo>
                  <a:lnTo>
                    <a:pt x="2100834" y="2286"/>
                  </a:lnTo>
                  <a:lnTo>
                    <a:pt x="2100834" y="762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1366"/>
                  </a:moveTo>
                  <a:lnTo>
                    <a:pt x="2286" y="261366"/>
                  </a:lnTo>
                  <a:lnTo>
                    <a:pt x="5334" y="263652"/>
                  </a:lnTo>
                  <a:lnTo>
                    <a:pt x="5334" y="261366"/>
                  </a:lnTo>
                  <a:close/>
                </a:path>
                <a:path w="2101215" h="266700">
                  <a:moveTo>
                    <a:pt x="2095500" y="261366"/>
                  </a:moveTo>
                  <a:lnTo>
                    <a:pt x="5334" y="261366"/>
                  </a:lnTo>
                  <a:lnTo>
                    <a:pt x="5334" y="263652"/>
                  </a:lnTo>
                  <a:lnTo>
                    <a:pt x="2095500" y="263652"/>
                  </a:lnTo>
                  <a:lnTo>
                    <a:pt x="2095500" y="26136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2095500" y="263652"/>
                  </a:lnTo>
                  <a:lnTo>
                    <a:pt x="2097786" y="261366"/>
                  </a:lnTo>
                  <a:lnTo>
                    <a:pt x="2100834" y="261366"/>
                  </a:lnTo>
                  <a:lnTo>
                    <a:pt x="2100834" y="4572"/>
                  </a:lnTo>
                  <a:lnTo>
                    <a:pt x="2097786" y="4572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61366"/>
                  </a:moveTo>
                  <a:lnTo>
                    <a:pt x="2097786" y="261366"/>
                  </a:lnTo>
                  <a:lnTo>
                    <a:pt x="2095500" y="263652"/>
                  </a:lnTo>
                  <a:lnTo>
                    <a:pt x="2100834" y="263652"/>
                  </a:lnTo>
                  <a:lnTo>
                    <a:pt x="2100834" y="261366"/>
                  </a:lnTo>
                  <a:close/>
                </a:path>
                <a:path w="2101215" h="266700">
                  <a:moveTo>
                    <a:pt x="5334" y="2286"/>
                  </a:moveTo>
                  <a:lnTo>
                    <a:pt x="2286" y="4572"/>
                  </a:lnTo>
                  <a:lnTo>
                    <a:pt x="5334" y="4572"/>
                  </a:lnTo>
                  <a:lnTo>
                    <a:pt x="5334" y="228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5334" y="2286"/>
                  </a:lnTo>
                  <a:lnTo>
                    <a:pt x="5334" y="4572"/>
                  </a:lnTo>
                  <a:lnTo>
                    <a:pt x="2095500" y="4572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286"/>
                  </a:moveTo>
                  <a:lnTo>
                    <a:pt x="2095500" y="2286"/>
                  </a:lnTo>
                  <a:lnTo>
                    <a:pt x="2097786" y="4572"/>
                  </a:lnTo>
                  <a:lnTo>
                    <a:pt x="2100834" y="4572"/>
                  </a:lnTo>
                  <a:lnTo>
                    <a:pt x="2100834" y="22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78813" y="6115050"/>
              <a:ext cx="2101215" cy="266700"/>
            </a:xfrm>
            <a:custGeom>
              <a:avLst/>
              <a:gdLst/>
              <a:ahLst/>
              <a:cxnLst/>
              <a:rect l="l" t="t" r="r" b="b"/>
              <a:pathLst>
                <a:path w="2101215" h="266700">
                  <a:moveTo>
                    <a:pt x="2099310" y="0"/>
                  </a:moveTo>
                  <a:lnTo>
                    <a:pt x="1524" y="0"/>
                  </a:lnTo>
                  <a:lnTo>
                    <a:pt x="0" y="762"/>
                  </a:lnTo>
                  <a:lnTo>
                    <a:pt x="0" y="265176"/>
                  </a:lnTo>
                  <a:lnTo>
                    <a:pt x="1524" y="266700"/>
                  </a:lnTo>
                  <a:lnTo>
                    <a:pt x="2099310" y="266700"/>
                  </a:lnTo>
                  <a:lnTo>
                    <a:pt x="2100834" y="265176"/>
                  </a:lnTo>
                  <a:lnTo>
                    <a:pt x="2100834" y="263652"/>
                  </a:lnTo>
                  <a:lnTo>
                    <a:pt x="5334" y="263652"/>
                  </a:lnTo>
                  <a:lnTo>
                    <a:pt x="2286" y="261366"/>
                  </a:lnTo>
                  <a:lnTo>
                    <a:pt x="5334" y="261366"/>
                  </a:lnTo>
                  <a:lnTo>
                    <a:pt x="5334" y="4572"/>
                  </a:lnTo>
                  <a:lnTo>
                    <a:pt x="2286" y="4572"/>
                  </a:lnTo>
                  <a:lnTo>
                    <a:pt x="5334" y="2286"/>
                  </a:lnTo>
                  <a:lnTo>
                    <a:pt x="2100834" y="2286"/>
                  </a:lnTo>
                  <a:lnTo>
                    <a:pt x="2100834" y="762"/>
                  </a:lnTo>
                  <a:lnTo>
                    <a:pt x="2099310" y="0"/>
                  </a:lnTo>
                  <a:close/>
                </a:path>
                <a:path w="2101215" h="266700">
                  <a:moveTo>
                    <a:pt x="5334" y="261366"/>
                  </a:moveTo>
                  <a:lnTo>
                    <a:pt x="2286" y="261366"/>
                  </a:lnTo>
                  <a:lnTo>
                    <a:pt x="5334" y="263652"/>
                  </a:lnTo>
                  <a:lnTo>
                    <a:pt x="5334" y="261366"/>
                  </a:lnTo>
                  <a:close/>
                </a:path>
                <a:path w="2101215" h="266700">
                  <a:moveTo>
                    <a:pt x="2095500" y="261366"/>
                  </a:moveTo>
                  <a:lnTo>
                    <a:pt x="5334" y="261366"/>
                  </a:lnTo>
                  <a:lnTo>
                    <a:pt x="5334" y="263652"/>
                  </a:lnTo>
                  <a:lnTo>
                    <a:pt x="2095500" y="263652"/>
                  </a:lnTo>
                  <a:lnTo>
                    <a:pt x="2095500" y="26136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2095500" y="263652"/>
                  </a:lnTo>
                  <a:lnTo>
                    <a:pt x="2097786" y="261366"/>
                  </a:lnTo>
                  <a:lnTo>
                    <a:pt x="2100834" y="261366"/>
                  </a:lnTo>
                  <a:lnTo>
                    <a:pt x="2100834" y="4572"/>
                  </a:lnTo>
                  <a:lnTo>
                    <a:pt x="2097786" y="4572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61366"/>
                  </a:moveTo>
                  <a:lnTo>
                    <a:pt x="2097786" y="261366"/>
                  </a:lnTo>
                  <a:lnTo>
                    <a:pt x="2095500" y="263652"/>
                  </a:lnTo>
                  <a:lnTo>
                    <a:pt x="2100834" y="263652"/>
                  </a:lnTo>
                  <a:lnTo>
                    <a:pt x="2100834" y="261366"/>
                  </a:lnTo>
                  <a:close/>
                </a:path>
                <a:path w="2101215" h="266700">
                  <a:moveTo>
                    <a:pt x="5334" y="2286"/>
                  </a:moveTo>
                  <a:lnTo>
                    <a:pt x="2286" y="4572"/>
                  </a:lnTo>
                  <a:lnTo>
                    <a:pt x="5334" y="4572"/>
                  </a:lnTo>
                  <a:lnTo>
                    <a:pt x="5334" y="2286"/>
                  </a:lnTo>
                  <a:close/>
                </a:path>
                <a:path w="2101215" h="266700">
                  <a:moveTo>
                    <a:pt x="2095500" y="2286"/>
                  </a:moveTo>
                  <a:lnTo>
                    <a:pt x="5334" y="2286"/>
                  </a:lnTo>
                  <a:lnTo>
                    <a:pt x="5334" y="4572"/>
                  </a:lnTo>
                  <a:lnTo>
                    <a:pt x="2095500" y="4572"/>
                  </a:lnTo>
                  <a:lnTo>
                    <a:pt x="2095500" y="2286"/>
                  </a:lnTo>
                  <a:close/>
                </a:path>
                <a:path w="2101215" h="266700">
                  <a:moveTo>
                    <a:pt x="2100834" y="2286"/>
                  </a:moveTo>
                  <a:lnTo>
                    <a:pt x="2095500" y="2286"/>
                  </a:lnTo>
                  <a:lnTo>
                    <a:pt x="2097786" y="4572"/>
                  </a:lnTo>
                  <a:lnTo>
                    <a:pt x="2100834" y="4572"/>
                  </a:lnTo>
                  <a:lnTo>
                    <a:pt x="2100834" y="22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088136" y="5705772"/>
            <a:ext cx="2568575" cy="91313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2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R="433070" algn="r">
              <a:lnSpc>
                <a:spcPct val="100000"/>
              </a:lnSpc>
              <a:spcBef>
                <a:spcPts val="560"/>
              </a:spcBef>
            </a:pP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1)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2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Alcohols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R="474345" algn="r">
              <a:lnSpc>
                <a:spcPct val="100000"/>
              </a:lnSpc>
              <a:spcBef>
                <a:spcPts val="590"/>
              </a:spcBef>
            </a:pPr>
            <a:r>
              <a:rPr sz="1200" spc="-5" dirty="0">
                <a:solidFill>
                  <a:srgbClr val="00B050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1200" spc="1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Classes</a:t>
            </a:r>
            <a:r>
              <a:rPr sz="1200" spc="-2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Carbocations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60982" y="7070852"/>
            <a:ext cx="45218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i="1" spc="-2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according </a:t>
            </a:r>
            <a:r>
              <a:rPr sz="1000" i="1" spc="-8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000" i="1" spc="-5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000" i="1" spc="-3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000" i="1" spc="-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i="1" spc="-2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000" i="1" spc="-2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atoms </a:t>
            </a:r>
            <a:r>
              <a:rPr sz="1000" i="1" spc="-3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attached </a:t>
            </a:r>
            <a:r>
              <a:rPr sz="1000" i="1" spc="-8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000" i="1" spc="-5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 positively </a:t>
            </a:r>
            <a:r>
              <a:rPr sz="1000" i="1" spc="-2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charged</a:t>
            </a:r>
            <a:r>
              <a:rPr sz="1000" i="1" spc="-7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3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carbon.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19605" y="7767828"/>
            <a:ext cx="721360" cy="243204"/>
          </a:xfrm>
          <a:custGeom>
            <a:avLst/>
            <a:gdLst/>
            <a:ahLst/>
            <a:cxnLst/>
            <a:rect l="l" t="t" r="r" b="b"/>
            <a:pathLst>
              <a:path w="721360" h="243204">
                <a:moveTo>
                  <a:pt x="717804" y="0"/>
                </a:moveTo>
                <a:lnTo>
                  <a:pt x="3048" y="0"/>
                </a:lnTo>
                <a:lnTo>
                  <a:pt x="0" y="2286"/>
                </a:lnTo>
                <a:lnTo>
                  <a:pt x="0" y="240792"/>
                </a:lnTo>
                <a:lnTo>
                  <a:pt x="3048" y="243078"/>
                </a:lnTo>
                <a:lnTo>
                  <a:pt x="717804" y="243078"/>
                </a:lnTo>
                <a:lnTo>
                  <a:pt x="720852" y="240792"/>
                </a:lnTo>
                <a:lnTo>
                  <a:pt x="720852" y="236982"/>
                </a:lnTo>
                <a:lnTo>
                  <a:pt x="12954" y="236982"/>
                </a:lnTo>
                <a:lnTo>
                  <a:pt x="6096" y="230886"/>
                </a:lnTo>
                <a:lnTo>
                  <a:pt x="12954" y="230886"/>
                </a:lnTo>
                <a:lnTo>
                  <a:pt x="12954" y="12192"/>
                </a:lnTo>
                <a:lnTo>
                  <a:pt x="6095" y="12192"/>
                </a:lnTo>
                <a:lnTo>
                  <a:pt x="12954" y="6096"/>
                </a:lnTo>
                <a:lnTo>
                  <a:pt x="720852" y="6096"/>
                </a:lnTo>
                <a:lnTo>
                  <a:pt x="720852" y="2286"/>
                </a:lnTo>
                <a:lnTo>
                  <a:pt x="717804" y="0"/>
                </a:lnTo>
                <a:close/>
              </a:path>
              <a:path w="721360" h="243204">
                <a:moveTo>
                  <a:pt x="12954" y="230886"/>
                </a:moveTo>
                <a:lnTo>
                  <a:pt x="6096" y="230886"/>
                </a:lnTo>
                <a:lnTo>
                  <a:pt x="12954" y="236982"/>
                </a:lnTo>
                <a:lnTo>
                  <a:pt x="12954" y="230886"/>
                </a:lnTo>
                <a:close/>
              </a:path>
              <a:path w="721360" h="243204">
                <a:moveTo>
                  <a:pt x="707898" y="230886"/>
                </a:moveTo>
                <a:lnTo>
                  <a:pt x="12954" y="230886"/>
                </a:lnTo>
                <a:lnTo>
                  <a:pt x="12954" y="236982"/>
                </a:lnTo>
                <a:lnTo>
                  <a:pt x="707898" y="236982"/>
                </a:lnTo>
                <a:lnTo>
                  <a:pt x="707898" y="230886"/>
                </a:lnTo>
                <a:close/>
              </a:path>
              <a:path w="721360" h="243204">
                <a:moveTo>
                  <a:pt x="707898" y="6096"/>
                </a:moveTo>
                <a:lnTo>
                  <a:pt x="707898" y="236982"/>
                </a:lnTo>
                <a:lnTo>
                  <a:pt x="713994" y="230886"/>
                </a:lnTo>
                <a:lnTo>
                  <a:pt x="720852" y="230886"/>
                </a:lnTo>
                <a:lnTo>
                  <a:pt x="720852" y="12192"/>
                </a:lnTo>
                <a:lnTo>
                  <a:pt x="713994" y="12192"/>
                </a:lnTo>
                <a:lnTo>
                  <a:pt x="707898" y="6096"/>
                </a:lnTo>
                <a:close/>
              </a:path>
              <a:path w="721360" h="243204">
                <a:moveTo>
                  <a:pt x="720852" y="230886"/>
                </a:moveTo>
                <a:lnTo>
                  <a:pt x="713994" y="230886"/>
                </a:lnTo>
                <a:lnTo>
                  <a:pt x="707898" y="236982"/>
                </a:lnTo>
                <a:lnTo>
                  <a:pt x="720852" y="236982"/>
                </a:lnTo>
                <a:lnTo>
                  <a:pt x="720852" y="230886"/>
                </a:lnTo>
                <a:close/>
              </a:path>
              <a:path w="721360" h="243204">
                <a:moveTo>
                  <a:pt x="12954" y="6096"/>
                </a:moveTo>
                <a:lnTo>
                  <a:pt x="6095" y="12192"/>
                </a:lnTo>
                <a:lnTo>
                  <a:pt x="12954" y="12192"/>
                </a:lnTo>
                <a:lnTo>
                  <a:pt x="12954" y="6096"/>
                </a:lnTo>
                <a:close/>
              </a:path>
              <a:path w="721360" h="243204">
                <a:moveTo>
                  <a:pt x="707898" y="6096"/>
                </a:moveTo>
                <a:lnTo>
                  <a:pt x="12954" y="6096"/>
                </a:lnTo>
                <a:lnTo>
                  <a:pt x="12954" y="12192"/>
                </a:lnTo>
                <a:lnTo>
                  <a:pt x="707898" y="12192"/>
                </a:lnTo>
                <a:lnTo>
                  <a:pt x="707898" y="6096"/>
                </a:lnTo>
                <a:close/>
              </a:path>
              <a:path w="721360" h="243204">
                <a:moveTo>
                  <a:pt x="720852" y="6096"/>
                </a:moveTo>
                <a:lnTo>
                  <a:pt x="707898" y="6096"/>
                </a:lnTo>
                <a:lnTo>
                  <a:pt x="713994" y="12192"/>
                </a:lnTo>
                <a:lnTo>
                  <a:pt x="720852" y="12192"/>
                </a:lnTo>
                <a:lnTo>
                  <a:pt x="720852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76755" y="7697379"/>
            <a:ext cx="4407535" cy="12179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Generally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339090" indent="-17018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39725" algn="l"/>
              </a:tabLst>
            </a:pPr>
            <a:r>
              <a:rPr sz="10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000" spc="-40" dirty="0"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0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spc="-25" dirty="0">
                <a:latin typeface="Trebuchet MS" panose="020B0603020202020204"/>
                <a:cs typeface="Trebuchet MS" panose="020B0603020202020204"/>
              </a:rPr>
              <a:t>alcohols </a:t>
            </a:r>
            <a:r>
              <a:rPr sz="1000" spc="-30" dirty="0">
                <a:latin typeface="Trebuchet MS" panose="020B0603020202020204"/>
                <a:cs typeface="Trebuchet MS" panose="020B0603020202020204"/>
              </a:rPr>
              <a:t>requires </a:t>
            </a:r>
            <a:r>
              <a:rPr sz="10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0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acid</a:t>
            </a:r>
            <a:r>
              <a:rPr sz="10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catalyst</a:t>
            </a:r>
            <a:r>
              <a:rPr sz="1000" spc="-50" dirty="0">
                <a:latin typeface="Trebuchet MS" panose="020B0603020202020204"/>
                <a:cs typeface="Trebuchet MS" panose="020B0603020202020204"/>
              </a:rPr>
              <a:t>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339725" indent="-17081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340360" algn="l"/>
              </a:tabLst>
            </a:pPr>
            <a:r>
              <a:rPr sz="10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000" spc="-30" dirty="0">
                <a:latin typeface="Trebuchet MS" panose="020B0603020202020204"/>
                <a:cs typeface="Trebuchet MS" panose="020B0603020202020204"/>
              </a:rPr>
              <a:t>predominant </a:t>
            </a:r>
            <a:r>
              <a:rPr sz="1000" spc="-25" dirty="0"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000" spc="-40" dirty="0">
                <a:latin typeface="Trebuchet MS" panose="020B0603020202020204"/>
                <a:cs typeface="Trebuchet MS" panose="020B0603020202020204"/>
              </a:rPr>
              <a:t>formed </a:t>
            </a:r>
            <a:r>
              <a:rPr sz="1000" spc="-45" dirty="0">
                <a:latin typeface="Trebuchet MS" panose="020B0603020202020204"/>
                <a:cs typeface="Trebuchet MS" panose="020B0603020202020204"/>
              </a:rPr>
              <a:t>follows </a:t>
            </a:r>
            <a:r>
              <a:rPr sz="10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Saytzeffs</a:t>
            </a:r>
            <a:r>
              <a:rPr sz="10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rule</a:t>
            </a:r>
            <a:r>
              <a:rPr sz="1000" spc="-60" dirty="0">
                <a:latin typeface="Trebuchet MS" panose="020B0603020202020204"/>
                <a:cs typeface="Trebuchet MS" panose="020B0603020202020204"/>
              </a:rPr>
              <a:t>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339090" indent="-17018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339725" algn="l"/>
              </a:tabLst>
            </a:pPr>
            <a:r>
              <a:rPr sz="10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000" spc="-35" dirty="0">
                <a:latin typeface="Trebuchet MS" panose="020B0603020202020204"/>
                <a:cs typeface="Trebuchet MS" panose="020B0603020202020204"/>
              </a:rPr>
              <a:t>reaction </a:t>
            </a:r>
            <a:r>
              <a:rPr sz="1000" spc="-20" dirty="0">
                <a:latin typeface="Trebuchet MS" panose="020B0603020202020204"/>
                <a:cs typeface="Trebuchet MS" panose="020B0603020202020204"/>
              </a:rPr>
              <a:t>proceeds </a:t>
            </a:r>
            <a:r>
              <a:rPr sz="1000" i="1" spc="-45" dirty="0">
                <a:latin typeface="Trebuchet MS" panose="020B0603020202020204"/>
                <a:cs typeface="Trebuchet MS" panose="020B0603020202020204"/>
              </a:rPr>
              <a:t>via </a:t>
            </a:r>
            <a:r>
              <a:rPr sz="10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0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carbocation</a:t>
            </a:r>
            <a:r>
              <a:rPr sz="1000" spc="-204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intermediate</a:t>
            </a:r>
            <a:r>
              <a:rPr sz="1000" spc="-50" dirty="0">
                <a:latin typeface="Trebuchet MS" panose="020B0603020202020204"/>
                <a:cs typeface="Trebuchet MS" panose="020B0603020202020204"/>
              </a:rPr>
              <a:t>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340360" marR="5080" indent="-170815">
              <a:lnSpc>
                <a:spcPct val="100000"/>
              </a:lnSpc>
              <a:spcBef>
                <a:spcPts val="115"/>
              </a:spcBef>
              <a:buAutoNum type="arabicPeriod"/>
              <a:tabLst>
                <a:tab pos="339090" algn="l"/>
              </a:tabLst>
            </a:pPr>
            <a:r>
              <a:rPr sz="10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000" spc="-35" dirty="0">
                <a:latin typeface="Trebuchet MS" panose="020B0603020202020204"/>
                <a:cs typeface="Trebuchet MS" panose="020B0603020202020204"/>
              </a:rPr>
              <a:t>stabilities </a:t>
            </a:r>
            <a:r>
              <a:rPr sz="1000" spc="-4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spc="-25" dirty="0">
                <a:latin typeface="Trebuchet MS" panose="020B0603020202020204"/>
                <a:cs typeface="Trebuchet MS" panose="020B0603020202020204"/>
              </a:rPr>
              <a:t>carbocations </a:t>
            </a:r>
            <a:r>
              <a:rPr sz="10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0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000" dirty="0">
                <a:latin typeface="Trebuchet MS" panose="020B0603020202020204"/>
                <a:cs typeface="Trebuchet MS" panose="020B0603020202020204"/>
              </a:rPr>
              <a:t>ease </a:t>
            </a:r>
            <a:r>
              <a:rPr sz="1000" spc="-4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spc="-40" dirty="0">
                <a:latin typeface="Trebuchet MS" panose="020B0603020202020204"/>
                <a:cs typeface="Trebuchet MS" panose="020B0603020202020204"/>
              </a:rPr>
              <a:t>dehydration </a:t>
            </a:r>
            <a:r>
              <a:rPr sz="1000" spc="-4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000" spc="-25" dirty="0">
                <a:latin typeface="Trebuchet MS" panose="020B0603020202020204"/>
                <a:cs typeface="Trebuchet MS" panose="020B0603020202020204"/>
              </a:rPr>
              <a:t>alcohols  </a:t>
            </a:r>
            <a:r>
              <a:rPr sz="1000" spc="-45" dirty="0">
                <a:latin typeface="Trebuchet MS" panose="020B0603020202020204"/>
                <a:cs typeface="Trebuchet MS" panose="020B0603020202020204"/>
              </a:rPr>
              <a:t>follows</a:t>
            </a:r>
            <a:r>
              <a:rPr sz="1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0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40" dirty="0">
                <a:latin typeface="Trebuchet MS" panose="020B0603020202020204"/>
                <a:cs typeface="Trebuchet MS" panose="020B0603020202020204"/>
              </a:rPr>
              <a:t>order</a:t>
            </a:r>
            <a:r>
              <a:rPr sz="10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000" spc="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°</a:t>
            </a:r>
            <a:r>
              <a:rPr sz="1000" spc="-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&gt;</a:t>
            </a:r>
            <a:r>
              <a:rPr sz="10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000" spc="3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°</a:t>
            </a:r>
            <a:r>
              <a:rPr sz="1000" spc="-3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&gt;</a:t>
            </a:r>
            <a:r>
              <a:rPr sz="10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sz="1000" spc="-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°</a:t>
            </a:r>
            <a:r>
              <a:rPr sz="1000" spc="-20" dirty="0">
                <a:latin typeface="Trebuchet MS" panose="020B0603020202020204"/>
                <a:cs typeface="Trebuchet MS" panose="020B0603020202020204"/>
              </a:rPr>
              <a:t>.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7819" y="5502021"/>
            <a:ext cx="6096000" cy="3429000"/>
            <a:chOff x="837819" y="5502021"/>
            <a:chExt cx="6096000" cy="3429000"/>
          </a:xfrm>
        </p:grpSpPr>
        <p:sp>
          <p:nvSpPr>
            <p:cNvPr id="27" name="object 27"/>
            <p:cNvSpPr/>
            <p:nvPr/>
          </p:nvSpPr>
          <p:spPr>
            <a:xfrm>
              <a:off x="3015233" y="6630162"/>
              <a:ext cx="2057399" cy="4343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09900" y="7286244"/>
              <a:ext cx="2173478" cy="64541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44296" y="5508498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6083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6083046" y="3416046"/>
                  </a:lnTo>
                  <a:lnTo>
                    <a:pt x="6083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2830830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8813" y="1739645"/>
              <a:ext cx="3168015" cy="266700"/>
            </a:xfrm>
            <a:custGeom>
              <a:avLst/>
              <a:gdLst/>
              <a:ahLst/>
              <a:cxnLst/>
              <a:rect l="l" t="t" r="r" b="b"/>
              <a:pathLst>
                <a:path w="3168015" h="266700">
                  <a:moveTo>
                    <a:pt x="31661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3166110" y="266699"/>
                  </a:lnTo>
                  <a:lnTo>
                    <a:pt x="3167634" y="265175"/>
                  </a:lnTo>
                  <a:lnTo>
                    <a:pt x="3167634" y="263651"/>
                  </a:lnTo>
                  <a:lnTo>
                    <a:pt x="5334" y="263651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5" y="4571"/>
                  </a:lnTo>
                  <a:lnTo>
                    <a:pt x="5334" y="2285"/>
                  </a:lnTo>
                  <a:lnTo>
                    <a:pt x="3167634" y="2285"/>
                  </a:lnTo>
                  <a:lnTo>
                    <a:pt x="3167634" y="761"/>
                  </a:lnTo>
                  <a:lnTo>
                    <a:pt x="3166110" y="0"/>
                  </a:lnTo>
                  <a:close/>
                </a:path>
                <a:path w="31680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3651"/>
                  </a:lnTo>
                  <a:lnTo>
                    <a:pt x="5334" y="261365"/>
                  </a:lnTo>
                  <a:close/>
                </a:path>
                <a:path w="3168015" h="266700">
                  <a:moveTo>
                    <a:pt x="3162300" y="261365"/>
                  </a:moveTo>
                  <a:lnTo>
                    <a:pt x="5334" y="261365"/>
                  </a:lnTo>
                  <a:lnTo>
                    <a:pt x="5334" y="263651"/>
                  </a:lnTo>
                  <a:lnTo>
                    <a:pt x="3162300" y="263651"/>
                  </a:lnTo>
                  <a:lnTo>
                    <a:pt x="3162300" y="261365"/>
                  </a:lnTo>
                  <a:close/>
                </a:path>
                <a:path w="3168015" h="266700">
                  <a:moveTo>
                    <a:pt x="3162300" y="2285"/>
                  </a:moveTo>
                  <a:lnTo>
                    <a:pt x="3162300" y="263651"/>
                  </a:lnTo>
                  <a:lnTo>
                    <a:pt x="3164586" y="261365"/>
                  </a:lnTo>
                  <a:lnTo>
                    <a:pt x="3167634" y="261365"/>
                  </a:lnTo>
                  <a:lnTo>
                    <a:pt x="3167634" y="4571"/>
                  </a:lnTo>
                  <a:lnTo>
                    <a:pt x="3164586" y="4571"/>
                  </a:lnTo>
                  <a:lnTo>
                    <a:pt x="3162300" y="2285"/>
                  </a:lnTo>
                  <a:close/>
                </a:path>
                <a:path w="3168015" h="266700">
                  <a:moveTo>
                    <a:pt x="3167634" y="261365"/>
                  </a:moveTo>
                  <a:lnTo>
                    <a:pt x="3164586" y="261365"/>
                  </a:lnTo>
                  <a:lnTo>
                    <a:pt x="3162300" y="263651"/>
                  </a:lnTo>
                  <a:lnTo>
                    <a:pt x="3167634" y="263651"/>
                  </a:lnTo>
                  <a:lnTo>
                    <a:pt x="3167634" y="261365"/>
                  </a:lnTo>
                  <a:close/>
                </a:path>
                <a:path w="3168015" h="266700">
                  <a:moveTo>
                    <a:pt x="5334" y="2285"/>
                  </a:moveTo>
                  <a:lnTo>
                    <a:pt x="2285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3168015" h="266700">
                  <a:moveTo>
                    <a:pt x="31623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3162300" y="4571"/>
                  </a:lnTo>
                  <a:lnTo>
                    <a:pt x="3162300" y="2285"/>
                  </a:lnTo>
                  <a:close/>
                </a:path>
                <a:path w="3168015" h="266700">
                  <a:moveTo>
                    <a:pt x="3167634" y="2285"/>
                  </a:moveTo>
                  <a:lnTo>
                    <a:pt x="3162300" y="2285"/>
                  </a:lnTo>
                  <a:lnTo>
                    <a:pt x="3164586" y="4571"/>
                  </a:lnTo>
                  <a:lnTo>
                    <a:pt x="3167634" y="4571"/>
                  </a:lnTo>
                  <a:lnTo>
                    <a:pt x="31676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78813" y="1739645"/>
              <a:ext cx="3168015" cy="266700"/>
            </a:xfrm>
            <a:custGeom>
              <a:avLst/>
              <a:gdLst/>
              <a:ahLst/>
              <a:cxnLst/>
              <a:rect l="l" t="t" r="r" b="b"/>
              <a:pathLst>
                <a:path w="3168015" h="266700">
                  <a:moveTo>
                    <a:pt x="31661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3166110" y="266699"/>
                  </a:lnTo>
                  <a:lnTo>
                    <a:pt x="3167634" y="265175"/>
                  </a:lnTo>
                  <a:lnTo>
                    <a:pt x="3167634" y="263651"/>
                  </a:lnTo>
                  <a:lnTo>
                    <a:pt x="5334" y="263651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5" y="4571"/>
                  </a:lnTo>
                  <a:lnTo>
                    <a:pt x="5334" y="2285"/>
                  </a:lnTo>
                  <a:lnTo>
                    <a:pt x="3167634" y="2285"/>
                  </a:lnTo>
                  <a:lnTo>
                    <a:pt x="3167634" y="761"/>
                  </a:lnTo>
                  <a:lnTo>
                    <a:pt x="3166110" y="0"/>
                  </a:lnTo>
                  <a:close/>
                </a:path>
                <a:path w="31680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3651"/>
                  </a:lnTo>
                  <a:lnTo>
                    <a:pt x="5334" y="261365"/>
                  </a:lnTo>
                  <a:close/>
                </a:path>
                <a:path w="3168015" h="266700">
                  <a:moveTo>
                    <a:pt x="3162300" y="261365"/>
                  </a:moveTo>
                  <a:lnTo>
                    <a:pt x="5334" y="261365"/>
                  </a:lnTo>
                  <a:lnTo>
                    <a:pt x="5334" y="263651"/>
                  </a:lnTo>
                  <a:lnTo>
                    <a:pt x="3162300" y="263651"/>
                  </a:lnTo>
                  <a:lnTo>
                    <a:pt x="3162300" y="261365"/>
                  </a:lnTo>
                  <a:close/>
                </a:path>
                <a:path w="3168015" h="266700">
                  <a:moveTo>
                    <a:pt x="3162300" y="2285"/>
                  </a:moveTo>
                  <a:lnTo>
                    <a:pt x="3162300" y="263651"/>
                  </a:lnTo>
                  <a:lnTo>
                    <a:pt x="3164586" y="261365"/>
                  </a:lnTo>
                  <a:lnTo>
                    <a:pt x="3167634" y="261365"/>
                  </a:lnTo>
                  <a:lnTo>
                    <a:pt x="3167634" y="4571"/>
                  </a:lnTo>
                  <a:lnTo>
                    <a:pt x="3164586" y="4571"/>
                  </a:lnTo>
                  <a:lnTo>
                    <a:pt x="3162300" y="2285"/>
                  </a:lnTo>
                  <a:close/>
                </a:path>
                <a:path w="3168015" h="266700">
                  <a:moveTo>
                    <a:pt x="3167634" y="261365"/>
                  </a:moveTo>
                  <a:lnTo>
                    <a:pt x="3164586" y="261365"/>
                  </a:lnTo>
                  <a:lnTo>
                    <a:pt x="3162300" y="263651"/>
                  </a:lnTo>
                  <a:lnTo>
                    <a:pt x="3167634" y="263651"/>
                  </a:lnTo>
                  <a:lnTo>
                    <a:pt x="3167634" y="261365"/>
                  </a:lnTo>
                  <a:close/>
                </a:path>
                <a:path w="3168015" h="266700">
                  <a:moveTo>
                    <a:pt x="5334" y="2285"/>
                  </a:moveTo>
                  <a:lnTo>
                    <a:pt x="2285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3168015" h="266700">
                  <a:moveTo>
                    <a:pt x="31623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3162300" y="4571"/>
                  </a:lnTo>
                  <a:lnTo>
                    <a:pt x="3162300" y="2285"/>
                  </a:lnTo>
                  <a:close/>
                </a:path>
                <a:path w="3168015" h="266700">
                  <a:moveTo>
                    <a:pt x="3167634" y="2285"/>
                  </a:moveTo>
                  <a:lnTo>
                    <a:pt x="3162300" y="2285"/>
                  </a:lnTo>
                  <a:lnTo>
                    <a:pt x="3164586" y="4571"/>
                  </a:lnTo>
                  <a:lnTo>
                    <a:pt x="3167634" y="4571"/>
                  </a:lnTo>
                  <a:lnTo>
                    <a:pt x="3167634" y="228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43022" y="2488691"/>
              <a:ext cx="2495550" cy="580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43022" y="3110483"/>
              <a:ext cx="2495550" cy="5951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988564" y="4135374"/>
              <a:ext cx="2100834" cy="3573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78814" y="3797045"/>
              <a:ext cx="3282315" cy="266700"/>
            </a:xfrm>
            <a:custGeom>
              <a:avLst/>
              <a:gdLst/>
              <a:ahLst/>
              <a:cxnLst/>
              <a:rect l="l" t="t" r="r" b="b"/>
              <a:pathLst>
                <a:path w="3282315" h="266700">
                  <a:moveTo>
                    <a:pt x="3281934" y="762"/>
                  </a:moveTo>
                  <a:lnTo>
                    <a:pt x="3280410" y="0"/>
                  </a:lnTo>
                  <a:lnTo>
                    <a:pt x="3276600" y="0"/>
                  </a:lnTo>
                  <a:lnTo>
                    <a:pt x="3276600" y="4572"/>
                  </a:lnTo>
                  <a:lnTo>
                    <a:pt x="3276600" y="261366"/>
                  </a:lnTo>
                  <a:lnTo>
                    <a:pt x="5334" y="261366"/>
                  </a:lnTo>
                  <a:lnTo>
                    <a:pt x="5334" y="4572"/>
                  </a:lnTo>
                  <a:lnTo>
                    <a:pt x="3276600" y="4572"/>
                  </a:lnTo>
                  <a:lnTo>
                    <a:pt x="3276600" y="0"/>
                  </a:lnTo>
                  <a:lnTo>
                    <a:pt x="1524" y="0"/>
                  </a:lnTo>
                  <a:lnTo>
                    <a:pt x="0" y="762"/>
                  </a:lnTo>
                  <a:lnTo>
                    <a:pt x="0" y="265176"/>
                  </a:lnTo>
                  <a:lnTo>
                    <a:pt x="1524" y="266700"/>
                  </a:lnTo>
                  <a:lnTo>
                    <a:pt x="3280410" y="266700"/>
                  </a:lnTo>
                  <a:lnTo>
                    <a:pt x="3281934" y="265176"/>
                  </a:lnTo>
                  <a:lnTo>
                    <a:pt x="3281934" y="263652"/>
                  </a:lnTo>
                  <a:lnTo>
                    <a:pt x="3281934" y="261366"/>
                  </a:lnTo>
                  <a:lnTo>
                    <a:pt x="3281934" y="4572"/>
                  </a:lnTo>
                  <a:lnTo>
                    <a:pt x="3281934" y="2286"/>
                  </a:lnTo>
                  <a:lnTo>
                    <a:pt x="3281934" y="76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626745" indent="-201295">
              <a:lnSpc>
                <a:spcPct val="100000"/>
              </a:lnSpc>
              <a:spcBef>
                <a:spcPts val="555"/>
              </a:spcBef>
              <a:buAutoNum type="arabicParenR" startAt="2"/>
              <a:tabLst>
                <a:tab pos="627380" algn="l"/>
              </a:tabLst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Dehydrohalogenation </a:t>
            </a:r>
            <a:r>
              <a:rPr sz="1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Alkyl</a:t>
            </a:r>
            <a:r>
              <a:rPr sz="1400" spc="-1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Halides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49605">
              <a:lnSpc>
                <a:spcPct val="100000"/>
              </a:lnSpc>
              <a:spcBef>
                <a:spcPts val="690"/>
              </a:spcBef>
            </a:pPr>
            <a:r>
              <a:rPr sz="1200" spc="-5" dirty="0">
                <a:latin typeface="Courier New" panose="02070309020205020404"/>
                <a:cs typeface="Courier New" panose="02070309020205020404"/>
              </a:rPr>
              <a:t>o</a:t>
            </a:r>
            <a:r>
              <a:rPr sz="1200" spc="-365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can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also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prepared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under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alkaline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conditions.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06045" algn="ctr">
              <a:lnSpc>
                <a:spcPct val="100000"/>
              </a:lnSpc>
              <a:spcBef>
                <a:spcPts val="320"/>
              </a:spcBef>
            </a:pPr>
            <a:r>
              <a:rPr sz="1000" i="1" spc="-3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heating</a:t>
            </a:r>
            <a:r>
              <a:rPr sz="1000" i="1" spc="-4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an</a:t>
            </a:r>
            <a:r>
              <a:rPr sz="1000" i="1" spc="-5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5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alkyl </a:t>
            </a:r>
            <a:r>
              <a:rPr sz="1000" i="1" spc="-4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halide</a:t>
            </a:r>
            <a:r>
              <a:rPr sz="1000" i="1" spc="-5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7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with</a:t>
            </a:r>
            <a:r>
              <a:rPr sz="1000" i="1" spc="-5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1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000" i="1" spc="-5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solution</a:t>
            </a:r>
            <a:r>
              <a:rPr sz="1000" i="1" spc="-5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6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000" i="1" spc="-5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1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KOH</a:t>
            </a:r>
            <a:r>
              <a:rPr sz="1000" i="1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or</a:t>
            </a:r>
            <a:r>
              <a:rPr sz="1000" i="1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NaOH</a:t>
            </a:r>
            <a:r>
              <a:rPr sz="10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in</a:t>
            </a:r>
            <a:r>
              <a:rPr sz="1000" i="1" spc="-4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alcohol,</a:t>
            </a:r>
            <a:r>
              <a:rPr sz="1000" i="1" spc="-5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yields</a:t>
            </a:r>
            <a:r>
              <a:rPr sz="1000" i="1" spc="-6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an</a:t>
            </a:r>
            <a:r>
              <a:rPr sz="1000" i="1" spc="-5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i="1" spc="-4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alkene.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642620" indent="-200025">
              <a:lnSpc>
                <a:spcPct val="100000"/>
              </a:lnSpc>
              <a:spcBef>
                <a:spcPts val="650"/>
              </a:spcBef>
              <a:buAutoNum type="arabicParenR" startAt="3"/>
              <a:tabLst>
                <a:tab pos="643255" algn="l"/>
              </a:tabLst>
            </a:pP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Dehalogenation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Vicinal</a:t>
            </a:r>
            <a:r>
              <a:rPr sz="1400" spc="-1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Dibromides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94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25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4" name="object 14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50213" y="6012942"/>
              <a:ext cx="2830830" cy="2628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57400" y="7559802"/>
              <a:ext cx="3655314" cy="6477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613660" y="6851904"/>
              <a:ext cx="2647188" cy="6149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43865" indent="-201295">
              <a:lnSpc>
                <a:spcPct val="100000"/>
              </a:lnSpc>
              <a:spcBef>
                <a:spcPts val="815"/>
              </a:spcBef>
              <a:buAutoNum type="arabicParenR"/>
              <a:tabLst>
                <a:tab pos="444500" algn="l"/>
              </a:tabLst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Dehydrohalogenation </a:t>
            </a:r>
            <a:r>
              <a:rPr sz="1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Alkyl</a:t>
            </a:r>
            <a:r>
              <a:rPr sz="1400" spc="-1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dihalides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05485" lvl="1" indent="-229235">
              <a:lnSpc>
                <a:spcPct val="100000"/>
              </a:lnSpc>
              <a:spcBef>
                <a:spcPts val="705"/>
              </a:spcBef>
              <a:buFont typeface="Courier New" panose="02070309020205020404"/>
              <a:buChar char="o"/>
              <a:tabLst>
                <a:tab pos="706120" algn="l"/>
              </a:tabLst>
            </a:pPr>
            <a:r>
              <a:rPr sz="1200" spc="-65" dirty="0">
                <a:latin typeface="Trebuchet MS" panose="020B0603020202020204"/>
                <a:cs typeface="Trebuchet MS" panose="020B0603020202020204"/>
              </a:rPr>
              <a:t>Treatment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vicinal </a:t>
            </a:r>
            <a:r>
              <a:rPr sz="12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dihalides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strong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base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followed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by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sodium</a:t>
            </a:r>
            <a:r>
              <a:rPr sz="1200" spc="-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amide.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05485" lvl="1" indent="-229235">
              <a:lnSpc>
                <a:spcPct val="100000"/>
              </a:lnSpc>
              <a:spcBef>
                <a:spcPts val="875"/>
              </a:spcBef>
              <a:buFont typeface="Courier New" panose="02070309020205020404"/>
              <a:buChar char="o"/>
              <a:tabLst>
                <a:tab pos="706120" algn="l"/>
              </a:tabLst>
            </a:pPr>
            <a:r>
              <a:rPr sz="1200" spc="-35" dirty="0">
                <a:latin typeface="Trebuchet MS" panose="020B0603020202020204"/>
                <a:cs typeface="Trebuchet MS" panose="020B0603020202020204"/>
              </a:rPr>
              <a:t>This general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method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conversion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alkynes.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26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2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2830830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PREPARATION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820"/>
              </a:spcBef>
            </a:pP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2)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Sodium</a:t>
            </a:r>
            <a:r>
              <a:rPr sz="1400" spc="-2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Acetylide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with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Primary </a:t>
            </a:r>
            <a:r>
              <a:rPr sz="1400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Alkyl </a:t>
            </a:r>
            <a:r>
              <a:rPr sz="14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Halides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00380">
              <a:lnSpc>
                <a:spcPct val="100000"/>
              </a:lnSpc>
              <a:spcBef>
                <a:spcPts val="85"/>
              </a:spcBef>
            </a:pPr>
            <a:r>
              <a:rPr sz="1200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Acetylene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rebuchet MS" panose="020B0603020202020204"/>
              <a:cs typeface="Trebuchet MS" panose="020B0603020202020204"/>
            </a:endParaRPr>
          </a:p>
          <a:p>
            <a:pPr marL="421005">
              <a:lnSpc>
                <a:spcPct val="100000"/>
              </a:lnSpc>
            </a:pPr>
            <a:r>
              <a:rPr sz="1200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Monosubstituted</a:t>
            </a:r>
            <a:r>
              <a:rPr sz="1200" spc="-8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Acetylenes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marR="137160" algn="r">
              <a:lnSpc>
                <a:spcPct val="100000"/>
              </a:lnSpc>
              <a:spcBef>
                <a:spcPts val="5"/>
              </a:spcBef>
            </a:pPr>
            <a:r>
              <a:rPr sz="600" spc="1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27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8305" y="2141982"/>
            <a:ext cx="3038475" cy="2338070"/>
            <a:chOff x="2448305" y="2141982"/>
            <a:chExt cx="3038475" cy="2338070"/>
          </a:xfrm>
        </p:grpSpPr>
        <p:sp>
          <p:nvSpPr>
            <p:cNvPr id="8" name="object 8"/>
            <p:cNvSpPr/>
            <p:nvPr/>
          </p:nvSpPr>
          <p:spPr>
            <a:xfrm>
              <a:off x="2448305" y="2141982"/>
              <a:ext cx="3038094" cy="3977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48305" y="2566416"/>
              <a:ext cx="3038094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55163" y="3083814"/>
              <a:ext cx="3031236" cy="2819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73273" y="3674364"/>
              <a:ext cx="2728722" cy="8054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3" name="object 13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0213" y="6012942"/>
              <a:ext cx="2564891" cy="2628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67050" y="6611874"/>
              <a:ext cx="2019795" cy="4869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15290" indent="-172085">
              <a:lnSpc>
                <a:spcPct val="100000"/>
              </a:lnSpc>
              <a:spcBef>
                <a:spcPts val="505"/>
              </a:spcBef>
              <a:buFont typeface="Courier New" panose="02070309020205020404"/>
              <a:buChar char="o"/>
              <a:tabLst>
                <a:tab pos="41529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chemistry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alkenes can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be</a:t>
            </a:r>
            <a:r>
              <a:rPr sz="1200" spc="-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divided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into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general types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reactions: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674370" lvl="1" indent="-253365">
              <a:lnSpc>
                <a:spcPct val="100000"/>
              </a:lnSpc>
              <a:spcBef>
                <a:spcPts val="220"/>
              </a:spcBef>
              <a:buClr>
                <a:srgbClr val="00B0F0"/>
              </a:buClr>
              <a:buAutoNum type="arabicParenBoth"/>
              <a:tabLst>
                <a:tab pos="674370" algn="l"/>
              </a:tabLst>
            </a:pPr>
            <a:r>
              <a:rPr sz="14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Electrophilic Addition</a:t>
            </a:r>
            <a:r>
              <a:rPr sz="1400" u="sng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Reactions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 marL="554355" indent="-172085">
              <a:lnSpc>
                <a:spcPct val="100000"/>
              </a:lnSpc>
              <a:spcBef>
                <a:spcPts val="960"/>
              </a:spcBef>
              <a:buFont typeface="Arial" panose="020B0604020202020204"/>
              <a:buChar char="•"/>
              <a:tabLst>
                <a:tab pos="554990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" dirty="0">
                <a:latin typeface="Symbol" panose="05050102010706020507"/>
                <a:cs typeface="Symbol" panose="05050102010706020507"/>
              </a:rPr>
              <a:t></a:t>
            </a:r>
            <a:r>
              <a:rPr sz="11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localized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above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below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C-C </a:t>
            </a:r>
            <a:r>
              <a:rPr sz="1100" spc="-5" dirty="0">
                <a:latin typeface="Symbol" panose="05050102010706020507"/>
                <a:cs typeface="Symbol" panose="05050102010706020507"/>
              </a:rPr>
              <a:t></a:t>
            </a:r>
            <a:r>
              <a:rPr sz="1100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554355" indent="-172085">
              <a:lnSpc>
                <a:spcPct val="100000"/>
              </a:lnSpc>
              <a:buFont typeface="Arial" panose="020B0604020202020204"/>
              <a:buChar char="•"/>
              <a:tabLst>
                <a:tab pos="554990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" dirty="0">
                <a:latin typeface="Symbol" panose="05050102010706020507"/>
                <a:cs typeface="Symbol" panose="05050102010706020507"/>
              </a:rPr>
              <a:t></a:t>
            </a:r>
            <a:r>
              <a:rPr sz="11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electrons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relatively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far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away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from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nuclei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therefore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loosely</a:t>
            </a:r>
            <a:r>
              <a:rPr sz="11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bound.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rebuchet MS" panose="020B0603020202020204"/>
              <a:cs typeface="Trebuchet MS" panose="020B0603020202020204"/>
            </a:endParaRPr>
          </a:p>
          <a:p>
            <a:pPr marL="4425950" marR="410845" algn="just">
              <a:lnSpc>
                <a:spcPct val="100000"/>
              </a:lnSpc>
              <a:spcBef>
                <a:spcPts val="5"/>
              </a:spcBef>
            </a:pPr>
            <a:r>
              <a:rPr sz="900" spc="-4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900" spc="-2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900" spc="-15" dirty="0">
                <a:latin typeface="Trebuchet MS" panose="020B0603020202020204"/>
                <a:cs typeface="Trebuchet MS" panose="020B0603020202020204"/>
              </a:rPr>
              <a:t>bond acts </a:t>
            </a:r>
            <a:r>
              <a:rPr sz="900" spc="25" dirty="0">
                <a:latin typeface="Trebuchet MS" panose="020B0603020202020204"/>
                <a:cs typeface="Trebuchet MS" panose="020B0603020202020204"/>
              </a:rPr>
              <a:t>as  </a:t>
            </a:r>
            <a:r>
              <a:rPr sz="9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900" spc="-35" dirty="0">
                <a:latin typeface="Trebuchet MS" panose="020B0603020202020204"/>
                <a:cs typeface="Trebuchet MS" panose="020B0603020202020204"/>
              </a:rPr>
              <a:t>nucleophile </a:t>
            </a:r>
            <a:r>
              <a:rPr sz="900" spc="-30" dirty="0">
                <a:latin typeface="Trebuchet MS" panose="020B0603020202020204"/>
                <a:cs typeface="Trebuchet MS" panose="020B0603020202020204"/>
              </a:rPr>
              <a:t>(attacks  </a:t>
            </a:r>
            <a:r>
              <a:rPr sz="900" spc="-4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9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900" spc="-50" dirty="0">
                <a:latin typeface="Trebuchet MS" panose="020B0603020202020204"/>
                <a:cs typeface="Trebuchet MS" panose="020B0603020202020204"/>
              </a:rPr>
              <a:t>electrophile).</a:t>
            </a:r>
            <a:endParaRPr sz="9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12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28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48027" y="7534656"/>
            <a:ext cx="3475990" cy="1281430"/>
            <a:chOff x="1748027" y="7534656"/>
            <a:chExt cx="3475990" cy="1281430"/>
          </a:xfrm>
        </p:grpSpPr>
        <p:sp>
          <p:nvSpPr>
            <p:cNvPr id="18" name="object 18"/>
            <p:cNvSpPr/>
            <p:nvPr/>
          </p:nvSpPr>
          <p:spPr>
            <a:xfrm>
              <a:off x="2051303" y="7534656"/>
              <a:ext cx="2789682" cy="74904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748027" y="8320278"/>
              <a:ext cx="3475482" cy="495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2564891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7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674370" indent="-253365">
              <a:lnSpc>
                <a:spcPct val="100000"/>
              </a:lnSpc>
              <a:spcBef>
                <a:spcPts val="220"/>
              </a:spcBef>
              <a:buClr>
                <a:srgbClr val="00B0F0"/>
              </a:buClr>
              <a:buAutoNum type="arabicParenBoth"/>
              <a:tabLst>
                <a:tab pos="674370" algn="l"/>
              </a:tabLst>
            </a:pPr>
            <a:r>
              <a:rPr sz="14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Electrophilic Addition</a:t>
            </a:r>
            <a:r>
              <a:rPr sz="1400" u="sng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Reactions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35305">
              <a:lnSpc>
                <a:spcPct val="100000"/>
              </a:lnSpc>
              <a:spcBef>
                <a:spcPts val="425"/>
              </a:spcBef>
            </a:pP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Symmetric </a:t>
            </a:r>
            <a:r>
              <a:rPr sz="1200" i="1" spc="-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i="1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Unsymmetric </a:t>
            </a:r>
            <a:r>
              <a:rPr sz="1200" i="1" spc="-1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Reagents </a:t>
            </a:r>
            <a:r>
              <a:rPr sz="1200" i="1" spc="-10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Symmetric</a:t>
            </a:r>
            <a:r>
              <a:rPr sz="1200" i="1" spc="-27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003300" lvl="1" indent="-186690">
              <a:lnSpc>
                <a:spcPct val="100000"/>
              </a:lnSpc>
              <a:spcBef>
                <a:spcPts val="465"/>
              </a:spcBef>
              <a:buAutoNum type="arabicPeriod"/>
              <a:tabLst>
                <a:tab pos="1003935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Addition of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Hydrogen: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Catalytic</a:t>
            </a:r>
            <a:r>
              <a:rPr sz="1100" spc="-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Hydrogenation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996950" lvl="1" indent="-18732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997585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Addition of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Halogens:</a:t>
            </a:r>
            <a:r>
              <a:rPr sz="11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Halogenation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535305">
              <a:lnSpc>
                <a:spcPct val="100000"/>
              </a:lnSpc>
              <a:spcBef>
                <a:spcPts val="795"/>
              </a:spcBef>
            </a:pP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Un</a:t>
            </a:r>
            <a:r>
              <a:rPr sz="1200" i="1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symmetric </a:t>
            </a:r>
            <a:r>
              <a:rPr sz="1200" i="1" spc="-1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Reagents </a:t>
            </a:r>
            <a:r>
              <a:rPr sz="1200" i="1" spc="-10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Un</a:t>
            </a:r>
            <a:r>
              <a:rPr sz="1200" i="1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symmetric </a:t>
            </a:r>
            <a:r>
              <a:rPr sz="1200" i="1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200" i="1" spc="-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; </a:t>
            </a:r>
            <a:r>
              <a:rPr sz="12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Markovnikov’s</a:t>
            </a:r>
            <a:r>
              <a:rPr sz="1200" i="1" spc="-1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Rule</a:t>
            </a:r>
            <a:r>
              <a:rPr sz="1200" i="1" spc="-5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003300" indent="-186690">
              <a:lnSpc>
                <a:spcPct val="100000"/>
              </a:lnSpc>
              <a:spcBef>
                <a:spcPts val="65"/>
              </a:spcBef>
              <a:buAutoNum type="arabicPeriod"/>
              <a:tabLst>
                <a:tab pos="1003935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Addition of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Hydrogen</a:t>
            </a:r>
            <a:r>
              <a:rPr sz="11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Halides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1011555" indent="-187325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1012190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Addition of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Sulfuric</a:t>
            </a:r>
            <a:r>
              <a:rPr sz="11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Acid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1003935" indent="-187325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1003935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Addition of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Water: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Hydration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1003935" indent="-187325">
              <a:lnSpc>
                <a:spcPct val="100000"/>
              </a:lnSpc>
              <a:spcBef>
                <a:spcPts val="180"/>
              </a:spcBef>
              <a:buAutoNum type="arabicPeriod"/>
              <a:tabLst>
                <a:tab pos="1003935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Addition of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HOX: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Halohydrin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Formation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Trebuchet MS" panose="020B0603020202020204"/>
              <a:cs typeface="Trebuchet MS" panose="020B0603020202020204"/>
            </a:endParaRPr>
          </a:p>
          <a:p>
            <a:pPr marL="674370" indent="-253365">
              <a:lnSpc>
                <a:spcPct val="100000"/>
              </a:lnSpc>
              <a:spcBef>
                <a:spcPts val="5"/>
              </a:spcBef>
              <a:buClr>
                <a:srgbClr val="00B0F0"/>
              </a:buClr>
              <a:buAutoNum type="arabicParenBoth" startAt="2"/>
              <a:tabLst>
                <a:tab pos="674370" algn="l"/>
              </a:tabLst>
            </a:pPr>
            <a:r>
              <a:rPr sz="14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Oxidation</a:t>
            </a:r>
            <a:r>
              <a:rPr sz="1400" u="sng" spc="-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Reactions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981710" lvl="1" indent="-15113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981710" algn="l"/>
              </a:tabLst>
            </a:pPr>
            <a:r>
              <a:rPr sz="1100" spc="-30" dirty="0">
                <a:latin typeface="Trebuchet MS" panose="020B0603020202020204"/>
                <a:cs typeface="Trebuchet MS" panose="020B0603020202020204"/>
              </a:rPr>
              <a:t>Ozonolysis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976630" lvl="1" indent="-1524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77265" algn="l"/>
                <a:tab pos="5850890" algn="l"/>
              </a:tabLst>
            </a:pPr>
            <a:r>
              <a:rPr sz="1100" spc="-45" dirty="0">
                <a:latin typeface="Trebuchet MS" panose="020B0603020202020204"/>
                <a:cs typeface="Trebuchet MS" panose="020B0603020202020204"/>
              </a:rPr>
              <a:t>Oxidation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Using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KMnO</a:t>
            </a:r>
            <a:r>
              <a:rPr sz="1050" spc="44" baseline="-20000" dirty="0">
                <a:latin typeface="Trebuchet MS" panose="020B0603020202020204"/>
                <a:cs typeface="Trebuchet MS" panose="020B0603020202020204"/>
              </a:rPr>
              <a:t>4	</a:t>
            </a:r>
            <a:r>
              <a:rPr sz="900" spc="52" baseline="-900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29</a:t>
            </a:r>
            <a:endParaRPr sz="900" baseline="-90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8" name="object 8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50213" y="6012942"/>
              <a:ext cx="3824478" cy="262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377870" y="5822921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9035" y="5738621"/>
            <a:ext cx="2455164" cy="262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386715" marR="133350" indent="-143510">
              <a:lnSpc>
                <a:spcPct val="100000"/>
              </a:lnSpc>
              <a:spcBef>
                <a:spcPts val="525"/>
              </a:spcBef>
              <a:buFont typeface="Courier New" panose="02070309020205020404"/>
              <a:buChar char="o"/>
              <a:tabLst>
                <a:tab pos="387350" algn="l"/>
              </a:tabLst>
            </a:pPr>
            <a:r>
              <a:rPr sz="1200" spc="-1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Reagents </a:t>
            </a:r>
            <a:r>
              <a:rPr sz="1200" spc="-1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1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alkenes can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be </a:t>
            </a:r>
            <a:r>
              <a:rPr sz="12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classified </a:t>
            </a:r>
            <a:r>
              <a:rPr sz="1200" spc="3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as </a:t>
            </a:r>
            <a:r>
              <a:rPr sz="12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either </a:t>
            </a:r>
            <a:r>
              <a:rPr sz="12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symmetric </a:t>
            </a: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12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unsymmetric </a:t>
            </a:r>
            <a:r>
              <a:rPr sz="1200" spc="-7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with  </a:t>
            </a:r>
            <a:r>
              <a:rPr sz="1200" spc="-3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respect </a:t>
            </a:r>
            <a:r>
              <a:rPr sz="1200" spc="-7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200" spc="-10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reactions.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640715" lvl="1" indent="-144145">
              <a:lnSpc>
                <a:spcPct val="100000"/>
              </a:lnSpc>
              <a:spcBef>
                <a:spcPts val="425"/>
              </a:spcBef>
              <a:buFont typeface="Wingdings" panose="05000000000000000000"/>
              <a:buChar char=""/>
              <a:tabLst>
                <a:tab pos="641350" algn="l"/>
              </a:tabLst>
            </a:pPr>
            <a:r>
              <a:rPr sz="1100" spc="-55" dirty="0">
                <a:latin typeface="Trebuchet MS" panose="020B0603020202020204"/>
                <a:cs typeface="Trebuchet MS" panose="020B0603020202020204"/>
              </a:rPr>
              <a:t>If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reagent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and/or</a:t>
            </a:r>
            <a:r>
              <a:rPr sz="11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an</a:t>
            </a:r>
            <a:r>
              <a:rPr sz="11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symmetric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,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 only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one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product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possible.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640715" lvl="1" indent="-144145">
              <a:lnSpc>
                <a:spcPct val="100000"/>
              </a:lnSpc>
              <a:spcBef>
                <a:spcPts val="435"/>
              </a:spcBef>
              <a:buFont typeface="Wingdings" panose="05000000000000000000"/>
              <a:buChar char=""/>
              <a:tabLst>
                <a:tab pos="641350" algn="l"/>
              </a:tabLst>
            </a:pPr>
            <a:r>
              <a:rPr sz="1100" spc="-25" dirty="0">
                <a:latin typeface="Trebuchet MS" panose="020B0603020202020204"/>
                <a:cs typeface="Trebuchet MS" panose="020B0603020202020204"/>
              </a:rPr>
              <a:t>But 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if </a:t>
            </a:r>
            <a:r>
              <a:rPr sz="1100" i="1" spc="-50" dirty="0">
                <a:latin typeface="Trebuchet MS" panose="020B0603020202020204"/>
                <a:cs typeface="Trebuchet MS" panose="020B0603020202020204"/>
              </a:rPr>
              <a:t>both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reagent </a:t>
            </a:r>
            <a:r>
              <a:rPr sz="1100" i="1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1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are </a:t>
            </a:r>
            <a:r>
              <a:rPr sz="1100" i="1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unsymmetric</a:t>
            </a:r>
            <a:r>
              <a:rPr sz="1100" i="1" spc="-5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products are</a:t>
            </a:r>
            <a:r>
              <a:rPr sz="11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possible.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30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85900" y="7024878"/>
            <a:ext cx="5271770" cy="1906905"/>
            <a:chOff x="1485900" y="7024878"/>
            <a:chExt cx="5271770" cy="1906905"/>
          </a:xfrm>
        </p:grpSpPr>
        <p:sp>
          <p:nvSpPr>
            <p:cNvPr id="14" name="object 14"/>
            <p:cNvSpPr/>
            <p:nvPr/>
          </p:nvSpPr>
          <p:spPr>
            <a:xfrm>
              <a:off x="1485900" y="7024878"/>
              <a:ext cx="2286000" cy="19065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10000" y="7727442"/>
              <a:ext cx="2947593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382447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77870" y="1448279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57500" y="1363217"/>
            <a:ext cx="4076700" cy="2411095"/>
            <a:chOff x="2857500" y="1363217"/>
            <a:chExt cx="4076700" cy="2411095"/>
          </a:xfrm>
        </p:grpSpPr>
        <p:sp>
          <p:nvSpPr>
            <p:cNvPr id="8" name="object 8"/>
            <p:cNvSpPr/>
            <p:nvPr/>
          </p:nvSpPr>
          <p:spPr>
            <a:xfrm>
              <a:off x="2857500" y="2685287"/>
              <a:ext cx="2113788" cy="4046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57500" y="3222497"/>
              <a:ext cx="2113788" cy="5516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79036" y="1363217"/>
              <a:ext cx="2455164" cy="2628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9555">
              <a:lnSpc>
                <a:spcPct val="100000"/>
              </a:lnSpc>
              <a:spcBef>
                <a:spcPts val="655"/>
              </a:spcBef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Hydrogen:</a:t>
            </a:r>
            <a:r>
              <a:rPr sz="1400" spc="-21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Hydrogenation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11810" marR="133350">
              <a:lnSpc>
                <a:spcPct val="100000"/>
              </a:lnSpc>
              <a:spcBef>
                <a:spcPts val="285"/>
              </a:spcBef>
            </a:pP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1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mole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i="1" spc="-10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carbon-carbon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30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the  </a:t>
            </a:r>
            <a:r>
              <a:rPr sz="1200" i="1" spc="-15" dirty="0">
                <a:latin typeface="Trebuchet MS" panose="020B0603020202020204"/>
                <a:cs typeface="Trebuchet MS" panose="020B0603020202020204"/>
              </a:rPr>
              <a:t>presence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suitable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catalysts </a:t>
            </a:r>
            <a:r>
              <a:rPr sz="1200" i="1" spc="-10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give </a:t>
            </a:r>
            <a:r>
              <a:rPr sz="1200" i="1" dirty="0">
                <a:latin typeface="Trebuchet MS" panose="020B0603020202020204"/>
                <a:cs typeface="Trebuchet MS" panose="020B0603020202020204"/>
              </a:rPr>
              <a:t>an</a:t>
            </a:r>
            <a:r>
              <a:rPr sz="1200" i="1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Alkane</a:t>
            </a:r>
            <a:r>
              <a:rPr sz="1200" i="1" spc="-55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137795" algn="r">
              <a:lnSpc>
                <a:spcPct val="100000"/>
              </a:lnSpc>
            </a:pPr>
            <a:r>
              <a:rPr sz="600" spc="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31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3" name="object 13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0213" y="6012942"/>
              <a:ext cx="3824478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377870" y="5822921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85872" y="5738621"/>
            <a:ext cx="4148454" cy="1923414"/>
            <a:chOff x="2785872" y="5738621"/>
            <a:chExt cx="4148454" cy="1923414"/>
          </a:xfrm>
        </p:grpSpPr>
        <p:sp>
          <p:nvSpPr>
            <p:cNvPr id="17" name="object 17"/>
            <p:cNvSpPr/>
            <p:nvPr/>
          </p:nvSpPr>
          <p:spPr>
            <a:xfrm>
              <a:off x="4479036" y="5738621"/>
              <a:ext cx="2455164" cy="26288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85872" y="7140701"/>
              <a:ext cx="2521000" cy="5212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 algn="just">
              <a:lnSpc>
                <a:spcPct val="100000"/>
              </a:lnSpc>
              <a:spcBef>
                <a:spcPts val="660"/>
              </a:spcBef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2.  </a:t>
            </a: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Halogen:</a:t>
            </a:r>
            <a:r>
              <a:rPr sz="1400" spc="-2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Halogenation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459105" marR="134620" algn="just">
              <a:lnSpc>
                <a:spcPct val="100000"/>
              </a:lnSpc>
              <a:spcBef>
                <a:spcPts val="285"/>
              </a:spcBef>
            </a:pP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i="1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200" i="1" spc="-1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i="1" spc="-70" dirty="0">
                <a:latin typeface="Trebuchet MS" panose="020B0603020202020204"/>
                <a:cs typeface="Trebuchet MS" panose="020B0603020202020204"/>
              </a:rPr>
              <a:t>treated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at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room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temperature </a:t>
            </a:r>
            <a:r>
              <a:rPr sz="1200" i="1" spc="-85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i="1" spc="1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solution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bromine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or  </a:t>
            </a:r>
            <a:r>
              <a:rPr sz="12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chlorine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tetrachloride </a:t>
            </a:r>
            <a:r>
              <a:rPr sz="1200" i="1" spc="-10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give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corresponding </a:t>
            </a:r>
            <a:r>
              <a:rPr sz="1200" i="1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vicinal dihalide </a:t>
            </a:r>
            <a:r>
              <a:rPr sz="1200" i="1" spc="-90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sz="1200" i="1" spc="-9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two  </a:t>
            </a:r>
            <a:r>
              <a:rPr sz="1200" i="1" spc="-1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halogens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attached </a:t>
            </a:r>
            <a:r>
              <a:rPr sz="1200" i="1" spc="-10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adjacent</a:t>
            </a:r>
            <a:r>
              <a:rPr sz="1200" i="1" spc="-9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2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carbons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)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32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85872" y="7750302"/>
            <a:ext cx="2516886" cy="7734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382447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77870" y="1448279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71800" y="1363217"/>
            <a:ext cx="3962400" cy="1847850"/>
            <a:chOff x="2971800" y="1363217"/>
            <a:chExt cx="3962400" cy="1847850"/>
          </a:xfrm>
        </p:grpSpPr>
        <p:sp>
          <p:nvSpPr>
            <p:cNvPr id="8" name="object 8"/>
            <p:cNvSpPr/>
            <p:nvPr/>
          </p:nvSpPr>
          <p:spPr>
            <a:xfrm>
              <a:off x="4479036" y="1363217"/>
              <a:ext cx="2455164" cy="262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971800" y="2657855"/>
              <a:ext cx="2176995" cy="553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503555" indent="-238125">
              <a:lnSpc>
                <a:spcPts val="1670"/>
              </a:lnSpc>
              <a:spcBef>
                <a:spcPts val="655"/>
              </a:spcBef>
              <a:buAutoNum type="arabicPeriod" startAt="3"/>
              <a:tabLst>
                <a:tab pos="504190" algn="l"/>
              </a:tabLst>
            </a:pP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1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Acids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76275" lvl="1" indent="-172085">
              <a:lnSpc>
                <a:spcPts val="1670"/>
              </a:lnSpc>
              <a:buFont typeface="Courier New" panose="02070309020205020404"/>
              <a:buChar char="o"/>
              <a:tabLst>
                <a:tab pos="676910" algn="l"/>
              </a:tabLst>
            </a:pPr>
            <a:r>
              <a:rPr sz="1400" spc="-8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 variety </a:t>
            </a:r>
            <a:r>
              <a:rPr sz="1400" spc="-6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2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acids add </a:t>
            </a:r>
            <a:r>
              <a:rPr sz="1400" spc="-9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4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4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4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bond </a:t>
            </a:r>
            <a:r>
              <a:rPr sz="1400" spc="-6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22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alkenes.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821055" marR="133350" lvl="2" indent="-171450">
              <a:lnSpc>
                <a:spcPct val="100000"/>
              </a:lnSpc>
              <a:spcBef>
                <a:spcPts val="190"/>
              </a:spcBef>
              <a:buFont typeface="Wingdings" panose="05000000000000000000"/>
              <a:buChar char=""/>
              <a:tabLst>
                <a:tab pos="821690" algn="l"/>
              </a:tabLst>
            </a:pPr>
            <a:r>
              <a:rPr sz="1200" i="1" spc="-5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3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ion </a:t>
            </a:r>
            <a:r>
              <a:rPr sz="1200" i="1" spc="-7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(or </a:t>
            </a:r>
            <a:r>
              <a:rPr sz="1200" i="1" spc="-6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proton) </a:t>
            </a:r>
            <a:r>
              <a:rPr sz="1200" i="1" spc="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adds </a:t>
            </a:r>
            <a:r>
              <a:rPr sz="1200" i="1" spc="-10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1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one </a:t>
            </a:r>
            <a:r>
              <a:rPr sz="1200" i="1" spc="-2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200" i="1" spc="-7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i="1" spc="-4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bond, </a:t>
            </a:r>
            <a:r>
              <a:rPr sz="1200" i="1" spc="-1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i="1" spc="-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 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remainder </a:t>
            </a:r>
            <a:r>
              <a:rPr sz="1200" i="1" spc="-7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2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acid </a:t>
            </a:r>
            <a:r>
              <a:rPr sz="1200" i="1" spc="-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becomes </a:t>
            </a:r>
            <a:r>
              <a:rPr sz="1200" i="1" spc="-2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connected </a:t>
            </a:r>
            <a:r>
              <a:rPr sz="1200" i="1" spc="-10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 other</a:t>
            </a:r>
            <a:r>
              <a:rPr sz="1200" i="1" spc="-1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carbon.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lvl="2">
              <a:lnSpc>
                <a:spcPct val="100000"/>
              </a:lnSpc>
              <a:buChar char="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2">
              <a:lnSpc>
                <a:spcPct val="100000"/>
              </a:lnSpc>
              <a:buChar char="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2">
              <a:lnSpc>
                <a:spcPct val="100000"/>
              </a:lnSpc>
              <a:buChar char="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marL="878205" marR="133985" lvl="2" indent="-228600">
              <a:lnSpc>
                <a:spcPct val="100000"/>
              </a:lnSpc>
              <a:spcBef>
                <a:spcPts val="1140"/>
              </a:spcBef>
              <a:buFont typeface="Wingdings" panose="05000000000000000000"/>
              <a:buChar char=""/>
              <a:tabLst>
                <a:tab pos="878205" algn="l"/>
                <a:tab pos="878840" algn="l"/>
              </a:tabLst>
            </a:pPr>
            <a:r>
              <a:rPr sz="1200" spc="-30" dirty="0">
                <a:latin typeface="Trebuchet MS" panose="020B0603020202020204"/>
                <a:cs typeface="Trebuchet MS" panose="020B0603020202020204"/>
              </a:rPr>
              <a:t>Acids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add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this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way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halides </a:t>
            </a:r>
            <a:r>
              <a:rPr sz="1200" spc="-110" dirty="0">
                <a:latin typeface="Trebuchet MS" panose="020B0603020202020204"/>
                <a:cs typeface="Trebuchet MS" panose="020B0603020202020204"/>
              </a:rPr>
              <a:t>(H-F, 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H-Cl,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H-Br, </a:t>
            </a:r>
            <a:r>
              <a:rPr sz="1200" spc="-90" dirty="0">
                <a:latin typeface="Trebuchet MS" panose="020B0603020202020204"/>
                <a:cs typeface="Trebuchet MS" panose="020B0603020202020204"/>
              </a:rPr>
              <a:t>H-I), </a:t>
            </a:r>
            <a:r>
              <a:rPr sz="12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sulfuric  </a:t>
            </a:r>
            <a:r>
              <a:rPr sz="12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acid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(H-OSO</a:t>
            </a:r>
            <a:r>
              <a:rPr sz="1200" spc="-52" baseline="-21000" dirty="0">
                <a:latin typeface="Trebuchet MS" panose="020B0603020202020204"/>
                <a:cs typeface="Trebuchet MS" panose="020B0603020202020204"/>
              </a:rPr>
              <a:t>3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H)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7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water</a:t>
            </a:r>
            <a:r>
              <a:rPr sz="1200" spc="-2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(H-OH).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615950">
              <a:lnSpc>
                <a:spcPct val="100000"/>
              </a:lnSpc>
              <a:spcBef>
                <a:spcPts val="1025"/>
              </a:spcBef>
            </a:pPr>
            <a:r>
              <a:rPr sz="14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Note</a:t>
            </a:r>
            <a:r>
              <a:rPr sz="1400" u="sng" spc="-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that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1216025" lvl="3" indent="-76835">
              <a:lnSpc>
                <a:spcPct val="100000"/>
              </a:lnSpc>
              <a:spcBef>
                <a:spcPts val="505"/>
              </a:spcBef>
              <a:buChar char="-"/>
              <a:tabLst>
                <a:tab pos="1216660" algn="l"/>
              </a:tabLst>
            </a:pPr>
            <a:r>
              <a:rPr sz="1200" spc="-70" dirty="0">
                <a:latin typeface="Trebuchet MS" panose="020B0603020202020204"/>
                <a:cs typeface="Trebuchet MS" panose="020B0603020202020204"/>
              </a:rPr>
              <a:t>Any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electron-deficient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species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called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</a:t>
            </a:r>
            <a:r>
              <a:rPr sz="1200" spc="-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electrophile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221105" lvl="3" indent="-76835">
              <a:lnSpc>
                <a:spcPts val="1385"/>
              </a:lnSpc>
              <a:spcBef>
                <a:spcPts val="365"/>
              </a:spcBef>
              <a:buChar char="-"/>
              <a:tabLst>
                <a:tab pos="1221740" algn="l"/>
                <a:tab pos="5850890" algn="l"/>
              </a:tabLst>
            </a:pPr>
            <a:r>
              <a:rPr sz="1200" spc="-70" dirty="0">
                <a:latin typeface="Trebuchet MS" panose="020B0603020202020204"/>
                <a:cs typeface="Trebuchet MS" panose="020B0603020202020204"/>
              </a:rPr>
              <a:t>Any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electron-rich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species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called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nucleophile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.	</a:t>
            </a: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33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ts val="365"/>
              </a:lnSpc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2" name="object 12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0213" y="6012942"/>
              <a:ext cx="3824478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377870" y="5822921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79035" y="5738621"/>
            <a:ext cx="2455164" cy="262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66065">
              <a:lnSpc>
                <a:spcPct val="100000"/>
              </a:lnSpc>
              <a:spcBef>
                <a:spcPts val="660"/>
              </a:spcBef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3. </a:t>
            </a: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1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Acids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35305">
              <a:lnSpc>
                <a:spcPct val="100000"/>
              </a:lnSpc>
              <a:spcBef>
                <a:spcPts val="865"/>
              </a:spcBef>
            </a:pPr>
            <a:r>
              <a:rPr sz="1200" spc="-5" dirty="0">
                <a:solidFill>
                  <a:srgbClr val="2F0BE5"/>
                </a:solidFill>
                <a:latin typeface="Courier New" panose="02070309020205020404"/>
                <a:cs typeface="Courier New" panose="02070309020205020404"/>
              </a:rPr>
              <a:t>o</a:t>
            </a:r>
            <a:r>
              <a:rPr sz="1200" spc="-434" dirty="0">
                <a:solidFill>
                  <a:srgbClr val="2F0BE5"/>
                </a:solidFill>
                <a:latin typeface="Courier New" panose="02070309020205020404"/>
                <a:cs typeface="Courier New" panose="02070309020205020404"/>
              </a:rPr>
              <a:t> </a:t>
            </a:r>
            <a:r>
              <a:rPr sz="12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H—A </a:t>
            </a:r>
            <a:r>
              <a:rPr sz="1200" spc="-7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20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believed </a:t>
            </a:r>
            <a:r>
              <a:rPr sz="1200" spc="-7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be </a:t>
            </a:r>
            <a:r>
              <a:rPr sz="120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two-step </a:t>
            </a:r>
            <a:r>
              <a:rPr sz="12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process</a:t>
            </a:r>
            <a:r>
              <a:rPr sz="12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160145" marR="133350" indent="-457200">
              <a:lnSpc>
                <a:spcPct val="100000"/>
              </a:lnSpc>
              <a:spcBef>
                <a:spcPts val="905"/>
              </a:spcBef>
            </a:pPr>
            <a:r>
              <a:rPr sz="11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Step </a:t>
            </a:r>
            <a:r>
              <a:rPr sz="1100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sz="1100" i="1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ion </a:t>
            </a:r>
            <a:r>
              <a:rPr sz="11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(the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electrophile)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attacks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50" i="1" spc="-45" dirty="0">
                <a:latin typeface="Symbol" panose="05050102010706020507"/>
                <a:cs typeface="Symbol" panose="05050102010706020507"/>
              </a:rPr>
              <a:t></a:t>
            </a:r>
            <a:r>
              <a:rPr sz="1100" i="1" spc="-45" dirty="0">
                <a:latin typeface="Trebuchet MS" panose="020B0603020202020204"/>
                <a:cs typeface="Trebuchet MS" panose="020B0603020202020204"/>
              </a:rPr>
              <a:t>-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electrons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the alkene,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forming 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C—H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100" spc="60" dirty="0">
                <a:latin typeface="Trebuchet MS" panose="020B0603020202020204"/>
                <a:cs typeface="Trebuchet MS" panose="020B0603020202020204"/>
              </a:rPr>
              <a:t>anda</a:t>
            </a:r>
            <a:r>
              <a:rPr sz="1100" spc="-1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carbocation</a:t>
            </a:r>
            <a:r>
              <a:rPr sz="11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160145" marR="144145" indent="-457200">
              <a:lnSpc>
                <a:spcPct val="100000"/>
              </a:lnSpc>
              <a:spcBef>
                <a:spcPts val="5"/>
              </a:spcBef>
            </a:pPr>
            <a:r>
              <a:rPr sz="11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Step </a:t>
            </a:r>
            <a:r>
              <a:rPr sz="1100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100" i="1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negatively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charged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species </a:t>
            </a:r>
            <a:r>
              <a:rPr sz="1100" spc="-95" dirty="0">
                <a:latin typeface="Trebuchet MS" panose="020B0603020202020204"/>
                <a:cs typeface="Trebuchet MS" panose="020B0603020202020204"/>
              </a:rPr>
              <a:t>A: </a:t>
            </a:r>
            <a:r>
              <a:rPr sz="1100" spc="-130" dirty="0">
                <a:latin typeface="Trebuchet MS" panose="020B0603020202020204"/>
                <a:cs typeface="Trebuchet MS" panose="020B0603020202020204"/>
              </a:rPr>
              <a:t>-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(a nucleophile)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attacks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carbocation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and 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forms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new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C—A</a:t>
            </a:r>
            <a:r>
              <a:rPr sz="11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34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81300" y="7213854"/>
            <a:ext cx="2602992" cy="498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81300" y="8245602"/>
            <a:ext cx="2602992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382447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77870" y="1448279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03754" y="1363217"/>
            <a:ext cx="4330700" cy="2484120"/>
            <a:chOff x="2603754" y="1363217"/>
            <a:chExt cx="4330700" cy="2484120"/>
          </a:xfrm>
        </p:grpSpPr>
        <p:sp>
          <p:nvSpPr>
            <p:cNvPr id="8" name="object 8"/>
            <p:cNvSpPr/>
            <p:nvPr/>
          </p:nvSpPr>
          <p:spPr>
            <a:xfrm>
              <a:off x="4479036" y="1363217"/>
              <a:ext cx="2455164" cy="262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603754" y="3195827"/>
              <a:ext cx="2975838" cy="6515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314325">
              <a:lnSpc>
                <a:spcPct val="100000"/>
              </a:lnSpc>
              <a:spcBef>
                <a:spcPts val="515"/>
              </a:spcBef>
            </a:pP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3.1. Addition </a:t>
            </a:r>
            <a:r>
              <a:rPr sz="14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Hydrogen</a:t>
            </a:r>
            <a:r>
              <a:rPr sz="1400" spc="-19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Halide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87705" marR="133350">
              <a:lnSpc>
                <a:spcPts val="2160"/>
              </a:lnSpc>
              <a:spcBef>
                <a:spcPts val="95"/>
              </a:spcBef>
            </a:pPr>
            <a:r>
              <a:rPr sz="1200" i="1" spc="-30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react </a:t>
            </a:r>
            <a:r>
              <a:rPr sz="1200" i="1" spc="-85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chloride,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HC1,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bromide, </a:t>
            </a:r>
            <a:r>
              <a:rPr sz="1200" i="1" spc="-15" dirty="0">
                <a:latin typeface="Trebuchet MS" panose="020B0603020202020204"/>
                <a:cs typeface="Trebuchet MS" panose="020B0603020202020204"/>
              </a:rPr>
              <a:t>HBr </a:t>
            </a:r>
            <a:r>
              <a:rPr sz="1200" i="1" spc="-5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hydrogen 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iodide,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HI, </a:t>
            </a:r>
            <a:r>
              <a:rPr sz="1200" i="1" spc="-1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form </a:t>
            </a:r>
            <a:r>
              <a:rPr sz="1200" i="1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alkyl </a:t>
            </a:r>
            <a:r>
              <a:rPr sz="12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halides,</a:t>
            </a:r>
            <a:r>
              <a:rPr sz="1200" i="1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RX.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103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35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95550" y="2574035"/>
            <a:ext cx="3124200" cy="1904364"/>
            <a:chOff x="2495550" y="2574035"/>
            <a:chExt cx="3124200" cy="1904364"/>
          </a:xfrm>
        </p:grpSpPr>
        <p:sp>
          <p:nvSpPr>
            <p:cNvPr id="12" name="object 12"/>
            <p:cNvSpPr/>
            <p:nvPr/>
          </p:nvSpPr>
          <p:spPr>
            <a:xfrm>
              <a:off x="2495550" y="2574035"/>
              <a:ext cx="3124200" cy="5341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99944" y="3908297"/>
              <a:ext cx="2924556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5" name="object 15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0213" y="6012942"/>
              <a:ext cx="3824478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377870" y="5822921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92530" y="5738621"/>
            <a:ext cx="5741670" cy="2217420"/>
            <a:chOff x="1192530" y="5738621"/>
            <a:chExt cx="5741670" cy="2217420"/>
          </a:xfrm>
        </p:grpSpPr>
        <p:sp>
          <p:nvSpPr>
            <p:cNvPr id="19" name="object 19"/>
            <p:cNvSpPr/>
            <p:nvPr/>
          </p:nvSpPr>
          <p:spPr>
            <a:xfrm>
              <a:off x="4479036" y="5738621"/>
              <a:ext cx="2455164" cy="262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370582" y="6509765"/>
              <a:ext cx="1676399" cy="9989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72000" y="6501383"/>
              <a:ext cx="900684" cy="10073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46981" y="6509765"/>
              <a:ext cx="525017" cy="9989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92530" y="7690103"/>
              <a:ext cx="1574800" cy="266065"/>
            </a:xfrm>
            <a:custGeom>
              <a:avLst/>
              <a:gdLst/>
              <a:ahLst/>
              <a:cxnLst/>
              <a:rect l="l" t="t" r="r" b="b"/>
              <a:pathLst>
                <a:path w="1574800" h="266065">
                  <a:moveTo>
                    <a:pt x="1574292" y="762"/>
                  </a:moveTo>
                  <a:lnTo>
                    <a:pt x="1573530" y="0"/>
                  </a:lnTo>
                  <a:lnTo>
                    <a:pt x="1569720" y="0"/>
                  </a:lnTo>
                  <a:lnTo>
                    <a:pt x="1569720" y="4572"/>
                  </a:lnTo>
                  <a:lnTo>
                    <a:pt x="1569720" y="261366"/>
                  </a:lnTo>
                  <a:lnTo>
                    <a:pt x="5334" y="261366"/>
                  </a:lnTo>
                  <a:lnTo>
                    <a:pt x="5334" y="4572"/>
                  </a:lnTo>
                  <a:lnTo>
                    <a:pt x="1569720" y="4572"/>
                  </a:lnTo>
                  <a:lnTo>
                    <a:pt x="1569720" y="0"/>
                  </a:lnTo>
                  <a:lnTo>
                    <a:pt x="1524" y="0"/>
                  </a:lnTo>
                  <a:lnTo>
                    <a:pt x="0" y="762"/>
                  </a:lnTo>
                  <a:lnTo>
                    <a:pt x="0" y="265176"/>
                  </a:lnTo>
                  <a:lnTo>
                    <a:pt x="1524" y="265938"/>
                  </a:lnTo>
                  <a:lnTo>
                    <a:pt x="1573530" y="265938"/>
                  </a:lnTo>
                  <a:lnTo>
                    <a:pt x="1574292" y="265176"/>
                  </a:lnTo>
                  <a:lnTo>
                    <a:pt x="1574292" y="263652"/>
                  </a:lnTo>
                  <a:lnTo>
                    <a:pt x="1574292" y="261366"/>
                  </a:lnTo>
                  <a:lnTo>
                    <a:pt x="1574292" y="4572"/>
                  </a:lnTo>
                  <a:lnTo>
                    <a:pt x="1574292" y="2286"/>
                  </a:lnTo>
                  <a:lnTo>
                    <a:pt x="1574292" y="76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314325">
              <a:lnSpc>
                <a:spcPct val="100000"/>
              </a:lnSpc>
              <a:spcBef>
                <a:spcPts val="515"/>
              </a:spcBef>
            </a:pP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3.1. Addition </a:t>
            </a:r>
            <a:r>
              <a:rPr sz="14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Hydrogen</a:t>
            </a:r>
            <a:r>
              <a:rPr sz="1400" spc="-19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Halide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rebuchet MS" panose="020B0603020202020204"/>
              <a:cs typeface="Trebuchet MS" panose="020B0603020202020204"/>
            </a:endParaRPr>
          </a:p>
          <a:p>
            <a:pPr marL="408940">
              <a:lnSpc>
                <a:spcPct val="100000"/>
              </a:lnSpc>
            </a:pP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Markovnikov’s</a:t>
            </a:r>
            <a:r>
              <a:rPr sz="1400" spc="-1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Rule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11175" marR="397510" algn="just">
              <a:lnSpc>
                <a:spcPts val="1980"/>
              </a:lnSpc>
              <a:spcBef>
                <a:spcPts val="155"/>
              </a:spcBef>
            </a:pPr>
            <a:r>
              <a:rPr sz="1100" i="1" spc="-2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100" i="1" spc="-55" dirty="0"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100" i="1" spc="-50" dirty="0"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100" i="1" spc="-7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H—X </a:t>
            </a:r>
            <a:r>
              <a:rPr sz="1100" i="1" spc="-9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Unsymmetrical </a:t>
            </a:r>
            <a:r>
              <a:rPr sz="11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100" i="1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35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100" i="1" spc="-7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i="1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35" dirty="0">
                <a:latin typeface="Trebuchet MS" panose="020B0603020202020204"/>
                <a:cs typeface="Trebuchet MS" panose="020B0603020202020204"/>
              </a:rPr>
              <a:t>hydrogen  </a:t>
            </a:r>
            <a:r>
              <a:rPr sz="1100" i="1" spc="-40" dirty="0">
                <a:latin typeface="Trebuchet MS" panose="020B0603020202020204"/>
                <a:cs typeface="Trebuchet MS" panose="020B0603020202020204"/>
              </a:rPr>
              <a:t>halide </a:t>
            </a:r>
            <a:r>
              <a:rPr sz="1100" i="1" spc="5" dirty="0">
                <a:latin typeface="Trebuchet MS" panose="020B0603020202020204"/>
                <a:cs typeface="Trebuchet MS" panose="020B0603020202020204"/>
              </a:rPr>
              <a:t>adds </a:t>
            </a:r>
            <a:r>
              <a:rPr sz="1100" i="1" spc="-9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i="1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35" dirty="0">
                <a:latin typeface="Trebuchet MS" panose="020B0603020202020204"/>
                <a:cs typeface="Trebuchet MS" panose="020B0603020202020204"/>
              </a:rPr>
              <a:t>double-bonded </a:t>
            </a:r>
            <a:r>
              <a:rPr sz="1100" i="1" spc="-20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100" i="1" spc="-70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i="1" spc="-10" dirty="0">
                <a:latin typeface="Trebuchet MS" panose="020B0603020202020204"/>
                <a:cs typeface="Trebuchet MS" panose="020B0603020202020204"/>
              </a:rPr>
              <a:t>bears </a:t>
            </a:r>
            <a:r>
              <a:rPr sz="1100" i="1" spc="-55" dirty="0">
                <a:latin typeface="Trebuchet MS" panose="020B0603020202020204"/>
                <a:cs typeface="Trebuchet MS" panose="020B0603020202020204"/>
              </a:rPr>
              <a:t>the greater </a:t>
            </a:r>
            <a:r>
              <a:rPr sz="1100" i="1" spc="-30" dirty="0"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100" i="1" spc="-7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i="1" spc="-35" dirty="0">
                <a:latin typeface="Trebuchet MS" panose="020B0603020202020204"/>
                <a:cs typeface="Trebuchet MS" panose="020B0603020202020204"/>
              </a:rPr>
              <a:t>hydrogen  </a:t>
            </a:r>
            <a:r>
              <a:rPr sz="1100" i="1" spc="-30" dirty="0">
                <a:latin typeface="Trebuchet MS" panose="020B0603020202020204"/>
                <a:cs typeface="Trebuchet MS" panose="020B0603020202020204"/>
              </a:rPr>
              <a:t>atoms </a:t>
            </a:r>
            <a:r>
              <a:rPr sz="1100" i="1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1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45" dirty="0">
                <a:latin typeface="Trebuchet MS" panose="020B0603020202020204"/>
                <a:cs typeface="Trebuchet MS" panose="020B0603020202020204"/>
              </a:rPr>
              <a:t>negative halide </a:t>
            </a:r>
            <a:r>
              <a:rPr sz="1100" i="1" spc="-40" dirty="0">
                <a:latin typeface="Trebuchet MS" panose="020B0603020202020204"/>
                <a:cs typeface="Trebuchet MS" panose="020B0603020202020204"/>
              </a:rPr>
              <a:t>ion </a:t>
            </a:r>
            <a:r>
              <a:rPr sz="1100" i="1" dirty="0">
                <a:latin typeface="Trebuchet MS" panose="020B0603020202020204"/>
                <a:cs typeface="Trebuchet MS" panose="020B0603020202020204"/>
              </a:rPr>
              <a:t>adds </a:t>
            </a:r>
            <a:r>
              <a:rPr sz="1100" i="1" spc="-9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i="1" spc="-60" dirty="0">
                <a:latin typeface="Trebuchet MS" panose="020B0603020202020204"/>
                <a:cs typeface="Trebuchet MS" panose="020B0603020202020204"/>
              </a:rPr>
              <a:t>the other </a:t>
            </a:r>
            <a:r>
              <a:rPr sz="1100" i="1" spc="-40" dirty="0">
                <a:latin typeface="Trebuchet MS" panose="020B0603020202020204"/>
                <a:cs typeface="Trebuchet MS" panose="020B0603020202020204"/>
              </a:rPr>
              <a:t>double-bonded</a:t>
            </a:r>
            <a:r>
              <a:rPr sz="1100" i="1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i="1" spc="-40" dirty="0">
                <a:latin typeface="Trebuchet MS" panose="020B0603020202020204"/>
                <a:cs typeface="Trebuchet MS" panose="020B0603020202020204"/>
              </a:rPr>
              <a:t>carbon.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5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36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382447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77870" y="1448279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9035" y="1363217"/>
            <a:ext cx="2455164" cy="262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 marR="137795" algn="r">
              <a:lnSpc>
                <a:spcPct val="100000"/>
              </a:lnSpc>
              <a:spcBef>
                <a:spcPts val="1375"/>
              </a:spcBef>
            </a:pPr>
            <a:r>
              <a:rPr sz="600" spc="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37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87523" y="1927098"/>
            <a:ext cx="3499485" cy="1529715"/>
            <a:chOff x="2287523" y="1927098"/>
            <a:chExt cx="3499485" cy="1529715"/>
          </a:xfrm>
        </p:grpSpPr>
        <p:sp>
          <p:nvSpPr>
            <p:cNvPr id="10" name="object 10"/>
            <p:cNvSpPr/>
            <p:nvPr/>
          </p:nvSpPr>
          <p:spPr>
            <a:xfrm>
              <a:off x="2668523" y="1927098"/>
              <a:ext cx="2644902" cy="6888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87523" y="2869692"/>
              <a:ext cx="3499104" cy="5867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3" name="object 13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50213" y="6012942"/>
              <a:ext cx="3824478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377870" y="5822921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39367" y="5738621"/>
            <a:ext cx="5895340" cy="2022475"/>
            <a:chOff x="1039367" y="5738621"/>
            <a:chExt cx="5895340" cy="2022475"/>
          </a:xfrm>
        </p:grpSpPr>
        <p:sp>
          <p:nvSpPr>
            <p:cNvPr id="17" name="object 17"/>
            <p:cNvSpPr/>
            <p:nvPr/>
          </p:nvSpPr>
          <p:spPr>
            <a:xfrm>
              <a:off x="4479035" y="5738621"/>
              <a:ext cx="2455164" cy="262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39367" y="6109715"/>
              <a:ext cx="2773680" cy="266700"/>
            </a:xfrm>
            <a:custGeom>
              <a:avLst/>
              <a:gdLst/>
              <a:ahLst/>
              <a:cxnLst/>
              <a:rect l="l" t="t" r="r" b="b"/>
              <a:pathLst>
                <a:path w="2773679" h="266700">
                  <a:moveTo>
                    <a:pt x="2772156" y="0"/>
                  </a:moveTo>
                  <a:lnTo>
                    <a:pt x="762" y="0"/>
                  </a:lnTo>
                  <a:lnTo>
                    <a:pt x="0" y="1524"/>
                  </a:lnTo>
                  <a:lnTo>
                    <a:pt x="0" y="265938"/>
                  </a:lnTo>
                  <a:lnTo>
                    <a:pt x="762" y="266700"/>
                  </a:lnTo>
                  <a:lnTo>
                    <a:pt x="2772156" y="266700"/>
                  </a:lnTo>
                  <a:lnTo>
                    <a:pt x="2773680" y="265938"/>
                  </a:lnTo>
                  <a:lnTo>
                    <a:pt x="2773680" y="264414"/>
                  </a:lnTo>
                  <a:lnTo>
                    <a:pt x="4572" y="264414"/>
                  </a:lnTo>
                  <a:lnTo>
                    <a:pt x="2286" y="262128"/>
                  </a:lnTo>
                  <a:lnTo>
                    <a:pt x="4572" y="262128"/>
                  </a:lnTo>
                  <a:lnTo>
                    <a:pt x="4572" y="5334"/>
                  </a:lnTo>
                  <a:lnTo>
                    <a:pt x="2285" y="5334"/>
                  </a:lnTo>
                  <a:lnTo>
                    <a:pt x="4572" y="2286"/>
                  </a:lnTo>
                  <a:lnTo>
                    <a:pt x="2773680" y="2286"/>
                  </a:lnTo>
                  <a:lnTo>
                    <a:pt x="2773680" y="1524"/>
                  </a:lnTo>
                  <a:lnTo>
                    <a:pt x="2772156" y="0"/>
                  </a:lnTo>
                  <a:close/>
                </a:path>
                <a:path w="2773679" h="266700">
                  <a:moveTo>
                    <a:pt x="4572" y="262128"/>
                  </a:moveTo>
                  <a:lnTo>
                    <a:pt x="2286" y="262128"/>
                  </a:lnTo>
                  <a:lnTo>
                    <a:pt x="4572" y="264414"/>
                  </a:lnTo>
                  <a:lnTo>
                    <a:pt x="4572" y="262128"/>
                  </a:lnTo>
                  <a:close/>
                </a:path>
                <a:path w="2773679" h="266700">
                  <a:moveTo>
                    <a:pt x="2768346" y="262128"/>
                  </a:moveTo>
                  <a:lnTo>
                    <a:pt x="4572" y="262128"/>
                  </a:lnTo>
                  <a:lnTo>
                    <a:pt x="4572" y="264414"/>
                  </a:lnTo>
                  <a:lnTo>
                    <a:pt x="2768346" y="264414"/>
                  </a:lnTo>
                  <a:lnTo>
                    <a:pt x="2768346" y="262128"/>
                  </a:lnTo>
                  <a:close/>
                </a:path>
                <a:path w="2773679" h="266700">
                  <a:moveTo>
                    <a:pt x="2768346" y="2286"/>
                  </a:moveTo>
                  <a:lnTo>
                    <a:pt x="2768346" y="264414"/>
                  </a:lnTo>
                  <a:lnTo>
                    <a:pt x="2770632" y="262128"/>
                  </a:lnTo>
                  <a:lnTo>
                    <a:pt x="2773680" y="262128"/>
                  </a:lnTo>
                  <a:lnTo>
                    <a:pt x="2773680" y="5334"/>
                  </a:lnTo>
                  <a:lnTo>
                    <a:pt x="2770632" y="5334"/>
                  </a:lnTo>
                  <a:lnTo>
                    <a:pt x="2768346" y="2286"/>
                  </a:lnTo>
                  <a:close/>
                </a:path>
                <a:path w="2773679" h="266700">
                  <a:moveTo>
                    <a:pt x="2773680" y="262128"/>
                  </a:moveTo>
                  <a:lnTo>
                    <a:pt x="2770632" y="262128"/>
                  </a:lnTo>
                  <a:lnTo>
                    <a:pt x="2768346" y="264414"/>
                  </a:lnTo>
                  <a:lnTo>
                    <a:pt x="2773680" y="264414"/>
                  </a:lnTo>
                  <a:lnTo>
                    <a:pt x="2773680" y="262128"/>
                  </a:lnTo>
                  <a:close/>
                </a:path>
                <a:path w="2773679" h="266700">
                  <a:moveTo>
                    <a:pt x="4572" y="2286"/>
                  </a:moveTo>
                  <a:lnTo>
                    <a:pt x="2285" y="5334"/>
                  </a:lnTo>
                  <a:lnTo>
                    <a:pt x="4572" y="5334"/>
                  </a:lnTo>
                  <a:lnTo>
                    <a:pt x="4572" y="2286"/>
                  </a:lnTo>
                  <a:close/>
                </a:path>
                <a:path w="2773679" h="266700">
                  <a:moveTo>
                    <a:pt x="2768346" y="2286"/>
                  </a:moveTo>
                  <a:lnTo>
                    <a:pt x="4572" y="2286"/>
                  </a:lnTo>
                  <a:lnTo>
                    <a:pt x="4572" y="5334"/>
                  </a:lnTo>
                  <a:lnTo>
                    <a:pt x="2768346" y="5334"/>
                  </a:lnTo>
                  <a:lnTo>
                    <a:pt x="2768346" y="2286"/>
                  </a:lnTo>
                  <a:close/>
                </a:path>
                <a:path w="2773679" h="266700">
                  <a:moveTo>
                    <a:pt x="2773680" y="2286"/>
                  </a:moveTo>
                  <a:lnTo>
                    <a:pt x="2768346" y="2286"/>
                  </a:lnTo>
                  <a:lnTo>
                    <a:pt x="2770632" y="5334"/>
                  </a:lnTo>
                  <a:lnTo>
                    <a:pt x="2773680" y="5334"/>
                  </a:lnTo>
                  <a:lnTo>
                    <a:pt x="2773680" y="22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39367" y="6109715"/>
              <a:ext cx="2773680" cy="266700"/>
            </a:xfrm>
            <a:custGeom>
              <a:avLst/>
              <a:gdLst/>
              <a:ahLst/>
              <a:cxnLst/>
              <a:rect l="l" t="t" r="r" b="b"/>
              <a:pathLst>
                <a:path w="2773679" h="266700">
                  <a:moveTo>
                    <a:pt x="2772156" y="0"/>
                  </a:moveTo>
                  <a:lnTo>
                    <a:pt x="762" y="0"/>
                  </a:lnTo>
                  <a:lnTo>
                    <a:pt x="0" y="1524"/>
                  </a:lnTo>
                  <a:lnTo>
                    <a:pt x="0" y="265938"/>
                  </a:lnTo>
                  <a:lnTo>
                    <a:pt x="762" y="266700"/>
                  </a:lnTo>
                  <a:lnTo>
                    <a:pt x="2772156" y="266700"/>
                  </a:lnTo>
                  <a:lnTo>
                    <a:pt x="2773680" y="265938"/>
                  </a:lnTo>
                  <a:lnTo>
                    <a:pt x="2773680" y="264414"/>
                  </a:lnTo>
                  <a:lnTo>
                    <a:pt x="4572" y="264414"/>
                  </a:lnTo>
                  <a:lnTo>
                    <a:pt x="2286" y="262128"/>
                  </a:lnTo>
                  <a:lnTo>
                    <a:pt x="4572" y="262128"/>
                  </a:lnTo>
                  <a:lnTo>
                    <a:pt x="4572" y="5334"/>
                  </a:lnTo>
                  <a:lnTo>
                    <a:pt x="2285" y="5334"/>
                  </a:lnTo>
                  <a:lnTo>
                    <a:pt x="4572" y="2286"/>
                  </a:lnTo>
                  <a:lnTo>
                    <a:pt x="2773680" y="2286"/>
                  </a:lnTo>
                  <a:lnTo>
                    <a:pt x="2773680" y="1524"/>
                  </a:lnTo>
                  <a:lnTo>
                    <a:pt x="2772156" y="0"/>
                  </a:lnTo>
                  <a:close/>
                </a:path>
                <a:path w="2773679" h="266700">
                  <a:moveTo>
                    <a:pt x="4572" y="262128"/>
                  </a:moveTo>
                  <a:lnTo>
                    <a:pt x="2286" y="262128"/>
                  </a:lnTo>
                  <a:lnTo>
                    <a:pt x="4572" y="264414"/>
                  </a:lnTo>
                  <a:lnTo>
                    <a:pt x="4572" y="262128"/>
                  </a:lnTo>
                  <a:close/>
                </a:path>
                <a:path w="2773679" h="266700">
                  <a:moveTo>
                    <a:pt x="2768346" y="262128"/>
                  </a:moveTo>
                  <a:lnTo>
                    <a:pt x="4572" y="262128"/>
                  </a:lnTo>
                  <a:lnTo>
                    <a:pt x="4572" y="264414"/>
                  </a:lnTo>
                  <a:lnTo>
                    <a:pt x="2768346" y="264414"/>
                  </a:lnTo>
                  <a:lnTo>
                    <a:pt x="2768346" y="262128"/>
                  </a:lnTo>
                  <a:close/>
                </a:path>
                <a:path w="2773679" h="266700">
                  <a:moveTo>
                    <a:pt x="2768346" y="2286"/>
                  </a:moveTo>
                  <a:lnTo>
                    <a:pt x="2768346" y="264414"/>
                  </a:lnTo>
                  <a:lnTo>
                    <a:pt x="2770632" y="262128"/>
                  </a:lnTo>
                  <a:lnTo>
                    <a:pt x="2773680" y="262128"/>
                  </a:lnTo>
                  <a:lnTo>
                    <a:pt x="2773680" y="5334"/>
                  </a:lnTo>
                  <a:lnTo>
                    <a:pt x="2770632" y="5334"/>
                  </a:lnTo>
                  <a:lnTo>
                    <a:pt x="2768346" y="2286"/>
                  </a:lnTo>
                  <a:close/>
                </a:path>
                <a:path w="2773679" h="266700">
                  <a:moveTo>
                    <a:pt x="2773680" y="262128"/>
                  </a:moveTo>
                  <a:lnTo>
                    <a:pt x="2770632" y="262128"/>
                  </a:lnTo>
                  <a:lnTo>
                    <a:pt x="2768346" y="264414"/>
                  </a:lnTo>
                  <a:lnTo>
                    <a:pt x="2773680" y="264414"/>
                  </a:lnTo>
                  <a:lnTo>
                    <a:pt x="2773680" y="262128"/>
                  </a:lnTo>
                  <a:close/>
                </a:path>
                <a:path w="2773679" h="266700">
                  <a:moveTo>
                    <a:pt x="4572" y="2286"/>
                  </a:moveTo>
                  <a:lnTo>
                    <a:pt x="2285" y="5334"/>
                  </a:lnTo>
                  <a:lnTo>
                    <a:pt x="4572" y="5334"/>
                  </a:lnTo>
                  <a:lnTo>
                    <a:pt x="4572" y="2286"/>
                  </a:lnTo>
                  <a:close/>
                </a:path>
                <a:path w="2773679" h="266700">
                  <a:moveTo>
                    <a:pt x="2768346" y="2286"/>
                  </a:moveTo>
                  <a:lnTo>
                    <a:pt x="4572" y="2286"/>
                  </a:lnTo>
                  <a:lnTo>
                    <a:pt x="4572" y="5334"/>
                  </a:lnTo>
                  <a:lnTo>
                    <a:pt x="2768346" y="5334"/>
                  </a:lnTo>
                  <a:lnTo>
                    <a:pt x="2768346" y="2286"/>
                  </a:lnTo>
                  <a:close/>
                </a:path>
                <a:path w="2773679" h="266700">
                  <a:moveTo>
                    <a:pt x="2773680" y="2286"/>
                  </a:moveTo>
                  <a:lnTo>
                    <a:pt x="2768346" y="2286"/>
                  </a:lnTo>
                  <a:lnTo>
                    <a:pt x="2770632" y="5334"/>
                  </a:lnTo>
                  <a:lnTo>
                    <a:pt x="2773680" y="5334"/>
                  </a:lnTo>
                  <a:lnTo>
                    <a:pt x="2773680" y="228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38400" y="6683501"/>
              <a:ext cx="2564638" cy="10774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71145">
              <a:lnSpc>
                <a:spcPct val="100000"/>
              </a:lnSpc>
              <a:spcBef>
                <a:spcPts val="515"/>
              </a:spcBef>
            </a:pP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Explanation </a:t>
            </a:r>
            <a:r>
              <a:rPr sz="14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Markovnikov’s</a:t>
            </a:r>
            <a:r>
              <a:rPr sz="1400" spc="-1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Rule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382905">
              <a:lnSpc>
                <a:spcPct val="100000"/>
              </a:lnSpc>
              <a:spcBef>
                <a:spcPts val="385"/>
              </a:spcBef>
            </a:pPr>
            <a:r>
              <a:rPr sz="1200" i="1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Example; </a:t>
            </a:r>
            <a:r>
              <a:rPr sz="1200" i="1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i="1" spc="-7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HBr </a:t>
            </a:r>
            <a:r>
              <a:rPr sz="1200" i="1" spc="-10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to</a:t>
            </a:r>
            <a:r>
              <a:rPr sz="1200" i="1" spc="-1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propene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B050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1200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modern </a:t>
            </a:r>
            <a:r>
              <a:rPr sz="12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terms </a:t>
            </a:r>
            <a:r>
              <a:rPr sz="12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Markovnikov’s </a:t>
            </a:r>
            <a:r>
              <a:rPr sz="1200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rule </a:t>
            </a:r>
            <a:r>
              <a:rPr sz="1200" spc="-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can </a:t>
            </a:r>
            <a:r>
              <a:rPr sz="12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be</a:t>
            </a:r>
            <a:r>
              <a:rPr sz="1200" spc="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restated: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97205">
              <a:lnSpc>
                <a:spcPct val="100000"/>
              </a:lnSpc>
              <a:spcBef>
                <a:spcPts val="380"/>
              </a:spcBef>
            </a:pPr>
            <a:r>
              <a:rPr sz="1100" i="1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45" dirty="0"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100" i="1" spc="-7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i="1" spc="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100" i="1" spc="-40" dirty="0">
                <a:latin typeface="Trebuchet MS" panose="020B0603020202020204"/>
                <a:cs typeface="Trebuchet MS" panose="020B0603020202020204"/>
              </a:rPr>
              <a:t>unsymmetrical </a:t>
            </a:r>
            <a:r>
              <a:rPr sz="1100" i="1" spc="-35" dirty="0">
                <a:latin typeface="Trebuchet MS" panose="020B0603020202020204"/>
                <a:cs typeface="Trebuchet MS" panose="020B0603020202020204"/>
              </a:rPr>
              <a:t>reagent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HX </a:t>
            </a:r>
            <a:r>
              <a:rPr sz="1100" i="1" spc="-8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i="1" spc="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100" i="1" spc="-40" dirty="0">
                <a:latin typeface="Trebuchet MS" panose="020B0603020202020204"/>
                <a:cs typeface="Trebuchet MS" panose="020B0603020202020204"/>
              </a:rPr>
              <a:t>unsymmetrical </a:t>
            </a:r>
            <a:r>
              <a:rPr sz="1100" i="1" spc="-35" dirty="0"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100" i="1" spc="-20" dirty="0">
                <a:latin typeface="Trebuchet MS" panose="020B0603020202020204"/>
                <a:cs typeface="Trebuchet MS" panose="020B0603020202020204"/>
              </a:rPr>
              <a:t>proceeds</a:t>
            </a:r>
            <a:r>
              <a:rPr sz="1100" i="1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i="1" spc="-45" dirty="0">
                <a:latin typeface="Trebuchet MS" panose="020B0603020202020204"/>
                <a:cs typeface="Trebuchet MS" panose="020B0603020202020204"/>
              </a:rPr>
              <a:t>in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497205">
              <a:lnSpc>
                <a:spcPct val="100000"/>
              </a:lnSpc>
              <a:spcBef>
                <a:spcPts val="660"/>
              </a:spcBef>
            </a:pPr>
            <a:r>
              <a:rPr sz="1100" i="1" dirty="0">
                <a:latin typeface="Trebuchet MS" panose="020B0603020202020204"/>
                <a:cs typeface="Trebuchet MS" panose="020B0603020202020204"/>
              </a:rPr>
              <a:t>such </a:t>
            </a:r>
            <a:r>
              <a:rPr sz="1100" i="1" spc="5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i="1" spc="-55" dirty="0">
                <a:latin typeface="Trebuchet MS" panose="020B0603020202020204"/>
                <a:cs typeface="Trebuchet MS" panose="020B0603020202020204"/>
              </a:rPr>
              <a:t>direction </a:t>
            </a:r>
            <a:r>
              <a:rPr sz="1100" i="1" spc="30" dirty="0">
                <a:latin typeface="Trebuchet MS" panose="020B0603020202020204"/>
                <a:cs typeface="Trebuchet MS" panose="020B0603020202020204"/>
              </a:rPr>
              <a:t>as </a:t>
            </a:r>
            <a:r>
              <a:rPr sz="1100" i="1" spc="-9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i="1" spc="-30" dirty="0">
                <a:latin typeface="Trebuchet MS" panose="020B0603020202020204"/>
                <a:cs typeface="Trebuchet MS" panose="020B0603020202020204"/>
              </a:rPr>
              <a:t>produce </a:t>
            </a:r>
            <a:r>
              <a:rPr sz="1100" i="1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more stable</a:t>
            </a:r>
            <a:r>
              <a:rPr sz="1100" i="1" spc="-2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carbocation</a:t>
            </a:r>
            <a:r>
              <a:rPr sz="1100" i="1" spc="-45" dirty="0"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38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3575304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050036" y="1320038"/>
            <a:ext cx="5761355" cy="26504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1800" spc="-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DEFINITION </a:t>
            </a:r>
            <a:r>
              <a:rPr sz="1800" spc="3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r>
              <a:rPr sz="1800" spc="-16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CLASSIFICATION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09550" marR="17780" indent="-171450">
              <a:lnSpc>
                <a:spcPct val="100000"/>
              </a:lnSpc>
              <a:spcBef>
                <a:spcPts val="470"/>
              </a:spcBef>
              <a:buFont typeface="Courier New" panose="02070309020205020404"/>
              <a:buChar char="o"/>
              <a:tabLst>
                <a:tab pos="209550" algn="l"/>
              </a:tabLst>
            </a:pP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200" i="1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Olefins</a:t>
            </a:r>
            <a:r>
              <a:rPr sz="12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)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unsaturated </a:t>
            </a:r>
            <a:r>
              <a:rPr sz="1200" spc="-1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compounds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containing </a:t>
            </a:r>
            <a:r>
              <a:rPr sz="1200" spc="-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carbon–carbon </a:t>
            </a:r>
            <a:r>
              <a:rPr sz="1200" spc="-3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double 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bonds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09550" marR="17780" indent="-171450">
              <a:lnSpc>
                <a:spcPct val="100000"/>
              </a:lnSpc>
              <a:spcBef>
                <a:spcPts val="420"/>
              </a:spcBef>
              <a:buFont typeface="Courier New" panose="02070309020205020404"/>
              <a:buChar char="o"/>
              <a:tabLst>
                <a:tab pos="209550" algn="l"/>
              </a:tabLst>
            </a:pP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Alkynes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2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Acetylenes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)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unsaturated </a:t>
            </a:r>
            <a:r>
              <a:rPr sz="1200" spc="-3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hydrocarbons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containing </a:t>
            </a:r>
            <a:r>
              <a:rPr sz="1200" spc="-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carbon–carbon </a:t>
            </a:r>
            <a:r>
              <a:rPr sz="1200" spc="-6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triple 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bonds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80975" indent="-144145">
              <a:lnSpc>
                <a:spcPct val="100000"/>
              </a:lnSpc>
              <a:spcBef>
                <a:spcPts val="420"/>
              </a:spcBef>
              <a:buFont typeface="Courier New" panose="02070309020205020404"/>
              <a:buChar char="o"/>
              <a:tabLst>
                <a:tab pos="181610" algn="l"/>
              </a:tabLst>
            </a:pPr>
            <a:r>
              <a:rPr sz="12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General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formulas</a:t>
            </a:r>
            <a:r>
              <a:rPr sz="1200" spc="-9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81280" algn="ctr">
              <a:lnSpc>
                <a:spcPts val="1295"/>
              </a:lnSpc>
              <a:spcBef>
                <a:spcPts val="75"/>
              </a:spcBef>
              <a:tabLst>
                <a:tab pos="737235" algn="l"/>
              </a:tabLst>
            </a:pPr>
            <a:r>
              <a:rPr sz="1800" baseline="14000" dirty="0">
                <a:latin typeface="Trebuchet MS" panose="020B0603020202020204"/>
                <a:cs typeface="Trebuchet MS" panose="020B0603020202020204"/>
              </a:rPr>
              <a:t>C</a:t>
            </a:r>
            <a:r>
              <a:rPr sz="800" i="1" dirty="0">
                <a:latin typeface="Trebuchet MS" panose="020B0603020202020204"/>
                <a:cs typeface="Trebuchet MS" panose="020B0603020202020204"/>
              </a:rPr>
              <a:t>n</a:t>
            </a:r>
            <a:r>
              <a:rPr sz="1800" baseline="14000" dirty="0">
                <a:latin typeface="Trebuchet MS" panose="020B0603020202020204"/>
                <a:cs typeface="Trebuchet MS" panose="020B0603020202020204"/>
              </a:rPr>
              <a:t>H</a:t>
            </a:r>
            <a:r>
              <a:rPr sz="800" dirty="0">
                <a:latin typeface="Trebuchet MS" panose="020B0603020202020204"/>
                <a:cs typeface="Trebuchet MS" panose="020B0603020202020204"/>
              </a:rPr>
              <a:t>2</a:t>
            </a:r>
            <a:r>
              <a:rPr sz="800" i="1" dirty="0">
                <a:latin typeface="Trebuchet MS" panose="020B0603020202020204"/>
                <a:cs typeface="Trebuchet MS" panose="020B0603020202020204"/>
              </a:rPr>
              <a:t>n	</a:t>
            </a:r>
            <a:r>
              <a:rPr sz="1800" spc="-15" baseline="14000" dirty="0">
                <a:latin typeface="Trebuchet MS" panose="020B0603020202020204"/>
                <a:cs typeface="Trebuchet MS" panose="020B0603020202020204"/>
              </a:rPr>
              <a:t>C</a:t>
            </a:r>
            <a:r>
              <a:rPr sz="800" i="1" spc="-10" dirty="0">
                <a:latin typeface="Trebuchet MS" panose="020B0603020202020204"/>
                <a:cs typeface="Trebuchet MS" panose="020B0603020202020204"/>
              </a:rPr>
              <a:t>n</a:t>
            </a:r>
            <a:r>
              <a:rPr sz="1800" spc="-15" baseline="14000" dirty="0">
                <a:latin typeface="Trebuchet MS" panose="020B0603020202020204"/>
                <a:cs typeface="Trebuchet MS" panose="020B0603020202020204"/>
              </a:rPr>
              <a:t>H</a:t>
            </a:r>
            <a:r>
              <a:rPr sz="800" spc="-10" dirty="0">
                <a:latin typeface="Trebuchet MS" panose="020B0603020202020204"/>
                <a:cs typeface="Trebuchet MS" panose="020B0603020202020204"/>
              </a:rPr>
              <a:t>2</a:t>
            </a:r>
            <a:r>
              <a:rPr sz="800" i="1" spc="-10" dirty="0">
                <a:latin typeface="Trebuchet MS" panose="020B0603020202020204"/>
                <a:cs typeface="Trebuchet MS" panose="020B0603020202020204"/>
              </a:rPr>
              <a:t>n</a:t>
            </a:r>
            <a:r>
              <a:rPr sz="800" spc="-10" dirty="0">
                <a:latin typeface="Trebuchet MS" panose="020B0603020202020204"/>
                <a:cs typeface="Trebuchet MS" panose="020B0603020202020204"/>
              </a:rPr>
              <a:t>-2</a:t>
            </a:r>
            <a:endParaRPr sz="800">
              <a:latin typeface="Trebuchet MS" panose="020B0603020202020204"/>
              <a:cs typeface="Trebuchet MS" panose="020B0603020202020204"/>
            </a:endParaRPr>
          </a:p>
          <a:p>
            <a:pPr marR="79375" algn="ctr">
              <a:lnSpc>
                <a:spcPts val="1295"/>
              </a:lnSpc>
              <a:tabLst>
                <a:tab pos="806450" algn="l"/>
              </a:tabLst>
            </a:pP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Alkenes	Alkynes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80975" indent="-143510">
              <a:lnSpc>
                <a:spcPct val="100000"/>
              </a:lnSpc>
              <a:spcBef>
                <a:spcPts val="995"/>
              </a:spcBef>
              <a:buFont typeface="Courier New" panose="02070309020205020404"/>
              <a:buChar char="o"/>
              <a:tabLst>
                <a:tab pos="181610" algn="l"/>
              </a:tabLst>
            </a:pPr>
            <a:r>
              <a:rPr sz="12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2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r>
              <a:rPr sz="12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have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physical</a:t>
            </a:r>
            <a:r>
              <a:rPr sz="1200" i="1" spc="-5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4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properties</a:t>
            </a:r>
            <a:r>
              <a:rPr sz="1200" i="1" spc="-7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similar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those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alkanes.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09550" indent="-171450">
              <a:lnSpc>
                <a:spcPct val="100000"/>
              </a:lnSpc>
              <a:spcBef>
                <a:spcPts val="660"/>
              </a:spcBef>
              <a:buFont typeface="Courier New" panose="02070309020205020404"/>
              <a:buChar char="o"/>
              <a:tabLst>
                <a:tab pos="209550" algn="l"/>
              </a:tabLst>
            </a:pPr>
            <a:r>
              <a:rPr sz="12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Alkynes,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similar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their </a:t>
            </a:r>
            <a:r>
              <a:rPr sz="1200" i="1" spc="-3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physical </a:t>
            </a:r>
            <a:r>
              <a:rPr sz="1200" i="1" spc="-4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properties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chemical </a:t>
            </a:r>
            <a:r>
              <a:rPr sz="1200" i="1" spc="-5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behavior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09550" indent="-171450">
              <a:lnSpc>
                <a:spcPct val="100000"/>
              </a:lnSpc>
              <a:spcBef>
                <a:spcPts val="660"/>
              </a:spcBef>
              <a:buFont typeface="Courier New" panose="02070309020205020404"/>
              <a:buChar char="o"/>
              <a:tabLst>
                <a:tab pos="20955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simplest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members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series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200" spc="15" baseline="-2100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200" spc="-67" baseline="-2100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&amp;</a:t>
            </a:r>
            <a:r>
              <a:rPr sz="1200" spc="-6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200" spc="-44" baseline="-2100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3.</a:t>
            </a:r>
            <a:endParaRPr sz="1200" baseline="-2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7819" y="1126616"/>
            <a:ext cx="6096000" cy="3429000"/>
            <a:chOff x="837819" y="1126616"/>
            <a:chExt cx="6096000" cy="3429000"/>
          </a:xfrm>
        </p:grpSpPr>
        <p:sp>
          <p:nvSpPr>
            <p:cNvPr id="9" name="object 9"/>
            <p:cNvSpPr/>
            <p:nvPr/>
          </p:nvSpPr>
          <p:spPr>
            <a:xfrm>
              <a:off x="2705100" y="4064508"/>
              <a:ext cx="2088603" cy="4396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44296" y="1133093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6083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6083046" y="3416046"/>
                  </a:lnTo>
                  <a:lnTo>
                    <a:pt x="6083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2" name="object 12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41831" y="6017514"/>
              <a:ext cx="3575304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39368" y="6109716"/>
              <a:ext cx="1834514" cy="297180"/>
            </a:xfrm>
            <a:custGeom>
              <a:avLst/>
              <a:gdLst/>
              <a:ahLst/>
              <a:cxnLst/>
              <a:rect l="l" t="t" r="r" b="b"/>
              <a:pathLst>
                <a:path w="1834514" h="297179">
                  <a:moveTo>
                    <a:pt x="1832610" y="0"/>
                  </a:moveTo>
                  <a:lnTo>
                    <a:pt x="762" y="0"/>
                  </a:lnTo>
                  <a:lnTo>
                    <a:pt x="0" y="1524"/>
                  </a:lnTo>
                  <a:lnTo>
                    <a:pt x="0" y="296418"/>
                  </a:lnTo>
                  <a:lnTo>
                    <a:pt x="762" y="297180"/>
                  </a:lnTo>
                  <a:lnTo>
                    <a:pt x="1832610" y="297180"/>
                  </a:lnTo>
                  <a:lnTo>
                    <a:pt x="1834133" y="296418"/>
                  </a:lnTo>
                  <a:lnTo>
                    <a:pt x="1834133" y="294894"/>
                  </a:lnTo>
                  <a:lnTo>
                    <a:pt x="4572" y="294894"/>
                  </a:lnTo>
                  <a:lnTo>
                    <a:pt x="2286" y="292608"/>
                  </a:lnTo>
                  <a:lnTo>
                    <a:pt x="4572" y="292608"/>
                  </a:lnTo>
                  <a:lnTo>
                    <a:pt x="4572" y="5334"/>
                  </a:lnTo>
                  <a:lnTo>
                    <a:pt x="2286" y="5334"/>
                  </a:lnTo>
                  <a:lnTo>
                    <a:pt x="4572" y="2286"/>
                  </a:lnTo>
                  <a:lnTo>
                    <a:pt x="1834133" y="2286"/>
                  </a:lnTo>
                  <a:lnTo>
                    <a:pt x="1834133" y="1524"/>
                  </a:lnTo>
                  <a:lnTo>
                    <a:pt x="1832610" y="0"/>
                  </a:lnTo>
                  <a:close/>
                </a:path>
                <a:path w="1834514" h="297179">
                  <a:moveTo>
                    <a:pt x="4572" y="292608"/>
                  </a:moveTo>
                  <a:lnTo>
                    <a:pt x="2286" y="292608"/>
                  </a:lnTo>
                  <a:lnTo>
                    <a:pt x="4572" y="294894"/>
                  </a:lnTo>
                  <a:lnTo>
                    <a:pt x="4572" y="292608"/>
                  </a:lnTo>
                  <a:close/>
                </a:path>
                <a:path w="1834514" h="297179">
                  <a:moveTo>
                    <a:pt x="1829562" y="292608"/>
                  </a:moveTo>
                  <a:lnTo>
                    <a:pt x="4572" y="292608"/>
                  </a:lnTo>
                  <a:lnTo>
                    <a:pt x="4572" y="294894"/>
                  </a:lnTo>
                  <a:lnTo>
                    <a:pt x="1829562" y="294894"/>
                  </a:lnTo>
                  <a:lnTo>
                    <a:pt x="1829562" y="292608"/>
                  </a:lnTo>
                  <a:close/>
                </a:path>
                <a:path w="1834514" h="297179">
                  <a:moveTo>
                    <a:pt x="1829562" y="2286"/>
                  </a:moveTo>
                  <a:lnTo>
                    <a:pt x="1829562" y="294894"/>
                  </a:lnTo>
                  <a:lnTo>
                    <a:pt x="1831848" y="292608"/>
                  </a:lnTo>
                  <a:lnTo>
                    <a:pt x="1834133" y="292608"/>
                  </a:lnTo>
                  <a:lnTo>
                    <a:pt x="1834133" y="5334"/>
                  </a:lnTo>
                  <a:lnTo>
                    <a:pt x="1831848" y="5334"/>
                  </a:lnTo>
                  <a:lnTo>
                    <a:pt x="1829562" y="2286"/>
                  </a:lnTo>
                  <a:close/>
                </a:path>
                <a:path w="1834514" h="297179">
                  <a:moveTo>
                    <a:pt x="1834133" y="292608"/>
                  </a:moveTo>
                  <a:lnTo>
                    <a:pt x="1831848" y="292608"/>
                  </a:lnTo>
                  <a:lnTo>
                    <a:pt x="1829562" y="294894"/>
                  </a:lnTo>
                  <a:lnTo>
                    <a:pt x="1834133" y="294894"/>
                  </a:lnTo>
                  <a:lnTo>
                    <a:pt x="1834133" y="292608"/>
                  </a:lnTo>
                  <a:close/>
                </a:path>
                <a:path w="1834514" h="297179">
                  <a:moveTo>
                    <a:pt x="4572" y="2286"/>
                  </a:moveTo>
                  <a:lnTo>
                    <a:pt x="2286" y="5334"/>
                  </a:lnTo>
                  <a:lnTo>
                    <a:pt x="4572" y="5334"/>
                  </a:lnTo>
                  <a:lnTo>
                    <a:pt x="4572" y="2286"/>
                  </a:lnTo>
                  <a:close/>
                </a:path>
                <a:path w="1834514" h="297179">
                  <a:moveTo>
                    <a:pt x="1829562" y="2286"/>
                  </a:moveTo>
                  <a:lnTo>
                    <a:pt x="4572" y="2286"/>
                  </a:lnTo>
                  <a:lnTo>
                    <a:pt x="4572" y="5334"/>
                  </a:lnTo>
                  <a:lnTo>
                    <a:pt x="1829562" y="5334"/>
                  </a:lnTo>
                  <a:lnTo>
                    <a:pt x="1829562" y="2286"/>
                  </a:lnTo>
                  <a:close/>
                </a:path>
                <a:path w="1834514" h="297179">
                  <a:moveTo>
                    <a:pt x="1834133" y="2286"/>
                  </a:moveTo>
                  <a:lnTo>
                    <a:pt x="1829562" y="2286"/>
                  </a:lnTo>
                  <a:lnTo>
                    <a:pt x="1831848" y="5334"/>
                  </a:lnTo>
                  <a:lnTo>
                    <a:pt x="1834133" y="5334"/>
                  </a:lnTo>
                  <a:lnTo>
                    <a:pt x="1834133" y="2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DEFINITION </a:t>
            </a:r>
            <a:r>
              <a:rPr sz="1800" spc="3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r>
              <a:rPr sz="1800" spc="-16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CLASSIFICATION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60985">
              <a:lnSpc>
                <a:spcPct val="100000"/>
              </a:lnSpc>
              <a:spcBef>
                <a:spcPts val="455"/>
              </a:spcBef>
            </a:pPr>
            <a:r>
              <a:rPr sz="16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r>
              <a:rPr sz="1600" spc="-10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(Alkadienes)</a:t>
            </a:r>
            <a:endParaRPr sz="1600">
              <a:latin typeface="Trebuchet MS" panose="020B0603020202020204"/>
              <a:cs typeface="Trebuchet MS" panose="020B0603020202020204"/>
            </a:endParaRPr>
          </a:p>
          <a:p>
            <a:pPr marL="382905" marR="133985">
              <a:lnSpc>
                <a:spcPts val="2160"/>
              </a:lnSpc>
              <a:spcBef>
                <a:spcPts val="70"/>
              </a:spcBef>
            </a:pPr>
            <a:r>
              <a:rPr sz="1200" i="1" spc="-15" dirty="0">
                <a:latin typeface="Trebuchet MS" panose="020B0603020202020204"/>
                <a:cs typeface="Trebuchet MS" panose="020B0603020202020204"/>
              </a:rPr>
              <a:t>Compounds </a:t>
            </a:r>
            <a:r>
              <a:rPr sz="1200" i="1" spc="-85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i="1" spc="-90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i="1" spc="-5" dirty="0">
                <a:latin typeface="Trebuchet MS" panose="020B0603020202020204"/>
                <a:cs typeface="Trebuchet MS" panose="020B0603020202020204"/>
              </a:rPr>
              <a:t>bonds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present,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10" dirty="0">
                <a:latin typeface="Trebuchet MS" panose="020B0603020202020204"/>
                <a:cs typeface="Trebuchet MS" panose="020B0603020202020204"/>
              </a:rPr>
              <a:t>compounds </a:t>
            </a: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called </a:t>
            </a:r>
            <a:r>
              <a:rPr sz="1200" i="1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alkadienes  </a:t>
            </a:r>
            <a:r>
              <a:rPr sz="1200" i="1" spc="-110" dirty="0">
                <a:latin typeface="Trebuchet MS" panose="020B0603020202020204"/>
                <a:cs typeface="Trebuchet MS" panose="020B0603020202020204"/>
              </a:rPr>
              <a:t>or,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more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commonly,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71805" marR="133985" indent="-228600">
              <a:lnSpc>
                <a:spcPct val="150000"/>
              </a:lnSpc>
              <a:spcBef>
                <a:spcPts val="40"/>
              </a:spcBef>
              <a:buFont typeface="Wingdings" panose="05000000000000000000"/>
              <a:buChar char=""/>
              <a:tabLst>
                <a:tab pos="472440" algn="l"/>
              </a:tabLst>
            </a:pPr>
            <a:r>
              <a:rPr sz="1200" spc="-25" dirty="0">
                <a:latin typeface="Trebuchet MS" panose="020B0603020202020204"/>
                <a:cs typeface="Trebuchet MS" panose="020B0603020202020204"/>
              </a:rPr>
              <a:t>Depending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on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relative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positions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multiple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bonds,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bonds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said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be: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645160" lvl="1" indent="-172085">
              <a:lnSpc>
                <a:spcPct val="100000"/>
              </a:lnSpc>
              <a:spcBef>
                <a:spcPts val="720"/>
              </a:spcBef>
              <a:buFont typeface="Courier New" panose="02070309020205020404"/>
              <a:buChar char="o"/>
              <a:tabLst>
                <a:tab pos="645795" algn="l"/>
              </a:tabLst>
            </a:pP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Cumulated;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they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right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next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one</a:t>
            </a:r>
            <a:r>
              <a:rPr sz="1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another.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645160" lvl="1" indent="-172085">
              <a:lnSpc>
                <a:spcPct val="100000"/>
              </a:lnSpc>
              <a:spcBef>
                <a:spcPts val="720"/>
              </a:spcBef>
              <a:buFont typeface="Courier New" panose="02070309020205020404"/>
              <a:buChar char="o"/>
              <a:tabLst>
                <a:tab pos="645795" algn="l"/>
              </a:tabLst>
            </a:pP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Conjugated;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multiple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bonds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alternate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single</a:t>
            </a:r>
            <a:r>
              <a:rPr sz="1200" spc="-1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bonds.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645160" lvl="1" indent="-172085">
              <a:lnSpc>
                <a:spcPct val="100000"/>
              </a:lnSpc>
              <a:spcBef>
                <a:spcPts val="720"/>
              </a:spcBef>
              <a:buFont typeface="Courier New" panose="02070309020205020404"/>
              <a:buChar char="o"/>
              <a:tabLst>
                <a:tab pos="645795" algn="l"/>
              </a:tabLst>
            </a:pPr>
            <a:r>
              <a:rPr sz="12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Nonconjugated;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more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than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one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single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comes</a:t>
            </a:r>
            <a:r>
              <a:rPr sz="1200" spc="-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between multiple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bonds.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2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42566" y="8420100"/>
            <a:ext cx="3861815" cy="419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382447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77870" y="1448279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85900" y="1363217"/>
            <a:ext cx="5448300" cy="3006090"/>
            <a:chOff x="1485900" y="1363217"/>
            <a:chExt cx="5448300" cy="3006090"/>
          </a:xfrm>
        </p:grpSpPr>
        <p:sp>
          <p:nvSpPr>
            <p:cNvPr id="8" name="object 8"/>
            <p:cNvSpPr/>
            <p:nvPr/>
          </p:nvSpPr>
          <p:spPr>
            <a:xfrm>
              <a:off x="4479035" y="1363217"/>
              <a:ext cx="2455164" cy="262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85900" y="2343150"/>
              <a:ext cx="2690850" cy="496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77283" y="3416807"/>
              <a:ext cx="2560396" cy="583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485900" y="3416807"/>
              <a:ext cx="2106841" cy="952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64160">
              <a:lnSpc>
                <a:spcPct val="100000"/>
              </a:lnSpc>
              <a:spcBef>
                <a:spcPts val="515"/>
              </a:spcBef>
            </a:pPr>
            <a:r>
              <a:rPr sz="14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3.2. </a:t>
            </a: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8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Water:</a:t>
            </a:r>
            <a:r>
              <a:rPr sz="1400" spc="-22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Hydration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11505">
              <a:lnSpc>
                <a:spcPct val="100000"/>
              </a:lnSpc>
              <a:spcBef>
                <a:spcPts val="415"/>
              </a:spcBef>
            </a:pPr>
            <a:r>
              <a:rPr sz="1100" spc="-55" dirty="0">
                <a:latin typeface="Trebuchet MS" panose="020B0603020202020204"/>
                <a:cs typeface="Trebuchet MS" panose="020B0603020202020204"/>
              </a:rPr>
              <a:t>If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an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acid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catalyst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present,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water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(as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H-OH)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adds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product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alcohol.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7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39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04715" y="2336292"/>
            <a:ext cx="2141219" cy="956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5" name="object 15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0213" y="6012942"/>
              <a:ext cx="3824478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377870" y="5822921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79035" y="5738621"/>
            <a:ext cx="2455164" cy="262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669290" lvl="1" indent="-386715">
              <a:lnSpc>
                <a:spcPct val="100000"/>
              </a:lnSpc>
              <a:spcBef>
                <a:spcPts val="660"/>
              </a:spcBef>
              <a:buAutoNum type="arabicPeriod" startAt="3"/>
              <a:tabLst>
                <a:tab pos="669925" algn="l"/>
              </a:tabLst>
            </a:pP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8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HOX: </a:t>
            </a:r>
            <a:r>
              <a:rPr sz="14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Halohydrin</a:t>
            </a:r>
            <a:r>
              <a:rPr sz="1400" spc="-1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Formation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82955" marR="133350" lvl="2" indent="-171450">
              <a:lnSpc>
                <a:spcPct val="100000"/>
              </a:lnSpc>
              <a:spcBef>
                <a:spcPts val="30"/>
              </a:spcBef>
              <a:buFont typeface="Courier New" panose="02070309020205020404"/>
              <a:buChar char="o"/>
              <a:tabLst>
                <a:tab pos="783590" algn="l"/>
              </a:tabLst>
            </a:pPr>
            <a:r>
              <a:rPr sz="1200" spc="-25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treated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aqueous </a:t>
            </a:r>
            <a:r>
              <a:rPr sz="12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chlorine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or </a:t>
            </a:r>
            <a:r>
              <a:rPr sz="12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aqueous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bromine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spc="-5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the  </a:t>
            </a:r>
            <a:r>
              <a:rPr sz="1200" spc="-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product </a:t>
            </a:r>
            <a:r>
              <a:rPr sz="12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is a</a:t>
            </a:r>
            <a:r>
              <a:rPr sz="1200" spc="-18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halohydrin.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916305" lvl="3" indent="-114935">
              <a:lnSpc>
                <a:spcPct val="100000"/>
              </a:lnSpc>
              <a:spcBef>
                <a:spcPts val="450"/>
              </a:spcBef>
              <a:buFont typeface="Wingdings" panose="05000000000000000000"/>
              <a:buChar char=""/>
              <a:tabLst>
                <a:tab pos="916940" algn="l"/>
              </a:tabLst>
            </a:pPr>
            <a:r>
              <a:rPr sz="1100" spc="-20" dirty="0">
                <a:latin typeface="Trebuchet MS" panose="020B0603020202020204"/>
                <a:cs typeface="Trebuchet MS" panose="020B0603020202020204"/>
              </a:rPr>
              <a:t>When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Cl</a:t>
            </a:r>
            <a:r>
              <a:rPr sz="1050" spc="-15" baseline="-200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050" spc="82" baseline="-200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used,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product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chlorohydrin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lvl="3">
              <a:lnSpc>
                <a:spcPct val="100000"/>
              </a:lnSpc>
              <a:buFont typeface="Wingdings" panose="05000000000000000000"/>
              <a:buChar char="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3">
              <a:lnSpc>
                <a:spcPct val="100000"/>
              </a:lnSpc>
              <a:buFont typeface="Wingdings" panose="05000000000000000000"/>
              <a:buChar char="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3">
              <a:lnSpc>
                <a:spcPct val="100000"/>
              </a:lnSpc>
              <a:buFont typeface="Wingdings" panose="05000000000000000000"/>
              <a:buChar char=""/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lvl="3">
              <a:lnSpc>
                <a:spcPct val="100000"/>
              </a:lnSpc>
              <a:spcBef>
                <a:spcPts val="55"/>
              </a:spcBef>
              <a:buFont typeface="Wingdings" panose="05000000000000000000"/>
              <a:buChar char=""/>
            </a:pP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945515" lvl="3" indent="-144145">
              <a:lnSpc>
                <a:spcPct val="100000"/>
              </a:lnSpc>
              <a:buFont typeface="Wingdings" panose="05000000000000000000"/>
              <a:buChar char=""/>
              <a:tabLst>
                <a:tab pos="946150" algn="l"/>
              </a:tabLst>
            </a:pPr>
            <a:r>
              <a:rPr sz="1100" spc="-20" dirty="0">
                <a:latin typeface="Trebuchet MS" panose="020B0603020202020204"/>
                <a:cs typeface="Trebuchet MS" panose="020B0603020202020204"/>
              </a:rPr>
              <a:t>When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Br</a:t>
            </a:r>
            <a:r>
              <a:rPr sz="1050" spc="15" baseline="-200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050" spc="67" baseline="-200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used,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product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bromohydrin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111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40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33700" y="7040880"/>
            <a:ext cx="2529078" cy="673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33700" y="8129016"/>
            <a:ext cx="2529078" cy="661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382447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77870" y="1448279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79035" y="1363217"/>
            <a:ext cx="2455164" cy="262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669290" lvl="1" indent="-386715">
              <a:lnSpc>
                <a:spcPct val="100000"/>
              </a:lnSpc>
              <a:spcBef>
                <a:spcPts val="655"/>
              </a:spcBef>
              <a:buAutoNum type="arabicPeriod" startAt="3"/>
              <a:tabLst>
                <a:tab pos="669925" algn="l"/>
              </a:tabLst>
            </a:pP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8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HOX: </a:t>
            </a:r>
            <a:r>
              <a:rPr sz="14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Halohydrin</a:t>
            </a:r>
            <a:r>
              <a:rPr sz="1400" spc="-1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Formation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82955" marR="167640" lvl="2" indent="-171450">
              <a:lnSpc>
                <a:spcPct val="100000"/>
              </a:lnSpc>
              <a:spcBef>
                <a:spcPts val="260"/>
              </a:spcBef>
              <a:buFont typeface="Courier New" panose="02070309020205020404"/>
              <a:buChar char="o"/>
              <a:tabLst>
                <a:tab pos="78359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reaction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proceeds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as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if </a:t>
            </a: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hypochlorous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acid, </a:t>
            </a:r>
            <a:r>
              <a:rPr sz="12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HO—Cl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or </a:t>
            </a: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hypobromous </a:t>
            </a:r>
            <a:r>
              <a:rPr sz="12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acid,  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HO—Br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, were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adding</a:t>
            </a:r>
            <a:r>
              <a:rPr sz="12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reagent.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049655" lvl="3" indent="-172085">
              <a:lnSpc>
                <a:spcPct val="100000"/>
              </a:lnSpc>
              <a:spcBef>
                <a:spcPts val="450"/>
              </a:spcBef>
              <a:buFont typeface="Wingdings" panose="05000000000000000000"/>
              <a:buChar char=""/>
              <a:tabLst>
                <a:tab pos="105029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electrophile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chloronium </a:t>
            </a:r>
            <a:r>
              <a:rPr sz="1200" spc="-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ion, </a:t>
            </a:r>
            <a:r>
              <a:rPr sz="1200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Cl</a:t>
            </a:r>
            <a:r>
              <a:rPr sz="1200" spc="-75" baseline="2400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+</a:t>
            </a:r>
            <a:r>
              <a:rPr sz="1200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, or </a:t>
            </a:r>
            <a:r>
              <a:rPr sz="12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bromonium </a:t>
            </a:r>
            <a:r>
              <a:rPr sz="1200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ion,</a:t>
            </a:r>
            <a:r>
              <a:rPr sz="1200" spc="-229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Br</a:t>
            </a:r>
            <a:r>
              <a:rPr sz="1200" spc="-52" baseline="2400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+</a:t>
            </a:r>
            <a:r>
              <a:rPr sz="12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049655" lvl="3" indent="-172085">
              <a:lnSpc>
                <a:spcPct val="100000"/>
              </a:lnSpc>
              <a:spcBef>
                <a:spcPts val="305"/>
              </a:spcBef>
              <a:buFont typeface="Wingdings" panose="05000000000000000000"/>
              <a:buChar char=""/>
              <a:tabLst>
                <a:tab pos="105029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nucleopbile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hydroxide ion,</a:t>
            </a:r>
            <a:r>
              <a:rPr sz="1200" spc="-1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8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OH</a:t>
            </a:r>
            <a:r>
              <a:rPr sz="1200" spc="-120" baseline="2400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-</a:t>
            </a:r>
            <a:r>
              <a:rPr sz="1200" spc="-8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lvl="3">
              <a:lnSpc>
                <a:spcPct val="100000"/>
              </a:lnSpc>
              <a:spcBef>
                <a:spcPts val="45"/>
              </a:spcBef>
              <a:buFont typeface="Wingdings" panose="05000000000000000000"/>
              <a:buChar char=""/>
            </a:pPr>
            <a:endParaRPr sz="1350">
              <a:latin typeface="Trebuchet MS" panose="020B0603020202020204"/>
              <a:cs typeface="Trebuchet MS" panose="020B0603020202020204"/>
            </a:endParaRPr>
          </a:p>
          <a:p>
            <a:pPr marL="782955" lvl="2" indent="-172085">
              <a:lnSpc>
                <a:spcPct val="100000"/>
              </a:lnSpc>
              <a:spcBef>
                <a:spcPts val="5"/>
              </a:spcBef>
              <a:buFont typeface="Courier New" panose="02070309020205020404"/>
              <a:buChar char="o"/>
              <a:tabLst>
                <a:tab pos="783590" algn="l"/>
              </a:tabLst>
            </a:pPr>
            <a:r>
              <a:rPr sz="1200" spc="-5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spc="-5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HOX </a:t>
            </a:r>
            <a:r>
              <a:rPr sz="1200" spc="-1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also </a:t>
            </a:r>
            <a:r>
              <a:rPr sz="1200" spc="-5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follows </a:t>
            </a:r>
            <a:r>
              <a:rPr sz="1200" spc="-3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Markovnikov’s</a:t>
            </a:r>
            <a:r>
              <a:rPr sz="1200" spc="-18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rule</a:t>
            </a:r>
            <a:r>
              <a:rPr sz="1200" spc="-7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R="139065" algn="r">
              <a:lnSpc>
                <a:spcPct val="100000"/>
              </a:lnSpc>
              <a:spcBef>
                <a:spcPts val="935"/>
              </a:spcBef>
            </a:pPr>
            <a:r>
              <a:rPr sz="600" spc="-1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41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47900" y="3336797"/>
            <a:ext cx="3276600" cy="720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1" name="object 11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0213" y="6012942"/>
              <a:ext cx="3824478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377870" y="5822921"/>
            <a:ext cx="26352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700" spc="8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NS</a:t>
            </a:r>
            <a:endParaRPr sz="17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39111" y="5738621"/>
            <a:ext cx="4895215" cy="3131185"/>
            <a:chOff x="2039111" y="5738621"/>
            <a:chExt cx="4895215" cy="3131185"/>
          </a:xfrm>
        </p:grpSpPr>
        <p:sp>
          <p:nvSpPr>
            <p:cNvPr id="15" name="object 15"/>
            <p:cNvSpPr/>
            <p:nvPr/>
          </p:nvSpPr>
          <p:spPr>
            <a:xfrm>
              <a:off x="4479035" y="5738621"/>
              <a:ext cx="2455164" cy="262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857500" y="7854695"/>
              <a:ext cx="2449068" cy="10149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39111" y="6645401"/>
              <a:ext cx="3932682" cy="6819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7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700" spc="-1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70535" indent="-191770">
              <a:lnSpc>
                <a:spcPct val="100000"/>
              </a:lnSpc>
              <a:spcBef>
                <a:spcPts val="660"/>
              </a:spcBef>
              <a:buAutoNum type="arabicPeriod" startAt="4"/>
              <a:tabLst>
                <a:tab pos="469900" algn="l"/>
              </a:tabLst>
            </a:pP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Hydroboration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400" spc="-1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54355" lvl="1" indent="-172085">
              <a:lnSpc>
                <a:spcPct val="100000"/>
              </a:lnSpc>
              <a:spcBef>
                <a:spcPts val="290"/>
              </a:spcBef>
              <a:buFont typeface="Courier New" panose="02070309020205020404"/>
              <a:buChar char="o"/>
              <a:tabLst>
                <a:tab pos="554990" algn="l"/>
              </a:tabLst>
            </a:pPr>
            <a:r>
              <a:rPr sz="1100" spc="-55" dirty="0">
                <a:latin typeface="Trebuchet MS" panose="020B0603020202020204"/>
                <a:cs typeface="Trebuchet MS" panose="020B0603020202020204"/>
              </a:rPr>
              <a:t>There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also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100" spc="-2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way to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obtain </a:t>
            </a:r>
            <a:r>
              <a:rPr sz="1100" spc="-3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anti-Markovnikov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oriented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alcohols: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hydroboration.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Courier New" panose="02070309020205020404"/>
              <a:buChar char="o"/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 marL="554355" marR="132080" lvl="1" indent="-171450">
              <a:lnSpc>
                <a:spcPct val="100000"/>
              </a:lnSpc>
              <a:buFont typeface="Courier New" panose="02070309020205020404"/>
              <a:buChar char="o"/>
              <a:tabLst>
                <a:tab pos="554990" algn="l"/>
              </a:tabLst>
            </a:pPr>
            <a:r>
              <a:rPr sz="1100" spc="-30" dirty="0">
                <a:latin typeface="Trebuchet MS" panose="020B0603020202020204"/>
                <a:cs typeface="Trebuchet MS" panose="020B0603020202020204"/>
              </a:rPr>
              <a:t>One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great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advantage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this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hydroboration-oxidation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sequence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spc="-85" dirty="0">
                <a:latin typeface="Trebuchet MS" panose="020B0603020202020204"/>
                <a:cs typeface="Trebuchet MS" panose="020B0603020202020204"/>
              </a:rPr>
              <a:t>it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provides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route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alcohols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cannot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be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obtained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by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acid-catalyzed hydration of</a:t>
            </a:r>
            <a:r>
              <a:rPr sz="11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alkenes.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89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42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240715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79035" y="1363217"/>
              <a:ext cx="2455164" cy="262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834639" y="1938527"/>
              <a:ext cx="2233422" cy="4640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90800" y="3685793"/>
              <a:ext cx="3094481" cy="7399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OXIDATION</a:t>
            </a:r>
            <a:r>
              <a:rPr sz="1700" spc="-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85775" indent="-237490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485775" algn="l"/>
              </a:tabLst>
            </a:pP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Ozonolysis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Trebuchet MS" panose="020B0603020202020204"/>
              <a:buAutoNum type="arabicPeriod"/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Trebuchet MS" panose="020B0603020202020204"/>
              <a:buAutoNum type="arabicPeriod"/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677545" marR="133985" lvl="1" indent="-171450">
              <a:lnSpc>
                <a:spcPct val="100000"/>
              </a:lnSpc>
              <a:buFont typeface="Courier New" panose="02070309020205020404"/>
              <a:buChar char="o"/>
              <a:tabLst>
                <a:tab pos="678180" algn="l"/>
              </a:tabLst>
            </a:pPr>
            <a:r>
              <a:rPr sz="11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first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product,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-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molozonide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formed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by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cycloaddition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oxygen at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each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end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of 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ozone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molecule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carbon–carbon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double</a:t>
            </a:r>
            <a:r>
              <a:rPr sz="1100" spc="-1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678180" lvl="1" indent="-172085">
              <a:lnSpc>
                <a:spcPct val="100000"/>
              </a:lnSpc>
              <a:spcBef>
                <a:spcPts val="660"/>
              </a:spcBef>
              <a:buFont typeface="Courier New" panose="02070309020205020404"/>
              <a:buChar char="o"/>
              <a:tabLst>
                <a:tab pos="678180" algn="l"/>
              </a:tabLst>
            </a:pPr>
            <a:r>
              <a:rPr sz="1100" spc="-35" dirty="0">
                <a:latin typeface="Trebuchet MS" panose="020B0603020202020204"/>
                <a:cs typeface="Trebuchet MS" panose="020B0603020202020204"/>
              </a:rPr>
              <a:t>This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product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then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rearranges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rapidly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1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ozonide </a:t>
            </a:r>
            <a:r>
              <a:rPr sz="1100" spc="-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explosive 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if</a:t>
            </a:r>
            <a:r>
              <a:rPr sz="1100" spc="-2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isolated</a:t>
            </a:r>
            <a:r>
              <a:rPr sz="1100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)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678180" marR="134620" lvl="1" indent="-172085">
              <a:lnSpc>
                <a:spcPct val="100000"/>
              </a:lnSpc>
              <a:spcBef>
                <a:spcPts val="1080"/>
              </a:spcBef>
              <a:buFont typeface="Courier New" panose="02070309020205020404"/>
              <a:buChar char="o"/>
              <a:tabLst>
                <a:tab pos="678180" algn="l"/>
              </a:tabLst>
            </a:pPr>
            <a:r>
              <a:rPr sz="1100" spc="-65" dirty="0">
                <a:latin typeface="Trebuchet MS" panose="020B0603020202020204"/>
                <a:cs typeface="Trebuchet MS" panose="020B0603020202020204"/>
              </a:rPr>
              <a:t>They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usually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treated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directly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reducing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agent,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commonly </a:t>
            </a:r>
            <a:r>
              <a:rPr sz="1100" spc="-4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zinc </a:t>
            </a:r>
            <a:r>
              <a:rPr sz="1100" spc="-1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1100" spc="-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aqueous </a:t>
            </a:r>
            <a:r>
              <a:rPr sz="1100" spc="-5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acid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, 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give </a:t>
            </a:r>
            <a:r>
              <a:rPr sz="1100" spc="-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carbonyl </a:t>
            </a:r>
            <a:r>
              <a:rPr sz="1100" spc="-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compounds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as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isolated</a:t>
            </a:r>
            <a:r>
              <a:rPr sz="1100" spc="-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products.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79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43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1" name="object 11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0213" y="6012942"/>
              <a:ext cx="2407158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79035" y="5738622"/>
              <a:ext cx="2455164" cy="262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95500" y="7293102"/>
              <a:ext cx="3653028" cy="76885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0"/>
              </a:spcBef>
            </a:pP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OXIDATION</a:t>
            </a:r>
            <a:r>
              <a:rPr sz="1700" spc="-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85775" indent="-23749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485775" algn="l"/>
              </a:tabLst>
            </a:pP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Ozonolysis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06755" lvl="1" indent="-172085">
              <a:lnSpc>
                <a:spcPct val="100000"/>
              </a:lnSpc>
              <a:spcBef>
                <a:spcPts val="865"/>
              </a:spcBef>
              <a:buFont typeface="Courier New" panose="02070309020205020404"/>
              <a:buChar char="o"/>
              <a:tabLst>
                <a:tab pos="707390" algn="l"/>
              </a:tabLst>
            </a:pPr>
            <a:r>
              <a:rPr sz="1200" spc="-30" dirty="0">
                <a:latin typeface="Trebuchet MS" panose="020B0603020202020204"/>
                <a:cs typeface="Trebuchet MS" panose="020B0603020202020204"/>
              </a:rPr>
              <a:t>Ozonolysis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can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used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locate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position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706755" marR="135255" lvl="1" indent="-171450">
              <a:lnSpc>
                <a:spcPct val="100000"/>
              </a:lnSpc>
              <a:spcBef>
                <a:spcPts val="750"/>
              </a:spcBef>
              <a:buFont typeface="Courier New" panose="02070309020205020404"/>
              <a:buChar char="o"/>
              <a:tabLst>
                <a:tab pos="707390" algn="l"/>
              </a:tabLst>
            </a:pP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example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ozonolysis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1-butene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gives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different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aldehydes,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whereas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2-  butene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gives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single</a:t>
            </a:r>
            <a:r>
              <a:rPr sz="1200" spc="-1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aldehyde.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marR="133350" algn="r">
              <a:lnSpc>
                <a:spcPct val="100000"/>
              </a:lnSpc>
              <a:spcBef>
                <a:spcPts val="880"/>
              </a:spcBef>
            </a:pPr>
            <a:r>
              <a:rPr sz="600" spc="4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44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2407158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79035" y="1363217"/>
              <a:ext cx="2455164" cy="262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107691" y="2527553"/>
              <a:ext cx="3822191" cy="9258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3773805">
              <a:lnSpc>
                <a:spcPct val="100000"/>
              </a:lnSpc>
              <a:spcBef>
                <a:spcPts val="180"/>
              </a:spcBef>
            </a:pPr>
            <a:r>
              <a:rPr sz="17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7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700" spc="-1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15"/>
              </a:spcBef>
            </a:pPr>
            <a:r>
              <a:rPr sz="17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OXIDATION</a:t>
            </a:r>
            <a:r>
              <a:rPr sz="1700" spc="-7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326390">
              <a:lnSpc>
                <a:spcPct val="100000"/>
              </a:lnSpc>
              <a:spcBef>
                <a:spcPts val="655"/>
              </a:spcBef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2. </a:t>
            </a: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Oxidation </a:t>
            </a:r>
            <a:r>
              <a:rPr sz="14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Using</a:t>
            </a:r>
            <a:r>
              <a:rPr sz="1400" spc="-1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KMnO</a:t>
            </a:r>
            <a:r>
              <a:rPr sz="1350" spc="67" baseline="-220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4</a:t>
            </a:r>
            <a:endParaRPr sz="1350" baseline="-22000">
              <a:latin typeface="Trebuchet MS" panose="020B0603020202020204"/>
              <a:cs typeface="Trebuchet MS" panose="020B0603020202020204"/>
            </a:endParaRPr>
          </a:p>
          <a:p>
            <a:pPr marL="535305" marR="133985">
              <a:lnSpc>
                <a:spcPct val="100000"/>
              </a:lnSpc>
              <a:spcBef>
                <a:spcPts val="360"/>
              </a:spcBef>
            </a:pPr>
            <a:r>
              <a:rPr sz="1100" spc="-30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react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alkaline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potassium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permanganate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form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glycols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(compounds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two 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adjacent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hydroxyl</a:t>
            </a:r>
            <a:r>
              <a:rPr sz="11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groups).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45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64357" y="3527297"/>
            <a:ext cx="2309622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1" name="object 11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1831" y="6017514"/>
              <a:ext cx="5345430" cy="2750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8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8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800" spc="-3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500"/>
              </a:spcBef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Hydrogen:</a:t>
            </a:r>
            <a:r>
              <a:rPr sz="1400" spc="-2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Hydrogenation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68655" marR="129540" indent="-171450">
              <a:lnSpc>
                <a:spcPct val="100000"/>
              </a:lnSpc>
              <a:spcBef>
                <a:spcPts val="685"/>
              </a:spcBef>
            </a:pPr>
            <a:r>
              <a:rPr sz="1200" spc="-5" dirty="0">
                <a:latin typeface="Courier New" panose="02070309020205020404"/>
                <a:cs typeface="Courier New" panose="02070309020205020404"/>
              </a:rPr>
              <a:t>o </a:t>
            </a:r>
            <a:r>
              <a:rPr sz="1200" spc="-114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atoms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added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across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alkene,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resulting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saturated</a:t>
            </a:r>
            <a:r>
              <a:rPr sz="1200" spc="-1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alkane.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46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2800" y="6870954"/>
            <a:ext cx="1143000" cy="1505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5345430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21279" y="2543555"/>
              <a:ext cx="2631186" cy="7741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06039" y="3751325"/>
              <a:ext cx="2743200" cy="3223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8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8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800" spc="-3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480695" indent="-23812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481330" algn="l"/>
              </a:tabLst>
            </a:pP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Hydrogen:</a:t>
            </a:r>
            <a:r>
              <a:rPr sz="1400" spc="-1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Hydrogenation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87705" marR="130810" lvl="1" indent="-228600">
              <a:lnSpc>
                <a:spcPct val="100000"/>
              </a:lnSpc>
              <a:spcBef>
                <a:spcPts val="415"/>
              </a:spcBef>
              <a:buFont typeface="Courier New" panose="02070309020205020404"/>
              <a:buChar char="o"/>
              <a:tabLst>
                <a:tab pos="688340" algn="l"/>
              </a:tabLst>
            </a:pPr>
            <a:r>
              <a:rPr sz="1200" spc="-75" dirty="0">
                <a:latin typeface="Trebuchet MS" panose="020B0603020202020204"/>
                <a:cs typeface="Trebuchet MS" panose="020B0603020202020204"/>
              </a:rPr>
              <a:t>However,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special </a:t>
            </a:r>
            <a:r>
              <a:rPr sz="1200" spc="-3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palladium </a:t>
            </a:r>
            <a:r>
              <a:rPr sz="12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catalyst (Lindlar’s </a:t>
            </a: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catalyst)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control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hydrogen  addition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so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that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only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one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mole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hydrogen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adds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(the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product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cis</a:t>
            </a:r>
            <a:r>
              <a:rPr sz="1200" i="1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).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lvl="1"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 marL="687705" lvl="1" indent="-229235">
              <a:lnSpc>
                <a:spcPct val="100000"/>
              </a:lnSpc>
              <a:spcBef>
                <a:spcPts val="935"/>
              </a:spcBef>
              <a:buFont typeface="Courier New" panose="02070309020205020404"/>
              <a:buChar char="o"/>
              <a:tabLst>
                <a:tab pos="688340" algn="l"/>
              </a:tabLst>
            </a:pPr>
            <a:r>
              <a:rPr sz="1200" spc="-35" dirty="0">
                <a:latin typeface="Trebuchet MS" panose="020B0603020202020204"/>
                <a:cs typeface="Trebuchet MS" panose="020B0603020202020204"/>
              </a:rPr>
              <a:t>Reduction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alkynes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trans </a:t>
            </a:r>
            <a:r>
              <a:rPr sz="12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using</a:t>
            </a:r>
            <a:r>
              <a:rPr sz="1200" spc="-229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Na/NH</a:t>
            </a:r>
            <a:r>
              <a:rPr sz="1200" spc="-37" baseline="-2100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5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5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rebuchet MS" panose="020B0603020202020204"/>
              <a:cs typeface="Trebuchet MS" panose="020B0603020202020204"/>
            </a:endParaRPr>
          </a:p>
          <a:p>
            <a:pPr marR="138430" algn="r">
              <a:lnSpc>
                <a:spcPct val="100000"/>
              </a:lnSpc>
            </a:pPr>
            <a:r>
              <a:rPr sz="60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47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0" name="object 10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41831" y="6017514"/>
              <a:ext cx="5345430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533650" y="6632448"/>
              <a:ext cx="2881122" cy="6286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8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8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800" spc="-3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480060" indent="-237490">
              <a:lnSpc>
                <a:spcPct val="100000"/>
              </a:lnSpc>
              <a:spcBef>
                <a:spcPts val="460"/>
              </a:spcBef>
              <a:buAutoNum type="arabicPeriod" startAt="2"/>
              <a:tabLst>
                <a:tab pos="480695" algn="l"/>
              </a:tabLst>
            </a:pP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Halogen:</a:t>
            </a:r>
            <a:r>
              <a:rPr sz="1400" spc="-1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Halogenation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20700">
              <a:lnSpc>
                <a:spcPct val="100000"/>
              </a:lnSpc>
              <a:spcBef>
                <a:spcPts val="355"/>
              </a:spcBef>
            </a:pPr>
            <a:r>
              <a:rPr sz="1100" spc="-30" dirty="0">
                <a:latin typeface="Trebuchet MS" panose="020B0603020202020204"/>
                <a:cs typeface="Trebuchet MS" panose="020B0603020202020204"/>
              </a:rPr>
              <a:t>Bromine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5" dirty="0">
                <a:latin typeface="Trebuchet MS" panose="020B0603020202020204"/>
                <a:cs typeface="Trebuchet MS" panose="020B0603020202020204"/>
              </a:rPr>
              <a:t>adds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follows;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In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first step,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occurs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 mainly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i="1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trans</a:t>
            </a:r>
            <a:r>
              <a:rPr sz="1100" i="1" spc="-50" dirty="0"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rebuchet MS" panose="020B0603020202020204"/>
              <a:cs typeface="Trebuchet MS" panose="020B0603020202020204"/>
            </a:endParaRPr>
          </a:p>
          <a:p>
            <a:pPr marL="481965" indent="-237490">
              <a:lnSpc>
                <a:spcPct val="100000"/>
              </a:lnSpc>
              <a:buAutoNum type="arabicPeriod" startAt="3"/>
              <a:tabLst>
                <a:tab pos="482600" algn="l"/>
              </a:tabLst>
            </a:pP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Hydrogen</a:t>
            </a:r>
            <a:r>
              <a:rPr sz="1400" spc="-1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Halide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460375" marR="130810">
              <a:lnSpc>
                <a:spcPct val="100000"/>
              </a:lnSpc>
              <a:spcBef>
                <a:spcPts val="405"/>
              </a:spcBef>
            </a:pPr>
            <a:r>
              <a:rPr sz="1100" spc="-6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unsymmetric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triple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bonds and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unsymmetric reagents,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Markovnikov’s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Rule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followed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in 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each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step.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82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48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0507" y="7873745"/>
            <a:ext cx="2857119" cy="9898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5345430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8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8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800" spc="-3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480695" indent="-238125">
              <a:lnSpc>
                <a:spcPct val="100000"/>
              </a:lnSpc>
              <a:spcBef>
                <a:spcPts val="460"/>
              </a:spcBef>
              <a:buAutoNum type="arabicPeriod" startAt="4"/>
              <a:tabLst>
                <a:tab pos="481330" algn="l"/>
              </a:tabLst>
            </a:pP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Water:</a:t>
            </a:r>
            <a:r>
              <a:rPr sz="1400" spc="-1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Hydration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69595" lvl="1" indent="-144780">
              <a:lnSpc>
                <a:spcPct val="100000"/>
              </a:lnSpc>
              <a:spcBef>
                <a:spcPts val="280"/>
              </a:spcBef>
              <a:buChar char="-"/>
              <a:tabLst>
                <a:tab pos="570230" algn="l"/>
              </a:tabLst>
            </a:pPr>
            <a:r>
              <a:rPr sz="1100" spc="-50" dirty="0">
                <a:latin typeface="Trebuchet MS" panose="020B0603020202020204"/>
                <a:cs typeface="Trebuchet MS" panose="020B0603020202020204"/>
              </a:rPr>
              <a:t>Addition of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water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alkynes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requires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not only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acid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catalyst but mercuric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ion </a:t>
            </a:r>
            <a:r>
              <a:rPr sz="1100" spc="30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1100" spc="-1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85" dirty="0">
                <a:latin typeface="Trebuchet MS" panose="020B0603020202020204"/>
                <a:cs typeface="Trebuchet MS" panose="020B0603020202020204"/>
              </a:rPr>
              <a:t>well.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569595" marR="132080" lvl="1" indent="-144145">
              <a:lnSpc>
                <a:spcPct val="150000"/>
              </a:lnSpc>
              <a:buChar char="-"/>
              <a:tabLst>
                <a:tab pos="570230" algn="l"/>
              </a:tabLst>
            </a:pPr>
            <a:r>
              <a:rPr sz="1100" spc="-40" dirty="0">
                <a:latin typeface="Trebuchet MS" panose="020B0603020202020204"/>
                <a:cs typeface="Trebuchet MS" panose="020B0603020202020204"/>
              </a:rPr>
              <a:t>Although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reaction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similar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alkenes,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initial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product—a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vinyl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alcohol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or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enol- 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rearranges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carbonyl</a:t>
            </a:r>
            <a:r>
              <a:rPr sz="11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compound.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93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49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76272" y="2739389"/>
            <a:ext cx="3756025" cy="1683385"/>
            <a:chOff x="2176272" y="2739389"/>
            <a:chExt cx="3756025" cy="1683385"/>
          </a:xfrm>
        </p:grpSpPr>
        <p:sp>
          <p:nvSpPr>
            <p:cNvPr id="8" name="object 8"/>
            <p:cNvSpPr/>
            <p:nvPr/>
          </p:nvSpPr>
          <p:spPr>
            <a:xfrm>
              <a:off x="2176272" y="2739389"/>
              <a:ext cx="3755898" cy="8724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237232" y="3640836"/>
              <a:ext cx="3668268" cy="7818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1" name="object 11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1831" y="6017514"/>
              <a:ext cx="1854708" cy="2750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88136" y="5783834"/>
            <a:ext cx="1576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800" spc="-13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2982" y="8747250"/>
            <a:ext cx="465455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50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5850" y="6175502"/>
            <a:ext cx="5715635" cy="174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just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carbon–carbon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adjacent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positively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charged  carbon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atom.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74955" marR="5080" indent="-171450" algn="just">
              <a:lnSpc>
                <a:spcPct val="100000"/>
              </a:lnSpc>
              <a:spcBef>
                <a:spcPts val="585"/>
              </a:spcBef>
              <a:buFont typeface="Courier New" panose="02070309020205020404"/>
              <a:buChar char="o"/>
              <a:tabLst>
                <a:tab pos="27559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carbocation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intermediate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these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reactions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 a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single species,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resonance 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hybrid.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74955" marR="5080" indent="-171450" algn="just">
              <a:lnSpc>
                <a:spcPct val="100000"/>
              </a:lnSpc>
              <a:buFont typeface="Courier New" panose="02070309020205020404"/>
              <a:buChar char="o"/>
              <a:tabLst>
                <a:tab pos="275590" algn="l"/>
              </a:tabLst>
            </a:pPr>
            <a:r>
              <a:rPr sz="1200" spc="-35" dirty="0">
                <a:latin typeface="Trebuchet MS" panose="020B0603020202020204"/>
                <a:cs typeface="Trebuchet MS" panose="020B0603020202020204"/>
              </a:rPr>
              <a:t>This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type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carbocation,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carbon–carbon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adjacent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positive 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carbon,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called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200" spc="-2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74955" marR="5080" indent="-171450" algn="just">
              <a:lnSpc>
                <a:spcPct val="100000"/>
              </a:lnSpc>
              <a:buFont typeface="Courier New" panose="02070309020205020404"/>
              <a:buChar char="o"/>
              <a:tabLst>
                <a:tab pos="27559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parent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allyl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cation,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shown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below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as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resonance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hybrid,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primary  carbocation,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but </a:t>
            </a:r>
            <a:r>
              <a:rPr sz="1200" spc="-90" dirty="0">
                <a:latin typeface="Trebuchet MS" panose="020B0603020202020204"/>
                <a:cs typeface="Trebuchet MS" panose="020B0603020202020204"/>
              </a:rPr>
              <a:t>it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more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stable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because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its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positive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charge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delocalized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over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end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carbon</a:t>
            </a:r>
            <a:r>
              <a:rPr sz="1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atoms.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37104" y="5821679"/>
            <a:ext cx="4197350" cy="2898140"/>
            <a:chOff x="2737104" y="5821679"/>
            <a:chExt cx="4197350" cy="2898140"/>
          </a:xfrm>
        </p:grpSpPr>
        <p:sp>
          <p:nvSpPr>
            <p:cNvPr id="17" name="object 17"/>
            <p:cNvSpPr/>
            <p:nvPr/>
          </p:nvSpPr>
          <p:spPr>
            <a:xfrm>
              <a:off x="2737104" y="7946135"/>
              <a:ext cx="2694432" cy="7734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599432" y="5821679"/>
              <a:ext cx="2334767" cy="2750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744211" y="5587238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1854708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32982" y="4372609"/>
            <a:ext cx="461009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51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8136" y="1281647"/>
            <a:ext cx="1576070" cy="7397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5"/>
              </a:spcBef>
            </a:pPr>
            <a:r>
              <a:rPr sz="1800" spc="-4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800" spc="-13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635">
              <a:lnSpc>
                <a:spcPct val="100000"/>
              </a:lnSpc>
              <a:spcBef>
                <a:spcPts val="775"/>
              </a:spcBef>
            </a:pPr>
            <a:r>
              <a:rPr sz="14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400" spc="-1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8897" y="2034793"/>
            <a:ext cx="571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allylic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cation </a:t>
            </a:r>
            <a:r>
              <a:rPr sz="1200" spc="-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3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resonance-stabilized carbocation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2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each </a:t>
            </a: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8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1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resonance  </a:t>
            </a:r>
            <a:r>
              <a:rPr sz="1200" spc="-3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forms</a:t>
            </a:r>
            <a:r>
              <a:rPr sz="1200" spc="-6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which</a:t>
            </a:r>
            <a:r>
              <a:rPr sz="1200" spc="-6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formal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charge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7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+1</a:t>
            </a:r>
            <a:r>
              <a:rPr sz="1200" spc="-6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is</a:t>
            </a:r>
            <a:r>
              <a:rPr sz="1200" spc="-6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on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an</a:t>
            </a:r>
            <a:r>
              <a:rPr sz="1200" spc="-6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200" spc="-7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carbon.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8136" y="3370580"/>
            <a:ext cx="5582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lightest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allylic </a:t>
            </a:r>
            <a:r>
              <a:rPr sz="1200" spc="-3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carbocation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(1) </a:t>
            </a:r>
            <a:r>
              <a:rPr sz="1200" spc="-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called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 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carbocation.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Primary </a:t>
            </a:r>
            <a:r>
              <a:rPr sz="1200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200" spc="-2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r>
              <a:rPr sz="1200" spc="-6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).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3351" y="1446275"/>
            <a:ext cx="5260975" cy="2875915"/>
            <a:chOff x="1673351" y="1446275"/>
            <a:chExt cx="5260975" cy="2875915"/>
          </a:xfrm>
        </p:grpSpPr>
        <p:sp>
          <p:nvSpPr>
            <p:cNvPr id="11" name="object 11"/>
            <p:cNvSpPr/>
            <p:nvPr/>
          </p:nvSpPr>
          <p:spPr>
            <a:xfrm>
              <a:off x="1673351" y="2535936"/>
              <a:ext cx="4547616" cy="1786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99431" y="1446275"/>
              <a:ext cx="2334767" cy="2750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744211" y="1211833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4296" y="1133094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6" name="object 16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1831" y="6017514"/>
              <a:ext cx="1854708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6332982" y="8747250"/>
            <a:ext cx="465455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52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8136" y="5667081"/>
            <a:ext cx="1797685" cy="72072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20"/>
              </a:spcBef>
            </a:pPr>
            <a:r>
              <a:rPr sz="1800" spc="-4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800" spc="-1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4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Secondary </a:t>
            </a:r>
            <a:r>
              <a:rPr sz="14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400" spc="-2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8136" y="7528045"/>
            <a:ext cx="15640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Tertiary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400" spc="-1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Cation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26463" y="5821679"/>
            <a:ext cx="5507990" cy="2943225"/>
            <a:chOff x="1426463" y="5821679"/>
            <a:chExt cx="5507990" cy="2943225"/>
          </a:xfrm>
        </p:grpSpPr>
        <p:sp>
          <p:nvSpPr>
            <p:cNvPr id="22" name="object 22"/>
            <p:cNvSpPr/>
            <p:nvPr/>
          </p:nvSpPr>
          <p:spPr>
            <a:xfrm>
              <a:off x="1426463" y="6452615"/>
              <a:ext cx="5038344" cy="23119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99431" y="5821679"/>
              <a:ext cx="2334767" cy="2750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744211" y="5587238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2007870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32982" y="4372609"/>
            <a:ext cx="465455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53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8136" y="1281647"/>
            <a:ext cx="1732280" cy="7397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5"/>
              </a:spcBef>
            </a:pPr>
            <a:r>
              <a:rPr sz="1800" spc="-4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800" spc="-14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RADICAL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635">
              <a:lnSpc>
                <a:spcPct val="100000"/>
              </a:lnSpc>
              <a:spcBef>
                <a:spcPts val="775"/>
              </a:spcBef>
            </a:pPr>
            <a:r>
              <a:rPr sz="14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400" spc="-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Radical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8897" y="2034793"/>
            <a:ext cx="571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allylic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radical </a:t>
            </a:r>
            <a:r>
              <a:rPr sz="1200" spc="-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3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resonance-stabilized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radical in </a:t>
            </a:r>
            <a:r>
              <a:rPr sz="1200" spc="-2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each </a:t>
            </a: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8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1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resonance </a:t>
            </a:r>
            <a:r>
              <a:rPr sz="1200" spc="-3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forms </a:t>
            </a: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of  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which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unpaired </a:t>
            </a: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electron </a:t>
            </a:r>
            <a:r>
              <a:rPr sz="1200" spc="-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1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on </a:t>
            </a:r>
            <a:r>
              <a:rPr sz="1200" spc="-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an</a:t>
            </a:r>
            <a:r>
              <a:rPr sz="1200" spc="-2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allylic 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carbon.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86050" y="2457450"/>
            <a:ext cx="2382774" cy="683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8136" y="3319526"/>
            <a:ext cx="4890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lightest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allylic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radical </a:t>
            </a:r>
            <a:r>
              <a:rPr sz="1200" spc="7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sz="1200" spc="-22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called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6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allyl </a:t>
            </a:r>
            <a:r>
              <a:rPr sz="1200" spc="-4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radical </a:t>
            </a:r>
            <a:r>
              <a:rPr sz="1200" spc="-50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Primary </a:t>
            </a:r>
            <a:r>
              <a:rPr sz="1200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 </a:t>
            </a:r>
            <a:r>
              <a:rPr sz="12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Radical</a:t>
            </a:r>
            <a:r>
              <a:rPr sz="1200" spc="-45" dirty="0">
                <a:solidFill>
                  <a:srgbClr val="141412"/>
                </a:solidFill>
                <a:latin typeface="Trebuchet MS" panose="020B0603020202020204"/>
                <a:cs typeface="Trebuchet MS" panose="020B0603020202020204"/>
              </a:rPr>
              <a:t>).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81477" y="1446275"/>
            <a:ext cx="4253230" cy="2956560"/>
            <a:chOff x="2681477" y="1446275"/>
            <a:chExt cx="4253230" cy="2956560"/>
          </a:xfrm>
        </p:grpSpPr>
        <p:sp>
          <p:nvSpPr>
            <p:cNvPr id="12" name="object 12"/>
            <p:cNvSpPr/>
            <p:nvPr/>
          </p:nvSpPr>
          <p:spPr>
            <a:xfrm>
              <a:off x="2681477" y="3726180"/>
              <a:ext cx="2250186" cy="676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99432" y="1446275"/>
              <a:ext cx="2334767" cy="275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744211" y="1211833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4296" y="1133094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7" name="object 17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41831" y="6017514"/>
              <a:ext cx="2007870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332982" y="8747250"/>
            <a:ext cx="465455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54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793748" y="6393179"/>
            <a:ext cx="1783080" cy="982980"/>
            <a:chOff x="1793748" y="6393179"/>
            <a:chExt cx="1783080" cy="982980"/>
          </a:xfrm>
        </p:grpSpPr>
        <p:sp>
          <p:nvSpPr>
            <p:cNvPr id="21" name="object 21"/>
            <p:cNvSpPr/>
            <p:nvPr/>
          </p:nvSpPr>
          <p:spPr>
            <a:xfrm>
              <a:off x="1793748" y="6393179"/>
              <a:ext cx="1783079" cy="9829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596896" y="735863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088136" y="5667081"/>
            <a:ext cx="1874520" cy="72072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20"/>
              </a:spcBef>
            </a:pPr>
            <a:r>
              <a:rPr sz="1800" spc="-4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800" spc="-10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2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RADICAL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4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Secondary </a:t>
            </a:r>
            <a:r>
              <a:rPr sz="14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400" spc="-204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Radical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91228" y="6484620"/>
            <a:ext cx="1647444" cy="8473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088136" y="7528052"/>
            <a:ext cx="164083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8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Tertiary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Allylic</a:t>
            </a:r>
            <a:r>
              <a:rPr sz="1400" spc="-1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Radical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536191" y="5821679"/>
            <a:ext cx="5398135" cy="3001010"/>
            <a:chOff x="1536191" y="5821679"/>
            <a:chExt cx="5398135" cy="3001010"/>
          </a:xfrm>
        </p:grpSpPr>
        <p:sp>
          <p:nvSpPr>
            <p:cNvPr id="27" name="object 27"/>
            <p:cNvSpPr/>
            <p:nvPr/>
          </p:nvSpPr>
          <p:spPr>
            <a:xfrm>
              <a:off x="1536191" y="7894319"/>
              <a:ext cx="4721352" cy="9281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4599431" y="5821679"/>
              <a:ext cx="2334767" cy="2750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4744211" y="5587238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4044696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527032" y="1440979"/>
            <a:ext cx="3136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15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MS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2982" y="4372609"/>
            <a:ext cx="465455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55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8136" y="1333647"/>
            <a:ext cx="3510915" cy="6470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800" spc="-1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8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SYSTE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60"/>
              </a:spcBef>
            </a:pP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400" spc="-1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9151" y="2988564"/>
            <a:ext cx="3242310" cy="115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41882" y="2004314"/>
            <a:ext cx="5459095" cy="85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080" indent="-171450">
              <a:lnSpc>
                <a:spcPct val="100000"/>
              </a:lnSpc>
              <a:spcBef>
                <a:spcPts val="100"/>
              </a:spcBef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60" dirty="0">
                <a:latin typeface="Trebuchet MS" panose="020B0603020202020204"/>
                <a:cs typeface="Trebuchet MS" panose="020B0603020202020204"/>
              </a:rPr>
              <a:t>Alternate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single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bonds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200" spc="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systems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have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special 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consequences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their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reactions.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71450" marR="6350" indent="-171450">
              <a:lnSpc>
                <a:spcPct val="100000"/>
              </a:lnSpc>
              <a:spcBef>
                <a:spcPts val="785"/>
              </a:spcBef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25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spc="70" dirty="0">
                <a:latin typeface="Trebuchet MS" panose="020B0603020202020204"/>
                <a:cs typeface="Trebuchet MS" panose="020B0603020202020204"/>
              </a:rPr>
              <a:t>1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mole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HBr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adds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70" dirty="0">
                <a:latin typeface="Trebuchet MS" panose="020B0603020202020204"/>
                <a:cs typeface="Trebuchet MS" panose="020B0603020202020204"/>
              </a:rPr>
              <a:t>1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mole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1,3-butadiene,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rather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surprising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result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obtained. </a:t>
            </a:r>
            <a:r>
              <a:rPr sz="1200" spc="-114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products are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isolated.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9432" y="1446275"/>
            <a:ext cx="2334767" cy="275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44211" y="1211833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4296" y="1133094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5" name="object 15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41831" y="6017514"/>
              <a:ext cx="4044696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527032" y="5815621"/>
            <a:ext cx="3136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15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MS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32982" y="8747250"/>
            <a:ext cx="465455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56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8136" y="5708288"/>
            <a:ext cx="3510915" cy="9607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800" spc="-1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8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SYSTE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60"/>
              </a:spcBef>
            </a:pP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400" spc="-1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177165">
              <a:lnSpc>
                <a:spcPct val="100000"/>
              </a:lnSpc>
              <a:spcBef>
                <a:spcPts val="1025"/>
              </a:spcBef>
            </a:pPr>
            <a:r>
              <a:rPr sz="1200" spc="-5" dirty="0">
                <a:solidFill>
                  <a:srgbClr val="2F0BE5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1200" spc="-3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1,2-</a:t>
            </a:r>
            <a:r>
              <a:rPr sz="1200" spc="-16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Addition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5682" y="6681469"/>
            <a:ext cx="5534660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50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rebuchet MS" panose="020B0603020202020204"/>
                <a:cs typeface="Trebuchet MS" panose="020B0603020202020204"/>
              </a:rPr>
              <a:t>In one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these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products,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HBr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has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added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one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bonds,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other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bond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still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present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its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original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position.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rebuchet MS" panose="020B0603020202020204"/>
              <a:cs typeface="Trebuchet MS" panose="020B0603020202020204"/>
            </a:endParaRPr>
          </a:p>
          <a:p>
            <a:pPr marL="171450" indent="-171450">
              <a:lnSpc>
                <a:spcPct val="100000"/>
              </a:lnSpc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1,4-Addition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00050" lvl="1" indent="-171450">
              <a:lnSpc>
                <a:spcPct val="100000"/>
              </a:lnSpc>
              <a:spcBef>
                <a:spcPts val="300"/>
              </a:spcBef>
              <a:buFont typeface="Wingdings" panose="05000000000000000000"/>
              <a:buChar char=""/>
              <a:tabLst>
                <a:tab pos="40005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other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product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may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at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first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seem</a:t>
            </a:r>
            <a:r>
              <a:rPr sz="1200" spc="-1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unexpected.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00050" marR="6350" lvl="1" indent="-171450">
              <a:lnSpc>
                <a:spcPct val="100000"/>
              </a:lnSpc>
              <a:spcBef>
                <a:spcPts val="300"/>
              </a:spcBef>
              <a:buFont typeface="Wingdings" panose="05000000000000000000"/>
              <a:buChar char=""/>
              <a:tabLst>
                <a:tab pos="40005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hydrogen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bromine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have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added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carbon-1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carbon-4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original 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diene,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new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bond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has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appeared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between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carbon-2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carbon-3.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9432" y="5821679"/>
            <a:ext cx="2334767" cy="275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744211" y="5587238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4044696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527032" y="1440979"/>
            <a:ext cx="3136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15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MS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2982" y="4372609"/>
            <a:ext cx="462280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57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5682" y="2050795"/>
            <a:ext cx="5534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first step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proton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adds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terminal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atom,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according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Markovnikov’s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Rule.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21814" y="2543555"/>
            <a:ext cx="3296412" cy="35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8136" y="1333647"/>
            <a:ext cx="3510915" cy="6470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800" spc="-1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8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SYSTE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60"/>
              </a:spcBef>
            </a:pP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400" spc="-1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46198" y="3599688"/>
            <a:ext cx="3180588" cy="341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65682" y="2956813"/>
            <a:ext cx="4187190" cy="55435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740"/>
              </a:spcBef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resulting carbocation </a:t>
            </a:r>
            <a:r>
              <a:rPr sz="1200" spc="-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can </a:t>
            </a:r>
            <a:r>
              <a:rPr sz="12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be </a:t>
            </a:r>
            <a:r>
              <a:rPr sz="12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stabilized </a:t>
            </a:r>
            <a:r>
              <a:rPr sz="1200" spc="-7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by</a:t>
            </a:r>
            <a:r>
              <a:rPr sz="1200" spc="-254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resonance;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71450" indent="-171450">
              <a:lnSpc>
                <a:spcPct val="100000"/>
              </a:lnSpc>
              <a:spcBef>
                <a:spcPts val="645"/>
              </a:spcBef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positive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charge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200" spc="-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delocalized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over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carbon-2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carbon-4.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9432" y="1446275"/>
            <a:ext cx="2334767" cy="2750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744211" y="1211833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4296" y="1133094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7" name="object 17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41831" y="6017514"/>
              <a:ext cx="4044696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527032" y="5815621"/>
            <a:ext cx="3136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15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MS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32982" y="8747250"/>
            <a:ext cx="465455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58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1882" y="6356858"/>
            <a:ext cx="4953635" cy="6883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1450" indent="-171450">
              <a:lnSpc>
                <a:spcPct val="100000"/>
              </a:lnSpc>
              <a:spcBef>
                <a:spcPts val="400"/>
              </a:spcBef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next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step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carbocation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reacts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bromide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ion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(the</a:t>
            </a:r>
            <a:r>
              <a:rPr sz="1200" spc="-2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nucleophile);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00050" lvl="1" indent="-171450">
              <a:lnSpc>
                <a:spcPct val="100000"/>
              </a:lnSpc>
              <a:spcBef>
                <a:spcPts val="300"/>
              </a:spcBef>
              <a:buFont typeface="Wingdings" panose="05000000000000000000"/>
              <a:buChar char=""/>
              <a:tabLst>
                <a:tab pos="400050" algn="l"/>
              </a:tabLst>
            </a:pPr>
            <a:r>
              <a:rPr sz="1200" spc="-90" dirty="0">
                <a:latin typeface="Trebuchet MS" panose="020B0603020202020204"/>
                <a:cs typeface="Trebuchet MS" panose="020B0603020202020204"/>
              </a:rPr>
              <a:t>it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react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either at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carbon-2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give 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product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204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1,2-addition.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00050" lvl="1" indent="-172085">
              <a:lnSpc>
                <a:spcPct val="100000"/>
              </a:lnSpc>
              <a:spcBef>
                <a:spcPts val="300"/>
              </a:spcBef>
              <a:buFont typeface="Wingdings" panose="05000000000000000000"/>
              <a:buChar char=""/>
              <a:tabLst>
                <a:tab pos="400050" algn="l"/>
              </a:tabLst>
            </a:pPr>
            <a:r>
              <a:rPr sz="1200" spc="-50" dirty="0">
                <a:latin typeface="Trebuchet MS" panose="020B0603020202020204"/>
                <a:cs typeface="Trebuchet MS" panose="020B0603020202020204"/>
              </a:rPr>
              <a:t>or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at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carbon-4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give 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product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1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1,4-addition.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71166" y="7247381"/>
            <a:ext cx="2923032" cy="1031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088136" y="5708288"/>
            <a:ext cx="3510915" cy="6470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800" spc="-1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8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SYSTE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60"/>
              </a:spcBef>
            </a:pP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1.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4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400" spc="-1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99432" y="5821679"/>
            <a:ext cx="2334767" cy="275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744211" y="5587238"/>
            <a:ext cx="2111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1929383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9368" y="1739645"/>
              <a:ext cx="1402080" cy="266700"/>
            </a:xfrm>
            <a:custGeom>
              <a:avLst/>
              <a:gdLst/>
              <a:ahLst/>
              <a:cxnLst/>
              <a:rect l="l" t="t" r="r" b="b"/>
              <a:pathLst>
                <a:path w="1402080" h="266700">
                  <a:moveTo>
                    <a:pt x="1400556" y="0"/>
                  </a:moveTo>
                  <a:lnTo>
                    <a:pt x="762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762" y="266699"/>
                  </a:lnTo>
                  <a:lnTo>
                    <a:pt x="1400556" y="266699"/>
                  </a:lnTo>
                  <a:lnTo>
                    <a:pt x="1402080" y="265175"/>
                  </a:lnTo>
                  <a:lnTo>
                    <a:pt x="1402080" y="263651"/>
                  </a:lnTo>
                  <a:lnTo>
                    <a:pt x="4572" y="263651"/>
                  </a:lnTo>
                  <a:lnTo>
                    <a:pt x="2286" y="261365"/>
                  </a:lnTo>
                  <a:lnTo>
                    <a:pt x="4572" y="261365"/>
                  </a:lnTo>
                  <a:lnTo>
                    <a:pt x="4572" y="4571"/>
                  </a:lnTo>
                  <a:lnTo>
                    <a:pt x="2286" y="4571"/>
                  </a:lnTo>
                  <a:lnTo>
                    <a:pt x="4572" y="2285"/>
                  </a:lnTo>
                  <a:lnTo>
                    <a:pt x="1402080" y="2285"/>
                  </a:lnTo>
                  <a:lnTo>
                    <a:pt x="1402080" y="761"/>
                  </a:lnTo>
                  <a:lnTo>
                    <a:pt x="1400556" y="0"/>
                  </a:lnTo>
                  <a:close/>
                </a:path>
                <a:path w="1402080" h="266700">
                  <a:moveTo>
                    <a:pt x="4572" y="261365"/>
                  </a:moveTo>
                  <a:lnTo>
                    <a:pt x="2286" y="261365"/>
                  </a:lnTo>
                  <a:lnTo>
                    <a:pt x="4572" y="263651"/>
                  </a:lnTo>
                  <a:lnTo>
                    <a:pt x="4572" y="261365"/>
                  </a:lnTo>
                  <a:close/>
                </a:path>
                <a:path w="1402080" h="266700">
                  <a:moveTo>
                    <a:pt x="1396746" y="261365"/>
                  </a:moveTo>
                  <a:lnTo>
                    <a:pt x="4572" y="261365"/>
                  </a:lnTo>
                  <a:lnTo>
                    <a:pt x="4572" y="263651"/>
                  </a:lnTo>
                  <a:lnTo>
                    <a:pt x="1396746" y="263651"/>
                  </a:lnTo>
                  <a:lnTo>
                    <a:pt x="1396746" y="261365"/>
                  </a:lnTo>
                  <a:close/>
                </a:path>
                <a:path w="1402080" h="266700">
                  <a:moveTo>
                    <a:pt x="1396746" y="2285"/>
                  </a:moveTo>
                  <a:lnTo>
                    <a:pt x="1396746" y="263651"/>
                  </a:lnTo>
                  <a:lnTo>
                    <a:pt x="1399032" y="261365"/>
                  </a:lnTo>
                  <a:lnTo>
                    <a:pt x="1402080" y="261365"/>
                  </a:lnTo>
                  <a:lnTo>
                    <a:pt x="1402080" y="4571"/>
                  </a:lnTo>
                  <a:lnTo>
                    <a:pt x="1399032" y="4571"/>
                  </a:lnTo>
                  <a:lnTo>
                    <a:pt x="1396746" y="2285"/>
                  </a:lnTo>
                  <a:close/>
                </a:path>
                <a:path w="1402080" h="266700">
                  <a:moveTo>
                    <a:pt x="1402080" y="261365"/>
                  </a:moveTo>
                  <a:lnTo>
                    <a:pt x="1399032" y="261365"/>
                  </a:lnTo>
                  <a:lnTo>
                    <a:pt x="1396746" y="263651"/>
                  </a:lnTo>
                  <a:lnTo>
                    <a:pt x="1402080" y="263651"/>
                  </a:lnTo>
                  <a:lnTo>
                    <a:pt x="1402080" y="261365"/>
                  </a:lnTo>
                  <a:close/>
                </a:path>
                <a:path w="1402080" h="266700">
                  <a:moveTo>
                    <a:pt x="4572" y="2285"/>
                  </a:moveTo>
                  <a:lnTo>
                    <a:pt x="2286" y="4571"/>
                  </a:lnTo>
                  <a:lnTo>
                    <a:pt x="4572" y="4571"/>
                  </a:lnTo>
                  <a:lnTo>
                    <a:pt x="4572" y="2285"/>
                  </a:lnTo>
                  <a:close/>
                </a:path>
                <a:path w="1402080" h="266700">
                  <a:moveTo>
                    <a:pt x="1396746" y="2285"/>
                  </a:moveTo>
                  <a:lnTo>
                    <a:pt x="4572" y="2285"/>
                  </a:lnTo>
                  <a:lnTo>
                    <a:pt x="4572" y="4571"/>
                  </a:lnTo>
                  <a:lnTo>
                    <a:pt x="1396746" y="4571"/>
                  </a:lnTo>
                  <a:lnTo>
                    <a:pt x="1396746" y="2285"/>
                  </a:lnTo>
                  <a:close/>
                </a:path>
                <a:path w="1402080" h="266700">
                  <a:moveTo>
                    <a:pt x="1402080" y="2285"/>
                  </a:moveTo>
                  <a:lnTo>
                    <a:pt x="1396746" y="2285"/>
                  </a:lnTo>
                  <a:lnTo>
                    <a:pt x="1399032" y="4571"/>
                  </a:lnTo>
                  <a:lnTo>
                    <a:pt x="1402080" y="4571"/>
                  </a:lnTo>
                  <a:lnTo>
                    <a:pt x="1402080" y="2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943605" y="2599181"/>
              <a:ext cx="2249690" cy="4328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81200" y="3679697"/>
              <a:ext cx="2227770" cy="821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69240">
              <a:lnSpc>
                <a:spcPct val="100000"/>
              </a:lnSpc>
              <a:spcBef>
                <a:spcPts val="495"/>
              </a:spcBef>
            </a:pPr>
            <a:r>
              <a:rPr sz="1400" i="1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Common</a:t>
            </a:r>
            <a:r>
              <a:rPr sz="1400" i="1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i="1" spc="1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Names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487680" indent="-172085">
              <a:lnSpc>
                <a:spcPct val="100000"/>
              </a:lnSpc>
              <a:spcBef>
                <a:spcPts val="250"/>
              </a:spcBef>
              <a:buFont typeface="Courier New" panose="02070309020205020404"/>
              <a:buChar char="o"/>
              <a:tabLst>
                <a:tab pos="48768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simplest</a:t>
            </a:r>
            <a:r>
              <a:rPr sz="1200" spc="1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members</a:t>
            </a:r>
            <a:r>
              <a:rPr sz="1200" spc="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alkene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alkyne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series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frequently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referred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by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87045">
              <a:lnSpc>
                <a:spcPct val="100000"/>
              </a:lnSpc>
              <a:spcBef>
                <a:spcPts val="720"/>
              </a:spcBef>
            </a:pPr>
            <a:r>
              <a:rPr sz="1200" spc="-60" dirty="0">
                <a:latin typeface="Trebuchet MS" panose="020B0603020202020204"/>
                <a:cs typeface="Trebuchet MS" panose="020B0603020202020204"/>
              </a:rPr>
              <a:t>their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older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common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names,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ethylene,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acetylene,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1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propylene.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rebuchet MS" panose="020B0603020202020204"/>
              <a:cs typeface="Trebuchet MS" panose="020B0603020202020204"/>
            </a:endParaRPr>
          </a:p>
          <a:p>
            <a:pPr marL="488315" indent="-172085">
              <a:lnSpc>
                <a:spcPct val="100000"/>
              </a:lnSpc>
              <a:buFont typeface="Courier New" panose="02070309020205020404"/>
              <a:buChar char="o"/>
              <a:tabLst>
                <a:tab pos="488950" algn="l"/>
              </a:tabLst>
            </a:pPr>
            <a:r>
              <a:rPr sz="1200" spc="-114" dirty="0">
                <a:latin typeface="Trebuchet MS" panose="020B0603020202020204"/>
                <a:cs typeface="Trebuchet MS" panose="020B0603020202020204"/>
              </a:rPr>
              <a:t>Two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important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groups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also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have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common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names;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They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vinyl</a:t>
            </a:r>
            <a:r>
              <a:rPr sz="1200" spc="-8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allyl</a:t>
            </a:r>
            <a:r>
              <a:rPr sz="1200" spc="-8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groups.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516890">
              <a:lnSpc>
                <a:spcPct val="100000"/>
              </a:lnSpc>
              <a:spcBef>
                <a:spcPts val="300"/>
              </a:spcBef>
            </a:pPr>
            <a:r>
              <a:rPr sz="1200" i="1" spc="-2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These </a:t>
            </a:r>
            <a:r>
              <a:rPr sz="1200" i="1" spc="-2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groups </a:t>
            </a:r>
            <a:r>
              <a:rPr sz="1200" i="1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i="1" spc="-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used </a:t>
            </a:r>
            <a:r>
              <a:rPr sz="1200" i="1" spc="-5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i="1" spc="-1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common</a:t>
            </a:r>
            <a:r>
              <a:rPr sz="1200" i="1" spc="-235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2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names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05300" y="3717797"/>
            <a:ext cx="1490472" cy="713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2" name="object 12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41831" y="6017514"/>
              <a:ext cx="1929383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39368" y="6115050"/>
              <a:ext cx="1402080" cy="266700"/>
            </a:xfrm>
            <a:custGeom>
              <a:avLst/>
              <a:gdLst/>
              <a:ahLst/>
              <a:cxnLst/>
              <a:rect l="l" t="t" r="r" b="b"/>
              <a:pathLst>
                <a:path w="1402080" h="266700">
                  <a:moveTo>
                    <a:pt x="1400556" y="0"/>
                  </a:moveTo>
                  <a:lnTo>
                    <a:pt x="762" y="0"/>
                  </a:lnTo>
                  <a:lnTo>
                    <a:pt x="0" y="762"/>
                  </a:lnTo>
                  <a:lnTo>
                    <a:pt x="0" y="265176"/>
                  </a:lnTo>
                  <a:lnTo>
                    <a:pt x="762" y="266700"/>
                  </a:lnTo>
                  <a:lnTo>
                    <a:pt x="1400556" y="266700"/>
                  </a:lnTo>
                  <a:lnTo>
                    <a:pt x="1402080" y="265176"/>
                  </a:lnTo>
                  <a:lnTo>
                    <a:pt x="1402080" y="263652"/>
                  </a:lnTo>
                  <a:lnTo>
                    <a:pt x="4572" y="263652"/>
                  </a:lnTo>
                  <a:lnTo>
                    <a:pt x="2286" y="261366"/>
                  </a:lnTo>
                  <a:lnTo>
                    <a:pt x="4572" y="261366"/>
                  </a:lnTo>
                  <a:lnTo>
                    <a:pt x="4572" y="4572"/>
                  </a:lnTo>
                  <a:lnTo>
                    <a:pt x="2286" y="4572"/>
                  </a:lnTo>
                  <a:lnTo>
                    <a:pt x="4572" y="2286"/>
                  </a:lnTo>
                  <a:lnTo>
                    <a:pt x="1402080" y="2286"/>
                  </a:lnTo>
                  <a:lnTo>
                    <a:pt x="1402080" y="762"/>
                  </a:lnTo>
                  <a:lnTo>
                    <a:pt x="1400556" y="0"/>
                  </a:lnTo>
                  <a:close/>
                </a:path>
                <a:path w="1402080" h="266700">
                  <a:moveTo>
                    <a:pt x="4572" y="261366"/>
                  </a:moveTo>
                  <a:lnTo>
                    <a:pt x="2286" y="261366"/>
                  </a:lnTo>
                  <a:lnTo>
                    <a:pt x="4572" y="263652"/>
                  </a:lnTo>
                  <a:lnTo>
                    <a:pt x="4572" y="261366"/>
                  </a:lnTo>
                  <a:close/>
                </a:path>
                <a:path w="1402080" h="266700">
                  <a:moveTo>
                    <a:pt x="1396746" y="261366"/>
                  </a:moveTo>
                  <a:lnTo>
                    <a:pt x="4572" y="261366"/>
                  </a:lnTo>
                  <a:lnTo>
                    <a:pt x="4572" y="263652"/>
                  </a:lnTo>
                  <a:lnTo>
                    <a:pt x="1396746" y="263652"/>
                  </a:lnTo>
                  <a:lnTo>
                    <a:pt x="1396746" y="261366"/>
                  </a:lnTo>
                  <a:close/>
                </a:path>
                <a:path w="1402080" h="266700">
                  <a:moveTo>
                    <a:pt x="1396746" y="2286"/>
                  </a:moveTo>
                  <a:lnTo>
                    <a:pt x="1396746" y="263652"/>
                  </a:lnTo>
                  <a:lnTo>
                    <a:pt x="1399032" y="261366"/>
                  </a:lnTo>
                  <a:lnTo>
                    <a:pt x="1402080" y="261366"/>
                  </a:lnTo>
                  <a:lnTo>
                    <a:pt x="1402080" y="4572"/>
                  </a:lnTo>
                  <a:lnTo>
                    <a:pt x="1399032" y="4572"/>
                  </a:lnTo>
                  <a:lnTo>
                    <a:pt x="1396746" y="2286"/>
                  </a:lnTo>
                  <a:close/>
                </a:path>
                <a:path w="1402080" h="266700">
                  <a:moveTo>
                    <a:pt x="1402080" y="261366"/>
                  </a:moveTo>
                  <a:lnTo>
                    <a:pt x="1399032" y="261366"/>
                  </a:lnTo>
                  <a:lnTo>
                    <a:pt x="1396746" y="263652"/>
                  </a:lnTo>
                  <a:lnTo>
                    <a:pt x="1402080" y="263652"/>
                  </a:lnTo>
                  <a:lnTo>
                    <a:pt x="1402080" y="261366"/>
                  </a:lnTo>
                  <a:close/>
                </a:path>
                <a:path w="1402080" h="266700">
                  <a:moveTo>
                    <a:pt x="4572" y="2286"/>
                  </a:moveTo>
                  <a:lnTo>
                    <a:pt x="2286" y="4572"/>
                  </a:lnTo>
                  <a:lnTo>
                    <a:pt x="4572" y="4572"/>
                  </a:lnTo>
                  <a:lnTo>
                    <a:pt x="4572" y="2286"/>
                  </a:lnTo>
                  <a:close/>
                </a:path>
                <a:path w="1402080" h="266700">
                  <a:moveTo>
                    <a:pt x="1396746" y="2286"/>
                  </a:moveTo>
                  <a:lnTo>
                    <a:pt x="4572" y="2286"/>
                  </a:lnTo>
                  <a:lnTo>
                    <a:pt x="4572" y="4572"/>
                  </a:lnTo>
                  <a:lnTo>
                    <a:pt x="1396746" y="4572"/>
                  </a:lnTo>
                  <a:lnTo>
                    <a:pt x="1396746" y="2286"/>
                  </a:lnTo>
                  <a:close/>
                </a:path>
                <a:path w="1402080" h="266700">
                  <a:moveTo>
                    <a:pt x="1402080" y="2286"/>
                  </a:moveTo>
                  <a:lnTo>
                    <a:pt x="1396746" y="2286"/>
                  </a:lnTo>
                  <a:lnTo>
                    <a:pt x="1399032" y="4572"/>
                  </a:lnTo>
                  <a:lnTo>
                    <a:pt x="1402080" y="4572"/>
                  </a:lnTo>
                  <a:lnTo>
                    <a:pt x="1402080" y="22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79400">
              <a:lnSpc>
                <a:spcPct val="100000"/>
              </a:lnSpc>
              <a:spcBef>
                <a:spcPts val="500"/>
              </a:spcBef>
            </a:pPr>
            <a:r>
              <a:rPr sz="1400" i="1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400" i="1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IUPAC</a:t>
            </a:r>
            <a:r>
              <a:rPr sz="1400" i="1" spc="-1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Rules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243205" marR="134620">
              <a:lnSpc>
                <a:spcPct val="100000"/>
              </a:lnSpc>
              <a:spcBef>
                <a:spcPts val="385"/>
              </a:spcBef>
            </a:pP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IUPAC </a:t>
            </a:r>
            <a:r>
              <a:rPr sz="1200" i="1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rules </a:t>
            </a:r>
            <a:r>
              <a:rPr sz="1200" i="1" spc="-8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i="1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naming alkenes </a:t>
            </a:r>
            <a:r>
              <a:rPr sz="1200" i="1" spc="-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i="1" spc="-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alkynes </a:t>
            </a:r>
            <a:r>
              <a:rPr sz="1200" i="1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similar </a:t>
            </a:r>
            <a:r>
              <a:rPr sz="1200" i="1" spc="-10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those </a:t>
            </a:r>
            <a:r>
              <a:rPr sz="1200" i="1" spc="-8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i="1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alkanes</a:t>
            </a:r>
            <a:r>
              <a:rPr sz="1200" i="1" spc="-30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but </a:t>
            </a:r>
            <a:r>
              <a:rPr sz="1200" i="1" spc="10" dirty="0">
                <a:latin typeface="Trebuchet MS" panose="020B0603020202020204"/>
                <a:cs typeface="Trebuchet MS" panose="020B0603020202020204"/>
              </a:rPr>
              <a:t>a  </a:t>
            </a:r>
            <a:r>
              <a:rPr sz="1200" i="1" spc="-90" dirty="0">
                <a:latin typeface="Trebuchet MS" panose="020B0603020202020204"/>
                <a:cs typeface="Trebuchet MS" panose="020B0603020202020204"/>
              </a:rPr>
              <a:t>few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rules </a:t>
            </a:r>
            <a:r>
              <a:rPr sz="1200" i="1" spc="-35" dirty="0">
                <a:latin typeface="Trebuchet MS" panose="020B0603020202020204"/>
                <a:cs typeface="Trebuchet MS" panose="020B0603020202020204"/>
              </a:rPr>
              <a:t>must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be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added </a:t>
            </a:r>
            <a:r>
              <a:rPr sz="1200" i="1" spc="-85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naming </a:t>
            </a:r>
            <a:r>
              <a:rPr sz="1200" i="1" spc="-5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locating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70" dirty="0">
                <a:latin typeface="Trebuchet MS" panose="020B0603020202020204"/>
                <a:cs typeface="Trebuchet MS" panose="020B0603020202020204"/>
              </a:rPr>
              <a:t>multiple</a:t>
            </a:r>
            <a:r>
              <a:rPr sz="1200" i="1" spc="-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bonds.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575945" marR="2107565" indent="-231140">
              <a:lnSpc>
                <a:spcPct val="100000"/>
              </a:lnSpc>
              <a:spcBef>
                <a:spcPts val="755"/>
              </a:spcBef>
              <a:buAutoNum type="arabicPeriod"/>
              <a:tabLst>
                <a:tab pos="574040" algn="l"/>
              </a:tabLst>
            </a:pPr>
            <a:r>
              <a:rPr sz="1100" spc="-5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ending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-</a:t>
            </a:r>
            <a:r>
              <a:rPr sz="11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ene</a:t>
            </a:r>
            <a:r>
              <a:rPr sz="1100" i="1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used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carbon–carbon</a:t>
            </a:r>
            <a:r>
              <a:rPr sz="1100" spc="-4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double</a:t>
            </a:r>
            <a:r>
              <a:rPr sz="1100" spc="-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 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ending </a:t>
            </a:r>
            <a:r>
              <a:rPr sz="1100" i="1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-yne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used 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1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1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carbon–carbon </a:t>
            </a:r>
            <a:r>
              <a:rPr sz="1100" spc="-60" dirty="0">
                <a:solidFill>
                  <a:srgbClr val="7030A0"/>
                </a:solidFill>
                <a:latin typeface="Trebuchet MS" panose="020B0603020202020204"/>
                <a:cs typeface="Trebuchet MS" panose="020B0603020202020204"/>
              </a:rPr>
              <a:t>triple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bond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496570" indent="-15240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497205" algn="l"/>
              </a:tabLst>
            </a:pPr>
            <a:r>
              <a:rPr sz="1100" spc="-35" dirty="0">
                <a:latin typeface="Trebuchet MS" panose="020B0603020202020204"/>
                <a:cs typeface="Trebuchet MS" panose="020B0603020202020204"/>
              </a:rPr>
              <a:t>Select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longest </a:t>
            </a:r>
            <a:r>
              <a:rPr sz="11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chain </a:t>
            </a:r>
            <a:r>
              <a:rPr sz="11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includes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both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carbons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1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1100" spc="-6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triple</a:t>
            </a:r>
            <a:r>
              <a:rPr sz="1100" spc="-2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bond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AutoNum type="arabicPeriod"/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AutoNum type="arabicPeriod"/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AutoNum type="arabicPeriod"/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AutoNum type="arabicPeriod"/>
            </a:pPr>
            <a:endParaRPr sz="1450">
              <a:latin typeface="Trebuchet MS" panose="020B0603020202020204"/>
              <a:cs typeface="Trebuchet MS" panose="020B0603020202020204"/>
            </a:endParaRPr>
          </a:p>
          <a:p>
            <a:pPr marL="516890" marR="107315" indent="-17272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506095" algn="l"/>
              </a:tabLst>
            </a:pPr>
            <a:r>
              <a:rPr sz="11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chain </a:t>
            </a:r>
            <a:r>
              <a:rPr sz="11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from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end nearest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or </a:t>
            </a:r>
            <a:r>
              <a:rPr sz="11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triple </a:t>
            </a:r>
            <a:r>
              <a:rPr sz="11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bond </a:t>
            </a:r>
            <a:r>
              <a:rPr sz="1100" spc="20" dirty="0">
                <a:latin typeface="Trebuchet MS" panose="020B0603020202020204"/>
                <a:cs typeface="Trebuchet MS" panose="020B0603020202020204"/>
              </a:rPr>
              <a:t>so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atoms </a:t>
            </a:r>
            <a:r>
              <a:rPr sz="1100" spc="2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have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lowest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possible</a:t>
            </a:r>
            <a:r>
              <a:rPr sz="1100" spc="-1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numbers.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6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2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71800" y="7545323"/>
            <a:ext cx="2132076" cy="608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19400" y="8665464"/>
            <a:ext cx="2651252" cy="2263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4044696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527032" y="1440979"/>
            <a:ext cx="3136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15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MS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32982" y="4372609"/>
            <a:ext cx="465455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59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8504" y="2597657"/>
            <a:ext cx="2677668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03782" y="3487927"/>
            <a:ext cx="5456555" cy="849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460"/>
              </a:spcBef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65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cycloaddition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reaction,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addition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that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results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cyclic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product.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71450" marR="5080" indent="-171450" algn="just">
              <a:lnSpc>
                <a:spcPct val="100000"/>
              </a:lnSpc>
              <a:spcBef>
                <a:spcPts val="360"/>
              </a:spcBef>
              <a:buFont typeface="Courier New" panose="02070309020205020404"/>
              <a:buChar char="o"/>
              <a:tabLst>
                <a:tab pos="17145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1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Diels–Alder </a:t>
            </a:r>
            <a:r>
              <a:rPr sz="1200" spc="-45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reaction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cycloaddition reaction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conjugated </a:t>
            </a:r>
            <a:r>
              <a:rPr sz="1200" spc="-35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diene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dienophile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give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cyclic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product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which three </a:t>
            </a:r>
            <a:r>
              <a:rPr sz="1200" dirty="0">
                <a:latin typeface="Symbol" panose="05050102010706020507"/>
                <a:cs typeface="Symbol" panose="05050102010706020507"/>
              </a:rPr>
              <a:t>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bonds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converted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dirty="0">
                <a:latin typeface="Symbol" panose="05050102010706020507"/>
                <a:cs typeface="Symbol" panose="05050102010706020507"/>
              </a:rPr>
              <a:t>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bonds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new </a:t>
            </a:r>
            <a:r>
              <a:rPr sz="1200" dirty="0">
                <a:latin typeface="Symbol" panose="05050102010706020507"/>
                <a:cs typeface="Symbol" panose="05050102010706020507"/>
              </a:rPr>
              <a:t></a:t>
            </a:r>
            <a:r>
              <a:rPr sz="1200" spc="-1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bond.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3782" y="4348988"/>
            <a:ext cx="401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ourier New" panose="02070309020205020404"/>
                <a:cs typeface="Courier New" panose="02070309020205020404"/>
              </a:rPr>
              <a:t>o</a:t>
            </a:r>
            <a:r>
              <a:rPr sz="1200" spc="-29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All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bond-breaking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bond-making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occur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at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same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time.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9432" y="1446275"/>
            <a:ext cx="2334767" cy="275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88136" y="1211833"/>
            <a:ext cx="5767705" cy="137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5695">
              <a:lnSpc>
                <a:spcPts val="1855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855"/>
              </a:lnSpc>
            </a:pP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800" spc="-1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SYSTE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16535" indent="-192405">
              <a:lnSpc>
                <a:spcPct val="100000"/>
              </a:lnSpc>
              <a:spcBef>
                <a:spcPts val="495"/>
              </a:spcBef>
              <a:buAutoNum type="arabicPeriod" startAt="2"/>
              <a:tabLst>
                <a:tab pos="217170" algn="l"/>
              </a:tabLst>
            </a:pP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Cycloaddition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Dienes: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Diels–Alder</a:t>
            </a:r>
            <a:r>
              <a:rPr sz="1400" spc="-2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386715" marR="137795" lvl="1" indent="-171450">
              <a:lnSpc>
                <a:spcPct val="100000"/>
              </a:lnSpc>
              <a:spcBef>
                <a:spcPts val="90"/>
              </a:spcBef>
              <a:buFont typeface="Courier New" panose="02070309020205020404"/>
              <a:buChar char="o"/>
              <a:tabLst>
                <a:tab pos="387350" algn="l"/>
              </a:tabLst>
            </a:pPr>
            <a:r>
              <a:rPr sz="1200" spc="-45" dirty="0">
                <a:latin typeface="Trebuchet MS" panose="020B0603020202020204"/>
                <a:cs typeface="Trebuchet MS" panose="020B0603020202020204"/>
              </a:rPr>
              <a:t>Conjugated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dienes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undergo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another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type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1,4-addition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when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they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react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with 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(or</a:t>
            </a:r>
            <a:r>
              <a:rPr sz="1200" spc="-12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alkynes).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386715" lvl="1" indent="-172085">
              <a:lnSpc>
                <a:spcPct val="100000"/>
              </a:lnSpc>
              <a:spcBef>
                <a:spcPts val="300"/>
              </a:spcBef>
              <a:buFont typeface="Courier New" panose="02070309020205020404"/>
              <a:buChar char="o"/>
              <a:tabLst>
                <a:tab pos="387350" algn="l"/>
              </a:tabLst>
            </a:pP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Example;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addition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ethylene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1,3-butadiene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give</a:t>
            </a:r>
            <a:r>
              <a:rPr sz="1200" spc="-1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cyclohexene.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4296" y="1133094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8200" y="5502402"/>
            <a:ext cx="6096000" cy="3429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32982" y="8840978"/>
            <a:ext cx="459740" cy="78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6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1832" y="6017514"/>
            <a:ext cx="4044696" cy="275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527032" y="5815621"/>
            <a:ext cx="313690" cy="25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1800" spc="15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MS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95693" y="8747250"/>
            <a:ext cx="1028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60</a:t>
            </a:r>
            <a:endParaRPr sz="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7591" y="8480552"/>
            <a:ext cx="52711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100" i="1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Electron-withdrawing </a:t>
            </a:r>
            <a:r>
              <a:rPr sz="1100" i="1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groups </a:t>
            </a:r>
            <a:r>
              <a:rPr sz="1100" i="1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are </a:t>
            </a:r>
            <a:r>
              <a:rPr sz="1100" i="1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groups </a:t>
            </a:r>
            <a:r>
              <a:rPr sz="1100" i="1" spc="-7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i="1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atoms </a:t>
            </a:r>
            <a:r>
              <a:rPr sz="1100" i="1" spc="-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that </a:t>
            </a:r>
            <a:r>
              <a:rPr sz="1100" i="1" spc="-7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attract </a:t>
            </a:r>
            <a:r>
              <a:rPr sz="1100" i="1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electrons </a:t>
            </a:r>
            <a:r>
              <a:rPr sz="1100" i="1" spc="-7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i="1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 </a:t>
            </a:r>
            <a:r>
              <a:rPr sz="1100" i="1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bond,  </a:t>
            </a:r>
            <a:r>
              <a:rPr sz="1100" i="1" spc="-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making </a:t>
            </a:r>
            <a:r>
              <a:rPr sz="1100" i="1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alkene </a:t>
            </a:r>
            <a:r>
              <a:rPr sz="11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electron </a:t>
            </a:r>
            <a:r>
              <a:rPr sz="1100" i="1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poor </a:t>
            </a:r>
            <a:r>
              <a:rPr sz="1100" i="1" spc="-1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and </a:t>
            </a:r>
            <a:r>
              <a:rPr sz="1100" i="1" spc="-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therefore </a:t>
            </a:r>
            <a:r>
              <a:rPr sz="1100" i="1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more </a:t>
            </a:r>
            <a:r>
              <a:rPr sz="1100" i="1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electrophilic </a:t>
            </a:r>
            <a:r>
              <a:rPr sz="1100" i="1" spc="-7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toward </a:t>
            </a:r>
            <a:r>
              <a:rPr sz="1100" i="1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i="1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i="1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diene.</a:t>
            </a:r>
            <a:endParaRPr sz="11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965704" y="5821679"/>
            <a:ext cx="3968750" cy="2620010"/>
            <a:chOff x="2965704" y="5821679"/>
            <a:chExt cx="3968750" cy="2620010"/>
          </a:xfrm>
        </p:grpSpPr>
        <p:sp>
          <p:nvSpPr>
            <p:cNvPr id="21" name="object 21"/>
            <p:cNvSpPr/>
            <p:nvPr/>
          </p:nvSpPr>
          <p:spPr>
            <a:xfrm>
              <a:off x="2965704" y="7027163"/>
              <a:ext cx="2145792" cy="14142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599432" y="5821679"/>
              <a:ext cx="2334767" cy="2750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1088136" y="5587238"/>
            <a:ext cx="576770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5695">
              <a:lnSpc>
                <a:spcPts val="1855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855"/>
              </a:lnSpc>
            </a:pP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ADDITIONS </a:t>
            </a:r>
            <a:r>
              <a:rPr sz="1800" spc="-1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800" spc="-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CONJUGATED</a:t>
            </a:r>
            <a:r>
              <a:rPr sz="1800" spc="-1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SYSTE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16535" indent="-192405">
              <a:lnSpc>
                <a:spcPct val="100000"/>
              </a:lnSpc>
              <a:spcBef>
                <a:spcPts val="500"/>
              </a:spcBef>
              <a:buAutoNum type="arabicPeriod" startAt="2"/>
              <a:tabLst>
                <a:tab pos="217170" algn="l"/>
              </a:tabLst>
            </a:pPr>
            <a:r>
              <a:rPr sz="14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Cycloaddition 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4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Conjugated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Dienes: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Diels–Alder</a:t>
            </a:r>
            <a:r>
              <a:rPr sz="1400" spc="-2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Reaction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386715" lvl="1" indent="-172085">
              <a:lnSpc>
                <a:spcPct val="100000"/>
              </a:lnSpc>
              <a:spcBef>
                <a:spcPts val="490"/>
              </a:spcBef>
              <a:buFont typeface="Courier New" panose="02070309020205020404"/>
              <a:buChar char="o"/>
              <a:tabLst>
                <a:tab pos="38735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reactants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diene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dienophile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(diene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lover).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386715" marR="60960" lvl="1" indent="-171450">
              <a:lnSpc>
                <a:spcPct val="100000"/>
              </a:lnSpc>
              <a:spcBef>
                <a:spcPts val="300"/>
              </a:spcBef>
              <a:buFont typeface="Courier New" panose="02070309020205020404"/>
              <a:buChar char="o"/>
              <a:tabLst>
                <a:tab pos="387350" algn="l"/>
              </a:tabLst>
            </a:pPr>
            <a:r>
              <a:rPr sz="1200" spc="-15" dirty="0">
                <a:latin typeface="Trebuchet MS" panose="020B0603020202020204"/>
                <a:cs typeface="Trebuchet MS" panose="020B0603020202020204"/>
              </a:rPr>
              <a:t>Diels–Alder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Reaction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gives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excellent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yields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at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moderate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temperatures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if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dienophile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has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electron-withdrawing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groups</a:t>
            </a:r>
            <a:r>
              <a:rPr sz="1200" i="1" spc="-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attached.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2419349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20282" y="4372609"/>
            <a:ext cx="474980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1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61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5436" y="1409192"/>
            <a:ext cx="4747895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GENERAL</a:t>
            </a:r>
            <a:r>
              <a:rPr sz="1800" spc="-1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QUESTIONS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113665">
              <a:lnSpc>
                <a:spcPct val="100000"/>
              </a:lnSpc>
              <a:spcBef>
                <a:spcPts val="1065"/>
              </a:spcBef>
            </a:pPr>
            <a:r>
              <a:rPr sz="1200" spc="2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PROBLEM</a:t>
            </a:r>
            <a:r>
              <a:rPr sz="1200" spc="-8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7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1</a:t>
            </a:r>
            <a:r>
              <a:rPr sz="1200" spc="-6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Name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each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following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structures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by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IUPAC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system: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08504" y="2057400"/>
            <a:ext cx="3251454" cy="691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76782" y="2771647"/>
            <a:ext cx="37357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PROBLEM </a:t>
            </a:r>
            <a:r>
              <a:rPr sz="1200" spc="7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2</a:t>
            </a:r>
            <a:r>
              <a:rPr sz="1200" spc="-165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Write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structural formula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following:.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195832" y="3027196"/>
          <a:ext cx="5574030" cy="53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8825"/>
                <a:gridCol w="1813560"/>
                <a:gridCol w="1731644"/>
              </a:tblGrid>
              <a:tr h="177834">
                <a:tc>
                  <a:txBody>
                    <a:bodyPr/>
                    <a:lstStyle/>
                    <a:p>
                      <a:pPr marL="31750">
                        <a:lnSpc>
                          <a:spcPts val="1300"/>
                        </a:lnSpc>
                      </a:pPr>
                      <a:r>
                        <a:rPr sz="1200" spc="-70" dirty="0">
                          <a:latin typeface="Trebuchet MS" panose="020B0603020202020204"/>
                          <a:cs typeface="Trebuchet MS" panose="020B0603020202020204"/>
                        </a:rPr>
                        <a:t>a. </a:t>
                      </a:r>
                      <a:r>
                        <a:rPr sz="1200" spc="-50" dirty="0">
                          <a:latin typeface="Trebuchet MS" panose="020B0603020202020204"/>
                          <a:cs typeface="Trebuchet MS" panose="020B0603020202020204"/>
                        </a:rPr>
                        <a:t>1,4-dichloro-2-pentene</a:t>
                      </a:r>
                      <a:endParaRPr sz="1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ts val="1300"/>
                        </a:lnSpc>
                      </a:pPr>
                      <a:r>
                        <a:rPr sz="1200" spc="-85" dirty="0">
                          <a:latin typeface="Trebuchet MS" panose="020B0603020202020204"/>
                          <a:cs typeface="Trebuchet MS" panose="020B0603020202020204"/>
                        </a:rPr>
                        <a:t>b.</a:t>
                      </a:r>
                      <a:r>
                        <a:rPr sz="1200" spc="-70" dirty="0"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200" spc="-50" dirty="0">
                          <a:latin typeface="Trebuchet MS" panose="020B0603020202020204"/>
                          <a:cs typeface="Trebuchet MS" panose="020B0603020202020204"/>
                        </a:rPr>
                        <a:t>3-hexyne</a:t>
                      </a:r>
                      <a:endParaRPr sz="1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ts val="1300"/>
                        </a:lnSpc>
                      </a:pPr>
                      <a:r>
                        <a:rPr sz="1200" spc="-90" dirty="0">
                          <a:latin typeface="Trebuchet MS" panose="020B0603020202020204"/>
                          <a:cs typeface="Trebuchet MS" panose="020B0603020202020204"/>
                        </a:rPr>
                        <a:t>c.</a:t>
                      </a:r>
                      <a:r>
                        <a:rPr sz="1200" spc="-100" dirty="0"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200" spc="-55" dirty="0">
                          <a:latin typeface="Trebuchet MS" panose="020B0603020202020204"/>
                          <a:cs typeface="Trebuchet MS" panose="020B0603020202020204"/>
                        </a:rPr>
                        <a:t>3-methyl-2-pentene</a:t>
                      </a:r>
                      <a:endParaRPr sz="1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200" spc="-85" dirty="0">
                          <a:latin typeface="Trebuchet MS" panose="020B0603020202020204"/>
                          <a:cs typeface="Trebuchet MS" panose="020B0603020202020204"/>
                        </a:rPr>
                        <a:t>d.</a:t>
                      </a:r>
                      <a:r>
                        <a:rPr sz="1200" spc="-70" dirty="0"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200" spc="-55" dirty="0">
                          <a:latin typeface="Trebuchet MS" panose="020B0603020202020204"/>
                          <a:cs typeface="Trebuchet MS" panose="020B0603020202020204"/>
                        </a:rPr>
                        <a:t>1,2-diethylcyclobutene</a:t>
                      </a:r>
                      <a:endParaRPr sz="1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ts val="1340"/>
                        </a:lnSpc>
                      </a:pPr>
                      <a:r>
                        <a:rPr sz="1200" spc="-90" dirty="0">
                          <a:latin typeface="Trebuchet MS" panose="020B0603020202020204"/>
                          <a:cs typeface="Trebuchet MS" panose="020B0603020202020204"/>
                        </a:rPr>
                        <a:t>e.</a:t>
                      </a:r>
                      <a:r>
                        <a:rPr sz="1200" spc="-75" dirty="0"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200" spc="-55" dirty="0">
                          <a:latin typeface="Trebuchet MS" panose="020B0603020202020204"/>
                          <a:cs typeface="Trebuchet MS" panose="020B0603020202020204"/>
                        </a:rPr>
                        <a:t>vinylcyclohexane</a:t>
                      </a:r>
                      <a:endParaRPr sz="1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165">
                        <a:lnSpc>
                          <a:spcPts val="1340"/>
                        </a:lnSpc>
                      </a:pPr>
                      <a:r>
                        <a:rPr sz="1200" spc="-114" dirty="0">
                          <a:latin typeface="Trebuchet MS" panose="020B0603020202020204"/>
                          <a:cs typeface="Trebuchet MS" panose="020B0603020202020204"/>
                        </a:rPr>
                        <a:t>f.</a:t>
                      </a:r>
                      <a:r>
                        <a:rPr sz="1200" spc="-75" dirty="0"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200" spc="-55" dirty="0">
                          <a:latin typeface="Trebuchet MS" panose="020B0603020202020204"/>
                          <a:cs typeface="Trebuchet MS" panose="020B0603020202020204"/>
                        </a:rPr>
                        <a:t>allylcyclobutane</a:t>
                      </a:r>
                      <a:endParaRPr sz="1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</a:tr>
              <a:tr h="177834">
                <a:tc>
                  <a:txBody>
                    <a:bodyPr/>
                    <a:lstStyle/>
                    <a:p>
                      <a:pPr marL="31750">
                        <a:lnSpc>
                          <a:spcPts val="1300"/>
                        </a:lnSpc>
                      </a:pPr>
                      <a:r>
                        <a:rPr sz="1200" spc="-80" dirty="0">
                          <a:latin typeface="Trebuchet MS" panose="020B0603020202020204"/>
                          <a:cs typeface="Trebuchet MS" panose="020B0603020202020204"/>
                        </a:rPr>
                        <a:t>g.</a:t>
                      </a:r>
                      <a:r>
                        <a:rPr sz="1200" spc="-70" dirty="0">
                          <a:latin typeface="Trebuchet MS" panose="020B0603020202020204"/>
                          <a:cs typeface="Trebuchet MS" panose="020B0603020202020204"/>
                        </a:rPr>
                        <a:t> </a:t>
                      </a:r>
                      <a:r>
                        <a:rPr sz="1200" spc="-45" dirty="0">
                          <a:latin typeface="Trebuchet MS" panose="020B0603020202020204"/>
                          <a:cs typeface="Trebuchet MS" panose="020B0603020202020204"/>
                        </a:rPr>
                        <a:t>2-bromo-1,3-pentadiene</a:t>
                      </a:r>
                      <a:endParaRPr sz="1200">
                        <a:latin typeface="Trebuchet MS" panose="020B0603020202020204"/>
                        <a:cs typeface="Trebuchet MS" panose="020B06030202020202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176782" y="3669284"/>
            <a:ext cx="5195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PROBLEM </a:t>
            </a:r>
            <a:r>
              <a:rPr sz="1200" spc="7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200" spc="-254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Which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following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compounds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have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conjugated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multiple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bonds?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37819" y="1126616"/>
            <a:ext cx="6096000" cy="3429000"/>
            <a:chOff x="837819" y="1126616"/>
            <a:chExt cx="6096000" cy="3429000"/>
          </a:xfrm>
        </p:grpSpPr>
        <p:sp>
          <p:nvSpPr>
            <p:cNvPr id="13" name="object 13"/>
            <p:cNvSpPr/>
            <p:nvPr/>
          </p:nvSpPr>
          <p:spPr>
            <a:xfrm>
              <a:off x="2770632" y="3973830"/>
              <a:ext cx="2432304" cy="5158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44296" y="1133093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6083046" y="0"/>
                  </a:moveTo>
                  <a:lnTo>
                    <a:pt x="0" y="0"/>
                  </a:lnTo>
                  <a:lnTo>
                    <a:pt x="0" y="3416046"/>
                  </a:lnTo>
                  <a:lnTo>
                    <a:pt x="6083046" y="3416046"/>
                  </a:lnTo>
                  <a:lnTo>
                    <a:pt x="6083046" y="0"/>
                  </a:lnTo>
                  <a:close/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6" name="object 16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58595" y="6009132"/>
              <a:ext cx="2153412" cy="246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600" spc="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GENERAL</a:t>
            </a:r>
            <a:r>
              <a:rPr sz="1600" spc="-10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QUESTIONS</a:t>
            </a: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50">
              <a:latin typeface="Trebuchet MS" panose="020B0603020202020204"/>
              <a:cs typeface="Trebuchet MS" panose="020B0603020202020204"/>
            </a:endParaRPr>
          </a:p>
          <a:p>
            <a:pPr marL="1042670" marR="134620" indent="-799465">
              <a:lnSpc>
                <a:spcPct val="100000"/>
              </a:lnSpc>
            </a:pPr>
            <a:r>
              <a:rPr sz="1200" spc="15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PROBLEM </a:t>
            </a:r>
            <a:r>
              <a:rPr sz="1200" spc="7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1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Which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following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compounds can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exist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as </a:t>
            </a:r>
            <a:r>
              <a:rPr sz="1200" i="1" spc="10" dirty="0">
                <a:latin typeface="Trebuchet MS" panose="020B0603020202020204"/>
                <a:cs typeface="Trebuchet MS" panose="020B0603020202020204"/>
              </a:rPr>
              <a:t>cis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–</a:t>
            </a:r>
            <a:r>
              <a:rPr sz="1200" i="1" spc="10" dirty="0">
                <a:latin typeface="Trebuchet MS" panose="020B0603020202020204"/>
                <a:cs typeface="Trebuchet MS" panose="020B0603020202020204"/>
              </a:rPr>
              <a:t>trans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isomers?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Draw 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their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structures.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tabLst>
                <a:tab pos="1615440" algn="l"/>
                <a:tab pos="3025140" algn="l"/>
                <a:tab pos="4815840" algn="l"/>
              </a:tabLst>
            </a:pPr>
            <a:r>
              <a:rPr sz="1200" spc="-75" dirty="0">
                <a:latin typeface="Trebuchet MS" panose="020B0603020202020204"/>
                <a:cs typeface="Trebuchet MS" panose="020B0603020202020204"/>
              </a:rPr>
              <a:t>a.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pentene	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b.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3-heptene	</a:t>
            </a:r>
            <a:r>
              <a:rPr sz="1200" spc="-95" dirty="0">
                <a:latin typeface="Trebuchet MS" panose="020B0603020202020204"/>
                <a:cs typeface="Trebuchet MS" panose="020B0603020202020204"/>
              </a:rPr>
              <a:t>c.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2-methyl-2-pentene	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d.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2-hexene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rebuchet MS" panose="020B0603020202020204"/>
              <a:cs typeface="Trebuchet MS" panose="020B0603020202020204"/>
            </a:endParaRPr>
          </a:p>
          <a:p>
            <a:pPr marL="1017905" marR="134620" indent="-773430">
              <a:lnSpc>
                <a:spcPct val="100000"/>
              </a:lnSpc>
            </a:pPr>
            <a:r>
              <a:rPr sz="1200" spc="15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PROBLEM </a:t>
            </a:r>
            <a:r>
              <a:rPr sz="1200" spc="7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2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Write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equation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reaction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1-hexyne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sodium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amide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liquid 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ammonia.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</a:pPr>
            <a:r>
              <a:rPr sz="1200" spc="2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PROBLEM</a:t>
            </a:r>
            <a:r>
              <a:rPr sz="1200" spc="-85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7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200" spc="-60" dirty="0">
                <a:solidFill>
                  <a:srgbClr val="0065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Will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2-hexyne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react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sodium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amide?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Explain.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62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37082" y="7900416"/>
            <a:ext cx="4452366" cy="678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2419349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GENERAL</a:t>
            </a:r>
            <a:r>
              <a:rPr sz="1800" spc="-1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QUESTIONS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63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35479" y="1762505"/>
            <a:ext cx="3703320" cy="2777490"/>
            <a:chOff x="1935479" y="1762505"/>
            <a:chExt cx="3703320" cy="2777490"/>
          </a:xfrm>
        </p:grpSpPr>
        <p:sp>
          <p:nvSpPr>
            <p:cNvPr id="8" name="object 8"/>
            <p:cNvSpPr/>
            <p:nvPr/>
          </p:nvSpPr>
          <p:spPr>
            <a:xfrm>
              <a:off x="1939289" y="1762505"/>
              <a:ext cx="3350514" cy="46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35479" y="2240279"/>
              <a:ext cx="3703320" cy="1156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35479" y="3408426"/>
              <a:ext cx="3108960" cy="11315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2" name="object 12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41831" y="6017514"/>
              <a:ext cx="2419349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GENERAL</a:t>
            </a:r>
            <a:r>
              <a:rPr sz="1800" spc="-1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QUESTIONS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rebuchet MS" panose="020B0603020202020204"/>
              <a:cs typeface="Trebuchet MS" panose="020B0603020202020204"/>
            </a:endParaRPr>
          </a:p>
          <a:p>
            <a:pPr marR="133350" algn="r">
              <a:lnSpc>
                <a:spcPct val="100000"/>
              </a:lnSpc>
            </a:pPr>
            <a:r>
              <a:rPr sz="600" spc="4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64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64257" y="6108953"/>
            <a:ext cx="3080385" cy="1983739"/>
            <a:chOff x="2064257" y="6108953"/>
            <a:chExt cx="3080385" cy="1983739"/>
          </a:xfrm>
        </p:grpSpPr>
        <p:sp>
          <p:nvSpPr>
            <p:cNvPr id="16" name="object 16"/>
            <p:cNvSpPr/>
            <p:nvPr/>
          </p:nvSpPr>
          <p:spPr>
            <a:xfrm>
              <a:off x="2064257" y="6108953"/>
              <a:ext cx="3080004" cy="10728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064257" y="7214615"/>
              <a:ext cx="3080004" cy="87782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2419349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GENERAL</a:t>
            </a:r>
            <a:r>
              <a:rPr sz="1800" spc="-10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QUESTIONS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65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79904" y="1720595"/>
            <a:ext cx="3172460" cy="2782570"/>
            <a:chOff x="2279904" y="1720595"/>
            <a:chExt cx="3172460" cy="2782570"/>
          </a:xfrm>
        </p:grpSpPr>
        <p:sp>
          <p:nvSpPr>
            <p:cNvPr id="8" name="object 8"/>
            <p:cNvSpPr/>
            <p:nvPr/>
          </p:nvSpPr>
          <p:spPr>
            <a:xfrm>
              <a:off x="2279904" y="1720595"/>
              <a:ext cx="3172206" cy="198805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587752" y="3716273"/>
              <a:ext cx="2623566" cy="7863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1929383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57500" y="2398013"/>
              <a:ext cx="2328481" cy="2446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08504" y="3296412"/>
              <a:ext cx="2810256" cy="3208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39368" y="1739645"/>
              <a:ext cx="1402080" cy="266700"/>
            </a:xfrm>
            <a:custGeom>
              <a:avLst/>
              <a:gdLst/>
              <a:ahLst/>
              <a:cxnLst/>
              <a:rect l="l" t="t" r="r" b="b"/>
              <a:pathLst>
                <a:path w="1402080" h="266700">
                  <a:moveTo>
                    <a:pt x="1400556" y="0"/>
                  </a:moveTo>
                  <a:lnTo>
                    <a:pt x="762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762" y="266699"/>
                  </a:lnTo>
                  <a:lnTo>
                    <a:pt x="1400556" y="266699"/>
                  </a:lnTo>
                  <a:lnTo>
                    <a:pt x="1402080" y="265175"/>
                  </a:lnTo>
                  <a:lnTo>
                    <a:pt x="1402080" y="263651"/>
                  </a:lnTo>
                  <a:lnTo>
                    <a:pt x="4572" y="263651"/>
                  </a:lnTo>
                  <a:lnTo>
                    <a:pt x="2286" y="261365"/>
                  </a:lnTo>
                  <a:lnTo>
                    <a:pt x="4572" y="261365"/>
                  </a:lnTo>
                  <a:lnTo>
                    <a:pt x="4572" y="4571"/>
                  </a:lnTo>
                  <a:lnTo>
                    <a:pt x="2286" y="4571"/>
                  </a:lnTo>
                  <a:lnTo>
                    <a:pt x="4572" y="2285"/>
                  </a:lnTo>
                  <a:lnTo>
                    <a:pt x="1402080" y="2285"/>
                  </a:lnTo>
                  <a:lnTo>
                    <a:pt x="1402080" y="761"/>
                  </a:lnTo>
                  <a:lnTo>
                    <a:pt x="1400556" y="0"/>
                  </a:lnTo>
                  <a:close/>
                </a:path>
                <a:path w="1402080" h="266700">
                  <a:moveTo>
                    <a:pt x="4572" y="261365"/>
                  </a:moveTo>
                  <a:lnTo>
                    <a:pt x="2286" y="261365"/>
                  </a:lnTo>
                  <a:lnTo>
                    <a:pt x="4572" y="263651"/>
                  </a:lnTo>
                  <a:lnTo>
                    <a:pt x="4572" y="261365"/>
                  </a:lnTo>
                  <a:close/>
                </a:path>
                <a:path w="1402080" h="266700">
                  <a:moveTo>
                    <a:pt x="1396746" y="261365"/>
                  </a:moveTo>
                  <a:lnTo>
                    <a:pt x="4572" y="261365"/>
                  </a:lnTo>
                  <a:lnTo>
                    <a:pt x="4572" y="263651"/>
                  </a:lnTo>
                  <a:lnTo>
                    <a:pt x="1396746" y="263651"/>
                  </a:lnTo>
                  <a:lnTo>
                    <a:pt x="1396746" y="261365"/>
                  </a:lnTo>
                  <a:close/>
                </a:path>
                <a:path w="1402080" h="266700">
                  <a:moveTo>
                    <a:pt x="1396746" y="2285"/>
                  </a:moveTo>
                  <a:lnTo>
                    <a:pt x="1396746" y="263651"/>
                  </a:lnTo>
                  <a:lnTo>
                    <a:pt x="1399032" y="261365"/>
                  </a:lnTo>
                  <a:lnTo>
                    <a:pt x="1402080" y="261365"/>
                  </a:lnTo>
                  <a:lnTo>
                    <a:pt x="1402080" y="4571"/>
                  </a:lnTo>
                  <a:lnTo>
                    <a:pt x="1399032" y="4571"/>
                  </a:lnTo>
                  <a:lnTo>
                    <a:pt x="1396746" y="2285"/>
                  </a:lnTo>
                  <a:close/>
                </a:path>
                <a:path w="1402080" h="266700">
                  <a:moveTo>
                    <a:pt x="1402080" y="261365"/>
                  </a:moveTo>
                  <a:lnTo>
                    <a:pt x="1399032" y="261365"/>
                  </a:lnTo>
                  <a:lnTo>
                    <a:pt x="1396746" y="263651"/>
                  </a:lnTo>
                  <a:lnTo>
                    <a:pt x="1402080" y="263651"/>
                  </a:lnTo>
                  <a:lnTo>
                    <a:pt x="1402080" y="261365"/>
                  </a:lnTo>
                  <a:close/>
                </a:path>
                <a:path w="1402080" h="266700">
                  <a:moveTo>
                    <a:pt x="4572" y="2285"/>
                  </a:moveTo>
                  <a:lnTo>
                    <a:pt x="2286" y="4571"/>
                  </a:lnTo>
                  <a:lnTo>
                    <a:pt x="4572" y="4571"/>
                  </a:lnTo>
                  <a:lnTo>
                    <a:pt x="4572" y="2285"/>
                  </a:lnTo>
                  <a:close/>
                </a:path>
                <a:path w="1402080" h="266700">
                  <a:moveTo>
                    <a:pt x="1396746" y="2285"/>
                  </a:moveTo>
                  <a:lnTo>
                    <a:pt x="4572" y="2285"/>
                  </a:lnTo>
                  <a:lnTo>
                    <a:pt x="4572" y="4571"/>
                  </a:lnTo>
                  <a:lnTo>
                    <a:pt x="1396746" y="4571"/>
                  </a:lnTo>
                  <a:lnTo>
                    <a:pt x="1396746" y="2285"/>
                  </a:lnTo>
                  <a:close/>
                </a:path>
                <a:path w="1402080" h="266700">
                  <a:moveTo>
                    <a:pt x="1402080" y="2285"/>
                  </a:moveTo>
                  <a:lnTo>
                    <a:pt x="1396746" y="2285"/>
                  </a:lnTo>
                  <a:lnTo>
                    <a:pt x="1399032" y="4571"/>
                  </a:lnTo>
                  <a:lnTo>
                    <a:pt x="1402080" y="4571"/>
                  </a:lnTo>
                  <a:lnTo>
                    <a:pt x="1402080" y="2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79400">
              <a:lnSpc>
                <a:spcPct val="100000"/>
              </a:lnSpc>
              <a:spcBef>
                <a:spcPts val="495"/>
              </a:spcBef>
            </a:pPr>
            <a:r>
              <a:rPr sz="1400" i="1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400" i="1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IUPAC</a:t>
            </a:r>
            <a:r>
              <a:rPr sz="1400" i="1" spc="-1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i="1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Rules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15620" marR="133985" indent="-170815">
              <a:lnSpc>
                <a:spcPct val="100000"/>
              </a:lnSpc>
              <a:spcBef>
                <a:spcPts val="420"/>
              </a:spcBef>
              <a:buAutoNum type="arabicPeriod" startAt="4"/>
              <a:tabLst>
                <a:tab pos="514350" algn="l"/>
              </a:tabLst>
            </a:pPr>
            <a:r>
              <a:rPr sz="1100" spc="-40" dirty="0">
                <a:latin typeface="Trebuchet MS" panose="020B0603020202020204"/>
                <a:cs typeface="Trebuchet MS" panose="020B0603020202020204"/>
              </a:rPr>
              <a:t>Indicate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position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multiple </a:t>
            </a:r>
            <a:r>
              <a:rPr sz="11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bond </a:t>
            </a:r>
            <a:r>
              <a:rPr sz="11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using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lower </a:t>
            </a:r>
            <a:r>
              <a:rPr sz="1100" i="1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numbered </a:t>
            </a:r>
            <a:r>
              <a:rPr sz="1100" i="1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1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atom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that 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AutoNum type="arabicPeriod" startAt="4"/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AutoNum type="arabicPeriod" startAt="4"/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 startAt="4"/>
            </a:pPr>
            <a:endParaRPr sz="950">
              <a:latin typeface="Trebuchet MS" panose="020B0603020202020204"/>
              <a:cs typeface="Trebuchet MS" panose="020B0603020202020204"/>
            </a:endParaRPr>
          </a:p>
          <a:p>
            <a:pPr marL="575945" marR="132715" indent="-231140">
              <a:lnSpc>
                <a:spcPct val="100000"/>
              </a:lnSpc>
              <a:buClr>
                <a:srgbClr val="0065FF"/>
              </a:buClr>
              <a:buAutoNum type="arabicPeriod" startAt="4"/>
              <a:tabLst>
                <a:tab pos="504825" algn="l"/>
              </a:tabLst>
            </a:pPr>
            <a:r>
              <a:rPr sz="1100" spc="-55" dirty="0">
                <a:latin typeface="Trebuchet MS" panose="020B0603020202020204"/>
                <a:cs typeface="Trebuchet MS" panose="020B0603020202020204"/>
              </a:rPr>
              <a:t>If </a:t>
            </a:r>
            <a:r>
              <a:rPr sz="11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more </a:t>
            </a:r>
            <a:r>
              <a:rPr sz="11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than </a:t>
            </a:r>
            <a:r>
              <a:rPr sz="11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one </a:t>
            </a:r>
            <a:r>
              <a:rPr sz="11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multiple </a:t>
            </a:r>
            <a:r>
              <a:rPr sz="11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bond </a:t>
            </a:r>
            <a:r>
              <a:rPr sz="11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present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chain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from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end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nearest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 first </a:t>
            </a:r>
            <a:r>
              <a:rPr sz="1100" spc="24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multiple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100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7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1" name="object 11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41831" y="6017514"/>
              <a:ext cx="1929383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5100" y="7233666"/>
              <a:ext cx="2773324" cy="6446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151382" y="6358660"/>
            <a:ext cx="464184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200" spc="-5" dirty="0">
                <a:latin typeface="Courier New" panose="02070309020205020404"/>
                <a:cs typeface="Courier New" panose="02070309020205020404"/>
              </a:rPr>
              <a:t>o</a:t>
            </a:r>
            <a:r>
              <a:rPr sz="1200" spc="270" dirty="0">
                <a:latin typeface="Courier New" panose="02070309020205020404"/>
                <a:cs typeface="Courier New" panose="02070309020205020404"/>
              </a:rPr>
              <a:t>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The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75360" y="6266688"/>
            <a:ext cx="632460" cy="217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43205">
              <a:lnSpc>
                <a:spcPct val="100000"/>
              </a:lnSpc>
              <a:spcBef>
                <a:spcPts val="195"/>
              </a:spcBef>
            </a:pPr>
            <a:r>
              <a:rPr sz="14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NOTE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815975">
              <a:lnSpc>
                <a:spcPct val="100000"/>
              </a:lnSpc>
              <a:spcBef>
                <a:spcPts val="290"/>
              </a:spcBef>
            </a:pPr>
            <a:r>
              <a:rPr sz="1200" spc="-65" dirty="0">
                <a:latin typeface="Trebuchet MS" panose="020B0603020202020204"/>
                <a:cs typeface="Trebuchet MS" panose="020B0603020202020204"/>
              </a:rPr>
              <a:t>root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name </a:t>
            </a:r>
            <a:r>
              <a:rPr sz="1200" spc="-85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sz="1200" i="1" spc="-85" dirty="0">
                <a:latin typeface="Trebuchet MS" panose="020B0603020202020204"/>
                <a:cs typeface="Trebuchet MS" panose="020B0603020202020204"/>
              </a:rPr>
              <a:t>eth-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or </a:t>
            </a:r>
            <a:r>
              <a:rPr sz="1200" i="1" spc="-70" dirty="0">
                <a:latin typeface="Trebuchet MS" panose="020B0603020202020204"/>
                <a:cs typeface="Trebuchet MS" panose="020B0603020202020204"/>
              </a:rPr>
              <a:t>prop-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)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tells </a:t>
            </a:r>
            <a:r>
              <a:rPr sz="1200" spc="30" dirty="0">
                <a:latin typeface="Trebuchet MS" panose="020B0603020202020204"/>
                <a:cs typeface="Trebuchet MS" panose="020B0603020202020204"/>
              </a:rPr>
              <a:t>us</a:t>
            </a:r>
            <a:r>
              <a:rPr sz="1200" spc="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carbons,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ending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535305">
              <a:lnSpc>
                <a:spcPct val="100000"/>
              </a:lnSpc>
              <a:spcBef>
                <a:spcPts val="720"/>
              </a:spcBef>
            </a:pPr>
            <a:r>
              <a:rPr sz="1200" spc="-65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-ane, -ene,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or </a:t>
            </a:r>
            <a:r>
              <a:rPr sz="1200" i="1" spc="-70" dirty="0">
                <a:latin typeface="Trebuchet MS" panose="020B0603020202020204"/>
                <a:cs typeface="Trebuchet MS" panose="020B0603020202020204"/>
              </a:rPr>
              <a:t>-yne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)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tells </a:t>
            </a:r>
            <a:r>
              <a:rPr sz="1200" spc="30" dirty="0">
                <a:latin typeface="Trebuchet MS" panose="020B0603020202020204"/>
                <a:cs typeface="Trebuchet MS" panose="020B0603020202020204"/>
              </a:rPr>
              <a:t>us</a:t>
            </a:r>
            <a:r>
              <a:rPr sz="1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whether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bonds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single,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double, or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triple.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535305" indent="-229235">
              <a:lnSpc>
                <a:spcPct val="100000"/>
              </a:lnSpc>
              <a:spcBef>
                <a:spcPts val="675"/>
              </a:spcBef>
              <a:buFont typeface="Courier New" panose="02070309020205020404"/>
              <a:buChar char="o"/>
              <a:tabLst>
                <a:tab pos="53594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first </a:t>
            </a:r>
            <a:r>
              <a:rPr sz="1400" spc="-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two </a:t>
            </a:r>
            <a:r>
              <a:rPr sz="1400" spc="-2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members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each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series</a:t>
            </a:r>
            <a:r>
              <a:rPr sz="1200" spc="-2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650">
              <a:latin typeface="Trebuchet MS" panose="020B0603020202020204"/>
              <a:cs typeface="Trebuchet MS" panose="020B0603020202020204"/>
            </a:endParaRPr>
          </a:p>
          <a:p>
            <a:pPr marL="878205" marR="133985" lvl="1" indent="-228600">
              <a:lnSpc>
                <a:spcPct val="100000"/>
              </a:lnSpc>
              <a:buFont typeface="Wingdings" panose="05000000000000000000"/>
              <a:buChar char=""/>
              <a:tabLst>
                <a:tab pos="878840" algn="l"/>
              </a:tabLst>
            </a:pPr>
            <a:r>
              <a:rPr sz="1200" spc="-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No </a:t>
            </a:r>
            <a:r>
              <a:rPr sz="1200" spc="-3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200" spc="-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1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necessary </a:t>
            </a:r>
            <a:r>
              <a:rPr sz="1200" spc="-4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2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these </a:t>
            </a:r>
            <a:r>
              <a:rPr sz="1200" spc="-1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cases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because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each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instance,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only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one 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structure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200" spc="-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possible.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rebuchet MS" panose="020B0603020202020204"/>
              <a:cs typeface="Trebuchet MS" panose="020B0603020202020204"/>
            </a:endParaRPr>
          </a:p>
          <a:p>
            <a:pPr marR="133985" algn="r">
              <a:lnSpc>
                <a:spcPct val="100000"/>
              </a:lnSpc>
              <a:spcBef>
                <a:spcPts val="5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8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1929383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32982" y="4372609"/>
            <a:ext cx="465455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9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6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6736" y="2021356"/>
            <a:ext cx="288925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1200" spc="-65" dirty="0">
                <a:latin typeface="Trebuchet MS" panose="020B0603020202020204"/>
                <a:cs typeface="Trebuchet MS" panose="020B0603020202020204"/>
              </a:rPr>
              <a:t>With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1085" y="2302764"/>
            <a:ext cx="4294632" cy="4290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8136" y="2923285"/>
            <a:ext cx="27965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0000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1400" spc="-1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Branches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named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usual</a:t>
            </a:r>
            <a:r>
              <a:rPr sz="1200" spc="-1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5" dirty="0">
                <a:latin typeface="Trebuchet MS" panose="020B0603020202020204"/>
                <a:cs typeface="Trebuchet MS" panose="020B0603020202020204"/>
              </a:rPr>
              <a:t>way.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75360" y="1891283"/>
            <a:ext cx="5394960" cy="2212340"/>
            <a:chOff x="975360" y="1891283"/>
            <a:chExt cx="5394960" cy="2212340"/>
          </a:xfrm>
        </p:grpSpPr>
        <p:sp>
          <p:nvSpPr>
            <p:cNvPr id="11" name="object 11"/>
            <p:cNvSpPr/>
            <p:nvPr/>
          </p:nvSpPr>
          <p:spPr>
            <a:xfrm>
              <a:off x="1673352" y="3296411"/>
              <a:ext cx="4696968" cy="80695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75360" y="1891283"/>
              <a:ext cx="632460" cy="217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088136" y="1376815"/>
            <a:ext cx="5654675" cy="83248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r>
              <a:rPr sz="1400" u="sng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 panose="020B0603020202020204"/>
                <a:cs typeface="Trebuchet MS" panose="020B0603020202020204"/>
              </a:rPr>
              <a:t>NOTE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tabLst>
                <a:tab pos="554990" algn="l"/>
              </a:tabLst>
            </a:pPr>
            <a:r>
              <a:rPr sz="1200" spc="-5" dirty="0">
                <a:latin typeface="Courier New" panose="02070309020205020404"/>
                <a:cs typeface="Courier New" panose="02070309020205020404"/>
              </a:rPr>
              <a:t>o	</a:t>
            </a:r>
            <a:r>
              <a:rPr sz="14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four</a:t>
            </a:r>
            <a:r>
              <a:rPr sz="1400" spc="-8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carbons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,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number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necessary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to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locate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bond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or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triple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bond.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4296" y="1133094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6" name="object 16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1831" y="6017514"/>
              <a:ext cx="1929383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2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rebuchet MS" panose="020B0603020202020204"/>
              <a:cs typeface="Trebuchet MS" panose="020B0603020202020204"/>
            </a:endParaRPr>
          </a:p>
          <a:p>
            <a:pPr marR="135890" algn="r">
              <a:lnSpc>
                <a:spcPct val="100000"/>
              </a:lnSpc>
            </a:pPr>
            <a:r>
              <a:rPr sz="600" spc="1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10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31797" y="6449567"/>
            <a:ext cx="4897374" cy="1854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1929383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332982" y="4372609"/>
            <a:ext cx="464184" cy="17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2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11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36442" y="3383153"/>
            <a:ext cx="398780" cy="299720"/>
            <a:chOff x="3036442" y="3383153"/>
            <a:chExt cx="398780" cy="299720"/>
          </a:xfrm>
        </p:grpSpPr>
        <p:sp>
          <p:nvSpPr>
            <p:cNvPr id="8" name="object 8"/>
            <p:cNvSpPr/>
            <p:nvPr/>
          </p:nvSpPr>
          <p:spPr>
            <a:xfrm>
              <a:off x="3039617" y="3386328"/>
              <a:ext cx="307340" cy="293370"/>
            </a:xfrm>
            <a:custGeom>
              <a:avLst/>
              <a:gdLst/>
              <a:ahLst/>
              <a:cxnLst/>
              <a:rect l="l" t="t" r="r" b="b"/>
              <a:pathLst>
                <a:path w="307339" h="293370">
                  <a:moveTo>
                    <a:pt x="0" y="114300"/>
                  </a:moveTo>
                  <a:lnTo>
                    <a:pt x="62484" y="293370"/>
                  </a:lnTo>
                  <a:lnTo>
                    <a:pt x="252222" y="290322"/>
                  </a:lnTo>
                  <a:lnTo>
                    <a:pt x="307086" y="108966"/>
                  </a:lnTo>
                  <a:lnTo>
                    <a:pt x="151638" y="0"/>
                  </a:lnTo>
                  <a:lnTo>
                    <a:pt x="0" y="114300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66287" y="3415284"/>
              <a:ext cx="125095" cy="93980"/>
            </a:xfrm>
            <a:custGeom>
              <a:avLst/>
              <a:gdLst/>
              <a:ahLst/>
              <a:cxnLst/>
              <a:rect l="l" t="t" r="r" b="b"/>
              <a:pathLst>
                <a:path w="125094" h="93979">
                  <a:moveTo>
                    <a:pt x="124968" y="0"/>
                  </a:moveTo>
                  <a:lnTo>
                    <a:pt x="0" y="93726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46703" y="3437382"/>
              <a:ext cx="85725" cy="58419"/>
            </a:xfrm>
            <a:custGeom>
              <a:avLst/>
              <a:gdLst/>
              <a:ahLst/>
              <a:cxnLst/>
              <a:rect l="l" t="t" r="r" b="b"/>
              <a:pathLst>
                <a:path w="85725" h="58420">
                  <a:moveTo>
                    <a:pt x="0" y="57911"/>
                  </a:moveTo>
                  <a:lnTo>
                    <a:pt x="85344" y="0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314441" y="3338753"/>
            <a:ext cx="51054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1125" spc="15" baseline="-7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125" spc="209" baseline="-7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15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22" baseline="-15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750" spc="15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22" baseline="-15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825" baseline="-15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4848" y="3405809"/>
            <a:ext cx="427355" cy="3486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1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43180">
              <a:lnSpc>
                <a:spcPct val="100000"/>
              </a:lnSpc>
              <a:spcBef>
                <a:spcPts val="710"/>
              </a:spcBef>
              <a:tabLst>
                <a:tab pos="364490" algn="l"/>
              </a:tabLst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4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04945" y="3301619"/>
            <a:ext cx="435609" cy="386715"/>
            <a:chOff x="4004945" y="3301619"/>
            <a:chExt cx="435609" cy="386715"/>
          </a:xfrm>
        </p:grpSpPr>
        <p:sp>
          <p:nvSpPr>
            <p:cNvPr id="14" name="object 14"/>
            <p:cNvSpPr/>
            <p:nvPr/>
          </p:nvSpPr>
          <p:spPr>
            <a:xfrm>
              <a:off x="4008120" y="3400044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h="189864">
                  <a:moveTo>
                    <a:pt x="0" y="0"/>
                  </a:moveTo>
                  <a:lnTo>
                    <a:pt x="0" y="189738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030980" y="3412998"/>
              <a:ext cx="0" cy="163195"/>
            </a:xfrm>
            <a:custGeom>
              <a:avLst/>
              <a:gdLst/>
              <a:ahLst/>
              <a:cxnLst/>
              <a:rect l="l" t="t" r="r" b="b"/>
              <a:pathLst>
                <a:path h="163195">
                  <a:moveTo>
                    <a:pt x="0" y="0"/>
                  </a:moveTo>
                  <a:lnTo>
                    <a:pt x="0" y="163068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08120" y="3304794"/>
              <a:ext cx="328930" cy="380365"/>
            </a:xfrm>
            <a:custGeom>
              <a:avLst/>
              <a:gdLst/>
              <a:ahLst/>
              <a:cxnLst/>
              <a:rect l="l" t="t" r="r" b="b"/>
              <a:pathLst>
                <a:path w="328929" h="380364">
                  <a:moveTo>
                    <a:pt x="0" y="284988"/>
                  </a:moveTo>
                  <a:lnTo>
                    <a:pt x="163830" y="380238"/>
                  </a:lnTo>
                  <a:lnTo>
                    <a:pt x="328422" y="284988"/>
                  </a:lnTo>
                  <a:lnTo>
                    <a:pt x="328422" y="95249"/>
                  </a:lnTo>
                  <a:lnTo>
                    <a:pt x="163830" y="0"/>
                  </a:lnTo>
                  <a:lnTo>
                    <a:pt x="0" y="95249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336542" y="3332226"/>
              <a:ext cx="100965" cy="67945"/>
            </a:xfrm>
            <a:custGeom>
              <a:avLst/>
              <a:gdLst/>
              <a:ahLst/>
              <a:cxnLst/>
              <a:rect l="l" t="t" r="r" b="b"/>
              <a:pathLst>
                <a:path w="100964" h="67945">
                  <a:moveTo>
                    <a:pt x="0" y="67818"/>
                  </a:moveTo>
                  <a:lnTo>
                    <a:pt x="100584" y="0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36542" y="3589782"/>
              <a:ext cx="93345" cy="55880"/>
            </a:xfrm>
            <a:custGeom>
              <a:avLst/>
              <a:gdLst/>
              <a:ahLst/>
              <a:cxnLst/>
              <a:rect l="l" t="t" r="r" b="b"/>
              <a:pathLst>
                <a:path w="93345" h="55879">
                  <a:moveTo>
                    <a:pt x="0" y="0"/>
                  </a:moveTo>
                  <a:lnTo>
                    <a:pt x="92964" y="55626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945630" y="3241764"/>
            <a:ext cx="68580" cy="3943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5715">
              <a:lnSpc>
                <a:spcPct val="100000"/>
              </a:lnSpc>
              <a:spcBef>
                <a:spcPts val="645"/>
              </a:spcBef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1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2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68135" y="3640507"/>
            <a:ext cx="6223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3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21801" y="3232836"/>
            <a:ext cx="333375" cy="504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25"/>
              </a:spcBef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75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15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22" baseline="-15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825" baseline="-15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L="57150">
              <a:lnSpc>
                <a:spcPct val="100000"/>
              </a:lnSpc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4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R="42545" algn="r">
              <a:lnSpc>
                <a:spcPct val="100000"/>
              </a:lnSpc>
              <a:spcBef>
                <a:spcPts val="140"/>
              </a:spcBef>
            </a:pPr>
            <a:r>
              <a:rPr sz="750" spc="15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15" baseline="-15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825" baseline="-15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17286" y="3301619"/>
            <a:ext cx="412750" cy="386715"/>
            <a:chOff x="5217286" y="3301619"/>
            <a:chExt cx="412750" cy="386715"/>
          </a:xfrm>
        </p:grpSpPr>
        <p:sp>
          <p:nvSpPr>
            <p:cNvPr id="23" name="object 23"/>
            <p:cNvSpPr/>
            <p:nvPr/>
          </p:nvSpPr>
          <p:spPr>
            <a:xfrm>
              <a:off x="5220461" y="3304794"/>
              <a:ext cx="328930" cy="380365"/>
            </a:xfrm>
            <a:custGeom>
              <a:avLst/>
              <a:gdLst/>
              <a:ahLst/>
              <a:cxnLst/>
              <a:rect l="l" t="t" r="r" b="b"/>
              <a:pathLst>
                <a:path w="328929" h="380364">
                  <a:moveTo>
                    <a:pt x="0" y="95250"/>
                  </a:moveTo>
                  <a:lnTo>
                    <a:pt x="0" y="284988"/>
                  </a:lnTo>
                  <a:lnTo>
                    <a:pt x="164592" y="380238"/>
                  </a:lnTo>
                  <a:lnTo>
                    <a:pt x="328422" y="284988"/>
                  </a:lnTo>
                  <a:lnTo>
                    <a:pt x="328422" y="95250"/>
                  </a:lnTo>
                  <a:lnTo>
                    <a:pt x="164592" y="0"/>
                  </a:lnTo>
                  <a:lnTo>
                    <a:pt x="0" y="95250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243321" y="3330702"/>
              <a:ext cx="142240" cy="82550"/>
            </a:xfrm>
            <a:custGeom>
              <a:avLst/>
              <a:gdLst/>
              <a:ahLst/>
              <a:cxnLst/>
              <a:rect l="l" t="t" r="r" b="b"/>
              <a:pathLst>
                <a:path w="142239" h="82550">
                  <a:moveTo>
                    <a:pt x="141732" y="0"/>
                  </a:moveTo>
                  <a:lnTo>
                    <a:pt x="0" y="82296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548883" y="3339846"/>
              <a:ext cx="78105" cy="60325"/>
            </a:xfrm>
            <a:custGeom>
              <a:avLst/>
              <a:gdLst/>
              <a:ahLst/>
              <a:cxnLst/>
              <a:rect l="l" t="t" r="r" b="b"/>
              <a:pathLst>
                <a:path w="78104" h="60325">
                  <a:moveTo>
                    <a:pt x="0" y="60198"/>
                  </a:moveTo>
                  <a:lnTo>
                    <a:pt x="77724" y="0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5617971" y="3610787"/>
            <a:ext cx="412115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750" spc="15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22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750" spc="15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22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825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48884" y="3589782"/>
            <a:ext cx="95250" cy="70485"/>
          </a:xfrm>
          <a:custGeom>
            <a:avLst/>
            <a:gdLst/>
            <a:ahLst/>
            <a:cxnLst/>
            <a:rect l="l" t="t" r="r" b="b"/>
            <a:pathLst>
              <a:path w="95250" h="70485">
                <a:moveTo>
                  <a:pt x="0" y="0"/>
                </a:moveTo>
                <a:lnTo>
                  <a:pt x="95250" y="70104"/>
                </a:lnTo>
              </a:path>
            </a:pathLst>
          </a:custGeom>
          <a:ln w="59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164073" y="3330253"/>
            <a:ext cx="50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 panose="02020603050405020304"/>
                <a:cs typeface="Times New Roman" panose="02020603050405020304"/>
              </a:rPr>
              <a:t>1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80480" y="3199193"/>
            <a:ext cx="50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 panose="02020603050405020304"/>
                <a:cs typeface="Times New Roman" panose="02020603050405020304"/>
              </a:rPr>
              <a:t>2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09766" y="3238169"/>
            <a:ext cx="33274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900" baseline="-9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900" spc="150" baseline="-9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15" baseline="-15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825" baseline="-15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91555" y="3484186"/>
            <a:ext cx="50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 panose="02020603050405020304"/>
                <a:cs typeface="Times New Roman" panose="02020603050405020304"/>
              </a:rPr>
              <a:t>4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75150" y="3682303"/>
            <a:ext cx="50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 panose="02020603050405020304"/>
                <a:cs typeface="Times New Roman" panose="02020603050405020304"/>
              </a:rPr>
              <a:t>5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51883" y="3527616"/>
            <a:ext cx="50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 panose="02020603050405020304"/>
                <a:cs typeface="Times New Roman" panose="02020603050405020304"/>
              </a:rPr>
              <a:t>6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50820" y="3383153"/>
            <a:ext cx="314325" cy="299720"/>
            <a:chOff x="2250820" y="3383153"/>
            <a:chExt cx="314325" cy="299720"/>
          </a:xfrm>
        </p:grpSpPr>
        <p:sp>
          <p:nvSpPr>
            <p:cNvPr id="35" name="object 35"/>
            <p:cNvSpPr/>
            <p:nvPr/>
          </p:nvSpPr>
          <p:spPr>
            <a:xfrm>
              <a:off x="2253995" y="3386328"/>
              <a:ext cx="307975" cy="293370"/>
            </a:xfrm>
            <a:custGeom>
              <a:avLst/>
              <a:gdLst/>
              <a:ahLst/>
              <a:cxnLst/>
              <a:rect l="l" t="t" r="r" b="b"/>
              <a:pathLst>
                <a:path w="307975" h="293370">
                  <a:moveTo>
                    <a:pt x="0" y="114300"/>
                  </a:moveTo>
                  <a:lnTo>
                    <a:pt x="62484" y="293370"/>
                  </a:lnTo>
                  <a:lnTo>
                    <a:pt x="252222" y="290322"/>
                  </a:lnTo>
                  <a:lnTo>
                    <a:pt x="307848" y="108966"/>
                  </a:lnTo>
                  <a:lnTo>
                    <a:pt x="151638" y="0"/>
                  </a:lnTo>
                  <a:lnTo>
                    <a:pt x="0" y="114300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280665" y="3415284"/>
              <a:ext cx="125730" cy="93980"/>
            </a:xfrm>
            <a:custGeom>
              <a:avLst/>
              <a:gdLst/>
              <a:ahLst/>
              <a:cxnLst/>
              <a:rect l="l" t="t" r="r" b="b"/>
              <a:pathLst>
                <a:path w="125730" h="93979">
                  <a:moveTo>
                    <a:pt x="125730" y="0"/>
                  </a:moveTo>
                  <a:lnTo>
                    <a:pt x="0" y="93726"/>
                  </a:lnTo>
                </a:path>
              </a:pathLst>
            </a:custGeom>
            <a:ln w="59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2070102" y="3843206"/>
            <a:ext cx="4043679" cy="3422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5400" marR="30480" indent="40005">
              <a:lnSpc>
                <a:spcPct val="83000"/>
              </a:lnSpc>
              <a:spcBef>
                <a:spcPts val="285"/>
              </a:spcBef>
              <a:tabLst>
                <a:tab pos="769620" algn="l"/>
              </a:tabLst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Cyclopentene	</a:t>
            </a:r>
            <a:r>
              <a:rPr sz="1125" spc="15" baseline="4000" dirty="0">
                <a:latin typeface="Times New Roman" panose="02020603050405020304"/>
                <a:cs typeface="Times New Roman" panose="02020603050405020304"/>
              </a:rPr>
              <a:t>3-Ethylcyclopentene 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4,5-Dimethylcyclohexene </a:t>
            </a:r>
            <a:r>
              <a:rPr sz="1125" spc="15" baseline="7000" dirty="0">
                <a:latin typeface="Times New Roman" panose="02020603050405020304"/>
                <a:cs typeface="Times New Roman" panose="02020603050405020304"/>
              </a:rPr>
              <a:t>4-Ethyl-3-methylcyclohexene  </a:t>
            </a:r>
            <a:r>
              <a:rPr sz="1125" spc="15" baseline="7000" dirty="0">
                <a:latin typeface="Times New Roman" panose="02020603050405020304"/>
                <a:cs typeface="Times New Roman" panose="02020603050405020304"/>
              </a:rPr>
              <a:t>2-Cy</a:t>
            </a:r>
            <a:r>
              <a:rPr sz="1125" spc="-300" baseline="70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325" spc="-1380" baseline="-4000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1125" baseline="700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1125" spc="15" baseline="7000" dirty="0">
                <a:latin typeface="Times New Roman" panose="02020603050405020304"/>
                <a:cs typeface="Times New Roman" panose="02020603050405020304"/>
              </a:rPr>
              <a:t>op</a:t>
            </a:r>
            <a:r>
              <a:rPr sz="1125" spc="22" baseline="70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125" spc="15" baseline="7000" dirty="0">
                <a:latin typeface="Times New Roman" panose="02020603050405020304"/>
                <a:cs typeface="Times New Roman" panose="02020603050405020304"/>
              </a:rPr>
              <a:t>nt</a:t>
            </a:r>
            <a:r>
              <a:rPr sz="1125" spc="7" baseline="70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125" spc="15" baseline="7000" dirty="0">
                <a:latin typeface="Times New Roman" panose="02020603050405020304"/>
                <a:cs typeface="Times New Roman" panose="02020603050405020304"/>
              </a:rPr>
              <a:t>ne</a:t>
            </a:r>
            <a:r>
              <a:rPr sz="1125" baseline="7000" dirty="0">
                <a:latin typeface="Times New Roman" panose="02020603050405020304"/>
                <a:cs typeface="Times New Roman" panose="02020603050405020304"/>
              </a:rPr>
              <a:t>    </a:t>
            </a:r>
            <a:r>
              <a:rPr sz="1125" spc="52" baseline="7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5-Ethy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750" spc="-27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325" spc="-1260" baseline="-11000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yc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entene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40891" y="1690877"/>
            <a:ext cx="1134110" cy="266065"/>
          </a:xfrm>
          <a:custGeom>
            <a:avLst/>
            <a:gdLst/>
            <a:ahLst/>
            <a:cxnLst/>
            <a:rect l="l" t="t" r="r" b="b"/>
            <a:pathLst>
              <a:path w="1134110" h="266064">
                <a:moveTo>
                  <a:pt x="1132332" y="0"/>
                </a:moveTo>
                <a:lnTo>
                  <a:pt x="762" y="0"/>
                </a:lnTo>
                <a:lnTo>
                  <a:pt x="0" y="761"/>
                </a:lnTo>
                <a:lnTo>
                  <a:pt x="0" y="265175"/>
                </a:lnTo>
                <a:lnTo>
                  <a:pt x="762" y="265937"/>
                </a:lnTo>
                <a:lnTo>
                  <a:pt x="1132332" y="265937"/>
                </a:lnTo>
                <a:lnTo>
                  <a:pt x="1133856" y="265175"/>
                </a:lnTo>
                <a:lnTo>
                  <a:pt x="1133856" y="263651"/>
                </a:lnTo>
                <a:lnTo>
                  <a:pt x="4572" y="263651"/>
                </a:lnTo>
                <a:lnTo>
                  <a:pt x="2286" y="261365"/>
                </a:lnTo>
                <a:lnTo>
                  <a:pt x="4572" y="261365"/>
                </a:lnTo>
                <a:lnTo>
                  <a:pt x="4572" y="4571"/>
                </a:lnTo>
                <a:lnTo>
                  <a:pt x="2286" y="4571"/>
                </a:lnTo>
                <a:lnTo>
                  <a:pt x="4572" y="2285"/>
                </a:lnTo>
                <a:lnTo>
                  <a:pt x="1133856" y="2285"/>
                </a:lnTo>
                <a:lnTo>
                  <a:pt x="1133856" y="761"/>
                </a:lnTo>
                <a:lnTo>
                  <a:pt x="1132332" y="0"/>
                </a:lnTo>
                <a:close/>
              </a:path>
              <a:path w="1134110" h="266064">
                <a:moveTo>
                  <a:pt x="4572" y="261365"/>
                </a:moveTo>
                <a:lnTo>
                  <a:pt x="2286" y="261365"/>
                </a:lnTo>
                <a:lnTo>
                  <a:pt x="4572" y="263651"/>
                </a:lnTo>
                <a:lnTo>
                  <a:pt x="4572" y="261365"/>
                </a:lnTo>
                <a:close/>
              </a:path>
              <a:path w="1134110" h="266064">
                <a:moveTo>
                  <a:pt x="1128522" y="261365"/>
                </a:moveTo>
                <a:lnTo>
                  <a:pt x="4572" y="261365"/>
                </a:lnTo>
                <a:lnTo>
                  <a:pt x="4572" y="263651"/>
                </a:lnTo>
                <a:lnTo>
                  <a:pt x="1128522" y="263651"/>
                </a:lnTo>
                <a:lnTo>
                  <a:pt x="1128522" y="261365"/>
                </a:lnTo>
                <a:close/>
              </a:path>
              <a:path w="1134110" h="266064">
                <a:moveTo>
                  <a:pt x="1128522" y="2285"/>
                </a:moveTo>
                <a:lnTo>
                  <a:pt x="1128522" y="263651"/>
                </a:lnTo>
                <a:lnTo>
                  <a:pt x="1130808" y="261365"/>
                </a:lnTo>
                <a:lnTo>
                  <a:pt x="1133856" y="261365"/>
                </a:lnTo>
                <a:lnTo>
                  <a:pt x="1133856" y="4571"/>
                </a:lnTo>
                <a:lnTo>
                  <a:pt x="1130808" y="4571"/>
                </a:lnTo>
                <a:lnTo>
                  <a:pt x="1128522" y="2285"/>
                </a:lnTo>
                <a:close/>
              </a:path>
              <a:path w="1134110" h="266064">
                <a:moveTo>
                  <a:pt x="1133856" y="261365"/>
                </a:moveTo>
                <a:lnTo>
                  <a:pt x="1130808" y="261365"/>
                </a:lnTo>
                <a:lnTo>
                  <a:pt x="1128522" y="263651"/>
                </a:lnTo>
                <a:lnTo>
                  <a:pt x="1133856" y="263651"/>
                </a:lnTo>
                <a:lnTo>
                  <a:pt x="1133856" y="261365"/>
                </a:lnTo>
                <a:close/>
              </a:path>
              <a:path w="1134110" h="266064">
                <a:moveTo>
                  <a:pt x="4572" y="2285"/>
                </a:moveTo>
                <a:lnTo>
                  <a:pt x="2286" y="4571"/>
                </a:lnTo>
                <a:lnTo>
                  <a:pt x="4572" y="4571"/>
                </a:lnTo>
                <a:lnTo>
                  <a:pt x="4572" y="2285"/>
                </a:lnTo>
                <a:close/>
              </a:path>
              <a:path w="1134110" h="266064">
                <a:moveTo>
                  <a:pt x="1128522" y="2285"/>
                </a:moveTo>
                <a:lnTo>
                  <a:pt x="4572" y="2285"/>
                </a:lnTo>
                <a:lnTo>
                  <a:pt x="4572" y="4571"/>
                </a:lnTo>
                <a:lnTo>
                  <a:pt x="1128522" y="4571"/>
                </a:lnTo>
                <a:lnTo>
                  <a:pt x="1128522" y="2285"/>
                </a:lnTo>
                <a:close/>
              </a:path>
              <a:path w="1134110" h="266064">
                <a:moveTo>
                  <a:pt x="1133856" y="2285"/>
                </a:moveTo>
                <a:lnTo>
                  <a:pt x="1128522" y="2285"/>
                </a:lnTo>
                <a:lnTo>
                  <a:pt x="1130808" y="4571"/>
                </a:lnTo>
                <a:lnTo>
                  <a:pt x="1133856" y="4571"/>
                </a:lnTo>
                <a:lnTo>
                  <a:pt x="1133856" y="2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088136" y="1390551"/>
            <a:ext cx="5713730" cy="19926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9845">
              <a:lnSpc>
                <a:spcPct val="100000"/>
              </a:lnSpc>
              <a:spcBef>
                <a:spcPts val="110"/>
              </a:spcBef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Cycloalkenes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405765" indent="-229235" algn="just">
              <a:lnSpc>
                <a:spcPct val="100000"/>
              </a:lnSpc>
              <a:spcBef>
                <a:spcPts val="460"/>
              </a:spcBef>
              <a:buFont typeface="Courier New" panose="02070309020205020404"/>
              <a:buChar char="o"/>
              <a:tabLst>
                <a:tab pos="406400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We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start </a:t>
            </a: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numbering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ring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carbons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multiple</a:t>
            </a:r>
            <a:r>
              <a:rPr sz="1200" spc="-2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05765" marR="5080" indent="-228600" algn="just">
              <a:lnSpc>
                <a:spcPct val="150000"/>
              </a:lnSpc>
              <a:spcBef>
                <a:spcPts val="115"/>
              </a:spcBef>
              <a:buFont typeface="Courier New" panose="02070309020205020404"/>
              <a:buChar char="o"/>
              <a:tabLst>
                <a:tab pos="406400" algn="l"/>
              </a:tabLst>
            </a:pPr>
            <a:r>
              <a:rPr sz="1200" spc="-2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cyclic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alkenes,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a </a:t>
            </a: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200" spc="-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not </a:t>
            </a:r>
            <a:r>
              <a:rPr sz="12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needed </a:t>
            </a:r>
            <a:r>
              <a:rPr sz="1200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denote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position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functional </a:t>
            </a:r>
            <a:r>
              <a:rPr sz="1200" spc="2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group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,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because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ring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always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numbered </a:t>
            </a:r>
            <a:r>
              <a:rPr sz="1200" spc="25" dirty="0">
                <a:latin typeface="Trebuchet MS" panose="020B0603020202020204"/>
                <a:cs typeface="Trebuchet MS" panose="020B0603020202020204"/>
              </a:rPr>
              <a:t>so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between 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carbons </a:t>
            </a:r>
            <a:r>
              <a:rPr sz="1200" spc="70" dirty="0">
                <a:latin typeface="Trebuchet MS" panose="020B0603020202020204"/>
                <a:cs typeface="Trebuchet MS" panose="020B0603020202020204"/>
              </a:rPr>
              <a:t>1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23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2.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472440" algn="ctr">
              <a:lnSpc>
                <a:spcPts val="790"/>
              </a:lnSpc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6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R="1475740" algn="ctr">
              <a:lnSpc>
                <a:spcPts val="790"/>
              </a:lnSpc>
            </a:pPr>
            <a:r>
              <a:rPr sz="750" spc="10" dirty="0">
                <a:latin typeface="Times New Roman" panose="02020603050405020304"/>
                <a:cs typeface="Times New Roman" panose="02020603050405020304"/>
              </a:rPr>
              <a:t>2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44296" y="1133094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1" name="object 41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42" name="object 42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41831" y="6017514"/>
              <a:ext cx="1929383" cy="2750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6332982" y="8747250"/>
            <a:ext cx="465455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3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12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288665" y="7955915"/>
            <a:ext cx="323850" cy="375285"/>
            <a:chOff x="3288665" y="7955915"/>
            <a:chExt cx="323850" cy="375285"/>
          </a:xfrm>
        </p:grpSpPr>
        <p:sp>
          <p:nvSpPr>
            <p:cNvPr id="46" name="object 46"/>
            <p:cNvSpPr/>
            <p:nvPr/>
          </p:nvSpPr>
          <p:spPr>
            <a:xfrm>
              <a:off x="3291840" y="7959090"/>
              <a:ext cx="317500" cy="368935"/>
            </a:xfrm>
            <a:custGeom>
              <a:avLst/>
              <a:gdLst/>
              <a:ahLst/>
              <a:cxnLst/>
              <a:rect l="l" t="t" r="r" b="b"/>
              <a:pathLst>
                <a:path w="317500" h="368934">
                  <a:moveTo>
                    <a:pt x="0" y="92201"/>
                  </a:moveTo>
                  <a:lnTo>
                    <a:pt x="0" y="276605"/>
                  </a:lnTo>
                  <a:lnTo>
                    <a:pt x="158496" y="368807"/>
                  </a:lnTo>
                  <a:lnTo>
                    <a:pt x="316992" y="276605"/>
                  </a:lnTo>
                  <a:lnTo>
                    <a:pt x="316992" y="92201"/>
                  </a:lnTo>
                  <a:lnTo>
                    <a:pt x="158496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450336" y="7984236"/>
              <a:ext cx="136525" cy="80010"/>
            </a:xfrm>
            <a:custGeom>
              <a:avLst/>
              <a:gdLst/>
              <a:ahLst/>
              <a:cxnLst/>
              <a:rect l="l" t="t" r="r" b="b"/>
              <a:pathLst>
                <a:path w="136525" h="80009">
                  <a:moveTo>
                    <a:pt x="136398" y="8000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291840" y="7959090"/>
              <a:ext cx="158750" cy="92710"/>
            </a:xfrm>
            <a:custGeom>
              <a:avLst/>
              <a:gdLst/>
              <a:ahLst/>
              <a:cxnLst/>
              <a:rect l="l" t="t" r="r" b="b"/>
              <a:pathLst>
                <a:path w="158750" h="92709">
                  <a:moveTo>
                    <a:pt x="158496" y="0"/>
                  </a:moveTo>
                  <a:lnTo>
                    <a:pt x="0" y="92201"/>
                  </a:lnTo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3304799" y="8143505"/>
            <a:ext cx="28448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231140" algn="l"/>
              </a:tabLst>
            </a:pPr>
            <a:r>
              <a:rPr sz="600" spc="1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600" spc="1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00" spc="10" dirty="0">
                <a:latin typeface="Times New Roman" panose="02020603050405020304"/>
                <a:cs typeface="Times New Roman" panose="02020603050405020304"/>
              </a:rPr>
              <a:t>3</a:t>
            </a:r>
            <a:endParaRPr sz="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285495" y="7984249"/>
            <a:ext cx="309880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900" spc="15" baseline="-28000" dirty="0">
                <a:latin typeface="Times New Roman" panose="02020603050405020304"/>
                <a:cs typeface="Times New Roman" panose="02020603050405020304"/>
              </a:rPr>
              <a:t>6 </a:t>
            </a:r>
            <a:r>
              <a:rPr sz="600" spc="1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600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00" spc="15" baseline="-42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900" baseline="-4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601590" y="7955915"/>
            <a:ext cx="400050" cy="375285"/>
            <a:chOff x="4601590" y="7955915"/>
            <a:chExt cx="400050" cy="375285"/>
          </a:xfrm>
        </p:grpSpPr>
        <p:sp>
          <p:nvSpPr>
            <p:cNvPr id="52" name="object 52"/>
            <p:cNvSpPr/>
            <p:nvPr/>
          </p:nvSpPr>
          <p:spPr>
            <a:xfrm>
              <a:off x="4604765" y="8051292"/>
              <a:ext cx="317500" cy="276860"/>
            </a:xfrm>
            <a:custGeom>
              <a:avLst/>
              <a:gdLst/>
              <a:ahLst/>
              <a:cxnLst/>
              <a:rect l="l" t="t" r="r" b="b"/>
              <a:pathLst>
                <a:path w="317500" h="276859">
                  <a:moveTo>
                    <a:pt x="0" y="0"/>
                  </a:moveTo>
                  <a:lnTo>
                    <a:pt x="0" y="184403"/>
                  </a:lnTo>
                  <a:lnTo>
                    <a:pt x="158496" y="276605"/>
                  </a:lnTo>
                  <a:lnTo>
                    <a:pt x="316992" y="184403"/>
                  </a:lnTo>
                  <a:lnTo>
                    <a:pt x="31699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899659" y="8064246"/>
              <a:ext cx="0" cy="158750"/>
            </a:xfrm>
            <a:custGeom>
              <a:avLst/>
              <a:gdLst/>
              <a:ahLst/>
              <a:cxnLst/>
              <a:rect l="l" t="t" r="r" b="b"/>
              <a:pathLst>
                <a:path h="158750">
                  <a:moveTo>
                    <a:pt x="0" y="1584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604765" y="7959090"/>
              <a:ext cx="393700" cy="92710"/>
            </a:xfrm>
            <a:custGeom>
              <a:avLst/>
              <a:gdLst/>
              <a:ahLst/>
              <a:cxnLst/>
              <a:rect l="l" t="t" r="r" b="b"/>
              <a:pathLst>
                <a:path w="393700" h="92709">
                  <a:moveTo>
                    <a:pt x="316991" y="92201"/>
                  </a:moveTo>
                  <a:lnTo>
                    <a:pt x="158495" y="0"/>
                  </a:lnTo>
                  <a:lnTo>
                    <a:pt x="0" y="92201"/>
                  </a:lnTo>
                </a:path>
                <a:path w="393700" h="92709">
                  <a:moveTo>
                    <a:pt x="316991" y="92201"/>
                  </a:moveTo>
                  <a:lnTo>
                    <a:pt x="393191" y="3505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4855460" y="8143903"/>
            <a:ext cx="4826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latin typeface="Times New Roman" panose="02020603050405020304"/>
                <a:cs typeface="Times New Roman" panose="02020603050405020304"/>
              </a:rPr>
              <a:t>2</a:t>
            </a:r>
            <a:endParaRPr sz="5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02845" y="8191511"/>
            <a:ext cx="1430655" cy="1212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1356995" algn="l"/>
              </a:tabLst>
            </a:pPr>
            <a:r>
              <a:rPr sz="900" spc="15" baseline="-14000" dirty="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550" dirty="0">
                <a:latin typeface="Times New Roman" panose="02020603050405020304"/>
                <a:cs typeface="Times New Roman" panose="02020603050405020304"/>
              </a:rPr>
              <a:t>3</a:t>
            </a:r>
            <a:endParaRPr sz="5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17717" y="8159145"/>
            <a:ext cx="4826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latin typeface="Times New Roman" panose="02020603050405020304"/>
                <a:cs typeface="Times New Roman" panose="02020603050405020304"/>
              </a:rPr>
              <a:t>4</a:t>
            </a:r>
            <a:endParaRPr sz="5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29909" y="7962553"/>
            <a:ext cx="279400" cy="175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05" algn="ctr">
              <a:lnSpc>
                <a:spcPts val="590"/>
              </a:lnSpc>
              <a:spcBef>
                <a:spcPts val="100"/>
              </a:spcBef>
            </a:pPr>
            <a:r>
              <a:rPr sz="550" dirty="0">
                <a:latin typeface="Times New Roman" panose="02020603050405020304"/>
                <a:cs typeface="Times New Roman" panose="02020603050405020304"/>
              </a:rPr>
              <a:t>6</a:t>
            </a:r>
            <a:endParaRPr sz="550">
              <a:latin typeface="Times New Roman" panose="02020603050405020304"/>
              <a:cs typeface="Times New Roman" panose="02020603050405020304"/>
            </a:endParaRPr>
          </a:p>
          <a:p>
            <a:pPr marR="5080" algn="ctr">
              <a:lnSpc>
                <a:spcPts val="590"/>
              </a:lnSpc>
              <a:tabLst>
                <a:tab pos="231140" algn="l"/>
              </a:tabLst>
            </a:pPr>
            <a:r>
              <a:rPr sz="550" dirty="0">
                <a:latin typeface="Times New Roman" panose="02020603050405020304"/>
                <a:cs typeface="Times New Roman" panose="02020603050405020304"/>
              </a:rPr>
              <a:t>5	</a:t>
            </a:r>
            <a:r>
              <a:rPr sz="825" baseline="5000" dirty="0">
                <a:latin typeface="Times New Roman" panose="02020603050405020304"/>
                <a:cs typeface="Times New Roman" panose="02020603050405020304"/>
              </a:rPr>
              <a:t>1</a:t>
            </a:r>
            <a:endParaRPr sz="825" baseline="5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27248" y="7914248"/>
            <a:ext cx="102235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Times New Roman" panose="02020603050405020304"/>
                <a:cs typeface="Times New Roman" panose="02020603050405020304"/>
              </a:rPr>
              <a:t>Cl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219323" y="7873618"/>
            <a:ext cx="234315" cy="180975"/>
            <a:chOff x="3219323" y="7873618"/>
            <a:chExt cx="234315" cy="180975"/>
          </a:xfrm>
        </p:grpSpPr>
        <p:sp>
          <p:nvSpPr>
            <p:cNvPr id="61" name="object 61"/>
            <p:cNvSpPr/>
            <p:nvPr/>
          </p:nvSpPr>
          <p:spPr>
            <a:xfrm>
              <a:off x="3222498" y="7997189"/>
              <a:ext cx="69850" cy="54610"/>
            </a:xfrm>
            <a:custGeom>
              <a:avLst/>
              <a:gdLst/>
              <a:ahLst/>
              <a:cxnLst/>
              <a:rect l="l" t="t" r="r" b="b"/>
              <a:pathLst>
                <a:path w="69850" h="54609">
                  <a:moveTo>
                    <a:pt x="69342" y="5410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450336" y="7876793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8229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 txBox="1"/>
          <p:nvPr/>
        </p:nvSpPr>
        <p:spPr>
          <a:xfrm>
            <a:off x="4164329" y="7895198"/>
            <a:ext cx="1052830" cy="14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35660" algn="l"/>
              </a:tabLst>
            </a:pPr>
            <a:r>
              <a:rPr sz="750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825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C	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825" spc="-15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825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41520" y="7997190"/>
            <a:ext cx="63500" cy="54610"/>
          </a:xfrm>
          <a:custGeom>
            <a:avLst/>
            <a:gdLst/>
            <a:ahLst/>
            <a:cxnLst/>
            <a:rect l="l" t="t" r="r" b="b"/>
            <a:pathLst>
              <a:path w="63500" h="54609">
                <a:moveTo>
                  <a:pt x="63246" y="54101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4271771" y="8330469"/>
            <a:ext cx="1149985" cy="33591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750" spc="-5" dirty="0">
                <a:latin typeface="Times New Roman" panose="02020603050405020304"/>
                <a:cs typeface="Times New Roman" panose="02020603050405020304"/>
              </a:rPr>
              <a:t>5-Ethyl-1-methylcyclohexene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marR="149860" algn="ctr">
              <a:lnSpc>
                <a:spcPct val="100000"/>
              </a:lnSpc>
              <a:spcBef>
                <a:spcPts val="370"/>
              </a:spcBef>
            </a:pPr>
            <a:r>
              <a:rPr sz="550" spc="5" dirty="0">
                <a:latin typeface="Times New Roman" panose="02020603050405020304"/>
                <a:cs typeface="Times New Roman" panose="02020603050405020304"/>
              </a:rPr>
              <a:t>NOT</a:t>
            </a:r>
            <a:endParaRPr sz="5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33700" y="8382117"/>
            <a:ext cx="100330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0"/>
              </a:spcBef>
            </a:pPr>
            <a:r>
              <a:rPr sz="750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750" spc="1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750" spc="-25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750" spc="1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xen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e</a:t>
            </a:r>
            <a:endParaRPr sz="7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550" spc="5" dirty="0">
                <a:latin typeface="Times New Roman" panose="02020603050405020304"/>
                <a:cs typeface="Times New Roman" panose="02020603050405020304"/>
              </a:rPr>
              <a:t>NOT</a:t>
            </a:r>
            <a:endParaRPr sz="550">
              <a:latin typeface="Times New Roman" panose="02020603050405020304"/>
              <a:cs typeface="Times New Roman" panose="02020603050405020304"/>
            </a:endParaRPr>
          </a:p>
          <a:p>
            <a:pPr marL="24765" marR="5080" algn="ctr">
              <a:lnSpc>
                <a:spcPct val="123000"/>
              </a:lnSpc>
              <a:spcBef>
                <a:spcPts val="35"/>
              </a:spcBef>
            </a:pPr>
            <a:r>
              <a:rPr sz="75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750" spc="-15" dirty="0">
                <a:latin typeface="Times New Roman" panose="02020603050405020304"/>
                <a:cs typeface="Times New Roman" panose="02020603050405020304"/>
              </a:rPr>
              <a:t>,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-D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hlo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750" spc="-1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x</a:t>
            </a:r>
            <a:r>
              <a:rPr sz="750" spc="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750" dirty="0">
                <a:latin typeface="Times New Roman" panose="02020603050405020304"/>
                <a:cs typeface="Times New Roman" panose="02020603050405020304"/>
              </a:rPr>
              <a:t>e  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because</a:t>
            </a:r>
            <a:r>
              <a:rPr sz="75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50" spc="-5" dirty="0">
                <a:latin typeface="Times New Roman" panose="02020603050405020304"/>
                <a:cs typeface="Times New Roman" panose="02020603050405020304"/>
              </a:rPr>
              <a:t>1&lt;2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265967" y="8661175"/>
            <a:ext cx="1152525" cy="267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300990">
              <a:lnSpc>
                <a:spcPct val="106000"/>
              </a:lnSpc>
              <a:spcBef>
                <a:spcPts val="100"/>
              </a:spcBef>
            </a:pPr>
            <a:r>
              <a:rPr sz="750" spc="-5" dirty="0">
                <a:latin typeface="Times New Roman" panose="02020603050405020304"/>
                <a:cs typeface="Times New Roman" panose="02020603050405020304"/>
              </a:rPr>
              <a:t>4-Ethyl-2-methylcyclohexene  because 1&lt;2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40891" y="6066282"/>
            <a:ext cx="1134110" cy="266065"/>
          </a:xfrm>
          <a:custGeom>
            <a:avLst/>
            <a:gdLst/>
            <a:ahLst/>
            <a:cxnLst/>
            <a:rect l="l" t="t" r="r" b="b"/>
            <a:pathLst>
              <a:path w="1134110" h="266064">
                <a:moveTo>
                  <a:pt x="1132332" y="0"/>
                </a:moveTo>
                <a:lnTo>
                  <a:pt x="762" y="0"/>
                </a:lnTo>
                <a:lnTo>
                  <a:pt x="0" y="762"/>
                </a:lnTo>
                <a:lnTo>
                  <a:pt x="0" y="265176"/>
                </a:lnTo>
                <a:lnTo>
                  <a:pt x="762" y="265938"/>
                </a:lnTo>
                <a:lnTo>
                  <a:pt x="1132332" y="265938"/>
                </a:lnTo>
                <a:lnTo>
                  <a:pt x="1133856" y="265176"/>
                </a:lnTo>
                <a:lnTo>
                  <a:pt x="1133856" y="263652"/>
                </a:lnTo>
                <a:lnTo>
                  <a:pt x="4572" y="263652"/>
                </a:lnTo>
                <a:lnTo>
                  <a:pt x="2286" y="261366"/>
                </a:lnTo>
                <a:lnTo>
                  <a:pt x="4572" y="261366"/>
                </a:lnTo>
                <a:lnTo>
                  <a:pt x="4572" y="4572"/>
                </a:lnTo>
                <a:lnTo>
                  <a:pt x="2286" y="4572"/>
                </a:lnTo>
                <a:lnTo>
                  <a:pt x="4572" y="2286"/>
                </a:lnTo>
                <a:lnTo>
                  <a:pt x="1133856" y="2286"/>
                </a:lnTo>
                <a:lnTo>
                  <a:pt x="1133856" y="762"/>
                </a:lnTo>
                <a:lnTo>
                  <a:pt x="1132332" y="0"/>
                </a:lnTo>
                <a:close/>
              </a:path>
              <a:path w="1134110" h="266064">
                <a:moveTo>
                  <a:pt x="4572" y="261366"/>
                </a:moveTo>
                <a:lnTo>
                  <a:pt x="2286" y="261366"/>
                </a:lnTo>
                <a:lnTo>
                  <a:pt x="4572" y="263652"/>
                </a:lnTo>
                <a:lnTo>
                  <a:pt x="4572" y="261366"/>
                </a:lnTo>
                <a:close/>
              </a:path>
              <a:path w="1134110" h="266064">
                <a:moveTo>
                  <a:pt x="1128522" y="261366"/>
                </a:moveTo>
                <a:lnTo>
                  <a:pt x="4572" y="261366"/>
                </a:lnTo>
                <a:lnTo>
                  <a:pt x="4572" y="263652"/>
                </a:lnTo>
                <a:lnTo>
                  <a:pt x="1128522" y="263652"/>
                </a:lnTo>
                <a:lnTo>
                  <a:pt x="1128522" y="261366"/>
                </a:lnTo>
                <a:close/>
              </a:path>
              <a:path w="1134110" h="266064">
                <a:moveTo>
                  <a:pt x="1128522" y="2286"/>
                </a:moveTo>
                <a:lnTo>
                  <a:pt x="1128522" y="263652"/>
                </a:lnTo>
                <a:lnTo>
                  <a:pt x="1130808" y="261366"/>
                </a:lnTo>
                <a:lnTo>
                  <a:pt x="1133856" y="261366"/>
                </a:lnTo>
                <a:lnTo>
                  <a:pt x="1133856" y="4572"/>
                </a:lnTo>
                <a:lnTo>
                  <a:pt x="1130808" y="4572"/>
                </a:lnTo>
                <a:lnTo>
                  <a:pt x="1128522" y="2286"/>
                </a:lnTo>
                <a:close/>
              </a:path>
              <a:path w="1134110" h="266064">
                <a:moveTo>
                  <a:pt x="1133856" y="261366"/>
                </a:moveTo>
                <a:lnTo>
                  <a:pt x="1130808" y="261366"/>
                </a:lnTo>
                <a:lnTo>
                  <a:pt x="1128522" y="263652"/>
                </a:lnTo>
                <a:lnTo>
                  <a:pt x="1133856" y="263652"/>
                </a:lnTo>
                <a:lnTo>
                  <a:pt x="1133856" y="261366"/>
                </a:lnTo>
                <a:close/>
              </a:path>
              <a:path w="1134110" h="266064">
                <a:moveTo>
                  <a:pt x="4572" y="2286"/>
                </a:moveTo>
                <a:lnTo>
                  <a:pt x="2286" y="4572"/>
                </a:lnTo>
                <a:lnTo>
                  <a:pt x="4572" y="4572"/>
                </a:lnTo>
                <a:lnTo>
                  <a:pt x="4572" y="2286"/>
                </a:lnTo>
                <a:close/>
              </a:path>
              <a:path w="1134110" h="266064">
                <a:moveTo>
                  <a:pt x="1128522" y="2286"/>
                </a:moveTo>
                <a:lnTo>
                  <a:pt x="4572" y="2286"/>
                </a:lnTo>
                <a:lnTo>
                  <a:pt x="4572" y="4572"/>
                </a:lnTo>
                <a:lnTo>
                  <a:pt x="1128522" y="4572"/>
                </a:lnTo>
                <a:lnTo>
                  <a:pt x="1128522" y="2286"/>
                </a:lnTo>
                <a:close/>
              </a:path>
              <a:path w="1134110" h="266064">
                <a:moveTo>
                  <a:pt x="1133856" y="2286"/>
                </a:moveTo>
                <a:lnTo>
                  <a:pt x="1128522" y="2286"/>
                </a:lnTo>
                <a:lnTo>
                  <a:pt x="1130808" y="4572"/>
                </a:lnTo>
                <a:lnTo>
                  <a:pt x="1133856" y="4572"/>
                </a:lnTo>
                <a:lnTo>
                  <a:pt x="1133856" y="22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088136" y="5765193"/>
            <a:ext cx="5712460" cy="21336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9845">
              <a:lnSpc>
                <a:spcPct val="100000"/>
              </a:lnSpc>
              <a:spcBef>
                <a:spcPts val="110"/>
              </a:spcBef>
            </a:pPr>
            <a:r>
              <a:rPr sz="1400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Cycloalkenes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405765" marR="5080" indent="-228600">
              <a:lnSpc>
                <a:spcPts val="2160"/>
              </a:lnSpc>
              <a:spcBef>
                <a:spcPts val="105"/>
              </a:spcBef>
              <a:buFont typeface="Courier New" panose="02070309020205020404"/>
              <a:buChar char="o"/>
              <a:tabLst>
                <a:tab pos="406400" algn="l"/>
              </a:tabLst>
            </a:pPr>
            <a:r>
              <a:rPr sz="1200" spc="-45" dirty="0">
                <a:latin typeface="Trebuchet MS" panose="020B0603020202020204"/>
                <a:cs typeface="Trebuchet MS" panose="020B0603020202020204"/>
              </a:rPr>
              <a:t>Put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lowest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substituent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into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name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not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direction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that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gives 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lowest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sum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substituent</a:t>
            </a:r>
            <a:r>
              <a:rPr sz="1200" spc="-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numbers.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05765" indent="-229235">
              <a:lnSpc>
                <a:spcPct val="100000"/>
              </a:lnSpc>
              <a:spcBef>
                <a:spcPts val="105"/>
              </a:spcBef>
              <a:buFont typeface="Courier New" panose="02070309020205020404"/>
              <a:buChar char="o"/>
              <a:tabLst>
                <a:tab pos="406400" algn="l"/>
              </a:tabLst>
            </a:pPr>
            <a:r>
              <a:rPr sz="12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Example;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05765" marR="5080" algn="just">
              <a:lnSpc>
                <a:spcPct val="100000"/>
              </a:lnSpc>
              <a:spcBef>
                <a:spcPts val="260"/>
              </a:spcBef>
            </a:pPr>
            <a:r>
              <a:rPr sz="1200" spc="-50" dirty="0">
                <a:latin typeface="Trebuchet MS" panose="020B0603020202020204"/>
                <a:cs typeface="Trebuchet MS" panose="020B0603020202020204"/>
              </a:rPr>
              <a:t>1,6-dichlorocyclohexene </a:t>
            </a:r>
            <a:r>
              <a:rPr sz="1200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not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called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2,3-dicyclohexene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because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1,6- 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dichlorocyclohexene </a:t>
            </a:r>
            <a:r>
              <a:rPr sz="1200" spc="20" dirty="0">
                <a:latin typeface="Trebuchet MS" panose="020B0603020202020204"/>
                <a:cs typeface="Trebuchet MS" panose="020B0603020202020204"/>
              </a:rPr>
              <a:t>has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lowest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substituent number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(1),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even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though </a:t>
            </a:r>
            <a:r>
              <a:rPr sz="1200" spc="-90" dirty="0">
                <a:latin typeface="Trebuchet MS" panose="020B0603020202020204"/>
                <a:cs typeface="Trebuchet MS" panose="020B0603020202020204"/>
              </a:rPr>
              <a:t>it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does 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not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have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lowest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0" dirty="0">
                <a:latin typeface="Trebuchet MS" panose="020B0603020202020204"/>
                <a:cs typeface="Trebuchet MS" panose="020B0603020202020204"/>
              </a:rPr>
              <a:t>sum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the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substituent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numbers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40" dirty="0">
                <a:latin typeface="Trebuchet MS" panose="020B0603020202020204"/>
                <a:cs typeface="Trebuchet MS" panose="020B0603020202020204"/>
              </a:rPr>
              <a:t>(1+6=7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versus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15" dirty="0">
                <a:latin typeface="Trebuchet MS" panose="020B0603020202020204"/>
                <a:cs typeface="Trebuchet MS" panose="020B0603020202020204"/>
              </a:rPr>
              <a:t>2+3=5).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952500" algn="ctr">
              <a:lnSpc>
                <a:spcPct val="100000"/>
              </a:lnSpc>
              <a:spcBef>
                <a:spcPts val="1050"/>
              </a:spcBef>
            </a:pPr>
            <a:r>
              <a:rPr sz="750" spc="-5" dirty="0">
                <a:latin typeface="Times New Roman" panose="02020603050405020304"/>
                <a:cs typeface="Times New Roman" panose="02020603050405020304"/>
              </a:rPr>
              <a:t>Cl</a:t>
            </a:r>
            <a:endParaRPr sz="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41831" y="1642109"/>
              <a:ext cx="1929383" cy="2750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800" spc="-1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NOMENCLATURE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727075">
              <a:lnSpc>
                <a:spcPct val="100000"/>
              </a:lnSpc>
              <a:spcBef>
                <a:spcPts val="35"/>
              </a:spcBef>
            </a:pP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Example: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Write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structural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formula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1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4-Isopropyl-3,5-dimethyl-2-octene</a:t>
            </a:r>
            <a:r>
              <a:rPr sz="1200" spc="-5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353060" indent="-158115">
              <a:lnSpc>
                <a:spcPct val="100000"/>
              </a:lnSpc>
              <a:spcBef>
                <a:spcPts val="730"/>
              </a:spcBef>
              <a:buAutoNum type="arabicParenR"/>
              <a:tabLst>
                <a:tab pos="353695" algn="l"/>
              </a:tabLst>
            </a:pPr>
            <a:r>
              <a:rPr sz="11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parent </a:t>
            </a:r>
            <a:r>
              <a:rPr sz="1100" spc="-25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chain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an</a:t>
            </a:r>
            <a:r>
              <a:rPr sz="1100" spc="-1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Octene</a:t>
            </a:r>
            <a:r>
              <a:rPr sz="1100" spc="-5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344805">
              <a:lnSpc>
                <a:spcPct val="100000"/>
              </a:lnSpc>
              <a:spcBef>
                <a:spcPts val="95"/>
              </a:spcBef>
            </a:pPr>
            <a:r>
              <a:rPr sz="1100" i="1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100" i="1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100" i="1" spc="-1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i="1" spc="-50" dirty="0">
                <a:latin typeface="Trebuchet MS" panose="020B0603020202020204"/>
                <a:cs typeface="Trebuchet MS" panose="020B0603020202020204"/>
              </a:rPr>
              <a:t>located between </a:t>
            </a:r>
            <a:r>
              <a:rPr sz="11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i="1" spc="25" dirty="0">
                <a:latin typeface="Trebuchet MS" panose="020B0603020202020204"/>
                <a:cs typeface="Trebuchet MS" panose="020B0603020202020204"/>
              </a:rPr>
              <a:t>2</a:t>
            </a:r>
            <a:r>
              <a:rPr sz="1050" i="1" spc="37" baseline="28000" dirty="0">
                <a:latin typeface="Trebuchet MS" panose="020B0603020202020204"/>
                <a:cs typeface="Trebuchet MS" panose="020B0603020202020204"/>
              </a:rPr>
              <a:t>nd </a:t>
            </a:r>
            <a:r>
              <a:rPr sz="1100" i="1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100" i="1" dirty="0">
                <a:latin typeface="Trebuchet MS" panose="020B0603020202020204"/>
                <a:cs typeface="Trebuchet MS" panose="020B0603020202020204"/>
              </a:rPr>
              <a:t>3</a:t>
            </a:r>
            <a:r>
              <a:rPr sz="1050" i="1" baseline="28000" dirty="0">
                <a:latin typeface="Trebuchet MS" panose="020B0603020202020204"/>
                <a:cs typeface="Trebuchet MS" panose="020B0603020202020204"/>
              </a:rPr>
              <a:t>rd</a:t>
            </a:r>
            <a:r>
              <a:rPr sz="1050" i="1" spc="7" baseline="280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i="1" spc="-30" dirty="0">
                <a:latin typeface="Trebuchet MS" panose="020B0603020202020204"/>
                <a:cs typeface="Trebuchet MS" panose="020B0603020202020204"/>
              </a:rPr>
              <a:t>carbons.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50">
              <a:latin typeface="Trebuchet MS" panose="020B0603020202020204"/>
              <a:cs typeface="Trebuchet MS" panose="020B0603020202020204"/>
            </a:endParaRPr>
          </a:p>
          <a:p>
            <a:pPr marL="474345" marR="2345055" indent="-231140">
              <a:lnSpc>
                <a:spcPct val="100000"/>
              </a:lnSpc>
              <a:buAutoNum type="arabicParenR" startAt="2"/>
              <a:tabLst>
                <a:tab pos="422275" algn="l"/>
              </a:tabLst>
            </a:pPr>
            <a:r>
              <a:rPr sz="1100" spc="-105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100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methyl </a:t>
            </a:r>
            <a:r>
              <a:rPr sz="1100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groups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attached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on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parent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carbon 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chain,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one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on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carbon</a:t>
            </a:r>
            <a:r>
              <a:rPr sz="1100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3</a:t>
            </a:r>
            <a:r>
              <a:rPr sz="1100" spc="-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other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on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carbon</a:t>
            </a:r>
            <a:r>
              <a:rPr sz="1100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5</a:t>
            </a:r>
            <a:r>
              <a:rPr sz="11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rebuchet MS" panose="020B0603020202020204"/>
              <a:buAutoNum type="arabicParenR" startAt="2"/>
            </a:pPr>
            <a:endParaRPr sz="1550">
              <a:latin typeface="Trebuchet MS" panose="020B0603020202020204"/>
              <a:cs typeface="Trebuchet MS" panose="020B0603020202020204"/>
            </a:endParaRPr>
          </a:p>
          <a:p>
            <a:pPr marL="401320" indent="-158750">
              <a:lnSpc>
                <a:spcPct val="100000"/>
              </a:lnSpc>
              <a:buAutoNum type="arabicParenR" startAt="2"/>
              <a:tabLst>
                <a:tab pos="401955" algn="l"/>
              </a:tabLst>
            </a:pPr>
            <a:r>
              <a:rPr sz="1100" spc="-40" dirty="0">
                <a:latin typeface="Trebuchet MS" panose="020B0603020202020204"/>
                <a:cs typeface="Trebuchet MS" panose="020B0603020202020204"/>
              </a:rPr>
              <a:t>An </a:t>
            </a:r>
            <a:r>
              <a:rPr sz="11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isopropyl </a:t>
            </a:r>
            <a:r>
              <a:rPr sz="11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group </a:t>
            </a:r>
            <a:r>
              <a:rPr sz="11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100" spc="-40" dirty="0">
                <a:latin typeface="Trebuchet MS" panose="020B0603020202020204"/>
                <a:cs typeface="Trebuchet MS" panose="020B0603020202020204"/>
              </a:rPr>
              <a:t>attached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on </a:t>
            </a:r>
            <a:r>
              <a:rPr sz="11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carbon</a:t>
            </a:r>
            <a:r>
              <a:rPr sz="1100" spc="-2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4</a:t>
            </a:r>
            <a:r>
              <a:rPr sz="11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AutoNum type="arabicParenR" startAt="2"/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Trebuchet MS" panose="020B0603020202020204"/>
              <a:buAutoNum type="arabicParenR" startAt="2"/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rebuchet MS" panose="020B0603020202020204"/>
              <a:buAutoNum type="arabicParenR" startAt="2"/>
            </a:pPr>
            <a:endParaRPr sz="1350">
              <a:latin typeface="Trebuchet MS" panose="020B0603020202020204"/>
              <a:cs typeface="Trebuchet MS" panose="020B0603020202020204"/>
            </a:endParaRPr>
          </a:p>
          <a:p>
            <a:pPr marL="401320" indent="-158750">
              <a:lnSpc>
                <a:spcPct val="100000"/>
              </a:lnSpc>
              <a:buAutoNum type="arabicParenR" startAt="2"/>
              <a:tabLst>
                <a:tab pos="401955" algn="l"/>
              </a:tabLst>
            </a:pPr>
            <a:r>
              <a:rPr sz="1100" spc="-40" dirty="0">
                <a:latin typeface="Trebuchet MS" panose="020B0603020202020204"/>
                <a:cs typeface="Trebuchet MS" panose="020B0603020202020204"/>
              </a:rPr>
              <a:t>Put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spc="-10" dirty="0">
                <a:latin typeface="Trebuchet MS" panose="020B0603020202020204"/>
                <a:cs typeface="Trebuchet MS" panose="020B0603020202020204"/>
              </a:rPr>
              <a:t>missing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hydrogens </a:t>
            </a:r>
            <a:r>
              <a:rPr sz="1100" spc="-7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get the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correct</a:t>
            </a:r>
            <a:r>
              <a:rPr sz="1100" spc="-14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structure.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>
              <a:latin typeface="Trebuchet MS" panose="020B0603020202020204"/>
              <a:cs typeface="Trebuchet MS" panose="020B0603020202020204"/>
            </a:endParaRPr>
          </a:p>
          <a:p>
            <a:pPr marR="134620" algn="r">
              <a:lnSpc>
                <a:spcPct val="100000"/>
              </a:lnSpc>
            </a:pPr>
            <a:r>
              <a:rPr sz="600" spc="3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13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885182" y="2379726"/>
            <a:ext cx="1524000" cy="2122170"/>
            <a:chOff x="4885182" y="2379726"/>
            <a:chExt cx="1524000" cy="2122170"/>
          </a:xfrm>
        </p:grpSpPr>
        <p:sp>
          <p:nvSpPr>
            <p:cNvPr id="8" name="object 8"/>
            <p:cNvSpPr/>
            <p:nvPr/>
          </p:nvSpPr>
          <p:spPr>
            <a:xfrm>
              <a:off x="4885182" y="2379726"/>
              <a:ext cx="1524000" cy="1623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85182" y="2886456"/>
              <a:ext cx="1319784" cy="2613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85182" y="3306318"/>
              <a:ext cx="1271777" cy="5227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885182" y="3987546"/>
              <a:ext cx="1414272" cy="5143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3" name="object 13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41831" y="6017514"/>
              <a:ext cx="5353812" cy="2750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332982" y="8747250"/>
            <a:ext cx="463550" cy="17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600" spc="1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14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2736" y="5708288"/>
            <a:ext cx="5760085" cy="297624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695"/>
              </a:spcBef>
            </a:pPr>
            <a:r>
              <a:rPr sz="1800" spc="1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PHYSICAL</a:t>
            </a:r>
            <a:r>
              <a:rPr sz="1800" spc="-9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PROPERTIES</a:t>
            </a:r>
            <a:r>
              <a:rPr sz="1800" spc="-9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800" spc="-9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800" spc="-9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3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r>
              <a:rPr sz="1800" spc="-8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ALKYNES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L="254000" indent="-229235">
              <a:lnSpc>
                <a:spcPts val="1645"/>
              </a:lnSpc>
              <a:spcBef>
                <a:spcPts val="460"/>
              </a:spcBef>
              <a:buFont typeface="Courier New" panose="02070309020205020404"/>
              <a:buChar char="o"/>
              <a:tabLst>
                <a:tab pos="254635" algn="l"/>
              </a:tabLst>
            </a:pPr>
            <a:r>
              <a:rPr sz="14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Physical</a:t>
            </a:r>
            <a:r>
              <a:rPr sz="1400" spc="-9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State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389890">
              <a:lnSpc>
                <a:spcPts val="1405"/>
              </a:lnSpc>
            </a:pPr>
            <a:r>
              <a:rPr sz="1200" i="1" spc="-30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i="1" spc="-5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alkynes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occur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at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room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temperature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i="1" spc="-10" dirty="0">
                <a:latin typeface="Trebuchet MS" panose="020B0603020202020204"/>
                <a:cs typeface="Trebuchet MS" panose="020B0603020202020204"/>
              </a:rPr>
              <a:t>gases,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liquids, </a:t>
            </a:r>
            <a:r>
              <a:rPr sz="1200" i="1" spc="-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i="1" spc="-2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45" dirty="0">
                <a:latin typeface="Trebuchet MS" panose="020B0603020202020204"/>
                <a:cs typeface="Trebuchet MS" panose="020B0603020202020204"/>
              </a:rPr>
              <a:t>solids.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868680" lvl="1" indent="-171450">
              <a:lnSpc>
                <a:spcPct val="100000"/>
              </a:lnSpc>
              <a:spcBef>
                <a:spcPts val="255"/>
              </a:spcBef>
              <a:buFont typeface="Wingdings" panose="05000000000000000000"/>
              <a:buChar char=""/>
              <a:tabLst>
                <a:tab pos="869315" algn="l"/>
              </a:tabLst>
            </a:pPr>
            <a:r>
              <a:rPr sz="1200" spc="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C2 </a:t>
            </a:r>
            <a:r>
              <a:rPr sz="1200" spc="-7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C4 </a:t>
            </a:r>
            <a:r>
              <a:rPr sz="12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24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gases,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868680" lvl="1" indent="-171450">
              <a:lnSpc>
                <a:spcPct val="100000"/>
              </a:lnSpc>
              <a:spcBef>
                <a:spcPts val="165"/>
              </a:spcBef>
              <a:buFont typeface="Wingdings" panose="05000000000000000000"/>
              <a:buChar char=""/>
              <a:tabLst>
                <a:tab pos="869315" algn="l"/>
              </a:tabLst>
            </a:pPr>
            <a:r>
              <a:rPr sz="1200" spc="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C5 </a:t>
            </a:r>
            <a:r>
              <a:rPr sz="1200" spc="-7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spc="1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C17 </a:t>
            </a:r>
            <a:r>
              <a:rPr sz="12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2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liquids,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868680" lvl="1" indent="-171450">
              <a:lnSpc>
                <a:spcPct val="100000"/>
              </a:lnSpc>
              <a:spcBef>
                <a:spcPts val="200"/>
              </a:spcBef>
              <a:buFont typeface="Wingdings" panose="05000000000000000000"/>
              <a:buChar char=""/>
              <a:tabLst>
                <a:tab pos="869315" algn="l"/>
              </a:tabLst>
            </a:pPr>
            <a:r>
              <a:rPr sz="1200" spc="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C18</a:t>
            </a:r>
            <a:r>
              <a:rPr sz="1200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larger</a:t>
            </a:r>
            <a:r>
              <a:rPr sz="12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2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wax</a:t>
            </a:r>
            <a:r>
              <a:rPr sz="1200" spc="-6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–like</a:t>
            </a:r>
            <a:r>
              <a:rPr sz="12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solids.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54000" indent="-229235">
              <a:lnSpc>
                <a:spcPct val="100000"/>
              </a:lnSpc>
              <a:spcBef>
                <a:spcPts val="690"/>
              </a:spcBef>
              <a:buFont typeface="Courier New" panose="02070309020205020404"/>
              <a:buChar char="o"/>
              <a:tabLst>
                <a:tab pos="254635" algn="l"/>
              </a:tabLst>
            </a:pPr>
            <a:r>
              <a:rPr sz="1400" spc="-5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Solubility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868680" lvl="1" indent="-171450">
              <a:lnSpc>
                <a:spcPct val="100000"/>
              </a:lnSpc>
              <a:spcBef>
                <a:spcPts val="430"/>
              </a:spcBef>
              <a:buFont typeface="Wingdings" panose="05000000000000000000"/>
              <a:buChar char=""/>
              <a:tabLst>
                <a:tab pos="869315" algn="l"/>
              </a:tabLst>
            </a:pPr>
            <a:r>
              <a:rPr sz="1200" spc="-30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3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nonpolar</a:t>
            </a:r>
            <a:r>
              <a:rPr sz="1200" spc="-13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compounds.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868680" lvl="1" indent="-171450">
              <a:lnSpc>
                <a:spcPct val="100000"/>
              </a:lnSpc>
              <a:spcBef>
                <a:spcPts val="60"/>
              </a:spcBef>
              <a:buFont typeface="Wingdings" panose="05000000000000000000"/>
              <a:buChar char=""/>
              <a:tabLst>
                <a:tab pos="869315" algn="l"/>
              </a:tabLst>
            </a:pPr>
            <a:r>
              <a:rPr sz="1200" spc="-25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soluble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nonpolar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solvents; </a:t>
            </a:r>
            <a:r>
              <a:rPr sz="1200" spc="-2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CCl</a:t>
            </a:r>
            <a:r>
              <a:rPr sz="1200" spc="-30" baseline="-2100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4 </a:t>
            </a:r>
            <a:r>
              <a:rPr sz="1200" spc="-1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and</a:t>
            </a:r>
            <a:r>
              <a:rPr sz="1200" spc="-204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benzene,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868680" lvl="1" indent="-171450">
              <a:lnSpc>
                <a:spcPct val="100000"/>
              </a:lnSpc>
              <a:spcBef>
                <a:spcPts val="60"/>
              </a:spcBef>
              <a:buFont typeface="Wingdings" panose="05000000000000000000"/>
              <a:buChar char=""/>
              <a:tabLst>
                <a:tab pos="869315" algn="l"/>
              </a:tabLst>
            </a:pPr>
            <a:r>
              <a:rPr sz="1200" spc="-25" dirty="0"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 insoluble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polar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solvents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like</a:t>
            </a:r>
            <a:r>
              <a:rPr sz="1200" spc="-2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90" dirty="0">
                <a:latin typeface="Trebuchet MS" panose="020B0603020202020204"/>
                <a:cs typeface="Trebuchet MS" panose="020B0603020202020204"/>
              </a:rPr>
              <a:t>water.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254000" indent="-229235">
              <a:lnSpc>
                <a:spcPts val="1610"/>
              </a:lnSpc>
              <a:spcBef>
                <a:spcPts val="370"/>
              </a:spcBef>
              <a:buFont typeface="Courier New" panose="02070309020205020404"/>
              <a:buChar char="o"/>
              <a:tabLst>
                <a:tab pos="254635" algn="l"/>
              </a:tabLst>
            </a:pPr>
            <a:r>
              <a:rPr sz="14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Boiling </a:t>
            </a:r>
            <a:r>
              <a:rPr sz="1400" spc="-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Points </a:t>
            </a:r>
            <a:r>
              <a:rPr sz="1400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&amp; </a:t>
            </a:r>
            <a:r>
              <a:rPr sz="1400" spc="-3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Melting</a:t>
            </a:r>
            <a:r>
              <a:rPr sz="1400" spc="-2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2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Points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640080" lvl="1" indent="-171450">
              <a:lnSpc>
                <a:spcPts val="1370"/>
              </a:lnSpc>
              <a:buFont typeface="Wingdings" panose="05000000000000000000"/>
              <a:buChar char=""/>
              <a:tabLst>
                <a:tab pos="640715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boiling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points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melting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points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normal </a:t>
            </a:r>
            <a:r>
              <a:rPr sz="12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hydrocarbons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increase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with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640080">
              <a:lnSpc>
                <a:spcPct val="100000"/>
              </a:lnSpc>
            </a:pPr>
            <a:r>
              <a:rPr sz="1200" spc="-30" dirty="0">
                <a:latin typeface="Trebuchet MS" panose="020B0603020202020204"/>
                <a:cs typeface="Trebuchet MS" panose="020B0603020202020204"/>
              </a:rPr>
              <a:t>increasing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molecular</a:t>
            </a:r>
            <a:r>
              <a:rPr sz="1200" spc="-1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weight.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5430" y="8700769"/>
            <a:ext cx="427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180" indent="-170815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"/>
              <a:tabLst>
                <a:tab pos="170815" algn="l"/>
              </a:tabLst>
            </a:pPr>
            <a:r>
              <a:rPr sz="1200" spc="-5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greater 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branches,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lower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boiling</a:t>
            </a:r>
            <a:r>
              <a:rPr sz="1200" spc="-1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point.</a:t>
            </a:r>
            <a:endParaRPr sz="1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4296" y="5508497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6083046" y="0"/>
                </a:moveTo>
                <a:lnTo>
                  <a:pt x="0" y="0"/>
                </a:lnTo>
                <a:lnTo>
                  <a:pt x="0" y="3416046"/>
                </a:lnTo>
                <a:lnTo>
                  <a:pt x="6083046" y="3416046"/>
                </a:lnTo>
                <a:lnTo>
                  <a:pt x="6083046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5948172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95600" y="2199131"/>
              <a:ext cx="2250186" cy="7360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61288" y="3018281"/>
              <a:ext cx="5720080" cy="266700"/>
            </a:xfrm>
            <a:custGeom>
              <a:avLst/>
              <a:gdLst/>
              <a:ahLst/>
              <a:cxnLst/>
              <a:rect l="l" t="t" r="r" b="b"/>
              <a:pathLst>
                <a:path w="5720080" h="266700">
                  <a:moveTo>
                    <a:pt x="5718048" y="0"/>
                  </a:moveTo>
                  <a:lnTo>
                    <a:pt x="762" y="0"/>
                  </a:lnTo>
                  <a:lnTo>
                    <a:pt x="0" y="1523"/>
                  </a:lnTo>
                  <a:lnTo>
                    <a:pt x="0" y="265175"/>
                  </a:lnTo>
                  <a:lnTo>
                    <a:pt x="762" y="266699"/>
                  </a:lnTo>
                  <a:lnTo>
                    <a:pt x="5718048" y="266699"/>
                  </a:lnTo>
                  <a:lnTo>
                    <a:pt x="5719572" y="265175"/>
                  </a:lnTo>
                  <a:lnTo>
                    <a:pt x="5719572" y="264413"/>
                  </a:lnTo>
                  <a:lnTo>
                    <a:pt x="4572" y="264413"/>
                  </a:lnTo>
                  <a:lnTo>
                    <a:pt x="2286" y="262127"/>
                  </a:lnTo>
                  <a:lnTo>
                    <a:pt x="4572" y="262127"/>
                  </a:lnTo>
                  <a:lnTo>
                    <a:pt x="4572" y="5333"/>
                  </a:lnTo>
                  <a:lnTo>
                    <a:pt x="2286" y="5333"/>
                  </a:lnTo>
                  <a:lnTo>
                    <a:pt x="4572" y="2285"/>
                  </a:lnTo>
                  <a:lnTo>
                    <a:pt x="5719572" y="2285"/>
                  </a:lnTo>
                  <a:lnTo>
                    <a:pt x="5719572" y="1523"/>
                  </a:lnTo>
                  <a:lnTo>
                    <a:pt x="5718048" y="0"/>
                  </a:lnTo>
                  <a:close/>
                </a:path>
                <a:path w="5720080" h="266700">
                  <a:moveTo>
                    <a:pt x="4572" y="262127"/>
                  </a:moveTo>
                  <a:lnTo>
                    <a:pt x="2286" y="262127"/>
                  </a:lnTo>
                  <a:lnTo>
                    <a:pt x="4572" y="264413"/>
                  </a:lnTo>
                  <a:lnTo>
                    <a:pt x="4572" y="262127"/>
                  </a:lnTo>
                  <a:close/>
                </a:path>
                <a:path w="5720080" h="266700">
                  <a:moveTo>
                    <a:pt x="5715000" y="262127"/>
                  </a:moveTo>
                  <a:lnTo>
                    <a:pt x="4572" y="262127"/>
                  </a:lnTo>
                  <a:lnTo>
                    <a:pt x="4572" y="264413"/>
                  </a:lnTo>
                  <a:lnTo>
                    <a:pt x="5715000" y="264413"/>
                  </a:lnTo>
                  <a:lnTo>
                    <a:pt x="5715000" y="262127"/>
                  </a:lnTo>
                  <a:close/>
                </a:path>
                <a:path w="5720080" h="266700">
                  <a:moveTo>
                    <a:pt x="5715000" y="2285"/>
                  </a:moveTo>
                  <a:lnTo>
                    <a:pt x="5715000" y="264413"/>
                  </a:lnTo>
                  <a:lnTo>
                    <a:pt x="5717286" y="262127"/>
                  </a:lnTo>
                  <a:lnTo>
                    <a:pt x="5719572" y="262127"/>
                  </a:lnTo>
                  <a:lnTo>
                    <a:pt x="5719572" y="5333"/>
                  </a:lnTo>
                  <a:lnTo>
                    <a:pt x="5717286" y="5333"/>
                  </a:lnTo>
                  <a:lnTo>
                    <a:pt x="5715000" y="2285"/>
                  </a:lnTo>
                  <a:close/>
                </a:path>
                <a:path w="5720080" h="266700">
                  <a:moveTo>
                    <a:pt x="5719572" y="262127"/>
                  </a:moveTo>
                  <a:lnTo>
                    <a:pt x="5717286" y="262127"/>
                  </a:lnTo>
                  <a:lnTo>
                    <a:pt x="5715000" y="264413"/>
                  </a:lnTo>
                  <a:lnTo>
                    <a:pt x="5719572" y="264413"/>
                  </a:lnTo>
                  <a:lnTo>
                    <a:pt x="5719572" y="262127"/>
                  </a:lnTo>
                  <a:close/>
                </a:path>
                <a:path w="5720080" h="266700">
                  <a:moveTo>
                    <a:pt x="4572" y="2285"/>
                  </a:moveTo>
                  <a:lnTo>
                    <a:pt x="2286" y="5333"/>
                  </a:lnTo>
                  <a:lnTo>
                    <a:pt x="4572" y="5333"/>
                  </a:lnTo>
                  <a:lnTo>
                    <a:pt x="4572" y="2285"/>
                  </a:lnTo>
                  <a:close/>
                </a:path>
                <a:path w="5720080" h="266700">
                  <a:moveTo>
                    <a:pt x="5715000" y="2285"/>
                  </a:moveTo>
                  <a:lnTo>
                    <a:pt x="4572" y="2285"/>
                  </a:lnTo>
                  <a:lnTo>
                    <a:pt x="4572" y="5333"/>
                  </a:lnTo>
                  <a:lnTo>
                    <a:pt x="5715000" y="5333"/>
                  </a:lnTo>
                  <a:lnTo>
                    <a:pt x="5715000" y="2285"/>
                  </a:lnTo>
                  <a:close/>
                </a:path>
                <a:path w="5720080" h="266700">
                  <a:moveTo>
                    <a:pt x="5719572" y="2285"/>
                  </a:moveTo>
                  <a:lnTo>
                    <a:pt x="5715000" y="2285"/>
                  </a:lnTo>
                  <a:lnTo>
                    <a:pt x="5717286" y="5333"/>
                  </a:lnTo>
                  <a:lnTo>
                    <a:pt x="5719572" y="5333"/>
                  </a:lnTo>
                  <a:lnTo>
                    <a:pt x="5719572" y="2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91027" y="3640836"/>
              <a:ext cx="2257805" cy="819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i="1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Cis–Trans </a:t>
            </a:r>
            <a:r>
              <a:rPr sz="1700" spc="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700" spc="-36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700" spc="-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7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GEOMETRIC </a:t>
            </a:r>
            <a:r>
              <a:rPr sz="1700" spc="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700" spc="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)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71805" marR="136525" indent="-228600">
              <a:lnSpc>
                <a:spcPct val="100000"/>
              </a:lnSpc>
              <a:spcBef>
                <a:spcPts val="525"/>
              </a:spcBef>
              <a:buFont typeface="Courier New" panose="02070309020205020404"/>
              <a:buChar char="o"/>
              <a:tabLst>
                <a:tab pos="472440" algn="l"/>
              </a:tabLst>
            </a:pPr>
            <a:r>
              <a:rPr sz="1200" spc="-5" dirty="0">
                <a:latin typeface="Trebuchet MS" panose="020B0603020202020204"/>
                <a:cs typeface="Trebuchet MS" panose="020B0603020202020204"/>
              </a:rPr>
              <a:t>Because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rotation at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carbon–carbon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double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bonds is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restricted, </a:t>
            </a:r>
            <a:r>
              <a:rPr sz="1200" i="1" spc="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cis–trans </a:t>
            </a:r>
            <a:r>
              <a:rPr sz="12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isomerism 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(geometric </a:t>
            </a:r>
            <a:r>
              <a:rPr sz="12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isomerism) </a:t>
            </a:r>
            <a:r>
              <a:rPr sz="1200" spc="-5" dirty="0"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possible</a:t>
            </a:r>
            <a:r>
              <a:rPr sz="1200" spc="-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substituted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alkenes.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buFont typeface="Courier New" panose="02070309020205020404"/>
              <a:buChar char="o"/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urier New" panose="02070309020205020404"/>
              <a:buChar char="o"/>
            </a:pP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593725" lvl="1" indent="-229870">
              <a:lnSpc>
                <a:spcPct val="100000"/>
              </a:lnSpc>
              <a:buAutoNum type="alphaUcPeriod"/>
              <a:tabLst>
                <a:tab pos="594360" algn="l"/>
              </a:tabLst>
            </a:pPr>
            <a:r>
              <a:rPr sz="1400" u="sng" spc="-3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When</a:t>
            </a:r>
            <a:r>
              <a:rPr sz="1400" u="sng" spc="-8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5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W</a:t>
            </a:r>
            <a:r>
              <a:rPr sz="1400" u="sng" spc="-7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4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differs</a:t>
            </a:r>
            <a:r>
              <a:rPr sz="1400" u="sng" spc="-8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6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from</a:t>
            </a:r>
            <a:r>
              <a:rPr sz="1400" u="sng" spc="-9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5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X</a:t>
            </a:r>
            <a:r>
              <a:rPr sz="1400" u="sng" spc="-6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1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and</a:t>
            </a:r>
            <a:r>
              <a:rPr sz="1400" u="sng" spc="-7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9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Y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6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from</a:t>
            </a:r>
            <a:r>
              <a:rPr sz="1400" u="sng" spc="-8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10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Z,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3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400" u="sng" spc="-9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6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exist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4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as</a:t>
            </a:r>
            <a:r>
              <a:rPr sz="1400" u="sng" spc="-7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5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geometric</a:t>
            </a:r>
            <a:r>
              <a:rPr sz="1400" u="sng" spc="-9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1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isomers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763905">
              <a:lnSpc>
                <a:spcPct val="100000"/>
              </a:lnSpc>
              <a:spcBef>
                <a:spcPts val="930"/>
              </a:spcBef>
            </a:pPr>
            <a:r>
              <a:rPr sz="1200" spc="-5" dirty="0">
                <a:solidFill>
                  <a:srgbClr val="2F0BE5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12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12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example;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1,2-dichloroethene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exists </a:t>
            </a:r>
            <a:r>
              <a:rPr sz="1200" spc="-4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 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different</a:t>
            </a:r>
            <a:r>
              <a:rPr sz="1200" spc="1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forms: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 panose="020B0603020202020204"/>
              <a:cs typeface="Trebuchet MS" panose="020B0603020202020204"/>
            </a:endParaRPr>
          </a:p>
          <a:p>
            <a:pPr marR="134620" algn="r">
              <a:lnSpc>
                <a:spcPct val="100000"/>
              </a:lnSpc>
            </a:pPr>
            <a:r>
              <a:rPr sz="600" spc="3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15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1" name="object 11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50213" y="6012942"/>
              <a:ext cx="5948172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864613" y="7181088"/>
              <a:ext cx="4615815" cy="266700"/>
            </a:xfrm>
            <a:custGeom>
              <a:avLst/>
              <a:gdLst/>
              <a:ahLst/>
              <a:cxnLst/>
              <a:rect l="l" t="t" r="r" b="b"/>
              <a:pathLst>
                <a:path w="4615815" h="266700">
                  <a:moveTo>
                    <a:pt x="4613910" y="0"/>
                  </a:moveTo>
                  <a:lnTo>
                    <a:pt x="1524" y="0"/>
                  </a:lnTo>
                  <a:lnTo>
                    <a:pt x="0" y="761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4613910" y="266699"/>
                  </a:lnTo>
                  <a:lnTo>
                    <a:pt x="4615434" y="265175"/>
                  </a:lnTo>
                  <a:lnTo>
                    <a:pt x="4615434" y="263651"/>
                  </a:lnTo>
                  <a:lnTo>
                    <a:pt x="5334" y="263651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5" y="4571"/>
                  </a:lnTo>
                  <a:lnTo>
                    <a:pt x="5334" y="2285"/>
                  </a:lnTo>
                  <a:lnTo>
                    <a:pt x="4615434" y="2285"/>
                  </a:lnTo>
                  <a:lnTo>
                    <a:pt x="4615434" y="761"/>
                  </a:lnTo>
                  <a:lnTo>
                    <a:pt x="4613910" y="0"/>
                  </a:lnTo>
                  <a:close/>
                </a:path>
                <a:path w="46158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3651"/>
                  </a:lnTo>
                  <a:lnTo>
                    <a:pt x="5334" y="261365"/>
                  </a:lnTo>
                  <a:close/>
                </a:path>
                <a:path w="4615815" h="266700">
                  <a:moveTo>
                    <a:pt x="4610100" y="261365"/>
                  </a:moveTo>
                  <a:lnTo>
                    <a:pt x="5334" y="261365"/>
                  </a:lnTo>
                  <a:lnTo>
                    <a:pt x="5334" y="263651"/>
                  </a:lnTo>
                  <a:lnTo>
                    <a:pt x="4610100" y="263651"/>
                  </a:lnTo>
                  <a:lnTo>
                    <a:pt x="4610100" y="261365"/>
                  </a:lnTo>
                  <a:close/>
                </a:path>
                <a:path w="4615815" h="266700">
                  <a:moveTo>
                    <a:pt x="4610100" y="2285"/>
                  </a:moveTo>
                  <a:lnTo>
                    <a:pt x="4610100" y="263651"/>
                  </a:lnTo>
                  <a:lnTo>
                    <a:pt x="4612386" y="261365"/>
                  </a:lnTo>
                  <a:lnTo>
                    <a:pt x="4615434" y="261365"/>
                  </a:lnTo>
                  <a:lnTo>
                    <a:pt x="4615434" y="4571"/>
                  </a:lnTo>
                  <a:lnTo>
                    <a:pt x="4612386" y="4571"/>
                  </a:lnTo>
                  <a:lnTo>
                    <a:pt x="4610100" y="2285"/>
                  </a:lnTo>
                  <a:close/>
                </a:path>
                <a:path w="4615815" h="266700">
                  <a:moveTo>
                    <a:pt x="4615434" y="261365"/>
                  </a:moveTo>
                  <a:lnTo>
                    <a:pt x="4612386" y="261365"/>
                  </a:lnTo>
                  <a:lnTo>
                    <a:pt x="4610100" y="263651"/>
                  </a:lnTo>
                  <a:lnTo>
                    <a:pt x="4615434" y="263651"/>
                  </a:lnTo>
                  <a:lnTo>
                    <a:pt x="4615434" y="261365"/>
                  </a:lnTo>
                  <a:close/>
                </a:path>
                <a:path w="4615815" h="266700">
                  <a:moveTo>
                    <a:pt x="5334" y="2285"/>
                  </a:moveTo>
                  <a:lnTo>
                    <a:pt x="2285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4615815" h="266700">
                  <a:moveTo>
                    <a:pt x="46101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4610100" y="4571"/>
                  </a:lnTo>
                  <a:lnTo>
                    <a:pt x="4610100" y="2285"/>
                  </a:lnTo>
                  <a:close/>
                </a:path>
                <a:path w="4615815" h="266700">
                  <a:moveTo>
                    <a:pt x="4615434" y="2285"/>
                  </a:moveTo>
                  <a:lnTo>
                    <a:pt x="4610100" y="2285"/>
                  </a:lnTo>
                  <a:lnTo>
                    <a:pt x="4612386" y="4571"/>
                  </a:lnTo>
                  <a:lnTo>
                    <a:pt x="4615434" y="4571"/>
                  </a:lnTo>
                  <a:lnTo>
                    <a:pt x="4615434" y="2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i="1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Cis–Trans </a:t>
            </a:r>
            <a:r>
              <a:rPr sz="1700" spc="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700" spc="-36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700" spc="-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7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GEOMETRIC </a:t>
            </a:r>
            <a:r>
              <a:rPr sz="1700" spc="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700" spc="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)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706120" indent="-171450">
              <a:lnSpc>
                <a:spcPct val="100000"/>
              </a:lnSpc>
              <a:spcBef>
                <a:spcPts val="975"/>
              </a:spcBef>
              <a:buFont typeface="Wingdings" panose="05000000000000000000"/>
              <a:buChar char=""/>
              <a:tabLst>
                <a:tab pos="706755" algn="l"/>
              </a:tabLst>
            </a:pPr>
            <a:r>
              <a:rPr sz="1100" i="1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cis</a:t>
            </a:r>
            <a:r>
              <a:rPr sz="1100" i="1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isomer;</a:t>
            </a:r>
            <a:r>
              <a:rPr sz="11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when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two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similar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groups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on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1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same</a:t>
            </a:r>
            <a:r>
              <a:rPr sz="11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side</a:t>
            </a:r>
            <a:r>
              <a:rPr sz="11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double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741045" indent="-206375">
              <a:lnSpc>
                <a:spcPct val="100000"/>
              </a:lnSpc>
              <a:spcBef>
                <a:spcPts val="435"/>
              </a:spcBef>
              <a:buFont typeface="Wingdings" panose="05000000000000000000"/>
              <a:buChar char=""/>
              <a:tabLst>
                <a:tab pos="741045" algn="l"/>
                <a:tab pos="741680" algn="l"/>
              </a:tabLst>
            </a:pPr>
            <a:r>
              <a:rPr sz="1100" i="1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trans</a:t>
            </a:r>
            <a:r>
              <a:rPr sz="1100" i="1" spc="-7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isomer;</a:t>
            </a:r>
            <a:r>
              <a:rPr sz="11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when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75" dirty="0">
                <a:latin typeface="Trebuchet MS" panose="020B0603020202020204"/>
                <a:cs typeface="Trebuchet MS" panose="020B0603020202020204"/>
              </a:rPr>
              <a:t>two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similar</a:t>
            </a:r>
            <a:r>
              <a:rPr sz="11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20" dirty="0">
                <a:latin typeface="Trebuchet MS" panose="020B0603020202020204"/>
                <a:cs typeface="Trebuchet MS" panose="020B0603020202020204"/>
              </a:rPr>
              <a:t>groups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5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15" dirty="0">
                <a:latin typeface="Trebuchet MS" panose="020B0603020202020204"/>
                <a:cs typeface="Trebuchet MS" panose="020B0603020202020204"/>
              </a:rPr>
              <a:t>on</a:t>
            </a:r>
            <a:r>
              <a:rPr sz="11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opposite</a:t>
            </a:r>
            <a:r>
              <a:rPr sz="11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sides</a:t>
            </a:r>
            <a:r>
              <a:rPr sz="11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50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30" dirty="0">
                <a:latin typeface="Trebuchet MS" panose="020B0603020202020204"/>
                <a:cs typeface="Trebuchet MS" panose="020B0603020202020204"/>
              </a:rPr>
              <a:t>double</a:t>
            </a:r>
            <a:r>
              <a:rPr sz="11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100" spc="-45" dirty="0">
                <a:latin typeface="Trebuchet MS" panose="020B0603020202020204"/>
                <a:cs typeface="Trebuchet MS" panose="020B0603020202020204"/>
              </a:rPr>
              <a:t>bond.</a:t>
            </a:r>
            <a:endParaRPr sz="1100">
              <a:latin typeface="Trebuchet MS" panose="020B0603020202020204"/>
              <a:cs typeface="Trebuchet MS" panose="020B0603020202020204"/>
            </a:endParaRPr>
          </a:p>
          <a:p>
            <a:pPr marL="414020" marR="132080" indent="-170815">
              <a:lnSpc>
                <a:spcPct val="100000"/>
              </a:lnSpc>
              <a:spcBef>
                <a:spcPts val="975"/>
              </a:spcBef>
            </a:pPr>
            <a:r>
              <a:rPr sz="1200" spc="-5" dirty="0">
                <a:latin typeface="Courier New" panose="02070309020205020404"/>
                <a:cs typeface="Courier New" panose="02070309020205020404"/>
              </a:rPr>
              <a:t>o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They</a:t>
            </a:r>
            <a:r>
              <a:rPr sz="1200" spc="2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have </a:t>
            </a:r>
            <a:r>
              <a:rPr sz="1200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different </a:t>
            </a:r>
            <a:r>
              <a:rPr sz="1200" spc="-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physical </a:t>
            </a:r>
            <a:r>
              <a:rPr sz="12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properties </a:t>
            </a:r>
            <a:r>
              <a:rPr sz="1200" spc="-10" dirty="0">
                <a:latin typeface="Trebuchet MS" panose="020B0603020202020204"/>
                <a:cs typeface="Trebuchet MS" panose="020B0603020202020204"/>
              </a:rPr>
              <a:t>and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can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be </a:t>
            </a:r>
            <a:r>
              <a:rPr sz="1200" spc="-25" dirty="0">
                <a:latin typeface="Trebuchet MS" panose="020B0603020202020204"/>
                <a:cs typeface="Trebuchet MS" panose="020B0603020202020204"/>
              </a:rPr>
              <a:t>separated </a:t>
            </a:r>
            <a:r>
              <a:rPr sz="1200" spc="-75" dirty="0">
                <a:latin typeface="Trebuchet MS" panose="020B0603020202020204"/>
                <a:cs typeface="Trebuchet MS" panose="020B0603020202020204"/>
              </a:rPr>
              <a:t>by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fractional  </a:t>
            </a:r>
            <a:r>
              <a:rPr sz="1200" spc="-45" dirty="0">
                <a:latin typeface="Trebuchet MS" panose="020B0603020202020204"/>
                <a:cs typeface="Trebuchet MS" panose="020B0603020202020204"/>
              </a:rPr>
              <a:t>crystallization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or</a:t>
            </a:r>
            <a:r>
              <a:rPr sz="1200" spc="-1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distillation.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1068705">
              <a:lnSpc>
                <a:spcPct val="100000"/>
              </a:lnSpc>
              <a:spcBef>
                <a:spcPts val="1050"/>
              </a:spcBef>
            </a:pPr>
            <a:r>
              <a:rPr sz="1400" spc="-6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B.</a:t>
            </a:r>
            <a:r>
              <a:rPr sz="1400" spc="-8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7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If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8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(W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8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=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5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X</a:t>
            </a:r>
            <a:r>
              <a:rPr sz="1400" u="sng" spc="-6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5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or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9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Y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8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=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10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Z),</a:t>
            </a:r>
            <a:r>
              <a:rPr sz="1400" u="sng" spc="-7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5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geometric</a:t>
            </a:r>
            <a:r>
              <a:rPr sz="1400" u="sng" spc="-9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2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400" u="sng" spc="-8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is</a:t>
            </a:r>
            <a:r>
              <a:rPr sz="1400" u="sng" spc="-7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6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not</a:t>
            </a:r>
            <a:r>
              <a:rPr sz="1400" u="sng" spc="-7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u="sng" spc="-35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Trebuchet MS" panose="020B0603020202020204"/>
                <a:cs typeface="Trebuchet MS" panose="020B0603020202020204"/>
              </a:rPr>
              <a:t>possible.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600">
              <a:latin typeface="Trebuchet MS" panose="020B0603020202020204"/>
              <a:cs typeface="Trebuchet MS" panose="020B0603020202020204"/>
            </a:endParaRPr>
          </a:p>
          <a:p>
            <a:pPr marR="135890" algn="r">
              <a:lnSpc>
                <a:spcPct val="100000"/>
              </a:lnSpc>
              <a:spcBef>
                <a:spcPts val="1305"/>
              </a:spcBef>
            </a:pPr>
            <a:r>
              <a:rPr sz="600" spc="15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16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2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90038" y="7533131"/>
            <a:ext cx="3041459" cy="591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90800" y="8209026"/>
            <a:ext cx="3041142" cy="560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0626" y="22003"/>
            <a:ext cx="1075055" cy="298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185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8200" y="1126997"/>
            <a:ext cx="6096000" cy="3429000"/>
            <a:chOff x="838200" y="1126997"/>
            <a:chExt cx="6096000" cy="3429000"/>
          </a:xfrm>
        </p:grpSpPr>
        <p:sp>
          <p:nvSpPr>
            <p:cNvPr id="4" name="object 4"/>
            <p:cNvSpPr/>
            <p:nvPr/>
          </p:nvSpPr>
          <p:spPr>
            <a:xfrm>
              <a:off x="838200" y="1126997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50213" y="1637537"/>
              <a:ext cx="5948172" cy="2628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8813" y="2992374"/>
              <a:ext cx="2634615" cy="266700"/>
            </a:xfrm>
            <a:custGeom>
              <a:avLst/>
              <a:gdLst/>
              <a:ahLst/>
              <a:cxnLst/>
              <a:rect l="l" t="t" r="r" b="b"/>
              <a:pathLst>
                <a:path w="2634615" h="266700">
                  <a:moveTo>
                    <a:pt x="2632710" y="0"/>
                  </a:moveTo>
                  <a:lnTo>
                    <a:pt x="1524" y="0"/>
                  </a:lnTo>
                  <a:lnTo>
                    <a:pt x="0" y="1523"/>
                  </a:lnTo>
                  <a:lnTo>
                    <a:pt x="0" y="265175"/>
                  </a:lnTo>
                  <a:lnTo>
                    <a:pt x="1524" y="266699"/>
                  </a:lnTo>
                  <a:lnTo>
                    <a:pt x="2632710" y="266699"/>
                  </a:lnTo>
                  <a:lnTo>
                    <a:pt x="2634234" y="265175"/>
                  </a:lnTo>
                  <a:lnTo>
                    <a:pt x="2634234" y="264413"/>
                  </a:lnTo>
                  <a:lnTo>
                    <a:pt x="5334" y="264413"/>
                  </a:lnTo>
                  <a:lnTo>
                    <a:pt x="2286" y="261365"/>
                  </a:lnTo>
                  <a:lnTo>
                    <a:pt x="5334" y="261365"/>
                  </a:lnTo>
                  <a:lnTo>
                    <a:pt x="5334" y="4571"/>
                  </a:lnTo>
                  <a:lnTo>
                    <a:pt x="2286" y="4571"/>
                  </a:lnTo>
                  <a:lnTo>
                    <a:pt x="5334" y="2285"/>
                  </a:lnTo>
                  <a:lnTo>
                    <a:pt x="2634234" y="2285"/>
                  </a:lnTo>
                  <a:lnTo>
                    <a:pt x="2634234" y="1523"/>
                  </a:lnTo>
                  <a:lnTo>
                    <a:pt x="2632710" y="0"/>
                  </a:lnTo>
                  <a:close/>
                </a:path>
                <a:path w="2634615" h="266700">
                  <a:moveTo>
                    <a:pt x="5334" y="261365"/>
                  </a:moveTo>
                  <a:lnTo>
                    <a:pt x="2286" y="261365"/>
                  </a:lnTo>
                  <a:lnTo>
                    <a:pt x="5334" y="264413"/>
                  </a:lnTo>
                  <a:lnTo>
                    <a:pt x="5334" y="261365"/>
                  </a:lnTo>
                  <a:close/>
                </a:path>
                <a:path w="2634615" h="266700">
                  <a:moveTo>
                    <a:pt x="2628900" y="261365"/>
                  </a:moveTo>
                  <a:lnTo>
                    <a:pt x="5334" y="261365"/>
                  </a:lnTo>
                  <a:lnTo>
                    <a:pt x="5334" y="264413"/>
                  </a:lnTo>
                  <a:lnTo>
                    <a:pt x="2628900" y="264413"/>
                  </a:lnTo>
                  <a:lnTo>
                    <a:pt x="2628900" y="261365"/>
                  </a:lnTo>
                  <a:close/>
                </a:path>
                <a:path w="2634615" h="266700">
                  <a:moveTo>
                    <a:pt x="2628900" y="2285"/>
                  </a:moveTo>
                  <a:lnTo>
                    <a:pt x="2628900" y="264413"/>
                  </a:lnTo>
                  <a:lnTo>
                    <a:pt x="2631186" y="261365"/>
                  </a:lnTo>
                  <a:lnTo>
                    <a:pt x="2634234" y="261365"/>
                  </a:lnTo>
                  <a:lnTo>
                    <a:pt x="2634234" y="4571"/>
                  </a:lnTo>
                  <a:lnTo>
                    <a:pt x="2631186" y="4571"/>
                  </a:lnTo>
                  <a:lnTo>
                    <a:pt x="2628900" y="2285"/>
                  </a:lnTo>
                  <a:close/>
                </a:path>
                <a:path w="2634615" h="266700">
                  <a:moveTo>
                    <a:pt x="2634234" y="261365"/>
                  </a:moveTo>
                  <a:lnTo>
                    <a:pt x="2631186" y="261365"/>
                  </a:lnTo>
                  <a:lnTo>
                    <a:pt x="2628900" y="264413"/>
                  </a:lnTo>
                  <a:lnTo>
                    <a:pt x="2634234" y="264413"/>
                  </a:lnTo>
                  <a:lnTo>
                    <a:pt x="2634234" y="261365"/>
                  </a:lnTo>
                  <a:close/>
                </a:path>
                <a:path w="2634615" h="266700">
                  <a:moveTo>
                    <a:pt x="5334" y="2285"/>
                  </a:moveTo>
                  <a:lnTo>
                    <a:pt x="2286" y="4571"/>
                  </a:lnTo>
                  <a:lnTo>
                    <a:pt x="5334" y="4571"/>
                  </a:lnTo>
                  <a:lnTo>
                    <a:pt x="5334" y="2285"/>
                  </a:lnTo>
                  <a:close/>
                </a:path>
                <a:path w="2634615" h="266700">
                  <a:moveTo>
                    <a:pt x="2628900" y="2285"/>
                  </a:moveTo>
                  <a:lnTo>
                    <a:pt x="5334" y="2285"/>
                  </a:lnTo>
                  <a:lnTo>
                    <a:pt x="5334" y="4571"/>
                  </a:lnTo>
                  <a:lnTo>
                    <a:pt x="2628900" y="4571"/>
                  </a:lnTo>
                  <a:lnTo>
                    <a:pt x="2628900" y="2285"/>
                  </a:lnTo>
                  <a:close/>
                </a:path>
                <a:path w="2634615" h="266700">
                  <a:moveTo>
                    <a:pt x="2634234" y="2285"/>
                  </a:moveTo>
                  <a:lnTo>
                    <a:pt x="2628900" y="2285"/>
                  </a:lnTo>
                  <a:lnTo>
                    <a:pt x="2631186" y="4571"/>
                  </a:lnTo>
                  <a:lnTo>
                    <a:pt x="2634234" y="4571"/>
                  </a:lnTo>
                  <a:lnTo>
                    <a:pt x="2634234" y="2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14600" y="2080259"/>
              <a:ext cx="2667000" cy="673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44296" y="1133094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R="155575" algn="r">
              <a:lnSpc>
                <a:spcPct val="100000"/>
              </a:lnSpc>
            </a:pPr>
            <a:r>
              <a:rPr sz="1700" i="1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Cis–Trans </a:t>
            </a:r>
            <a:r>
              <a:rPr sz="1700" spc="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ISOMERISM </a:t>
            </a: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</a:t>
            </a:r>
            <a:r>
              <a:rPr sz="1700" spc="-37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7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GEOMETRIC </a:t>
            </a:r>
            <a:r>
              <a:rPr sz="1700" spc="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700" spc="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)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72440" indent="-229870">
              <a:lnSpc>
                <a:spcPct val="100000"/>
              </a:lnSpc>
              <a:spcBef>
                <a:spcPts val="555"/>
              </a:spcBef>
              <a:buFont typeface="Courier New" panose="02070309020205020404"/>
              <a:buChar char="o"/>
              <a:tabLst>
                <a:tab pos="473075" algn="l"/>
              </a:tabLst>
            </a:pPr>
            <a:r>
              <a:rPr sz="1400" spc="-5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For </a:t>
            </a:r>
            <a:r>
              <a:rPr sz="1400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400" spc="-9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with </a:t>
            </a:r>
            <a:r>
              <a:rPr sz="1400" spc="-6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four </a:t>
            </a:r>
            <a:r>
              <a:rPr sz="1400" spc="-7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different </a:t>
            </a:r>
            <a:r>
              <a:rPr sz="14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substituent </a:t>
            </a:r>
            <a:r>
              <a:rPr sz="140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such</a:t>
            </a:r>
            <a:r>
              <a:rPr sz="1400" spc="-1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3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as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B050"/>
              </a:buClr>
              <a:buFont typeface="Courier New" panose="02070309020205020404"/>
              <a:buChar char="o"/>
            </a:pPr>
            <a:endParaRPr sz="2200">
              <a:latin typeface="Trebuchet MS" panose="020B0603020202020204"/>
              <a:cs typeface="Trebuchet MS" panose="020B0603020202020204"/>
            </a:endParaRPr>
          </a:p>
          <a:p>
            <a:pPr marR="207010" algn="r">
              <a:lnSpc>
                <a:spcPct val="100000"/>
              </a:lnSpc>
              <a:spcBef>
                <a:spcPts val="5"/>
              </a:spcBef>
            </a:pPr>
            <a:r>
              <a:rPr sz="1400" spc="-60" dirty="0">
                <a:latin typeface="Trebuchet MS" panose="020B0603020202020204"/>
                <a:cs typeface="Trebuchet MS" panose="020B0603020202020204"/>
              </a:rPr>
              <a:t>Cl</a:t>
            </a:r>
            <a:r>
              <a:rPr sz="1400" spc="-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85" dirty="0">
                <a:latin typeface="Trebuchet MS" panose="020B0603020202020204"/>
                <a:cs typeface="Trebuchet MS" panose="020B0603020202020204"/>
              </a:rPr>
              <a:t>&gt;</a:t>
            </a:r>
            <a:r>
              <a:rPr sz="1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160" dirty="0">
                <a:latin typeface="Trebuchet MS" panose="020B0603020202020204"/>
                <a:cs typeface="Trebuchet MS" panose="020B0603020202020204"/>
              </a:rPr>
              <a:t>F,</a:t>
            </a:r>
            <a:r>
              <a:rPr sz="14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15" dirty="0">
                <a:latin typeface="Trebuchet MS" panose="020B0603020202020204"/>
                <a:cs typeface="Trebuchet MS" panose="020B0603020202020204"/>
              </a:rPr>
              <a:t>and</a:t>
            </a:r>
            <a:r>
              <a:rPr sz="1400" spc="-8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5" dirty="0">
                <a:latin typeface="Trebuchet MS" panose="020B0603020202020204"/>
                <a:cs typeface="Trebuchet MS" panose="020B0603020202020204"/>
              </a:rPr>
              <a:t>CH</a:t>
            </a:r>
            <a:r>
              <a:rPr sz="1350" spc="7" baseline="-22000" dirty="0">
                <a:latin typeface="Trebuchet MS" panose="020B0603020202020204"/>
                <a:cs typeface="Trebuchet MS" panose="020B0603020202020204"/>
              </a:rPr>
              <a:t>3</a:t>
            </a:r>
            <a:r>
              <a:rPr sz="1350" spc="-67" baseline="-2200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85" dirty="0">
                <a:latin typeface="Trebuchet MS" panose="020B0603020202020204"/>
                <a:cs typeface="Trebuchet MS" panose="020B0603020202020204"/>
              </a:rPr>
              <a:t>&gt;</a:t>
            </a:r>
            <a:r>
              <a:rPr sz="1400" spc="-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20" dirty="0">
                <a:latin typeface="Trebuchet MS" panose="020B0603020202020204"/>
                <a:cs typeface="Trebuchet MS" panose="020B0603020202020204"/>
              </a:rPr>
              <a:t>H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8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rebuchet MS" panose="020B0603020202020204"/>
              <a:cs typeface="Trebuchet MS" panose="020B0603020202020204"/>
            </a:endParaRPr>
          </a:p>
          <a:p>
            <a:pPr marL="382905">
              <a:lnSpc>
                <a:spcPct val="100000"/>
              </a:lnSpc>
              <a:spcBef>
                <a:spcPts val="5"/>
              </a:spcBef>
            </a:pP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Another </a:t>
            </a:r>
            <a:r>
              <a:rPr sz="1400" spc="-50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system, </a:t>
            </a:r>
            <a:r>
              <a:rPr sz="1400" spc="-5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400" i="1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E, </a:t>
            </a:r>
            <a:r>
              <a:rPr sz="14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Z</a:t>
            </a:r>
            <a:r>
              <a:rPr sz="1400" i="1" spc="-2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400" spc="-45" dirty="0">
                <a:solidFill>
                  <a:srgbClr val="2F0BE5"/>
                </a:solidFill>
                <a:latin typeface="Trebuchet MS" panose="020B0603020202020204"/>
                <a:cs typeface="Trebuchet MS" panose="020B0603020202020204"/>
              </a:rPr>
              <a:t>system,</a:t>
            </a:r>
            <a:endParaRPr sz="1400">
              <a:latin typeface="Trebuchet MS" panose="020B0603020202020204"/>
              <a:cs typeface="Trebuchet MS" panose="020B0603020202020204"/>
            </a:endParaRPr>
          </a:p>
          <a:p>
            <a:pPr marL="592455" lvl="1" indent="-172085">
              <a:lnSpc>
                <a:spcPct val="100000"/>
              </a:lnSpc>
              <a:spcBef>
                <a:spcPts val="715"/>
              </a:spcBef>
              <a:buFont typeface="Wingdings" panose="05000000000000000000"/>
              <a:buChar char=""/>
              <a:tabLst>
                <a:tab pos="593090" algn="l"/>
              </a:tabLst>
            </a:pPr>
            <a:r>
              <a:rPr sz="1200" spc="-50" dirty="0">
                <a:latin typeface="Trebuchet MS" panose="020B0603020202020204"/>
                <a:cs typeface="Trebuchet MS" panose="020B0603020202020204"/>
              </a:rPr>
              <a:t>Basically, </a:t>
            </a:r>
            <a:r>
              <a:rPr sz="1200" spc="-5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5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E,Z </a:t>
            </a:r>
            <a:r>
              <a:rPr sz="12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system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works </a:t>
            </a:r>
            <a:r>
              <a:rPr sz="1200" spc="35" dirty="0">
                <a:latin typeface="Trebuchet MS" panose="020B0603020202020204"/>
                <a:cs typeface="Trebuchet MS" panose="020B0603020202020204"/>
              </a:rPr>
              <a:t>as</a:t>
            </a:r>
            <a:r>
              <a:rPr sz="1200" spc="-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follows;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790575" marR="133985" lvl="2" indent="-171450">
              <a:lnSpc>
                <a:spcPct val="100000"/>
              </a:lnSpc>
              <a:spcBef>
                <a:spcPts val="695"/>
              </a:spcBef>
              <a:buFont typeface="Trebuchet MS" panose="020B0603020202020204"/>
              <a:buChar char="-"/>
              <a:tabLst>
                <a:tab pos="790575" algn="l"/>
                <a:tab pos="791210" algn="l"/>
              </a:tabLst>
            </a:pP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Arrange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15" dirty="0">
                <a:latin typeface="Trebuchet MS" panose="020B0603020202020204"/>
                <a:cs typeface="Trebuchet MS" panose="020B0603020202020204"/>
              </a:rPr>
              <a:t>groups </a:t>
            </a:r>
            <a:r>
              <a:rPr sz="1200" i="1" spc="-10" dirty="0">
                <a:latin typeface="Trebuchet MS" panose="020B0603020202020204"/>
                <a:cs typeface="Trebuchet MS" panose="020B0603020202020204"/>
              </a:rPr>
              <a:t>on each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carbon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5" dirty="0">
                <a:latin typeface="Trebuchet MS" panose="020B0603020202020204"/>
                <a:cs typeface="Trebuchet MS" panose="020B0603020202020204"/>
              </a:rPr>
              <a:t>C=C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bond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in </a:t>
            </a:r>
            <a:r>
              <a:rPr sz="1200" i="1" spc="-55" dirty="0">
                <a:latin typeface="Trebuchet MS" panose="020B0603020202020204"/>
                <a:cs typeface="Trebuchet MS" panose="020B0603020202020204"/>
              </a:rPr>
              <a:t>order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80" dirty="0">
                <a:latin typeface="Trebuchet MS" panose="020B0603020202020204"/>
                <a:cs typeface="Trebuchet MS" panose="020B0603020202020204"/>
              </a:rPr>
              <a:t>priority 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(</a:t>
            </a:r>
            <a:r>
              <a:rPr sz="1200" spc="-2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depends </a:t>
            </a:r>
            <a:r>
              <a:rPr sz="1200" spc="-1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on </a:t>
            </a:r>
            <a:r>
              <a:rPr sz="1200" spc="-4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atomic</a:t>
            </a:r>
            <a:r>
              <a:rPr sz="1200" spc="-175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40" dirty="0">
                <a:solidFill>
                  <a:srgbClr val="00B050"/>
                </a:solidFill>
                <a:latin typeface="Trebuchet MS" panose="020B0603020202020204"/>
                <a:cs typeface="Trebuchet MS" panose="020B0603020202020204"/>
              </a:rPr>
              <a:t>number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)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790575" marR="133350" lvl="2" indent="-171450">
              <a:lnSpc>
                <a:spcPct val="100000"/>
              </a:lnSpc>
              <a:spcBef>
                <a:spcPts val="420"/>
              </a:spcBef>
              <a:buFont typeface="Trebuchet MS" panose="020B0603020202020204"/>
              <a:buChar char="-"/>
              <a:tabLst>
                <a:tab pos="790575" algn="l"/>
                <a:tab pos="791210" algn="l"/>
              </a:tabLst>
            </a:pP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higher </a:t>
            </a:r>
            <a:r>
              <a:rPr sz="1200" i="1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atomic </a:t>
            </a:r>
            <a:r>
              <a:rPr sz="1200" i="1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number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50" dirty="0">
                <a:latin typeface="Trebuchet MS" panose="020B0603020202020204"/>
                <a:cs typeface="Trebuchet MS" panose="020B0603020202020204"/>
              </a:rPr>
              <a:t>atom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directly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attached </a:t>
            </a:r>
            <a:r>
              <a:rPr sz="1200" i="1" spc="-100" dirty="0">
                <a:latin typeface="Trebuchet MS" panose="020B0603020202020204"/>
                <a:cs typeface="Trebuchet MS" panose="020B0603020202020204"/>
              </a:rPr>
              <a:t>to </a:t>
            </a:r>
            <a:r>
              <a:rPr sz="1200" i="1" spc="-6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55" dirty="0">
                <a:latin typeface="Trebuchet MS" panose="020B0603020202020204"/>
                <a:cs typeface="Trebuchet MS" panose="020B0603020202020204"/>
              </a:rPr>
              <a:t>double-  </a:t>
            </a:r>
            <a:r>
              <a:rPr sz="1200" i="1" spc="-20" dirty="0">
                <a:latin typeface="Trebuchet MS" panose="020B0603020202020204"/>
                <a:cs typeface="Trebuchet MS" panose="020B0603020202020204"/>
              </a:rPr>
              <a:t>bonded 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carbon, </a:t>
            </a:r>
            <a:r>
              <a:rPr sz="1200" i="1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higher </a:t>
            </a:r>
            <a:r>
              <a:rPr sz="1200" i="1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i="1" spc="-1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9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priority</a:t>
            </a:r>
            <a:r>
              <a:rPr sz="1200" i="1" spc="-95" dirty="0">
                <a:latin typeface="Trebuchet MS" panose="020B0603020202020204"/>
                <a:cs typeface="Trebuchet MS" panose="020B0603020202020204"/>
              </a:rPr>
              <a:t>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R="139065" algn="r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17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0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8200" y="5502402"/>
            <a:ext cx="6096000" cy="3429000"/>
            <a:chOff x="838200" y="5502402"/>
            <a:chExt cx="6096000" cy="3429000"/>
          </a:xfrm>
        </p:grpSpPr>
        <p:sp>
          <p:nvSpPr>
            <p:cNvPr id="10" name="object 10"/>
            <p:cNvSpPr/>
            <p:nvPr/>
          </p:nvSpPr>
          <p:spPr>
            <a:xfrm>
              <a:off x="838200" y="5502402"/>
              <a:ext cx="6096000" cy="3429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50213" y="6012942"/>
              <a:ext cx="5948172" cy="2628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44296" y="5508497"/>
            <a:ext cx="6083300" cy="341630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43205">
              <a:lnSpc>
                <a:spcPct val="100000"/>
              </a:lnSpc>
            </a:pPr>
            <a:r>
              <a:rPr sz="1700" i="1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Cis–Trans </a:t>
            </a:r>
            <a:r>
              <a:rPr sz="1700" spc="6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700" spc="-36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700" spc="-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IN </a:t>
            </a:r>
            <a:r>
              <a:rPr sz="1700" spc="30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ALKENES </a:t>
            </a:r>
            <a:r>
              <a:rPr sz="1700" spc="-2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(</a:t>
            </a:r>
            <a:r>
              <a:rPr sz="1700" spc="-2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GEOMETRIC </a:t>
            </a:r>
            <a:r>
              <a:rPr sz="1700" spc="4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ISOMERISM</a:t>
            </a:r>
            <a:r>
              <a:rPr sz="1700" spc="45" dirty="0">
                <a:solidFill>
                  <a:srgbClr val="454551"/>
                </a:solidFill>
                <a:latin typeface="Trebuchet MS" panose="020B0603020202020204"/>
                <a:cs typeface="Trebuchet MS" panose="020B0603020202020204"/>
              </a:rPr>
              <a:t>)</a:t>
            </a:r>
            <a:endParaRPr sz="1700">
              <a:latin typeface="Trebuchet MS" panose="020B0603020202020204"/>
              <a:cs typeface="Trebuchet MS" panose="020B0603020202020204"/>
            </a:endParaRPr>
          </a:p>
          <a:p>
            <a:pPr marL="472440" indent="-229235">
              <a:lnSpc>
                <a:spcPct val="100000"/>
              </a:lnSpc>
              <a:spcBef>
                <a:spcPts val="1105"/>
              </a:spcBef>
              <a:buFont typeface="Courier New" panose="02070309020205020404"/>
              <a:buChar char="o"/>
              <a:tabLst>
                <a:tab pos="472440" algn="l"/>
              </a:tabLst>
            </a:pPr>
            <a:r>
              <a:rPr sz="1200" spc="-60" dirty="0">
                <a:latin typeface="Trebuchet MS" panose="020B0603020202020204"/>
                <a:cs typeface="Trebuchet MS" panose="020B0603020202020204"/>
              </a:rPr>
              <a:t>If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groups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higher</a:t>
            </a:r>
            <a:r>
              <a:rPr sz="1200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priority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on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same</a:t>
            </a:r>
            <a:r>
              <a:rPr sz="12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side</a:t>
            </a:r>
            <a:r>
              <a:rPr sz="1200" spc="-6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C=C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plane,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59105">
              <a:lnSpc>
                <a:spcPct val="100000"/>
              </a:lnSpc>
              <a:spcBef>
                <a:spcPts val="660"/>
              </a:spcBef>
            </a:pPr>
            <a:r>
              <a:rPr sz="1200" i="1" u="sng" spc="-5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u="sng" spc="-3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isomer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u="sng" spc="-4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labeled </a:t>
            </a:r>
            <a:r>
              <a:rPr sz="1200" i="1" u="sng" spc="-9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Z;</a:t>
            </a:r>
            <a:r>
              <a:rPr sz="1200" i="1" spc="-9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(from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spc="-30" dirty="0">
                <a:latin typeface="Trebuchet MS" panose="020B0603020202020204"/>
                <a:cs typeface="Trebuchet MS" panose="020B0603020202020204"/>
              </a:rPr>
              <a:t>German </a:t>
            </a:r>
            <a:r>
              <a:rPr sz="1200" i="1" spc="-2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zusammen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,</a:t>
            </a:r>
            <a:r>
              <a:rPr sz="1200" i="1" spc="-22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65" dirty="0">
                <a:solidFill>
                  <a:srgbClr val="0070C0"/>
                </a:solidFill>
                <a:latin typeface="Trebuchet MS" panose="020B0603020202020204"/>
                <a:cs typeface="Trebuchet MS" panose="020B0603020202020204"/>
              </a:rPr>
              <a:t>together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).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72440" indent="-229235">
              <a:lnSpc>
                <a:spcPct val="100000"/>
              </a:lnSpc>
              <a:spcBef>
                <a:spcPts val="680"/>
              </a:spcBef>
              <a:buFont typeface="Courier New" panose="02070309020205020404"/>
              <a:buChar char="o"/>
              <a:tabLst>
                <a:tab pos="472440" algn="l"/>
              </a:tabLst>
            </a:pPr>
            <a:r>
              <a:rPr sz="1200" spc="-60" dirty="0">
                <a:latin typeface="Trebuchet MS" panose="020B0603020202020204"/>
                <a:cs typeface="Trebuchet MS" panose="020B0603020202020204"/>
              </a:rPr>
              <a:t>If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80" dirty="0">
                <a:latin typeface="Trebuchet MS" panose="020B0603020202020204"/>
                <a:cs typeface="Trebuchet MS" panose="020B0603020202020204"/>
              </a:rPr>
              <a:t>two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20" dirty="0">
                <a:latin typeface="Trebuchet MS" panose="020B0603020202020204"/>
                <a:cs typeface="Trebuchet MS" panose="020B0603020202020204"/>
              </a:rPr>
              <a:t>groups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 of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higher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70" dirty="0">
                <a:latin typeface="Trebuchet MS" panose="020B0603020202020204"/>
                <a:cs typeface="Trebuchet MS" panose="020B0603020202020204"/>
              </a:rPr>
              <a:t>priority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latin typeface="Trebuchet MS" panose="020B0603020202020204"/>
                <a:cs typeface="Trebuchet MS" panose="020B0603020202020204"/>
              </a:rPr>
              <a:t>are</a:t>
            </a:r>
            <a:r>
              <a:rPr sz="1200" spc="-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15" dirty="0">
                <a:latin typeface="Trebuchet MS" panose="020B0603020202020204"/>
                <a:cs typeface="Trebuchet MS" panose="020B0603020202020204"/>
              </a:rPr>
              <a:t>on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35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opposite</a:t>
            </a:r>
            <a:r>
              <a:rPr sz="12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sides</a:t>
            </a:r>
            <a:r>
              <a:rPr sz="1200" spc="-7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of </a:t>
            </a:r>
            <a:r>
              <a:rPr sz="1200" spc="-50" dirty="0">
                <a:latin typeface="Trebuchet MS" panose="020B0603020202020204"/>
                <a:cs typeface="Trebuchet MS" panose="020B0603020202020204"/>
              </a:rPr>
              <a:t>the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5" dirty="0">
                <a:latin typeface="Trebuchet MS" panose="020B0603020202020204"/>
                <a:cs typeface="Trebuchet MS" panose="020B0603020202020204"/>
              </a:rPr>
              <a:t>C=C</a:t>
            </a:r>
            <a:r>
              <a:rPr sz="1200" spc="-6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spc="-55" dirty="0">
                <a:latin typeface="Trebuchet MS" panose="020B0603020202020204"/>
                <a:cs typeface="Trebuchet MS" panose="020B0603020202020204"/>
              </a:rPr>
              <a:t>plane,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 marL="459105">
              <a:lnSpc>
                <a:spcPct val="100000"/>
              </a:lnSpc>
              <a:spcBef>
                <a:spcPts val="640"/>
              </a:spcBef>
            </a:pPr>
            <a:r>
              <a:rPr sz="1200" i="1" u="sng" spc="-5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u="sng" spc="-3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isomer </a:t>
            </a:r>
            <a:r>
              <a:rPr sz="1200" i="1" u="sng" spc="-15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is </a:t>
            </a:r>
            <a:r>
              <a:rPr sz="1200" i="1" u="sng" spc="-50" dirty="0"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labeled </a:t>
            </a:r>
            <a:r>
              <a:rPr sz="1200" i="1" u="sng" spc="-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rebuchet MS" panose="020B0603020202020204"/>
                <a:cs typeface="Trebuchet MS" panose="020B0603020202020204"/>
              </a:rPr>
              <a:t>E;</a:t>
            </a:r>
            <a:r>
              <a:rPr sz="1200" i="1" spc="-6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75" dirty="0">
                <a:latin typeface="Trebuchet MS" panose="020B0603020202020204"/>
                <a:cs typeface="Trebuchet MS" panose="020B0603020202020204"/>
              </a:rPr>
              <a:t>(from </a:t>
            </a:r>
            <a:r>
              <a:rPr sz="1200" i="1" spc="-65" dirty="0">
                <a:latin typeface="Trebuchet MS" panose="020B0603020202020204"/>
                <a:cs typeface="Trebuchet MS" panose="020B0603020202020204"/>
              </a:rPr>
              <a:t>the </a:t>
            </a:r>
            <a:r>
              <a:rPr sz="1200" i="1" spc="-25" dirty="0">
                <a:latin typeface="Trebuchet MS" panose="020B0603020202020204"/>
                <a:cs typeface="Trebuchet MS" panose="020B0603020202020204"/>
              </a:rPr>
              <a:t>German </a:t>
            </a:r>
            <a:r>
              <a:rPr sz="1200" i="1" spc="-40" dirty="0">
                <a:solidFill>
                  <a:srgbClr val="FF0000"/>
                </a:solidFill>
                <a:latin typeface="Trebuchet MS" panose="020B0603020202020204"/>
                <a:cs typeface="Trebuchet MS" panose="020B0603020202020204"/>
              </a:rPr>
              <a:t>entgegen</a:t>
            </a:r>
            <a:r>
              <a:rPr sz="1200" i="1" spc="-40" dirty="0">
                <a:latin typeface="Trebuchet MS" panose="020B0603020202020204"/>
                <a:cs typeface="Trebuchet MS" panose="020B0603020202020204"/>
              </a:rPr>
              <a:t>,</a:t>
            </a:r>
            <a:r>
              <a:rPr sz="1200" i="1" spc="-18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200" i="1" spc="-55" dirty="0">
                <a:solidFill>
                  <a:srgbClr val="00B0F0"/>
                </a:solidFill>
                <a:latin typeface="Trebuchet MS" panose="020B0603020202020204"/>
                <a:cs typeface="Trebuchet MS" panose="020B0603020202020204"/>
              </a:rPr>
              <a:t>opposite</a:t>
            </a:r>
            <a:r>
              <a:rPr sz="1200" i="1" spc="-55" dirty="0">
                <a:latin typeface="Trebuchet MS" panose="020B0603020202020204"/>
                <a:cs typeface="Trebuchet MS" panose="020B0603020202020204"/>
              </a:rPr>
              <a:t>).</a:t>
            </a:r>
            <a:endParaRPr sz="12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</a:pPr>
            <a:endParaRPr sz="13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rebuchet MS" panose="020B0603020202020204"/>
              <a:cs typeface="Trebuchet MS" panose="020B0603020202020204"/>
            </a:endParaRPr>
          </a:p>
          <a:p>
            <a:pPr marR="134620" algn="r">
              <a:lnSpc>
                <a:spcPct val="100000"/>
              </a:lnSpc>
            </a:pPr>
            <a:r>
              <a:rPr sz="600" spc="30" dirty="0">
                <a:solidFill>
                  <a:srgbClr val="C8267E"/>
                </a:solidFill>
                <a:latin typeface="Trebuchet MS" panose="020B0603020202020204"/>
                <a:cs typeface="Trebuchet MS" panose="020B0603020202020204"/>
              </a:rPr>
              <a:t>18</a:t>
            </a:r>
            <a:endParaRPr sz="600">
              <a:latin typeface="Trebuchet MS" panose="020B0603020202020204"/>
              <a:cs typeface="Trebuchet MS" panose="020B0603020202020204"/>
            </a:endParaRPr>
          </a:p>
          <a:p>
            <a:pPr marR="139700" algn="r">
              <a:lnSpc>
                <a:spcPct val="100000"/>
              </a:lnSpc>
              <a:spcBef>
                <a:spcPts val="15"/>
              </a:spcBef>
            </a:pPr>
            <a:r>
              <a:rPr sz="350" spc="-1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Dr</a:t>
            </a:r>
            <a:r>
              <a:rPr sz="350" spc="-6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5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Mohamed</a:t>
            </a:r>
            <a:r>
              <a:rPr sz="350" spc="-5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50" spc="-20" dirty="0">
                <a:solidFill>
                  <a:srgbClr val="113386"/>
                </a:solidFill>
                <a:latin typeface="Trebuchet MS" panose="020B0603020202020204"/>
                <a:cs typeface="Trebuchet MS" panose="020B0603020202020204"/>
              </a:rPr>
              <a:t>El-Newehy</a:t>
            </a:r>
            <a:endParaRPr sz="35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67127" y="7382256"/>
            <a:ext cx="3455670" cy="1192530"/>
            <a:chOff x="2167127" y="7382256"/>
            <a:chExt cx="3455670" cy="1192530"/>
          </a:xfrm>
        </p:grpSpPr>
        <p:sp>
          <p:nvSpPr>
            <p:cNvPr id="14" name="object 14"/>
            <p:cNvSpPr/>
            <p:nvPr/>
          </p:nvSpPr>
          <p:spPr>
            <a:xfrm>
              <a:off x="2171699" y="7386828"/>
              <a:ext cx="3446526" cy="1182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67127" y="7382256"/>
              <a:ext cx="3455670" cy="1192530"/>
            </a:xfrm>
            <a:custGeom>
              <a:avLst/>
              <a:gdLst/>
              <a:ahLst/>
              <a:cxnLst/>
              <a:rect l="l" t="t" r="r" b="b"/>
              <a:pathLst>
                <a:path w="3455670" h="1192529">
                  <a:moveTo>
                    <a:pt x="3455670" y="0"/>
                  </a:moveTo>
                  <a:lnTo>
                    <a:pt x="0" y="0"/>
                  </a:lnTo>
                  <a:lnTo>
                    <a:pt x="0" y="1192530"/>
                  </a:lnTo>
                  <a:lnTo>
                    <a:pt x="3455670" y="1192530"/>
                  </a:lnTo>
                  <a:lnTo>
                    <a:pt x="3455670" y="1190244"/>
                  </a:lnTo>
                  <a:lnTo>
                    <a:pt x="4572" y="1190244"/>
                  </a:lnTo>
                  <a:lnTo>
                    <a:pt x="2286" y="1187196"/>
                  </a:lnTo>
                  <a:lnTo>
                    <a:pt x="4572" y="1187196"/>
                  </a:lnTo>
                  <a:lnTo>
                    <a:pt x="4572" y="4572"/>
                  </a:lnTo>
                  <a:lnTo>
                    <a:pt x="2286" y="4572"/>
                  </a:lnTo>
                  <a:lnTo>
                    <a:pt x="4572" y="2286"/>
                  </a:lnTo>
                  <a:lnTo>
                    <a:pt x="3455670" y="2286"/>
                  </a:lnTo>
                  <a:lnTo>
                    <a:pt x="3455670" y="0"/>
                  </a:lnTo>
                  <a:close/>
                </a:path>
                <a:path w="3455670" h="1192529">
                  <a:moveTo>
                    <a:pt x="4572" y="1187196"/>
                  </a:moveTo>
                  <a:lnTo>
                    <a:pt x="2286" y="1187196"/>
                  </a:lnTo>
                  <a:lnTo>
                    <a:pt x="4572" y="1190244"/>
                  </a:lnTo>
                  <a:lnTo>
                    <a:pt x="4572" y="1187196"/>
                  </a:lnTo>
                  <a:close/>
                </a:path>
                <a:path w="3455670" h="1192529">
                  <a:moveTo>
                    <a:pt x="3451098" y="1187196"/>
                  </a:moveTo>
                  <a:lnTo>
                    <a:pt x="4572" y="1187196"/>
                  </a:lnTo>
                  <a:lnTo>
                    <a:pt x="4572" y="1190244"/>
                  </a:lnTo>
                  <a:lnTo>
                    <a:pt x="3451098" y="1190244"/>
                  </a:lnTo>
                  <a:lnTo>
                    <a:pt x="3451098" y="1187196"/>
                  </a:lnTo>
                  <a:close/>
                </a:path>
                <a:path w="3455670" h="1192529">
                  <a:moveTo>
                    <a:pt x="3451098" y="2286"/>
                  </a:moveTo>
                  <a:lnTo>
                    <a:pt x="3451098" y="1190244"/>
                  </a:lnTo>
                  <a:lnTo>
                    <a:pt x="3453384" y="1187196"/>
                  </a:lnTo>
                  <a:lnTo>
                    <a:pt x="3455670" y="1187196"/>
                  </a:lnTo>
                  <a:lnTo>
                    <a:pt x="3455670" y="4572"/>
                  </a:lnTo>
                  <a:lnTo>
                    <a:pt x="3453384" y="4572"/>
                  </a:lnTo>
                  <a:lnTo>
                    <a:pt x="3451098" y="2286"/>
                  </a:lnTo>
                  <a:close/>
                </a:path>
                <a:path w="3455670" h="1192529">
                  <a:moveTo>
                    <a:pt x="3455670" y="1187196"/>
                  </a:moveTo>
                  <a:lnTo>
                    <a:pt x="3453384" y="1187196"/>
                  </a:lnTo>
                  <a:lnTo>
                    <a:pt x="3451098" y="1190244"/>
                  </a:lnTo>
                  <a:lnTo>
                    <a:pt x="3455670" y="1190244"/>
                  </a:lnTo>
                  <a:lnTo>
                    <a:pt x="3455670" y="1187196"/>
                  </a:lnTo>
                  <a:close/>
                </a:path>
                <a:path w="3455670" h="1192529">
                  <a:moveTo>
                    <a:pt x="4572" y="2286"/>
                  </a:moveTo>
                  <a:lnTo>
                    <a:pt x="2286" y="4572"/>
                  </a:lnTo>
                  <a:lnTo>
                    <a:pt x="4572" y="4572"/>
                  </a:lnTo>
                  <a:lnTo>
                    <a:pt x="4572" y="2286"/>
                  </a:lnTo>
                  <a:close/>
                </a:path>
                <a:path w="3455670" h="1192529">
                  <a:moveTo>
                    <a:pt x="3451098" y="2286"/>
                  </a:moveTo>
                  <a:lnTo>
                    <a:pt x="4572" y="2286"/>
                  </a:lnTo>
                  <a:lnTo>
                    <a:pt x="4572" y="4572"/>
                  </a:lnTo>
                  <a:lnTo>
                    <a:pt x="3451098" y="4572"/>
                  </a:lnTo>
                  <a:lnTo>
                    <a:pt x="3451098" y="2286"/>
                  </a:lnTo>
                  <a:close/>
                </a:path>
                <a:path w="3455670" h="1192529">
                  <a:moveTo>
                    <a:pt x="3455670" y="2286"/>
                  </a:moveTo>
                  <a:lnTo>
                    <a:pt x="3451098" y="2286"/>
                  </a:lnTo>
                  <a:lnTo>
                    <a:pt x="3453384" y="4572"/>
                  </a:lnTo>
                  <a:lnTo>
                    <a:pt x="3455670" y="4572"/>
                  </a:lnTo>
                  <a:lnTo>
                    <a:pt x="3455670" y="22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65"/>
              </a:lnSpc>
            </a:pPr>
            <a:fld id="{81D60167-4931-47E6-BA6A-407CBD079E47}" type="slidenum">
              <a:rPr spc="20" dirty="0"/>
            </a:fld>
            <a:endParaRPr spc="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09E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20759</Words>
  <Application>WPS Presentation</Application>
  <PresentationFormat>On-screen Show (4:3)</PresentationFormat>
  <Paragraphs>1105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SimSun</vt:lpstr>
      <vt:lpstr>Wingdings</vt:lpstr>
      <vt:lpstr>Carlito</vt:lpstr>
      <vt:lpstr>Segoe Print</vt:lpstr>
      <vt:lpstr>Times New Roman</vt:lpstr>
      <vt:lpstr>Trebuchet MS</vt:lpstr>
      <vt:lpstr>Arial</vt:lpstr>
      <vt:lpstr>Courier New</vt:lpstr>
      <vt:lpstr>Wingdings</vt:lpstr>
      <vt:lpstr>Microsoft YaHei</vt:lpstr>
      <vt:lpstr>Arial Unicode MS</vt:lpstr>
      <vt:lpstr>Calibri</vt:lpstr>
      <vt:lpstr>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- 3- CHEM 244 - Alkenes and Alkynes</dc:title>
  <dc:creator>User</dc:creator>
  <cp:lastModifiedBy>ABHISHEK MISHRA</cp:lastModifiedBy>
  <cp:revision>1</cp:revision>
  <dcterms:created xsi:type="dcterms:W3CDTF">2021-03-05T02:30:33Z</dcterms:created>
  <dcterms:modified xsi:type="dcterms:W3CDTF">2021-03-05T02:30:33Z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2018-02-22T05:30:00Z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2021-03-05T05:30:00Z</vt:filetime>
  </property>
  <property fmtid="{D5CDD505-2E9C-101B-9397-08002B2CF9AE}" pid="5" name="KSOProductBuildVer">
    <vt:lpwstr>1033-11.2.0.10017</vt:lpwstr>
  </property>
</Properties>
</file>