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59" r:id="rId4"/>
    <p:sldId id="260" r:id="rId5"/>
    <p:sldId id="257" r:id="rId6"/>
    <p:sldId id="261" r:id="rId7"/>
    <p:sldId id="262" r:id="rId8"/>
    <p:sldId id="263" r:id="rId9"/>
    <p:sldId id="258" r:id="rId10"/>
    <p:sldId id="264" r:id="rId11"/>
    <p:sldId id="265" r:id="rId12"/>
    <p:sldId id="266" r:id="rId13"/>
    <p:sldId id="267" r:id="rId14"/>
    <p:sldId id="268" r:id="rId15"/>
    <p:sldId id="270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59C8C-EEF7-480E-BFF7-CBE8A9FF56BD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C2355-A2D6-4160-9865-51AECAF97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11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C2355-A2D6-4160-9865-51AECAF976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08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0666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13599-6063-4C75-BA89-E757E42F2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A04C34-BF2D-45EA-BC3E-AC70121D12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46CA9-1521-4FC1-B9CF-F5D6352125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0E8AA5-0E01-4960-8CCC-D277AFA578AF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E7F5A-CDE2-40F2-AC03-BD4176AC1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30754-CF5F-4B8F-947F-6F62096BB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0F7F1C-E0F2-47B4-8C99-36FC499C3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443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BBA06E-3DA2-419E-910D-27F4045031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8D73DD-AA05-4619-8159-33CFFEEA84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4A162-2F29-4265-A04B-C8750D3A56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0E8AA5-0E01-4960-8CCC-D277AFA578AF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0A2C5-C5E3-4CEB-A7A2-C28DFA559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ECA56-C111-442A-A5BD-767740181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0F7F1C-E0F2-47B4-8C99-36FC499C3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78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3DBE8-602C-4D5B-8BB1-5B777A2D26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FF2B60-68B3-4318-A8B6-DDE90A92B1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613D9-A009-42BA-AAD4-FD5890C6F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025AD-B2EB-46D8-B6D6-634F50C040F9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8B8A5-435D-4F45-A705-2D617B393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5E001-7D8F-48F4-A9DE-4B5C490A2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75CE9-7731-49D2-A14E-6286C77AA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25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BB166-AB68-4AEA-BB86-4AAC403C6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E2543-2D96-445B-A827-B270B7D3F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665EF-A347-4C91-9EFC-8C07598AE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025AD-B2EB-46D8-B6D6-634F50C040F9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874CF-D1CB-40CC-8B0C-D816F1EDC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CE1A0-16C9-43D8-B9A3-93858F54C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75CE9-7731-49D2-A14E-6286C77AA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443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EF80B-0FBF-47DB-8459-66241DD7E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EABAC-A29D-460E-A422-6DCDF6D35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BC2A7-1412-484B-9568-C071A2E98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025AD-B2EB-46D8-B6D6-634F50C040F9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88F6F-92DD-49EC-A339-4EF48F8AE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26EF2-B1CD-45AD-93CF-4D7617644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75CE9-7731-49D2-A14E-6286C77AA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59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32761-23DC-488F-A15D-924F9ACF4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D0F93-70E9-4AF4-8189-6C49B8B9BC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6D07E-7BD9-4FF0-B2C8-79E263C85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7A2F50-86F9-4E7C-A7A9-E853624FD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025AD-B2EB-46D8-B6D6-634F50C040F9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1640A5-E109-4AF4-AC2A-2B5977B76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1D9A6C-6904-4598-AAB3-E7829DDC5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75CE9-7731-49D2-A14E-6286C77AA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56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7DA24-B5C7-41B6-A5A5-FDCE9DE85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03764A-1C9E-4C4E-8E3D-5659673AE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AFE6C6-789C-4A27-B2E4-8C03CCC486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F02A40-F7AC-42CC-8516-E7632D9E7F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91374D-8440-4CC0-9631-87314ACCC6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A4B629-8032-41AA-B4CB-CFC2522EE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025AD-B2EB-46D8-B6D6-634F50C040F9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3B73F9-E932-4996-96BD-C2395D8F6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ED3FDF-16AE-428C-9177-E4B398905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75CE9-7731-49D2-A14E-6286C77AA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8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1A327-6625-480E-99C1-E60A93286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0C43E6-D651-452E-8314-743DBE922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025AD-B2EB-46D8-B6D6-634F50C040F9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2794C5-6784-4AE8-B21D-72427DFBC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5C535F-850D-4748-911B-82BBEAC3F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75CE9-7731-49D2-A14E-6286C77AA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379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6F4358-EEF2-4DE5-94D5-2E50F8112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025AD-B2EB-46D8-B6D6-634F50C040F9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A5209A-50B4-42F0-B36E-F09E9CF5B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3CF82-823A-4D3F-B9F9-6A1CB5FAF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75CE9-7731-49D2-A14E-6286C77AA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18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4EBAD-ECFC-4497-93C2-B212047B1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4907B-E375-4E61-95DA-5DA1B7EF4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7634B6-13AC-430F-BF88-6834334E9E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C6CA85-7E89-496A-89DD-060B3C43E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025AD-B2EB-46D8-B6D6-634F50C040F9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5353A1-8E34-4A49-8AD3-D06DA0306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439553-4D28-484A-9AAD-F65AD5F62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75CE9-7731-49D2-A14E-6286C77AA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88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20FED-46BF-48F7-B9A3-2EB003540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2785F-85FC-4E71-8B5E-11BEA1EC0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BE118-2960-4523-9377-9DA19C051C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0E8AA5-0E01-4960-8CCC-D277AFA578AF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4556D-7642-4709-86DC-0F4AA2DDF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CDAB0-F43B-4F23-ACB3-93D03547F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0F7F1C-E0F2-47B4-8C99-36FC499C3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310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DA661-8941-4043-A6BD-86E8AE474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B525D0-5072-4C2D-A6A5-B1CAB94795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6310ED-9AD1-4401-90DD-75CF1970B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FD8FF-15E8-4BA6-B4AF-290EE2B79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025AD-B2EB-46D8-B6D6-634F50C040F9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33E108-BE30-48F6-9D9F-8D3ADA851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26BE16-C2BD-4E68-8016-B8D86086D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75CE9-7731-49D2-A14E-6286C77AA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76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91502-3EBE-4DC5-906E-915429643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73EFAF-77F5-4569-B8E4-731F47A55D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626A8-0845-4535-8383-703025169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025AD-B2EB-46D8-B6D6-634F50C040F9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4E906-A06C-4EF8-BC54-3747D7984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A3AF3-AD78-413E-9E0F-E90CB4354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75CE9-7731-49D2-A14E-6286C77AA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306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DF1A8E-FF51-4404-94B6-DCAFCAFACE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0F5902-613F-42C1-A138-451AB540D4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24B1F-87C0-4773-919B-67474B2F0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025AD-B2EB-46D8-B6D6-634F50C040F9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1AC2F-D42E-4339-937B-C98A41BCA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0467E-2AB3-43DD-A6E3-C2C3EFF22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75CE9-7731-49D2-A14E-6286C77AA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73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CCBD9-86F6-4EFD-AA16-8C7E10CDE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86109-7C97-498B-AB22-E041C9C88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8605C-D689-4A38-B4EF-688F91161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0E8AA5-0E01-4960-8CCC-D277AFA578AF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0A9F7-E6FD-407D-8000-525EB1580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6ABA2-20D0-44C3-A73F-080F48F7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0F7F1C-E0F2-47B4-8C99-36FC499C3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73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6912C-AE45-4BAB-8F45-BEAADF66D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735F6-A564-4FF7-84E1-6917E8CE61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97628C-8BD6-4702-BDE0-AEE2A75911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D84AA5-5D0A-49B4-BFE4-595FEBBB78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0E8AA5-0E01-4960-8CCC-D277AFA578AF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152A7A-1A17-4C8A-A5F8-D46E330EF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2A7C6-4A36-409F-A935-14B31F37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0F7F1C-E0F2-47B4-8C99-36FC499C3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06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B13E1-8A94-4476-85C4-D76BEE6AE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DEAB7-7194-49DF-B2FA-7C55EB9AD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D2BC08-7BF6-42C9-90F7-85E42869C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B13392-E9FA-426C-8774-3DE17A36FD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35B19C-730B-4A9A-BE80-D5FEA13C0F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0F514A-A751-4676-B368-614875347A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0E8AA5-0E01-4960-8CCC-D277AFA578AF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1A1B9D-69B2-4453-95EA-9425D0CB2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56ECF5-A79B-4C51-962E-6603BB052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0F7F1C-E0F2-47B4-8C99-36FC499C3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40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C6EDF-DAB3-42E9-84A9-E0F86B20A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EE86AD-B98C-4F7A-8AB3-D6DD7C052B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0E8AA5-0E01-4960-8CCC-D277AFA578AF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BC8DDD-6DCB-4768-B56A-276948191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6B43A8-7086-4F24-A5A3-CC86ED07C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0F7F1C-E0F2-47B4-8C99-36FC499C3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29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2CCA05-82C1-4142-A0A7-202276E8D8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0E8AA5-0E01-4960-8CCC-D277AFA578AF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E3E682-861F-451C-AB4B-370485578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6A11E7-ECD2-4931-9EF1-1E982CA0C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0F7F1C-E0F2-47B4-8C99-36FC499C3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23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6A094-0DB1-4178-97A6-259A46ED0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B4051-CFE1-4C28-A134-773654AF9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F44E6-93B7-4AFC-B903-9C2D449147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5AC38D-2EE6-43BF-B786-11A5C5811E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0E8AA5-0E01-4960-8CCC-D277AFA578AF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781597-5554-4A92-93D8-4B3B249AC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A06246-1C09-45A3-9847-7DCA58DD9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0F7F1C-E0F2-47B4-8C99-36FC499C3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79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9269A-D07A-4B5F-9F42-B7884330E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7EED97-09D7-4A2B-BC35-2E25C14B28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43134B-6FB9-42DC-9772-96C8A77A7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6ACB11-EBB9-435E-ABA3-EE2589678B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0E8AA5-0E01-4960-8CCC-D277AFA578AF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6FF670-3038-43C4-A589-87B22A09F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112211-2E2D-488B-B20E-DE440170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0F7F1C-E0F2-47B4-8C99-36FC499C3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57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F8DED59-C3BF-4FA4-9DAA-8502808A492C}"/>
              </a:ext>
            </a:extLst>
          </p:cNvPr>
          <p:cNvSpPr txBox="1"/>
          <p:nvPr userDrawn="1"/>
        </p:nvSpPr>
        <p:spPr>
          <a:xfrm>
            <a:off x="352697" y="571689"/>
            <a:ext cx="1789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lgerian" panose="04020705040A02060702" pitchFamily="82" charset="0"/>
              </a:rPr>
              <a:t>Module -1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380372-2A9C-457B-AE31-13DF6A40294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317" y="571689"/>
            <a:ext cx="881934" cy="4409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3896F6-0303-41B0-9511-BFD67393E01D}"/>
              </a:ext>
            </a:extLst>
          </p:cNvPr>
          <p:cNvSpPr txBox="1"/>
          <p:nvPr userDrawn="1"/>
        </p:nvSpPr>
        <p:spPr>
          <a:xfrm>
            <a:off x="10071461" y="999593"/>
            <a:ext cx="1898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Dispensing Optics</a:t>
            </a:r>
          </a:p>
        </p:txBody>
      </p:sp>
    </p:spTree>
    <p:extLst>
      <p:ext uri="{BB962C8B-B14F-4D97-AF65-F5344CB8AC3E}">
        <p14:creationId xmlns:p14="http://schemas.microsoft.com/office/powerpoint/2010/main" val="275179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402281-9A5F-439F-A830-5841CCF54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1236B-3455-47CD-B22D-63282F496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F9F48-2208-489F-8C75-062F34ABE8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025AD-B2EB-46D8-B6D6-634F50C040F9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34C68-42D8-4F65-8D0F-68342B2363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E3A98-61BD-4E3E-A1CB-8867A8CE99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75CE9-7731-49D2-A14E-6286C77AA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tmp"/><Relationship Id="rId4" Type="http://schemas.openxmlformats.org/officeDocument/2006/relationships/image" Target="../media/image12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7" Type="http://schemas.openxmlformats.org/officeDocument/2006/relationships/image" Target="../media/image19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tmp"/><Relationship Id="rId5" Type="http://schemas.openxmlformats.org/officeDocument/2006/relationships/image" Target="../media/image17.tmp"/><Relationship Id="rId4" Type="http://schemas.openxmlformats.org/officeDocument/2006/relationships/image" Target="../media/image16.tm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62064AC-8F5F-44EB-9DFD-C7894C258178}"/>
              </a:ext>
            </a:extLst>
          </p:cNvPr>
          <p:cNvSpPr txBox="1"/>
          <p:nvPr/>
        </p:nvSpPr>
        <p:spPr>
          <a:xfrm>
            <a:off x="1391478" y="2451652"/>
            <a:ext cx="94090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Frame Measurements and Frame Markings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2051CB-A380-4E56-A430-40F789C8AA3B}"/>
              </a:ext>
            </a:extLst>
          </p:cNvPr>
          <p:cNvSpPr txBox="1"/>
          <p:nvPr/>
        </p:nvSpPr>
        <p:spPr>
          <a:xfrm>
            <a:off x="8865704" y="5431230"/>
            <a:ext cx="288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Sony Gunaganti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Optometry &amp;Vision Sciences</a:t>
            </a:r>
          </a:p>
        </p:txBody>
      </p:sp>
    </p:spTree>
    <p:extLst>
      <p:ext uri="{BB962C8B-B14F-4D97-AF65-F5344CB8AC3E}">
        <p14:creationId xmlns:p14="http://schemas.microsoft.com/office/powerpoint/2010/main" val="1777477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BAC0A4-E8AF-4968-BF5E-843C9D9A8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511" y="1968235"/>
            <a:ext cx="3413133" cy="29215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C77C21-9D27-4C77-9477-68FCE1750B83}"/>
              </a:ext>
            </a:extLst>
          </p:cNvPr>
          <p:cNvSpPr txBox="1"/>
          <p:nvPr/>
        </p:nvSpPr>
        <p:spPr>
          <a:xfrm>
            <a:off x="534572" y="1519311"/>
            <a:ext cx="71463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 drop/Seg raise :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Segment Height :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933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23D6B6-3E55-4A7E-ABD7-830E9C049CE0}"/>
              </a:ext>
            </a:extLst>
          </p:cNvPr>
          <p:cNvSpPr txBox="1"/>
          <p:nvPr/>
        </p:nvSpPr>
        <p:spPr>
          <a:xfrm>
            <a:off x="534572" y="1392702"/>
            <a:ext cx="1115568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TEMPLE LENGTH :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Overall Temple Length 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The overall temple length is the distance from the center of the center barrel screw hole to the posterior end of the temple, measured along the center of the temple.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Length to Bend (LTB)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is measured from the</a:t>
            </a:r>
            <a:b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center of the barrel to the middle of the bend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Front to Bend (FTB)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If the endpieces wrap around in a swept-back manner,</a:t>
            </a:r>
            <a:b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there is a distance between the plane of the frame front</a:t>
            </a:r>
            <a:b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the actual beginning of the temple. In this case,</a:t>
            </a:r>
            <a:b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temple length could be specified as frame to bend</a:t>
            </a:r>
            <a:b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(FTB)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686770-43B2-4279-B722-F45B29085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10" y="3405184"/>
            <a:ext cx="571580" cy="476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402E78-06CC-44B6-85BC-88E332ED8D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552" y="2214913"/>
            <a:ext cx="4210638" cy="17718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5FF08E-DE2B-4FA5-8531-C72E6E15BE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" t="7557"/>
          <a:stretch/>
        </p:blipFill>
        <p:spPr>
          <a:xfrm>
            <a:off x="6612772" y="3405184"/>
            <a:ext cx="4210638" cy="19691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14AE95-3AEC-4DF1-A400-A4DF7B1EB2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088" y="5465298"/>
            <a:ext cx="3982006" cy="118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50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08D32D-95AF-468C-800D-77907954A69D}"/>
              </a:ext>
            </a:extLst>
          </p:cNvPr>
          <p:cNvSpPr txBox="1"/>
          <p:nvPr/>
        </p:nvSpPr>
        <p:spPr>
          <a:xfrm>
            <a:off x="506437" y="1378634"/>
            <a:ext cx="1124008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FRAME MARKINGS 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Most frames are marked according to size with three measurements: eye size, DBL, and temple length. 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Eye Size and DBL :            it means that the eye size is 50 mm and the distance between lenses is 20 mm.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Location of Markings 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inside of the </a:t>
            </a:r>
            <a:r>
              <a:rPr lang="en-US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nosepad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upper outer section of the </a:t>
            </a:r>
            <a:r>
              <a:rPr lang="en-US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eyewire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back side of the endpiece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eyesize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one end piece and DBL – other end piece /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inner side of the temples.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  <a:p>
            <a:br>
              <a:rPr lang="en-US" dirty="0"/>
            </a:br>
            <a:endParaRPr lang="en-US" dirty="0"/>
          </a:p>
          <a:p>
            <a:endParaRPr lang="en-US" dirty="0"/>
          </a:p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r>
              <a:rPr lang="en-US" sz="1800" b="0" i="0" dirty="0">
                <a:solidFill>
                  <a:srgbClr val="3F6618"/>
                </a:solidFill>
                <a:effectLst/>
                <a:latin typeface="FranklinGothic-Demi"/>
              </a:rPr>
              <a:t> 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AB929E-AA12-4DD7-AAA4-B9C581B2A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907" y="2384777"/>
            <a:ext cx="533474" cy="2191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BC50F4-D363-4F68-B945-61D7097391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62" y="3610026"/>
            <a:ext cx="4477375" cy="260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77AC75-4BF6-40F2-87BF-FD41DB08CA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472" y="3800552"/>
            <a:ext cx="4372585" cy="22196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73E714-C330-4D86-8C06-F2CD90E94B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7" y="4577326"/>
            <a:ext cx="4229690" cy="21720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385414-A9E9-4CF6-AAB0-D039C851B7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293" y="4393364"/>
            <a:ext cx="4401164" cy="21720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A2FAAA-1568-4DCD-9A41-1660F93BB4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060" y="4302531"/>
            <a:ext cx="5586805" cy="217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2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3275A9D-036F-438E-8FAB-1A14515D9B2B}"/>
              </a:ext>
            </a:extLst>
          </p:cNvPr>
          <p:cNvSpPr txBox="1"/>
          <p:nvPr/>
        </p:nvSpPr>
        <p:spPr>
          <a:xfrm>
            <a:off x="454855" y="1392701"/>
            <a:ext cx="112822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Frame Manufacturer Name, Color, and Country</a:t>
            </a:r>
            <a:b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 Origin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: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Frames should also be marked as to country of origin,</a:t>
            </a:r>
            <a:b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manufacturer, and frame name. 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Many frame manufacturers use a number rather than a name.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858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1299F1-5E31-45B0-9E1C-EFBC9CE31C74}"/>
              </a:ext>
            </a:extLst>
          </p:cNvPr>
          <p:cNvSpPr txBox="1"/>
          <p:nvPr/>
        </p:nvSpPr>
        <p:spPr>
          <a:xfrm>
            <a:off x="450166" y="1252025"/>
            <a:ext cx="110572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Safety Frame Markings :</a:t>
            </a:r>
          </a:p>
          <a:p>
            <a:endParaRPr lang="en-US" sz="2000" dirty="0">
              <a:solidFill>
                <a:srgbClr val="8129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Frames that are suitable for use as safety glasses must have “Z87” or “Z87-2” and the name or logo of the manufacturer stamped on the frame front and on both temples- specified by American National</a:t>
            </a:r>
            <a:b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Standards Institute (ANSI) in their standard called </a:t>
            </a:r>
            <a:r>
              <a:rPr lang="en-US" sz="2000" b="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American National Standard Practice for Occupational and Educational Eye and Face Protection.</a:t>
            </a:r>
          </a:p>
          <a:p>
            <a:endParaRPr lang="en-US" sz="2000" i="1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standard is numbered as Z87.1. If a pair of glasses has safety lenses, but is not in a frame marked “Z87” or “Z87-2,” the glasses are not safety glasses. 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/>
            </a:b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603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145B59-C7CA-4CDB-A6EF-4A298505B597}"/>
              </a:ext>
            </a:extLst>
          </p:cNvPr>
          <p:cNvSpPr txBox="1"/>
          <p:nvPr/>
        </p:nvSpPr>
        <p:spPr>
          <a:xfrm>
            <a:off x="478302" y="1280160"/>
            <a:ext cx="1126822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Gold Classifications for Metal Frames With Substantial Gold Content : </a:t>
            </a:r>
          </a:p>
          <a:p>
            <a:endParaRPr lang="en-US" dirty="0">
              <a:solidFill>
                <a:srgbClr val="812990"/>
              </a:solidFill>
              <a:latin typeface="FranklinGothic-Demi"/>
            </a:endParaRPr>
          </a:p>
          <a:p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EEA835-731A-44A5-8D29-6A65DF4E4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71" y="2393123"/>
            <a:ext cx="7254078" cy="318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668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6ABEF3-6BC9-47BB-A1B2-2D38DCBDC5C7}"/>
              </a:ext>
            </a:extLst>
          </p:cNvPr>
          <p:cNvSpPr txBox="1"/>
          <p:nvPr/>
        </p:nvSpPr>
        <p:spPr>
          <a:xfrm>
            <a:off x="821635" y="1431235"/>
            <a:ext cx="807057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to Know Frame Measurements….?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essential /useful in proper ordering of prescription glasses.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 of measurement procedures assures receipt of the proper size when ordering a replacement for a broken part.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Presentation deals with……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Datum System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Boxing System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Frame Measurements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Frame Markings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9EFB81-734A-494D-85BC-7DEDD141CD12}"/>
              </a:ext>
            </a:extLst>
          </p:cNvPr>
          <p:cNvSpPr txBox="1"/>
          <p:nvPr/>
        </p:nvSpPr>
        <p:spPr>
          <a:xfrm>
            <a:off x="10071461" y="999593"/>
            <a:ext cx="1898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Dispensing Optics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7BF6A-3595-4C4A-8294-BCE4A06B436D}"/>
              </a:ext>
            </a:extLst>
          </p:cNvPr>
          <p:cNvSpPr txBox="1"/>
          <p:nvPr/>
        </p:nvSpPr>
        <p:spPr>
          <a:xfrm>
            <a:off x="10223861" y="1151993"/>
            <a:ext cx="1898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Dispensing Optics</a:t>
            </a:r>
          </a:p>
        </p:txBody>
      </p:sp>
    </p:spTree>
    <p:extLst>
      <p:ext uri="{BB962C8B-B14F-4D97-AF65-F5344CB8AC3E}">
        <p14:creationId xmlns:p14="http://schemas.microsoft.com/office/powerpoint/2010/main" val="363660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B0886E-C651-4CD2-9605-CC3C8EB1417E}"/>
              </a:ext>
            </a:extLst>
          </p:cNvPr>
          <p:cNvSpPr txBox="1"/>
          <p:nvPr/>
        </p:nvSpPr>
        <p:spPr>
          <a:xfrm>
            <a:off x="437322" y="1298713"/>
            <a:ext cx="1131735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Older Datum System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previously used System…</a:t>
            </a:r>
          </a:p>
          <a:p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this System….? 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system of reference points for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frames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lenses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that placement of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lens optical centers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bifocal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segment heights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would be consistent.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it is Constructed…?</a:t>
            </a:r>
          </a:p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lens placed as it should sit in the frame, horizontal lines were drawn at the highest and lowest edges of the lens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line drawn halfway between the two horizontal lines and parallel to them was known as the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datum line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width of the lens along this line was called the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datum length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eye size. </a:t>
            </a:r>
          </a:p>
        </p:txBody>
      </p:sp>
    </p:spTree>
    <p:extLst>
      <p:ext uri="{BB962C8B-B14F-4D97-AF65-F5344CB8AC3E}">
        <p14:creationId xmlns:p14="http://schemas.microsoft.com/office/powerpoint/2010/main" val="2954915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D8827B4-2640-4735-81C7-EE2AED46F1AF}"/>
              </a:ext>
            </a:extLst>
          </p:cNvPr>
          <p:cNvSpPr txBox="1"/>
          <p:nvPr/>
        </p:nvSpPr>
        <p:spPr>
          <a:xfrm>
            <a:off x="437322" y="1113183"/>
            <a:ext cx="112643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point along the datum line halfway between the edges of the lens is the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datum center.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depth of the lens, measured as the vertical depth through the datum center, was the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mid-datum depth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B6B90E25-6AB4-4B7A-ACBF-2AD99624B662}"/>
              </a:ext>
            </a:extLst>
          </p:cNvPr>
          <p:cNvSpPr/>
          <p:nvPr/>
        </p:nvSpPr>
        <p:spPr>
          <a:xfrm>
            <a:off x="8229600" y="3048000"/>
            <a:ext cx="2827606" cy="2696817"/>
          </a:xfrm>
          <a:prstGeom prst="foldedCorner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Datum System in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nutt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shell</a:t>
            </a:r>
          </a:p>
          <a:p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Datum Line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Datum Length/Eye Size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Datum Center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 Datum Depth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30F868-0C81-4535-A324-19ADD80422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466" y="3331957"/>
            <a:ext cx="3808159" cy="241286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C4EEA51-5426-43B6-85C7-6BF615E5EDA2}"/>
              </a:ext>
            </a:extLst>
          </p:cNvPr>
          <p:cNvCxnSpPr/>
          <p:nvPr/>
        </p:nvCxnSpPr>
        <p:spPr>
          <a:xfrm>
            <a:off x="2293034" y="4396408"/>
            <a:ext cx="191320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7E4C7B4-2695-4F25-A7A6-1BD21EE0191D}"/>
              </a:ext>
            </a:extLst>
          </p:cNvPr>
          <p:cNvCxnSpPr/>
          <p:nvPr/>
        </p:nvCxnSpPr>
        <p:spPr>
          <a:xfrm flipV="1">
            <a:off x="928468" y="4396408"/>
            <a:ext cx="1758461" cy="1188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09CEB5F-ED92-4484-956E-F3EF7D39BE23}"/>
              </a:ext>
            </a:extLst>
          </p:cNvPr>
          <p:cNvSpPr txBox="1"/>
          <p:nvPr/>
        </p:nvSpPr>
        <p:spPr>
          <a:xfrm>
            <a:off x="255563" y="5614013"/>
            <a:ext cx="17584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 panose="030F0702030302020204" pitchFamily="66" charset="0"/>
                <a:cs typeface="Times New Roman" panose="02020603050405020304" pitchFamily="18" charset="0"/>
              </a:rPr>
              <a:t>Datum Length/Eye Size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1D78C8-7763-491B-8080-4C7F124F5D57}"/>
              </a:ext>
            </a:extLst>
          </p:cNvPr>
          <p:cNvSpPr txBox="1"/>
          <p:nvPr/>
        </p:nvSpPr>
        <p:spPr>
          <a:xfrm>
            <a:off x="1532466" y="6035040"/>
            <a:ext cx="7653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*The datum system preceded the currently used boxing system.</a:t>
            </a:r>
          </a:p>
        </p:txBody>
      </p:sp>
    </p:spTree>
    <p:extLst>
      <p:ext uri="{BB962C8B-B14F-4D97-AF65-F5344CB8AC3E}">
        <p14:creationId xmlns:p14="http://schemas.microsoft.com/office/powerpoint/2010/main" val="257989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A456C5-4884-4A0C-B5F5-692F58B4DC23}"/>
              </a:ext>
            </a:extLst>
          </p:cNvPr>
          <p:cNvSpPr txBox="1"/>
          <p:nvPr/>
        </p:nvSpPr>
        <p:spPr>
          <a:xfrm>
            <a:off x="379828" y="1209822"/>
            <a:ext cx="11296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Boxing System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717320-9072-4661-A510-7FEE162118D2}"/>
              </a:ext>
            </a:extLst>
          </p:cNvPr>
          <p:cNvSpPr txBox="1"/>
          <p:nvPr/>
        </p:nvSpPr>
        <p:spPr>
          <a:xfrm>
            <a:off x="1153551" y="1753761"/>
            <a:ext cx="105226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boxing system improved on the foundation provided by the datum system.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boxing system consists two horizontal lines( top and bottom to  the lenses) and added two vertical lines(right and left to the lenses).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four lines form a box around the lens… Hence boxing system.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97CD48-DCA7-4F3C-BC38-804577721E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5556" r="5800"/>
          <a:stretch/>
        </p:blipFill>
        <p:spPr>
          <a:xfrm>
            <a:off x="2700996" y="3775027"/>
            <a:ext cx="6147581" cy="291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354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ACBCA0AA-D014-4781-948A-D2301264F476}"/>
              </a:ext>
            </a:extLst>
          </p:cNvPr>
          <p:cNvSpPr/>
          <p:nvPr/>
        </p:nvSpPr>
        <p:spPr>
          <a:xfrm>
            <a:off x="494682" y="1081918"/>
            <a:ext cx="2757267" cy="520504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33217CD9-74F4-4C64-98BF-42218B882A7D}"/>
              </a:ext>
            </a:extLst>
          </p:cNvPr>
          <p:cNvSpPr/>
          <p:nvPr/>
        </p:nvSpPr>
        <p:spPr>
          <a:xfrm rot="5400000">
            <a:off x="-754474" y="2865270"/>
            <a:ext cx="5255577" cy="2161797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BB4644-27C7-4FEF-9A95-185167106E68}"/>
              </a:ext>
            </a:extLst>
          </p:cNvPr>
          <p:cNvSpPr txBox="1"/>
          <p:nvPr/>
        </p:nvSpPr>
        <p:spPr>
          <a:xfrm>
            <a:off x="984737" y="1822511"/>
            <a:ext cx="196947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1.Datum Line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2.Effective Diameter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3.Geometric Center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Size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5.Frame difference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6.DBL/ Bridge Size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7.Geometric center distance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8.Segment Height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9.Temple Length</a:t>
            </a:r>
          </a:p>
          <a:p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268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9C103A-D915-494E-B386-C98351B1E297}"/>
              </a:ext>
            </a:extLst>
          </p:cNvPr>
          <p:cNvSpPr txBox="1"/>
          <p:nvPr/>
        </p:nvSpPr>
        <p:spPr>
          <a:xfrm>
            <a:off x="196948" y="1378634"/>
            <a:ext cx="11746523" cy="9725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Datum Line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orizontal line halfway between the top and bottom of the lens(Datum line- Datum System),( horizontal midline/180 degree line- Boxing system)</a:t>
            </a:r>
          </a:p>
          <a:p>
            <a:endParaRPr lang="en-US" sz="2000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Geometric Center/</a:t>
            </a:r>
            <a:r>
              <a:rPr lang="en-US" sz="20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boxing center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center of the lens is the point on the horizontal midline halfway between the two lens-bordering vertical lines.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i="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b="1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ye size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&amp;Lens Size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A size and B size and C size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A-  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horizontal measure of the lens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B- 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vertical measure of the box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lens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 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width of the lens itself along the horizontal midline.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Effective Diameter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effective diameter of a lens is found by doubling the distance from the geometric center of the lens to the apex of the lens bevel farthest from it.</a:t>
            </a:r>
          </a:p>
          <a:p>
            <a:endParaRPr lang="en-US" sz="2000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Frame Difference/Lens differe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nce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difference between the horizontal and the vertical measurements is known as the </a:t>
            </a:r>
            <a:r>
              <a:rPr lang="en-US" sz="2000" b="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frame difference 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is measured in millimeters. 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br>
              <a:rPr lang="en-US" dirty="0"/>
            </a:br>
            <a:br>
              <a:rPr lang="en-US" dirty="0"/>
            </a:br>
            <a:endParaRPr lang="en-US" dirty="0"/>
          </a:p>
          <a:p>
            <a:br>
              <a:rPr lang="en-US" dirty="0"/>
            </a:br>
            <a:endParaRPr lang="en-US" dirty="0"/>
          </a:p>
          <a:p>
            <a:endParaRPr lang="en-US" dirty="0"/>
          </a:p>
          <a:p>
            <a:br>
              <a:rPr lang="en-US" dirty="0"/>
            </a:br>
            <a:endParaRPr lang="en-US" dirty="0"/>
          </a:p>
          <a:p>
            <a:br>
              <a:rPr lang="en-US" dirty="0"/>
            </a:br>
            <a:endParaRPr lang="en-US" sz="1800" b="0" i="0" dirty="0">
              <a:solidFill>
                <a:srgbClr val="231F20"/>
              </a:solidFill>
              <a:effectLst/>
              <a:latin typeface="JansonText-Roman"/>
            </a:endParaRPr>
          </a:p>
          <a:p>
            <a:endParaRPr lang="en-US" dirty="0">
              <a:solidFill>
                <a:srgbClr val="231F20"/>
              </a:solidFill>
              <a:latin typeface="JansonText-Roman"/>
            </a:endParaRP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640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AEEDD5-9B10-49E2-A5DE-D42A4142B91F}"/>
              </a:ext>
            </a:extLst>
          </p:cNvPr>
          <p:cNvSpPr txBox="1"/>
          <p:nvPr/>
        </p:nvSpPr>
        <p:spPr>
          <a:xfrm>
            <a:off x="576775" y="1209822"/>
            <a:ext cx="110431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Distance Between Lenses (DBL) or Bridge Size</a:t>
            </a:r>
            <a:r>
              <a:rPr lang="en-US" b="1" i="0" dirty="0">
                <a:solidFill>
                  <a:srgbClr val="81299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>
                <a:solidFill>
                  <a:srgbClr val="81299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The DBL is the distance between the two boxes when both lenses are boxed off in the frame. </a:t>
            </a:r>
          </a:p>
          <a:p>
            <a:endParaRPr lang="en-US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Geometric Center Distance (GCD)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distance between the two geometric centers of the lenses is known as the geometric center distance (GCD) and also known as </a:t>
            </a:r>
            <a:r>
              <a:rPr lang="en-US" b="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Distance between centers </a:t>
            </a:r>
            <a:r>
              <a:rPr lang="en-US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(DBC)/ </a:t>
            </a:r>
            <a:r>
              <a:rPr lang="en-US" b="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Frame center distance/Frame PD.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  <a:p>
            <a:br>
              <a:rPr lang="en-US" dirty="0"/>
            </a:br>
            <a:endParaRPr lang="en-US" sz="1800" b="0" i="0" dirty="0">
              <a:solidFill>
                <a:srgbClr val="231F20"/>
              </a:solidFill>
              <a:effectLst/>
              <a:latin typeface="JansonText-Roman"/>
            </a:endParaRPr>
          </a:p>
          <a:p>
            <a:endParaRPr lang="en-US" dirty="0">
              <a:solidFill>
                <a:srgbClr val="231F20"/>
              </a:solidFill>
              <a:latin typeface="JansonText-Roman"/>
            </a:endParaRPr>
          </a:p>
          <a:p>
            <a:br>
              <a:rPr lang="en-US" dirty="0"/>
            </a:br>
            <a:endParaRPr lang="en-US" dirty="0">
              <a:solidFill>
                <a:srgbClr val="812990"/>
              </a:solidFill>
              <a:latin typeface="FranklinGothic-Demi"/>
            </a:endParaRPr>
          </a:p>
          <a:p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95FFBB-82D1-45E2-A537-706F485F5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06" y="3018458"/>
            <a:ext cx="4563112" cy="33532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6CC0C8-AD56-4866-9923-B93F2086FC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517" y="2983182"/>
            <a:ext cx="3788897" cy="33795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A07620-90CA-4FDD-A230-9FF89A4A5D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517" y="2983182"/>
            <a:ext cx="3867272" cy="335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20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363D4D-A122-4B2B-A951-8985ACB80515}"/>
              </a:ext>
            </a:extLst>
          </p:cNvPr>
          <p:cNvSpPr txBox="1"/>
          <p:nvPr/>
        </p:nvSpPr>
        <p:spPr>
          <a:xfrm>
            <a:off x="506437" y="1266092"/>
            <a:ext cx="11155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Frame Difference 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97249D-DECE-48A8-A31E-BE1544C85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08" y="2332948"/>
            <a:ext cx="4172322" cy="26875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55B60C-5F65-42D5-AAD1-12533091D8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866" y="2438362"/>
            <a:ext cx="3707768" cy="268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0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1512</TotalTime>
  <Words>988</Words>
  <Application>Microsoft Office PowerPoint</Application>
  <PresentationFormat>Widescreen</PresentationFormat>
  <Paragraphs>126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Algerian</vt:lpstr>
      <vt:lpstr>Arial</vt:lpstr>
      <vt:lpstr>Calibri</vt:lpstr>
      <vt:lpstr>Calibri Light</vt:lpstr>
      <vt:lpstr>Comic Sans MS</vt:lpstr>
      <vt:lpstr>FranklinGothic-Demi</vt:lpstr>
      <vt:lpstr>JansonText-Roman</vt:lpstr>
      <vt:lpstr>Times New Roman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gunaganti sony</dc:creator>
  <cp:lastModifiedBy>gunaganti sony</cp:lastModifiedBy>
  <cp:revision>26</cp:revision>
  <dcterms:created xsi:type="dcterms:W3CDTF">2020-09-02T11:41:34Z</dcterms:created>
  <dcterms:modified xsi:type="dcterms:W3CDTF">2021-01-28T04:47:25Z</dcterms:modified>
</cp:coreProperties>
</file>