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6" r:id="rId11"/>
    <p:sldId id="265" r:id="rId12"/>
    <p:sldId id="267" r:id="rId13"/>
    <p:sldId id="268" r:id="rId14"/>
    <p:sldId id="269" r:id="rId15"/>
    <p:sldId id="274" r:id="rId16"/>
    <p:sldId id="273" r:id="rId17"/>
    <p:sldId id="270" r:id="rId18"/>
    <p:sldId id="271" r:id="rId19"/>
    <p:sldId id="272"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94660"/>
  </p:normalViewPr>
  <p:slideViewPr>
    <p:cSldViewPr snapToGrid="0">
      <p:cViewPr varScale="1">
        <p:scale>
          <a:sx n="68" d="100"/>
          <a:sy n="68" d="100"/>
        </p:scale>
        <p:origin x="68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A88FA3-6BCE-4B01-9D79-7756071E95CC}" type="datetimeFigureOut">
              <a:rPr lang="en-US" smtClean="0"/>
              <a:t>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A2C37C-B863-4716-9480-7AC1D67BA8BC}" type="slidenum">
              <a:rPr lang="en-US" smtClean="0"/>
              <a:t>‹#›</a:t>
            </a:fld>
            <a:endParaRPr lang="en-US"/>
          </a:p>
        </p:txBody>
      </p:sp>
    </p:spTree>
    <p:extLst>
      <p:ext uri="{BB962C8B-B14F-4D97-AF65-F5344CB8AC3E}">
        <p14:creationId xmlns:p14="http://schemas.microsoft.com/office/powerpoint/2010/main" val="3391214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231F20"/>
                </a:solidFill>
                <a:effectLst/>
                <a:latin typeface="JansonText-Roman"/>
              </a:rPr>
              <a:t>(Because the pupil is displaced 0.3 mm nasal ward from the center of the limbal ring,1 a limbal measure will be approximately 0.5 mm greater than the measure found using pupil centers.) </a:t>
            </a:r>
            <a:br>
              <a:rPr lang="en-US" dirty="0"/>
            </a:br>
            <a:endParaRPr lang="en-US" dirty="0"/>
          </a:p>
        </p:txBody>
      </p:sp>
      <p:sp>
        <p:nvSpPr>
          <p:cNvPr id="4" name="Slide Number Placeholder 3"/>
          <p:cNvSpPr>
            <a:spLocks noGrp="1"/>
          </p:cNvSpPr>
          <p:nvPr>
            <p:ph type="sldNum" sz="quarter" idx="5"/>
          </p:nvPr>
        </p:nvSpPr>
        <p:spPr/>
        <p:txBody>
          <a:bodyPr/>
          <a:lstStyle/>
          <a:p>
            <a:fld id="{56A2C37C-B863-4716-9480-7AC1D67BA8BC}" type="slidenum">
              <a:rPr lang="en-US" smtClean="0"/>
              <a:t>7</a:t>
            </a:fld>
            <a:endParaRPr lang="en-US"/>
          </a:p>
        </p:txBody>
      </p:sp>
    </p:spTree>
    <p:extLst>
      <p:ext uri="{BB962C8B-B14F-4D97-AF65-F5344CB8AC3E}">
        <p14:creationId xmlns:p14="http://schemas.microsoft.com/office/powerpoint/2010/main" val="1028991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A2C37C-B863-4716-9480-7AC1D67BA8BC}" type="slidenum">
              <a:rPr lang="en-US" smtClean="0"/>
              <a:t>12</a:t>
            </a:fld>
            <a:endParaRPr lang="en-US"/>
          </a:p>
        </p:txBody>
      </p:sp>
    </p:spTree>
    <p:extLst>
      <p:ext uri="{BB962C8B-B14F-4D97-AF65-F5344CB8AC3E}">
        <p14:creationId xmlns:p14="http://schemas.microsoft.com/office/powerpoint/2010/main" val="2068980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solidFill>
                  <a:schemeClr val="tx1">
                    <a:alpha val="60000"/>
                  </a:schemeClr>
                </a:solidFill>
                <a:latin typeface="+mn-lt"/>
              </a:defRPr>
            </a:lvl1pPr>
          </a:lstStyle>
          <a:p>
            <a:fld id="{11A6662E-FAF4-44BC-88B5-85A7CBFB6D30}" type="datetime1">
              <a:rPr lang="en-US" smtClean="0"/>
              <a:pPr/>
              <a:t>2/3/2021</a:t>
            </a:fld>
            <a:endParaRPr lang="en-US" dirty="0"/>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solidFill>
                  <a:schemeClr val="tx1">
                    <a:alpha val="60000"/>
                  </a:schemeClr>
                </a:solidFill>
                <a:latin typeface="+mn-lt"/>
              </a:defRPr>
            </a:lvl1pPr>
          </a:lstStyle>
          <a:p>
            <a:endParaRPr lang="en-US">
              <a:solidFill>
                <a:schemeClr val="tx1">
                  <a:alpha val="60000"/>
                </a:schemeClr>
              </a:solidFill>
            </a:endParaRPr>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solidFill>
                  <a:schemeClr val="tx1">
                    <a:alpha val="60000"/>
                  </a:schemeClr>
                </a:solidFill>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3737847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2/3/2021</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210736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2/3/2021</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63029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2/3/2021</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288127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2/3/2021</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107367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458695" y="1825625"/>
            <a:ext cx="556110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199" y="1825625"/>
            <a:ext cx="556110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2/3/2021</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31744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458694" y="365125"/>
            <a:ext cx="1127461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465256" y="1752600"/>
            <a:ext cx="5532319"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465256" y="2666999"/>
            <a:ext cx="5532319"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561106"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561106"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2/3/2021</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941200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458694" y="365760"/>
            <a:ext cx="11274612"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a:xfrm>
            <a:off x="458693" y="6416675"/>
            <a:ext cx="2921715" cy="365125"/>
          </a:xfrm>
        </p:spPr>
        <p:txBody>
          <a:bodyPr/>
          <a:lstStyle/>
          <a:p>
            <a:fld id="{3AB41CFF-90C9-47B3-9DA1-F2BF8D839F7E}" type="datetime1">
              <a:rPr lang="en-US" smtClean="0"/>
              <a:t>2/3/2021</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902122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2/3/2021</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34371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2/3/2021</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87573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2/3/2021</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727982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458694" y="425450"/>
            <a:ext cx="1127461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458694" y="1949450"/>
            <a:ext cx="11274612"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458694" y="6416675"/>
            <a:ext cx="2743200" cy="365125"/>
          </a:xfrm>
          <a:prstGeom prst="rect">
            <a:avLst/>
          </a:prstGeom>
        </p:spPr>
        <p:txBody>
          <a:bodyPr vert="horz" lIns="91440" tIns="45720" rIns="91440" bIns="45720" rtlCol="0" anchor="ctr"/>
          <a:lstStyle>
            <a:lvl1pPr algn="l">
              <a:defRPr sz="900">
                <a:solidFill>
                  <a:schemeClr val="tx1">
                    <a:alpha val="60000"/>
                  </a:schemeClr>
                </a:solidFill>
                <a:latin typeface="+mn-lt"/>
              </a:defRPr>
            </a:lvl1pPr>
          </a:lstStyle>
          <a:p>
            <a:fld id="{57E0CF6C-748E-4B7A-BC8B-3011EF78ED13}" type="datetime1">
              <a:rPr lang="en-US" smtClean="0"/>
              <a:pPr/>
              <a:t>2/3/2021</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416675"/>
            <a:ext cx="4114800" cy="365125"/>
          </a:xfrm>
          <a:prstGeom prst="rect">
            <a:avLst/>
          </a:prstGeom>
        </p:spPr>
        <p:txBody>
          <a:bodyPr vert="horz" lIns="91440" tIns="45720" rIns="91440" bIns="45720" rtlCol="0" anchor="ctr"/>
          <a:lstStyle>
            <a:lvl1pPr algn="ctr">
              <a:defRPr sz="900">
                <a:solidFill>
                  <a:schemeClr val="tx1">
                    <a:alpha val="60000"/>
                  </a:schemeClr>
                </a:solidFill>
                <a:latin typeface="+mn-lt"/>
              </a:defRPr>
            </a:lvl1pPr>
          </a:lstStyle>
          <a:p>
            <a:endParaRPr lang="en-US" dirty="0">
              <a:solidFill>
                <a:schemeClr val="tx1">
                  <a:alpha val="60000"/>
                </a:schemeClr>
              </a:solidFill>
            </a:endParaRPr>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990106" y="6416675"/>
            <a:ext cx="2743200" cy="365125"/>
          </a:xfrm>
          <a:prstGeom prst="rect">
            <a:avLst/>
          </a:prstGeom>
        </p:spPr>
        <p:txBody>
          <a:bodyPr vert="horz" lIns="91440" tIns="45720" rIns="91440" bIns="45720" rtlCol="0" anchor="ctr"/>
          <a:lstStyle>
            <a:lvl1pPr algn="r">
              <a:defRPr sz="900">
                <a:solidFill>
                  <a:schemeClr val="tx1">
                    <a:alpha val="60000"/>
                  </a:schemeClr>
                </a:solidFill>
                <a:latin typeface="+mn-lt"/>
              </a:defRPr>
            </a:lvl1pPr>
          </a:lstStyle>
          <a:p>
            <a:fld id="{73B850FF-6169-4056-8077-06FFA93A5366}" type="slidenum">
              <a:rPr lang="en-US" smtClean="0"/>
              <a:pPr/>
              <a:t>‹#›</a:t>
            </a:fld>
            <a:endParaRPr lang="en-US" dirty="0"/>
          </a:p>
        </p:txBody>
      </p:sp>
      <p:pic>
        <p:nvPicPr>
          <p:cNvPr id="14" name="Picture 13" descr="A picture containing sitting&#10;&#10;Description automatically generated">
            <a:extLst>
              <a:ext uri="{FF2B5EF4-FFF2-40B4-BE49-F238E27FC236}">
                <a16:creationId xmlns:a16="http://schemas.microsoft.com/office/drawing/2014/main" id="{BC526B7A-4801-4FD1-95C8-03AF22629E87}"/>
              </a:ext>
            </a:extLst>
          </p:cNvPr>
          <p:cNvPicPr>
            <a:picLocks noChangeAspect="1"/>
          </p:cNvPicPr>
          <p:nvPr/>
        </p:nvPicPr>
        <p:blipFill>
          <a:blip r:embed="rId13">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Tree>
    <p:extLst>
      <p:ext uri="{BB962C8B-B14F-4D97-AF65-F5344CB8AC3E}">
        <p14:creationId xmlns:p14="http://schemas.microsoft.com/office/powerpoint/2010/main" val="400139924"/>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4400" b="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image" Target="../media/image11.tmp"/><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3.tmp"/><Relationship Id="rId1" Type="http://schemas.openxmlformats.org/officeDocument/2006/relationships/slideLayout" Target="../slideLayouts/slideLayout2.xml"/><Relationship Id="rId4" Type="http://schemas.openxmlformats.org/officeDocument/2006/relationships/image" Target="../media/image5.tmp"/></Relationships>
</file>

<file path=ppt/slides/_rels/slide4.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BF991FCB-5132-414C-B377-526F56121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Video 3">
            <a:extLst>
              <a:ext uri="{FF2B5EF4-FFF2-40B4-BE49-F238E27FC236}">
                <a16:creationId xmlns:a16="http://schemas.microsoft.com/office/drawing/2014/main" id="{D9B10F48-2031-4C56-A2C8-0C84D832037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r="-1" b="278"/>
          <a:stretch/>
        </p:blipFill>
        <p:spPr>
          <a:xfrm>
            <a:off x="20" y="10"/>
            <a:ext cx="12188932" cy="6856614"/>
          </a:xfrm>
          <a:prstGeom prst="rect">
            <a:avLst/>
          </a:prstGeom>
        </p:spPr>
      </p:pic>
      <p:sp>
        <p:nvSpPr>
          <p:cNvPr id="13" name="Rectangle 12">
            <a:extLst>
              <a:ext uri="{FF2B5EF4-FFF2-40B4-BE49-F238E27FC236}">
                <a16:creationId xmlns:a16="http://schemas.microsoft.com/office/drawing/2014/main" id="{4CD5456B-6F51-41EC-A380-6C8C8E9F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637612"/>
            <a:ext cx="6095999" cy="3581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02043A44-73EF-480B-97A5-E999DEFC6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37612"/>
            <a:ext cx="6096000" cy="35814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B3C38E-DE17-4B14-8A67-15E708D306D9}"/>
              </a:ext>
            </a:extLst>
          </p:cNvPr>
          <p:cNvSpPr>
            <a:spLocks noGrp="1"/>
          </p:cNvSpPr>
          <p:nvPr>
            <p:ph type="ctrTitle"/>
          </p:nvPr>
        </p:nvSpPr>
        <p:spPr>
          <a:xfrm>
            <a:off x="458693" y="1828800"/>
            <a:ext cx="5239741" cy="2928730"/>
          </a:xfrm>
        </p:spPr>
        <p:txBody>
          <a:bodyPr anchor="b">
            <a:normAutofit/>
          </a:bodyPr>
          <a:lstStyle/>
          <a:p>
            <a:pPr algn="l"/>
            <a:r>
              <a:rPr lang="en-US" sz="3100" i="1" dirty="0">
                <a:solidFill>
                  <a:srgbClr val="000000"/>
                </a:solidFill>
                <a:latin typeface="Comic Sans MS" panose="030F0702030302020204" pitchFamily="66" charset="0"/>
                <a:ea typeface="Tahoma" panose="020B0604030504040204" pitchFamily="34" charset="0"/>
                <a:cs typeface="Tahoma" panose="020B0604030504040204" pitchFamily="34" charset="0"/>
              </a:rPr>
              <a:t>Measuring Inter-pupillary distance (IPD) for distance &amp; near.</a:t>
            </a:r>
            <a:br>
              <a:rPr lang="en-US" sz="3100" i="1" dirty="0">
                <a:solidFill>
                  <a:srgbClr val="000000"/>
                </a:solidFill>
                <a:latin typeface="Comic Sans MS" panose="030F0702030302020204" pitchFamily="66" charset="0"/>
                <a:ea typeface="Tahoma" panose="020B0604030504040204" pitchFamily="34" charset="0"/>
                <a:cs typeface="Tahoma" panose="020B0604030504040204" pitchFamily="34" charset="0"/>
              </a:rPr>
            </a:br>
            <a:endParaRPr lang="en-US" sz="3100" dirty="0">
              <a:latin typeface="Comic Sans MS" panose="030F0702030302020204" pitchFamily="66" charset="0"/>
            </a:endParaRPr>
          </a:p>
        </p:txBody>
      </p:sp>
    </p:spTree>
    <p:extLst>
      <p:ext uri="{BB962C8B-B14F-4D97-AF65-F5344CB8AC3E}">
        <p14:creationId xmlns:p14="http://schemas.microsoft.com/office/powerpoint/2010/main" val="314037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8D1DF8-3F66-4362-A514-A5962F8B40F2}"/>
              </a:ext>
            </a:extLst>
          </p:cNvPr>
          <p:cNvSpPr txBox="1"/>
          <p:nvPr/>
        </p:nvSpPr>
        <p:spPr>
          <a:xfrm>
            <a:off x="309489" y="436098"/>
            <a:ext cx="8679766" cy="2616101"/>
          </a:xfrm>
          <a:prstGeom prst="rect">
            <a:avLst/>
          </a:prstGeom>
          <a:noFill/>
        </p:spPr>
        <p:txBody>
          <a:bodyPr wrap="square" rtlCol="0">
            <a:spAutoFit/>
          </a:bodyPr>
          <a:lstStyle/>
          <a:p>
            <a:r>
              <a:rPr lang="en-US" sz="2000" b="1" i="0" dirty="0">
                <a:effectLst/>
                <a:latin typeface="Times New Roman" panose="02020603050405020304" pitchFamily="18" charset="0"/>
                <a:cs typeface="Times New Roman" panose="02020603050405020304" pitchFamily="18" charset="0"/>
              </a:rPr>
              <a:t>Monocular PD</a:t>
            </a:r>
            <a:r>
              <a:rPr lang="en-US" sz="2000" b="1" dirty="0">
                <a:latin typeface="Times New Roman" panose="02020603050405020304" pitchFamily="18" charset="0"/>
                <a:cs typeface="Times New Roman" panose="02020603050405020304" pitchFamily="18" charset="0"/>
              </a:rPr>
              <a:t> </a:t>
            </a:r>
            <a:br>
              <a:rPr lang="en-US" dirty="0"/>
            </a:br>
            <a:endParaRPr lang="en-US" i="1"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Why monocular PD</a:t>
            </a:r>
          </a:p>
          <a:p>
            <a:endParaRPr lang="en-US" dirty="0"/>
          </a:p>
          <a:p>
            <a:r>
              <a:rPr lang="en-US" dirty="0"/>
              <a:t> </a:t>
            </a:r>
            <a:br>
              <a:rPr lang="en-US" dirty="0"/>
            </a:br>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A836BD71-EA72-4DD9-9974-F6C555128D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9946" y="2779928"/>
            <a:ext cx="7201905" cy="2486372"/>
          </a:xfrm>
          <a:prstGeom prst="rect">
            <a:avLst/>
          </a:prstGeom>
        </p:spPr>
      </p:pic>
    </p:spTree>
    <p:extLst>
      <p:ext uri="{BB962C8B-B14F-4D97-AF65-F5344CB8AC3E}">
        <p14:creationId xmlns:p14="http://schemas.microsoft.com/office/powerpoint/2010/main" val="2947369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7CCEAD-28C8-490C-A243-2B778B552017}"/>
              </a:ext>
            </a:extLst>
          </p:cNvPr>
          <p:cNvSpPr txBox="1"/>
          <p:nvPr/>
        </p:nvSpPr>
        <p:spPr>
          <a:xfrm>
            <a:off x="534572" y="520505"/>
            <a:ext cx="10958733" cy="5847755"/>
          </a:xfrm>
          <a:prstGeom prst="rect">
            <a:avLst/>
          </a:prstGeom>
          <a:noFill/>
        </p:spPr>
        <p:txBody>
          <a:bodyPr wrap="square" rtlCol="0">
            <a:spAutoFit/>
          </a:bodyPr>
          <a:lstStyle/>
          <a:p>
            <a:r>
              <a:rPr lang="en-US" sz="2000" b="1" i="1" dirty="0">
                <a:solidFill>
                  <a:srgbClr val="231F20"/>
                </a:solidFill>
                <a:effectLst/>
                <a:latin typeface="Times New Roman" panose="02020603050405020304" pitchFamily="18" charset="0"/>
                <a:cs typeface="Times New Roman" panose="02020603050405020304" pitchFamily="18" charset="0"/>
              </a:rPr>
              <a:t>Procedure for Measuring Monocular PDs</a:t>
            </a:r>
            <a:br>
              <a:rPr lang="en-US" sz="2000" b="1" i="1" dirty="0">
                <a:solidFill>
                  <a:srgbClr val="231F20"/>
                </a:solidFill>
                <a:effectLst/>
                <a:latin typeface="Times New Roman" panose="02020603050405020304" pitchFamily="18" charset="0"/>
                <a:cs typeface="Times New Roman" panose="02020603050405020304" pitchFamily="18" charset="0"/>
              </a:rPr>
            </a:br>
            <a:r>
              <a:rPr lang="en-US" sz="2000" b="1" i="1" dirty="0">
                <a:solidFill>
                  <a:srgbClr val="231F20"/>
                </a:solidFill>
                <a:effectLst/>
                <a:latin typeface="Times New Roman" panose="02020603050405020304" pitchFamily="18" charset="0"/>
                <a:cs typeface="Times New Roman" panose="02020603050405020304" pitchFamily="18" charset="0"/>
              </a:rPr>
              <a:t>Using a Ruler</a:t>
            </a:r>
            <a:r>
              <a:rPr lang="en-US" sz="2000" dirty="0">
                <a:latin typeface="Times New Roman" panose="02020603050405020304" pitchFamily="18" charset="0"/>
                <a:cs typeface="Times New Roman" panose="02020603050405020304" pitchFamily="18" charset="0"/>
              </a:rPr>
              <a:t> </a:t>
            </a:r>
            <a:br>
              <a:rPr lang="en-US" dirty="0"/>
            </a:br>
            <a:endParaRPr lang="en-US" sz="2000" dirty="0">
              <a:latin typeface="Times New Roman" panose="02020603050405020304" pitchFamily="18" charset="0"/>
              <a:cs typeface="Times New Roman" panose="02020603050405020304" pitchFamily="18" charset="0"/>
            </a:endParaRPr>
          </a:p>
          <a:p>
            <a:r>
              <a:rPr lang="en-US" sz="2000" b="0" i="0" dirty="0">
                <a:solidFill>
                  <a:srgbClr val="231F20"/>
                </a:solidFill>
                <a:effectLst/>
                <a:latin typeface="Times New Roman" panose="02020603050405020304" pitchFamily="18" charset="0"/>
                <a:cs typeface="Times New Roman" panose="02020603050405020304" pitchFamily="18" charset="0"/>
              </a:rPr>
              <a:t>The monocular PD is best taken using a pupillometer. When a pupillometer is not available, monocular PDs are taken by measuring from the center of the nose to the center of the pupils.</a:t>
            </a:r>
            <a:r>
              <a:rPr lang="en-US" sz="2000" dirty="0">
                <a:latin typeface="Times New Roman" panose="02020603050405020304" pitchFamily="18" charset="0"/>
                <a:cs typeface="Times New Roman" panose="02020603050405020304" pitchFamily="18" charset="0"/>
              </a:rPr>
              <a:t> </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Steps :</a:t>
            </a:r>
          </a:p>
          <a:p>
            <a:endParaRPr lang="en-US" sz="2000" dirty="0">
              <a:latin typeface="Times New Roman" panose="02020603050405020304" pitchFamily="18" charset="0"/>
              <a:cs typeface="Times New Roman" panose="02020603050405020304" pitchFamily="18" charset="0"/>
            </a:endParaRPr>
          </a:p>
          <a:p>
            <a:pPr marL="342900" indent="-342900">
              <a:buAutoNum type="arabicPeriod"/>
            </a:pPr>
            <a:r>
              <a:rPr lang="en-US" sz="2000" b="0" i="0" dirty="0">
                <a:solidFill>
                  <a:srgbClr val="231F20"/>
                </a:solidFill>
                <a:effectLst/>
                <a:latin typeface="Times New Roman" panose="02020603050405020304" pitchFamily="18" charset="0"/>
                <a:cs typeface="Times New Roman" panose="02020603050405020304" pitchFamily="18" charset="0"/>
              </a:rPr>
              <a:t>Measure the binocular PD as described earlier in the slides. Use the center of the pupil as the</a:t>
            </a:r>
            <a:br>
              <a:rPr lang="en-US" sz="2000" b="0" i="0" dirty="0">
                <a:solidFill>
                  <a:srgbClr val="231F20"/>
                </a:solidFill>
                <a:effectLst/>
                <a:latin typeface="Times New Roman" panose="02020603050405020304" pitchFamily="18" charset="0"/>
                <a:cs typeface="Times New Roman" panose="02020603050405020304" pitchFamily="18" charset="0"/>
              </a:rPr>
            </a:br>
            <a:r>
              <a:rPr lang="en-US" sz="2000" b="0" i="0" dirty="0">
                <a:solidFill>
                  <a:srgbClr val="231F20"/>
                </a:solidFill>
                <a:effectLst/>
                <a:latin typeface="Times New Roman" panose="02020603050405020304" pitchFamily="18" charset="0"/>
                <a:cs typeface="Times New Roman" panose="02020603050405020304" pitchFamily="18" charset="0"/>
              </a:rPr>
              <a:t>reference point.</a:t>
            </a:r>
          </a:p>
          <a:p>
            <a:br>
              <a:rPr lang="en-US" sz="2000" b="0" i="0" dirty="0">
                <a:solidFill>
                  <a:srgbClr val="231F20"/>
                </a:solidFill>
                <a:effectLst/>
                <a:latin typeface="Times New Roman" panose="02020603050405020304" pitchFamily="18" charset="0"/>
                <a:cs typeface="Times New Roman" panose="02020603050405020304" pitchFamily="18" charset="0"/>
              </a:rPr>
            </a:br>
            <a:r>
              <a:rPr lang="en-US" sz="2000" b="0" i="0" dirty="0">
                <a:solidFill>
                  <a:srgbClr val="231F20"/>
                </a:solidFill>
                <a:effectLst/>
                <a:latin typeface="Times New Roman" panose="02020603050405020304" pitchFamily="18" charset="0"/>
                <a:cs typeface="Times New Roman" panose="02020603050405020304" pitchFamily="18" charset="0"/>
              </a:rPr>
              <a:t>2. Before moving the ruler, note the scale reading on the ruler at the center of the nose. This is the right</a:t>
            </a:r>
            <a:br>
              <a:rPr lang="en-US" sz="2000" b="0" i="0" dirty="0">
                <a:solidFill>
                  <a:srgbClr val="231F20"/>
                </a:solidFill>
                <a:effectLst/>
                <a:latin typeface="Times New Roman" panose="02020603050405020304" pitchFamily="18" charset="0"/>
                <a:cs typeface="Times New Roman" panose="02020603050405020304" pitchFamily="18" charset="0"/>
              </a:rPr>
            </a:br>
            <a:r>
              <a:rPr lang="en-US" sz="2000" b="0" i="0" dirty="0">
                <a:solidFill>
                  <a:srgbClr val="231F20"/>
                </a:solidFill>
                <a:effectLst/>
                <a:latin typeface="Times New Roman" panose="02020603050405020304" pitchFamily="18" charset="0"/>
                <a:cs typeface="Times New Roman" panose="02020603050405020304" pitchFamily="18" charset="0"/>
              </a:rPr>
              <a:t>monocular PD.</a:t>
            </a:r>
          </a:p>
          <a:p>
            <a:endParaRPr lang="en-US" sz="2000" dirty="0">
              <a:solidFill>
                <a:srgbClr val="231F20"/>
              </a:solidFill>
              <a:latin typeface="Times New Roman" panose="02020603050405020304" pitchFamily="18" charset="0"/>
              <a:cs typeface="Times New Roman" panose="02020603050405020304" pitchFamily="18" charset="0"/>
            </a:endParaRPr>
          </a:p>
          <a:p>
            <a:br>
              <a:rPr lang="en-US" sz="2000" b="0" i="0" dirty="0">
                <a:solidFill>
                  <a:srgbClr val="231F20"/>
                </a:solidFill>
                <a:effectLst/>
                <a:latin typeface="Times New Roman" panose="02020603050405020304" pitchFamily="18" charset="0"/>
                <a:cs typeface="Times New Roman" panose="02020603050405020304" pitchFamily="18" charset="0"/>
              </a:rPr>
            </a:br>
            <a:r>
              <a:rPr lang="en-US" sz="2000" b="0" i="0" dirty="0">
                <a:solidFill>
                  <a:srgbClr val="231F20"/>
                </a:solidFill>
                <a:effectLst/>
                <a:latin typeface="Times New Roman" panose="02020603050405020304" pitchFamily="18" charset="0"/>
                <a:cs typeface="Times New Roman" panose="02020603050405020304" pitchFamily="18" charset="0"/>
              </a:rPr>
              <a:t>3. Subtract this reading from the binocular reading to obtain the left monocular PD.</a:t>
            </a:r>
          </a:p>
          <a:p>
            <a:br>
              <a:rPr lang="en-US" dirty="0"/>
            </a:br>
            <a:br>
              <a:rPr lang="en-US" dirty="0"/>
            </a:br>
            <a:endParaRPr lang="en-US" dirty="0"/>
          </a:p>
        </p:txBody>
      </p:sp>
    </p:spTree>
    <p:extLst>
      <p:ext uri="{BB962C8B-B14F-4D97-AF65-F5344CB8AC3E}">
        <p14:creationId xmlns:p14="http://schemas.microsoft.com/office/powerpoint/2010/main" val="2849620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84A73F-82DC-4E61-8B1C-41BAA93A619B}"/>
              </a:ext>
            </a:extLst>
          </p:cNvPr>
          <p:cNvSpPr txBox="1"/>
          <p:nvPr/>
        </p:nvSpPr>
        <p:spPr>
          <a:xfrm>
            <a:off x="309488" y="492369"/>
            <a:ext cx="10944665" cy="6740307"/>
          </a:xfrm>
          <a:prstGeom prst="rect">
            <a:avLst/>
          </a:prstGeom>
          <a:noFill/>
        </p:spPr>
        <p:txBody>
          <a:bodyPr wrap="square" rtlCol="0">
            <a:spAutoFit/>
          </a:bodyPr>
          <a:lstStyle/>
          <a:p>
            <a:r>
              <a:rPr lang="en-US" sz="1800" b="1" i="1" dirty="0">
                <a:solidFill>
                  <a:srgbClr val="231F20"/>
                </a:solidFill>
                <a:effectLst/>
                <a:latin typeface="Times New Roman" panose="02020603050405020304" pitchFamily="18" charset="0"/>
                <a:cs typeface="Times New Roman" panose="02020603050405020304" pitchFamily="18" charset="0"/>
              </a:rPr>
              <a:t>Procedure for Measuring Monocular PDs</a:t>
            </a:r>
            <a:br>
              <a:rPr lang="en-US" sz="1800" b="1" i="1" dirty="0">
                <a:solidFill>
                  <a:srgbClr val="231F20"/>
                </a:solidFill>
                <a:effectLst/>
                <a:latin typeface="Times New Roman" panose="02020603050405020304" pitchFamily="18" charset="0"/>
                <a:cs typeface="Times New Roman" panose="02020603050405020304" pitchFamily="18" charset="0"/>
              </a:rPr>
            </a:br>
            <a:r>
              <a:rPr lang="en-US" sz="1800" b="1" i="1" dirty="0">
                <a:solidFill>
                  <a:srgbClr val="231F20"/>
                </a:solidFill>
                <a:effectLst/>
                <a:latin typeface="Times New Roman" panose="02020603050405020304" pitchFamily="18" charset="0"/>
                <a:cs typeface="Times New Roman" panose="02020603050405020304" pitchFamily="18" charset="0"/>
              </a:rPr>
              <a:t>Using the Frame</a:t>
            </a:r>
            <a:r>
              <a:rPr lang="en-US" dirty="0">
                <a:latin typeface="Times New Roman" panose="02020603050405020304" pitchFamily="18" charset="0"/>
                <a:cs typeface="Times New Roman" panose="02020603050405020304" pitchFamily="18" charset="0"/>
              </a:rPr>
              <a:t> </a:t>
            </a:r>
          </a:p>
          <a:p>
            <a:endParaRPr lang="en-US" dirty="0"/>
          </a:p>
          <a:p>
            <a:br>
              <a:rPr lang="en-US" b="0" i="0" dirty="0">
                <a:solidFill>
                  <a:srgbClr val="231F20"/>
                </a:solidFill>
                <a:effectLst/>
                <a:latin typeface="Times New Roman" panose="02020603050405020304" pitchFamily="18" charset="0"/>
                <a:cs typeface="Times New Roman" panose="02020603050405020304" pitchFamily="18" charset="0"/>
              </a:rPr>
            </a:br>
            <a:r>
              <a:rPr lang="en-US" b="0" i="0" dirty="0">
                <a:solidFill>
                  <a:srgbClr val="231F20"/>
                </a:solidFill>
                <a:effectLst/>
                <a:latin typeface="Times New Roman" panose="02020603050405020304" pitchFamily="18" charset="0"/>
                <a:cs typeface="Times New Roman" panose="02020603050405020304" pitchFamily="18" charset="0"/>
              </a:rPr>
              <a:t>1. The selected frame is adjusted in exactly the same manner as it will be when worn.</a:t>
            </a:r>
          </a:p>
          <a:p>
            <a:r>
              <a:rPr lang="en-US" dirty="0">
                <a:solidFill>
                  <a:srgbClr val="231F20"/>
                </a:solidFill>
                <a:latin typeface="Times New Roman" panose="02020603050405020304" pitchFamily="18" charset="0"/>
                <a:cs typeface="Times New Roman" panose="02020603050405020304" pitchFamily="18" charset="0"/>
              </a:rPr>
              <a:t> </a:t>
            </a:r>
            <a:br>
              <a:rPr lang="en-US" b="0" i="0" dirty="0">
                <a:solidFill>
                  <a:srgbClr val="231F20"/>
                </a:solidFill>
                <a:effectLst/>
                <a:latin typeface="Times New Roman" panose="02020603050405020304" pitchFamily="18" charset="0"/>
                <a:cs typeface="Times New Roman" panose="02020603050405020304" pitchFamily="18" charset="0"/>
              </a:rPr>
            </a:br>
            <a:r>
              <a:rPr lang="en-US" b="0" i="0" dirty="0">
                <a:solidFill>
                  <a:srgbClr val="231F20"/>
                </a:solidFill>
                <a:effectLst/>
                <a:latin typeface="Times New Roman" panose="02020603050405020304" pitchFamily="18" charset="0"/>
                <a:cs typeface="Times New Roman" panose="02020603050405020304" pitchFamily="18" charset="0"/>
              </a:rPr>
              <a:t>2. Dispenser positions at 40 cm from the wearer and at the same level.</a:t>
            </a:r>
          </a:p>
          <a:p>
            <a:br>
              <a:rPr lang="en-US" b="0" i="0" dirty="0">
                <a:solidFill>
                  <a:srgbClr val="231F20"/>
                </a:solidFill>
                <a:effectLst/>
                <a:latin typeface="Times New Roman" panose="02020603050405020304" pitchFamily="18" charset="0"/>
                <a:cs typeface="Times New Roman" panose="02020603050405020304" pitchFamily="18" charset="0"/>
              </a:rPr>
            </a:br>
            <a:r>
              <a:rPr lang="en-US" b="0" i="0" dirty="0">
                <a:solidFill>
                  <a:srgbClr val="231F20"/>
                </a:solidFill>
                <a:effectLst/>
                <a:latin typeface="Times New Roman" panose="02020603050405020304" pitchFamily="18" charset="0"/>
                <a:cs typeface="Times New Roman" panose="02020603050405020304" pitchFamily="18" charset="0"/>
              </a:rPr>
              <a:t>3. Dispenser opens left eye, closes right eye, and instructs wearer to look at dispenser’s open (left) eye.</a:t>
            </a:r>
          </a:p>
          <a:p>
            <a:br>
              <a:rPr lang="en-US" b="0" i="0" dirty="0">
                <a:solidFill>
                  <a:srgbClr val="231F20"/>
                </a:solidFill>
                <a:effectLst/>
                <a:latin typeface="Times New Roman" panose="02020603050405020304" pitchFamily="18" charset="0"/>
                <a:cs typeface="Times New Roman" panose="02020603050405020304" pitchFamily="18" charset="0"/>
              </a:rPr>
            </a:br>
            <a:r>
              <a:rPr lang="en-US" b="0" i="0" dirty="0">
                <a:solidFill>
                  <a:srgbClr val="231F20"/>
                </a:solidFill>
                <a:effectLst/>
                <a:latin typeface="Times New Roman" panose="02020603050405020304" pitchFamily="18" charset="0"/>
                <a:cs typeface="Times New Roman" panose="02020603050405020304" pitchFamily="18" charset="0"/>
              </a:rPr>
              <a:t>4. Dispenser marks location of wearer’s right pupil center on glazed lens.</a:t>
            </a:r>
          </a:p>
          <a:p>
            <a:br>
              <a:rPr lang="en-US" b="0" i="0" dirty="0">
                <a:solidFill>
                  <a:srgbClr val="231F20"/>
                </a:solidFill>
                <a:effectLst/>
                <a:latin typeface="Times New Roman" panose="02020603050405020304" pitchFamily="18" charset="0"/>
                <a:cs typeface="Times New Roman" panose="02020603050405020304" pitchFamily="18" charset="0"/>
              </a:rPr>
            </a:br>
            <a:r>
              <a:rPr lang="en-US" b="0" i="0" dirty="0">
                <a:solidFill>
                  <a:srgbClr val="231F20"/>
                </a:solidFill>
                <a:effectLst/>
                <a:latin typeface="Times New Roman" panose="02020603050405020304" pitchFamily="18" charset="0"/>
                <a:cs typeface="Times New Roman" panose="02020603050405020304" pitchFamily="18" charset="0"/>
              </a:rPr>
              <a:t>5. Dispenser opens right eye, closes left eye, and instructs wearer to look at dispenser’s open (right) eye.</a:t>
            </a:r>
          </a:p>
          <a:p>
            <a:br>
              <a:rPr lang="en-US" b="0" i="0" dirty="0">
                <a:solidFill>
                  <a:srgbClr val="231F20"/>
                </a:solidFill>
                <a:effectLst/>
                <a:latin typeface="Times New Roman" panose="02020603050405020304" pitchFamily="18" charset="0"/>
                <a:cs typeface="Times New Roman" panose="02020603050405020304" pitchFamily="18" charset="0"/>
              </a:rPr>
            </a:br>
            <a:r>
              <a:rPr lang="en-US" b="0" i="0" dirty="0">
                <a:solidFill>
                  <a:srgbClr val="231F20"/>
                </a:solidFill>
                <a:effectLst/>
                <a:latin typeface="Times New Roman" panose="02020603050405020304" pitchFamily="18" charset="0"/>
                <a:cs typeface="Times New Roman" panose="02020603050405020304" pitchFamily="18" charset="0"/>
              </a:rPr>
              <a:t>6. Dispenser marks location of wearer’s left pupil center on glazed lens.</a:t>
            </a:r>
          </a:p>
          <a:p>
            <a:br>
              <a:rPr lang="en-US" b="0" i="0" dirty="0">
                <a:solidFill>
                  <a:srgbClr val="231F20"/>
                </a:solidFill>
                <a:effectLst/>
                <a:latin typeface="Times New Roman" panose="02020603050405020304" pitchFamily="18" charset="0"/>
                <a:cs typeface="Times New Roman" panose="02020603050405020304" pitchFamily="18" charset="0"/>
              </a:rPr>
            </a:br>
            <a:r>
              <a:rPr lang="en-US" b="0" i="0" dirty="0">
                <a:solidFill>
                  <a:srgbClr val="231F20"/>
                </a:solidFill>
                <a:effectLst/>
                <a:latin typeface="Times New Roman" panose="02020603050405020304" pitchFamily="18" charset="0"/>
                <a:cs typeface="Times New Roman" panose="02020603050405020304" pitchFamily="18" charset="0"/>
              </a:rPr>
              <a:t>7. Dispenser rechecks the locations of the marked crosses by repeating steps 3 and 5 and notes the positions of the marked crosses.</a:t>
            </a:r>
          </a:p>
          <a:p>
            <a:br>
              <a:rPr lang="en-US" b="0" i="0" dirty="0">
                <a:solidFill>
                  <a:srgbClr val="231F20"/>
                </a:solidFill>
                <a:effectLst/>
                <a:latin typeface="Times New Roman" panose="02020603050405020304" pitchFamily="18" charset="0"/>
                <a:cs typeface="Times New Roman" panose="02020603050405020304" pitchFamily="18" charset="0"/>
              </a:rPr>
            </a:br>
            <a:r>
              <a:rPr lang="en-US" b="0" i="0" dirty="0">
                <a:solidFill>
                  <a:srgbClr val="231F20"/>
                </a:solidFill>
                <a:effectLst/>
                <a:latin typeface="Times New Roman" panose="02020603050405020304" pitchFamily="18" charset="0"/>
                <a:cs typeface="Times New Roman" panose="02020603050405020304" pitchFamily="18" charset="0"/>
              </a:rPr>
              <a:t>8. If one or both crosses are wrong, the frames are removed and the cross(es) erased using a damp cloth.</a:t>
            </a:r>
          </a:p>
          <a:p>
            <a:br>
              <a:rPr lang="en-US" b="0" i="0" dirty="0">
                <a:solidFill>
                  <a:srgbClr val="231F20"/>
                </a:solidFill>
                <a:effectLst/>
                <a:latin typeface="Times New Roman" panose="02020603050405020304" pitchFamily="18" charset="0"/>
                <a:cs typeface="Times New Roman" panose="02020603050405020304" pitchFamily="18" charset="0"/>
              </a:rPr>
            </a:br>
            <a:r>
              <a:rPr lang="en-US" b="0" i="0" dirty="0">
                <a:solidFill>
                  <a:srgbClr val="231F20"/>
                </a:solidFill>
                <a:effectLst/>
                <a:latin typeface="Times New Roman" panose="02020603050405020304" pitchFamily="18" charset="0"/>
                <a:cs typeface="Times New Roman" panose="02020603050405020304" pitchFamily="18" charset="0"/>
              </a:rPr>
              <a:t>9. When crosses are accurate, monocular PDs are measured from frame center to cross center.</a:t>
            </a:r>
            <a:r>
              <a:rPr lang="en-US" dirty="0">
                <a:latin typeface="Times New Roman" panose="02020603050405020304" pitchFamily="18" charset="0"/>
                <a:cs typeface="Times New Roman" panose="02020603050405020304" pitchFamily="18" charset="0"/>
              </a:rPr>
              <a:t> </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6274FB9-AB2B-4A39-9648-C55C4FDCAEA8}"/>
              </a:ext>
            </a:extLst>
          </p:cNvPr>
          <p:cNvSpPr txBox="1"/>
          <p:nvPr/>
        </p:nvSpPr>
        <p:spPr>
          <a:xfrm>
            <a:off x="9340948" y="478301"/>
            <a:ext cx="2433710" cy="2308324"/>
          </a:xfrm>
          <a:prstGeom prst="rect">
            <a:avLst/>
          </a:prstGeom>
          <a:noFill/>
        </p:spPr>
        <p:txBody>
          <a:bodyPr wrap="square" rtlCol="0">
            <a:spAutoFit/>
          </a:bodyPr>
          <a:lstStyle/>
          <a:p>
            <a:r>
              <a:rPr lang="en-US" dirty="0">
                <a:solidFill>
                  <a:schemeClr val="accent2">
                    <a:lumMod val="75000"/>
                  </a:schemeClr>
                </a:solidFill>
              </a:rPr>
              <a:t>Note : </a:t>
            </a:r>
            <a:r>
              <a:rPr lang="en-US" sz="1800" b="0" i="0" dirty="0">
                <a:solidFill>
                  <a:schemeClr val="accent2">
                    <a:lumMod val="75000"/>
                  </a:schemeClr>
                </a:solidFill>
                <a:effectLst/>
                <a:latin typeface="JansonText-Roman"/>
              </a:rPr>
              <a:t>If the sample frame does not have</a:t>
            </a:r>
            <a:br>
              <a:rPr lang="en-US" sz="1800" b="0" i="0" dirty="0">
                <a:solidFill>
                  <a:schemeClr val="accent2">
                    <a:lumMod val="75000"/>
                  </a:schemeClr>
                </a:solidFill>
                <a:effectLst/>
                <a:latin typeface="JansonText-Roman"/>
              </a:rPr>
            </a:br>
            <a:r>
              <a:rPr lang="en-US" sz="1800" b="0" i="0" dirty="0">
                <a:solidFill>
                  <a:schemeClr val="accent2">
                    <a:lumMod val="75000"/>
                  </a:schemeClr>
                </a:solidFill>
                <a:effectLst/>
                <a:latin typeface="JansonText-Roman"/>
              </a:rPr>
              <a:t>glazed lenses, clear tape may be placed over the lens</a:t>
            </a:r>
            <a:br>
              <a:rPr lang="en-US" sz="1800" b="0" i="0" dirty="0">
                <a:solidFill>
                  <a:schemeClr val="accent2">
                    <a:lumMod val="75000"/>
                  </a:schemeClr>
                </a:solidFill>
                <a:effectLst/>
                <a:latin typeface="JansonText-Roman"/>
              </a:rPr>
            </a:br>
            <a:r>
              <a:rPr lang="en-US" sz="1800" b="0" i="0" dirty="0">
                <a:solidFill>
                  <a:schemeClr val="accent2">
                    <a:lumMod val="75000"/>
                  </a:schemeClr>
                </a:solidFill>
                <a:effectLst/>
                <a:latin typeface="JansonText-Roman"/>
              </a:rPr>
              <a:t>opening of the empty frame.</a:t>
            </a:r>
            <a:r>
              <a:rPr lang="en-US" dirty="0">
                <a:solidFill>
                  <a:schemeClr val="accent2">
                    <a:lumMod val="75000"/>
                  </a:schemeClr>
                </a:solidFill>
              </a:rPr>
              <a:t> </a:t>
            </a:r>
            <a:br>
              <a:rPr lang="en-US" dirty="0"/>
            </a:br>
            <a:endParaRPr lang="en-US" dirty="0"/>
          </a:p>
        </p:txBody>
      </p:sp>
    </p:spTree>
    <p:extLst>
      <p:ext uri="{BB962C8B-B14F-4D97-AF65-F5344CB8AC3E}">
        <p14:creationId xmlns:p14="http://schemas.microsoft.com/office/powerpoint/2010/main" val="220777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FF01F1-CF7C-42FD-A8F1-0280E333AEC2}"/>
              </a:ext>
            </a:extLst>
          </p:cNvPr>
          <p:cNvSpPr txBox="1"/>
          <p:nvPr/>
        </p:nvSpPr>
        <p:spPr>
          <a:xfrm>
            <a:off x="478302" y="506437"/>
            <a:ext cx="11141612" cy="6278642"/>
          </a:xfrm>
          <a:prstGeom prst="rect">
            <a:avLst/>
          </a:prstGeom>
          <a:noFill/>
        </p:spPr>
        <p:txBody>
          <a:bodyPr wrap="square" rtlCol="0">
            <a:spAutoFit/>
          </a:bodyPr>
          <a:lstStyle/>
          <a:p>
            <a:r>
              <a:rPr lang="en-US" sz="2000" b="1" i="0" dirty="0">
                <a:effectLst/>
                <a:latin typeface="Times New Roman" panose="02020603050405020304" pitchFamily="18" charset="0"/>
                <a:cs typeface="Times New Roman" panose="02020603050405020304" pitchFamily="18" charset="0"/>
              </a:rPr>
              <a:t>PD Measuring Instruments</a:t>
            </a:r>
            <a:r>
              <a:rPr lang="en-US" sz="2000" b="1" dirty="0">
                <a:latin typeface="Times New Roman" panose="02020603050405020304" pitchFamily="18" charset="0"/>
                <a:cs typeface="Times New Roman" panose="02020603050405020304" pitchFamily="18" charset="0"/>
              </a:rPr>
              <a:t> </a:t>
            </a:r>
            <a:br>
              <a:rPr lang="en-US" dirty="0"/>
            </a:br>
            <a:endParaRPr lang="en-US"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Ideal Features:</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It should reduce/avoid the </a:t>
            </a:r>
            <a:r>
              <a:rPr lang="en-US" sz="2000" dirty="0" err="1">
                <a:latin typeface="Times New Roman" panose="02020603050405020304" pitchFamily="18" charset="0"/>
                <a:cs typeface="Times New Roman" panose="02020603050405020304" pitchFamily="18" charset="0"/>
              </a:rPr>
              <a:t>parallox</a:t>
            </a:r>
            <a:r>
              <a:rPr lang="en-US" sz="2000" dirty="0">
                <a:latin typeface="Times New Roman" panose="02020603050405020304" pitchFamily="18" charset="0"/>
                <a:cs typeface="Times New Roman" panose="02020603050405020304" pitchFamily="18" charset="0"/>
              </a:rPr>
              <a:t> error caused by measurement by PD ruler</a:t>
            </a:r>
          </a:p>
          <a:p>
            <a:endParaRPr lang="en-US" sz="2000" dirty="0">
              <a:latin typeface="Times New Roman" panose="02020603050405020304" pitchFamily="18" charset="0"/>
              <a:cs typeface="Times New Roman" panose="02020603050405020304" pitchFamily="18" charset="0"/>
            </a:endParaRPr>
          </a:p>
          <a:p>
            <a:r>
              <a:rPr lang="en-US" sz="2000" b="0" i="0" dirty="0">
                <a:solidFill>
                  <a:srgbClr val="231F20"/>
                </a:solidFill>
                <a:effectLst/>
                <a:latin typeface="Times New Roman" panose="02020603050405020304" pitchFamily="18" charset="0"/>
                <a:cs typeface="Times New Roman" panose="02020603050405020304" pitchFamily="18" charset="0"/>
              </a:rPr>
              <a:t>It should solves the problems caused when the person doing the measuring is monocular or is amblyopic in one eye.</a:t>
            </a:r>
          </a:p>
          <a:p>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a:t>
            </a:r>
            <a:r>
              <a:rPr lang="en-US" sz="2000" b="0" i="0" dirty="0">
                <a:solidFill>
                  <a:srgbClr val="231F20"/>
                </a:solidFill>
                <a:effectLst/>
                <a:latin typeface="Times New Roman" panose="02020603050405020304" pitchFamily="18" charset="0"/>
                <a:cs typeface="Times New Roman" panose="02020603050405020304" pitchFamily="18" charset="0"/>
              </a:rPr>
              <a:t>A well-designed PD measuring instrument should rest against the bridge of the subject’s nose exactly as a frame would.</a:t>
            </a:r>
            <a:r>
              <a:rPr lang="en-US" sz="2000" dirty="0">
                <a:latin typeface="Times New Roman" panose="02020603050405020304" pitchFamily="18" charset="0"/>
                <a:cs typeface="Times New Roman" panose="02020603050405020304" pitchFamily="18" charset="0"/>
              </a:rPr>
              <a:t> </a:t>
            </a:r>
            <a:r>
              <a:rPr lang="en-US" sz="2000" b="0" i="0" dirty="0">
                <a:solidFill>
                  <a:srgbClr val="231F20"/>
                </a:solidFill>
                <a:effectLst/>
                <a:latin typeface="Times New Roman" panose="02020603050405020304" pitchFamily="18" charset="0"/>
                <a:cs typeface="Times New Roman" panose="02020603050405020304" pitchFamily="18" charset="0"/>
              </a:rPr>
              <a:t>This most accurately approximates the way the glasses will position themselves.</a:t>
            </a:r>
            <a:r>
              <a:rPr lang="en-US" sz="2000" dirty="0">
                <a:latin typeface="Times New Roman" panose="02020603050405020304" pitchFamily="18" charset="0"/>
                <a:cs typeface="Times New Roman" panose="02020603050405020304" pitchFamily="18" charset="0"/>
              </a:rPr>
              <a:t> </a:t>
            </a:r>
          </a:p>
          <a:p>
            <a:endParaRPr lang="en-US" sz="2000" dirty="0"/>
          </a:p>
          <a:p>
            <a:endParaRPr lang="en-US" sz="2000" dirty="0"/>
          </a:p>
          <a:p>
            <a:endParaRPr lang="en-US" dirty="0"/>
          </a:p>
          <a:p>
            <a:endParaRPr lang="en-US" dirty="0"/>
          </a:p>
          <a:p>
            <a:br>
              <a:rPr lang="en-US" dirty="0"/>
            </a:br>
            <a:endParaRPr lang="en-US" dirty="0"/>
          </a:p>
          <a:p>
            <a:endParaRPr lang="en-US" dirty="0"/>
          </a:p>
          <a:p>
            <a:br>
              <a:rPr lang="en-US" dirty="0"/>
            </a:br>
            <a:br>
              <a:rPr lang="en-US" dirty="0"/>
            </a:br>
            <a:r>
              <a:rPr lang="en-US" dirty="0"/>
              <a:t> </a:t>
            </a:r>
          </a:p>
        </p:txBody>
      </p:sp>
    </p:spTree>
    <p:extLst>
      <p:ext uri="{BB962C8B-B14F-4D97-AF65-F5344CB8AC3E}">
        <p14:creationId xmlns:p14="http://schemas.microsoft.com/office/powerpoint/2010/main" val="3547045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7D4F97-A3A3-4D5E-8783-59C5103EBFE7}"/>
              </a:ext>
            </a:extLst>
          </p:cNvPr>
          <p:cNvSpPr txBox="1"/>
          <p:nvPr/>
        </p:nvSpPr>
        <p:spPr>
          <a:xfrm>
            <a:off x="450166" y="520505"/>
            <a:ext cx="11155680" cy="7109639"/>
          </a:xfrm>
          <a:prstGeom prst="rect">
            <a:avLst/>
          </a:prstGeom>
          <a:noFill/>
        </p:spPr>
        <p:txBody>
          <a:bodyPr wrap="square" rtlCol="0">
            <a:spAutoFit/>
          </a:bodyPr>
          <a:lstStyle/>
          <a:p>
            <a:r>
              <a:rPr lang="en-US" sz="2000" b="1" i="1" dirty="0">
                <a:solidFill>
                  <a:srgbClr val="231F20"/>
                </a:solidFill>
                <a:effectLst/>
                <a:latin typeface="Times New Roman" panose="02020603050405020304" pitchFamily="18" charset="0"/>
                <a:cs typeface="Times New Roman" panose="02020603050405020304" pitchFamily="18" charset="0"/>
              </a:rPr>
              <a:t>Instruments Using Corneal Reflexes</a:t>
            </a:r>
            <a:r>
              <a:rPr lang="en-US" sz="2000" dirty="0">
                <a:latin typeface="Times New Roman" panose="02020603050405020304" pitchFamily="18" charset="0"/>
                <a:cs typeface="Times New Roman" panose="02020603050405020304" pitchFamily="18" charset="0"/>
              </a:rPr>
              <a:t> </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a:p>
            <a:r>
              <a:rPr lang="en-US" sz="2000" b="0" i="0" dirty="0">
                <a:solidFill>
                  <a:srgbClr val="231F20"/>
                </a:solidFill>
                <a:effectLst/>
                <a:latin typeface="Times New Roman" panose="02020603050405020304" pitchFamily="18" charset="0"/>
                <a:cs typeface="Times New Roman" panose="02020603050405020304" pitchFamily="18" charset="0"/>
              </a:rPr>
              <a:t>The instruments are supported by means of pads positioned so as to cause the instrument to rest on the nose</a:t>
            </a:r>
            <a:br>
              <a:rPr lang="en-US" sz="2000" b="0" i="0" dirty="0">
                <a:solidFill>
                  <a:srgbClr val="231F20"/>
                </a:solidFill>
                <a:effectLst/>
                <a:latin typeface="Times New Roman" panose="02020603050405020304" pitchFamily="18" charset="0"/>
                <a:cs typeface="Times New Roman" panose="02020603050405020304" pitchFamily="18" charset="0"/>
              </a:rPr>
            </a:br>
            <a:r>
              <a:rPr lang="en-US" sz="2000" b="0" i="0" dirty="0">
                <a:solidFill>
                  <a:srgbClr val="231F20"/>
                </a:solidFill>
                <a:effectLst/>
                <a:latin typeface="Times New Roman" panose="02020603050405020304" pitchFamily="18" charset="0"/>
                <a:cs typeface="Times New Roman" panose="02020603050405020304" pitchFamily="18" charset="0"/>
              </a:rPr>
              <a:t>where the average frame would rest.</a:t>
            </a:r>
            <a:r>
              <a:rPr lang="en-US" sz="2000" dirty="0">
                <a:latin typeface="Times New Roman" panose="02020603050405020304" pitchFamily="18" charset="0"/>
                <a:cs typeface="Times New Roman" panose="02020603050405020304" pitchFamily="18" charset="0"/>
              </a:rPr>
              <a:t> </a:t>
            </a:r>
          </a:p>
          <a:p>
            <a:endParaRPr lang="en-US" sz="2000" dirty="0">
              <a:latin typeface="Times New Roman" panose="02020603050405020304" pitchFamily="18" charset="0"/>
              <a:cs typeface="Times New Roman" panose="02020603050405020304" pitchFamily="18" charset="0"/>
            </a:endParaRPr>
          </a:p>
          <a:p>
            <a:r>
              <a:rPr lang="en-US" sz="2000" b="0" i="0" dirty="0">
                <a:solidFill>
                  <a:srgbClr val="231F20"/>
                </a:solidFill>
                <a:effectLst/>
                <a:latin typeface="Times New Roman" panose="02020603050405020304" pitchFamily="18" charset="0"/>
                <a:cs typeface="Times New Roman" panose="02020603050405020304" pitchFamily="18" charset="0"/>
              </a:rPr>
              <a:t>The dispenser asks the subject to hold his or her end</a:t>
            </a:r>
            <a:br>
              <a:rPr lang="en-US" sz="2000" b="0" i="0" dirty="0">
                <a:solidFill>
                  <a:srgbClr val="231F20"/>
                </a:solidFill>
                <a:effectLst/>
                <a:latin typeface="Times New Roman" panose="02020603050405020304" pitchFamily="18" charset="0"/>
                <a:cs typeface="Times New Roman" panose="02020603050405020304" pitchFamily="18" charset="0"/>
              </a:rPr>
            </a:br>
            <a:r>
              <a:rPr lang="en-US" sz="2000" b="0" i="0" dirty="0">
                <a:solidFill>
                  <a:srgbClr val="231F20"/>
                </a:solidFill>
                <a:effectLst/>
                <a:latin typeface="Times New Roman" panose="02020603050405020304" pitchFamily="18" charset="0"/>
                <a:cs typeface="Times New Roman" panose="02020603050405020304" pitchFamily="18" charset="0"/>
              </a:rPr>
              <a:t>of the pupillometer so that the pads rest on the nose</a:t>
            </a:r>
            <a:r>
              <a:rPr lang="en-US" sz="2000" dirty="0">
                <a:latin typeface="Times New Roman" panose="02020603050405020304" pitchFamily="18" charset="0"/>
                <a:cs typeface="Times New Roman" panose="02020603050405020304" pitchFamily="18" charset="0"/>
              </a:rPr>
              <a:t> </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a:p>
            <a:r>
              <a:rPr lang="en-US" sz="2000" b="0" i="0" dirty="0">
                <a:solidFill>
                  <a:srgbClr val="231F20"/>
                </a:solidFill>
                <a:effectLst/>
                <a:latin typeface="Times New Roman" panose="02020603050405020304" pitchFamily="18" charset="0"/>
                <a:cs typeface="Times New Roman" panose="02020603050405020304" pitchFamily="18" charset="0"/>
              </a:rPr>
              <a:t>The forehead support should be against the</a:t>
            </a:r>
            <a:br>
              <a:rPr lang="en-US" sz="2000" b="0" i="0" dirty="0">
                <a:solidFill>
                  <a:srgbClr val="231F20"/>
                </a:solidFill>
                <a:effectLst/>
                <a:latin typeface="Times New Roman" panose="02020603050405020304" pitchFamily="18" charset="0"/>
                <a:cs typeface="Times New Roman" panose="02020603050405020304" pitchFamily="18" charset="0"/>
              </a:rPr>
            </a:br>
            <a:r>
              <a:rPr lang="en-US" sz="2000" b="0" i="0" dirty="0">
                <a:solidFill>
                  <a:srgbClr val="231F20"/>
                </a:solidFill>
                <a:effectLst/>
                <a:latin typeface="Times New Roman" panose="02020603050405020304" pitchFamily="18" charset="0"/>
                <a:cs typeface="Times New Roman" panose="02020603050405020304" pitchFamily="18" charset="0"/>
              </a:rPr>
              <a:t>forehead.</a:t>
            </a:r>
            <a:r>
              <a:rPr lang="en-US" sz="2000" dirty="0">
                <a:latin typeface="Times New Roman" panose="02020603050405020304" pitchFamily="18" charset="0"/>
                <a:cs typeface="Times New Roman" panose="02020603050405020304" pitchFamily="18" charset="0"/>
              </a:rPr>
              <a:t> </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a:p>
            <a:r>
              <a:rPr lang="en-US" sz="2000" b="0" i="0" dirty="0">
                <a:solidFill>
                  <a:srgbClr val="231F20"/>
                </a:solidFill>
                <a:effectLst/>
                <a:latin typeface="Times New Roman" panose="02020603050405020304" pitchFamily="18" charset="0"/>
                <a:cs typeface="Times New Roman" panose="02020603050405020304" pitchFamily="18" charset="0"/>
              </a:rPr>
              <a:t>The dispenser uses one eye to look into the</a:t>
            </a:r>
            <a:br>
              <a:rPr lang="en-US" sz="2000" b="0" i="0" dirty="0">
                <a:solidFill>
                  <a:srgbClr val="231F20"/>
                </a:solidFill>
                <a:effectLst/>
                <a:latin typeface="Times New Roman" panose="02020603050405020304" pitchFamily="18" charset="0"/>
                <a:cs typeface="Times New Roman" panose="02020603050405020304" pitchFamily="18" charset="0"/>
              </a:rPr>
            </a:br>
            <a:r>
              <a:rPr lang="en-US" sz="2000" b="0" i="0" dirty="0">
                <a:solidFill>
                  <a:srgbClr val="231F20"/>
                </a:solidFill>
                <a:effectLst/>
                <a:latin typeface="Times New Roman" panose="02020603050405020304" pitchFamily="18" charset="0"/>
                <a:cs typeface="Times New Roman" panose="02020603050405020304" pitchFamily="18" charset="0"/>
              </a:rPr>
              <a:t>instrument.</a:t>
            </a:r>
            <a:r>
              <a:rPr lang="en-US" sz="2000" dirty="0">
                <a:latin typeface="Times New Roman" panose="02020603050405020304" pitchFamily="18" charset="0"/>
                <a:cs typeface="Times New Roman" panose="02020603050405020304" pitchFamily="18" charset="0"/>
              </a:rPr>
              <a:t> </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a:p>
            <a:r>
              <a:rPr lang="en-US" sz="2000" b="0" i="0" dirty="0">
                <a:solidFill>
                  <a:srgbClr val="231F20"/>
                </a:solidFill>
                <a:effectLst/>
                <a:latin typeface="Times New Roman" panose="02020603050405020304" pitchFamily="18" charset="0"/>
                <a:cs typeface="Times New Roman" panose="02020603050405020304" pitchFamily="18" charset="0"/>
              </a:rPr>
              <a:t>An internal light produces an image by reflection on each cornea, and the hairline within the device is moved</a:t>
            </a:r>
            <a:br>
              <a:rPr lang="en-US" sz="2000" b="0" i="0" dirty="0">
                <a:solidFill>
                  <a:srgbClr val="231F20"/>
                </a:solidFill>
                <a:effectLst/>
                <a:latin typeface="Times New Roman" panose="02020603050405020304" pitchFamily="18" charset="0"/>
                <a:cs typeface="Times New Roman" panose="02020603050405020304" pitchFamily="18" charset="0"/>
              </a:rPr>
            </a:br>
            <a:r>
              <a:rPr lang="en-US" sz="2000" b="0" i="0" dirty="0">
                <a:solidFill>
                  <a:srgbClr val="231F20"/>
                </a:solidFill>
                <a:effectLst/>
                <a:latin typeface="Times New Roman" panose="02020603050405020304" pitchFamily="18" charset="0"/>
                <a:cs typeface="Times New Roman" panose="02020603050405020304" pitchFamily="18" charset="0"/>
              </a:rPr>
              <a:t>until coincident with this corneal reflection.</a:t>
            </a:r>
          </a:p>
          <a:p>
            <a:endParaRPr lang="en-US" sz="2000" dirty="0">
              <a:solidFill>
                <a:srgbClr val="231F20"/>
              </a:solidFill>
              <a:latin typeface="Times New Roman" panose="02020603050405020304" pitchFamily="18" charset="0"/>
              <a:cs typeface="Times New Roman" panose="02020603050405020304" pitchFamily="18" charset="0"/>
            </a:endParaRPr>
          </a:p>
          <a:p>
            <a:r>
              <a:rPr lang="en-US" sz="2000" b="0" i="0" dirty="0">
                <a:solidFill>
                  <a:srgbClr val="231F20"/>
                </a:solidFill>
                <a:effectLst/>
                <a:latin typeface="Times New Roman" panose="02020603050405020304" pitchFamily="18" charset="0"/>
                <a:cs typeface="Times New Roman" panose="02020603050405020304" pitchFamily="18" charset="0"/>
              </a:rPr>
              <a:t>The measurement is assumed to correspond with the subject’s line of sight, but is an objective measurement of the position of the corneal reflection rather than the position of the line of sight. </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br>
              <a:rPr lang="en-US" dirty="0"/>
            </a:br>
            <a:endParaRPr lang="en-US" dirty="0"/>
          </a:p>
        </p:txBody>
      </p:sp>
      <p:pic>
        <p:nvPicPr>
          <p:cNvPr id="4" name="Picture 3">
            <a:extLst>
              <a:ext uri="{FF2B5EF4-FFF2-40B4-BE49-F238E27FC236}">
                <a16:creationId xmlns:a16="http://schemas.microsoft.com/office/drawing/2014/main" id="{6A81E0BE-A890-4F0F-8DA5-B076328394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6554" y="1266092"/>
            <a:ext cx="3890707" cy="2672862"/>
          </a:xfrm>
          <a:prstGeom prst="rect">
            <a:avLst/>
          </a:prstGeom>
        </p:spPr>
      </p:pic>
      <p:pic>
        <p:nvPicPr>
          <p:cNvPr id="8" name="Picture 7">
            <a:extLst>
              <a:ext uri="{FF2B5EF4-FFF2-40B4-BE49-F238E27FC236}">
                <a16:creationId xmlns:a16="http://schemas.microsoft.com/office/drawing/2014/main" id="{A22AD2F1-C3E1-4658-9A59-8FDA0F685C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4896" y="4196090"/>
            <a:ext cx="4356938" cy="2253588"/>
          </a:xfrm>
          <a:prstGeom prst="rect">
            <a:avLst/>
          </a:prstGeom>
        </p:spPr>
      </p:pic>
    </p:spTree>
    <p:extLst>
      <p:ext uri="{BB962C8B-B14F-4D97-AF65-F5344CB8AC3E}">
        <p14:creationId xmlns:p14="http://schemas.microsoft.com/office/powerpoint/2010/main" val="366756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1219FD-21ED-41FD-91D7-208DFF8BBB30}"/>
              </a:ext>
            </a:extLst>
          </p:cNvPr>
          <p:cNvSpPr txBox="1"/>
          <p:nvPr/>
        </p:nvSpPr>
        <p:spPr>
          <a:xfrm>
            <a:off x="281354" y="464234"/>
            <a:ext cx="11197883" cy="6678751"/>
          </a:xfrm>
          <a:prstGeom prst="rect">
            <a:avLst/>
          </a:prstGeom>
          <a:noFill/>
        </p:spPr>
        <p:txBody>
          <a:bodyPr wrap="square" rtlCol="0">
            <a:spAutoFit/>
          </a:bodyPr>
          <a:lstStyle/>
          <a:p>
            <a:endParaRPr lang="en-US" sz="2000" b="0" i="0" dirty="0">
              <a:solidFill>
                <a:srgbClr val="231F20"/>
              </a:solidFill>
              <a:effectLst/>
              <a:latin typeface="Times New Roman" panose="02020603050405020304" pitchFamily="18" charset="0"/>
              <a:cs typeface="Times New Roman" panose="02020603050405020304" pitchFamily="18" charset="0"/>
            </a:endParaRPr>
          </a:p>
          <a:p>
            <a:r>
              <a:rPr lang="en-US" sz="2000" b="1" i="1" dirty="0">
                <a:solidFill>
                  <a:srgbClr val="231F20"/>
                </a:solidFill>
                <a:effectLst/>
                <a:latin typeface="Times New Roman" panose="02020603050405020304" pitchFamily="18" charset="0"/>
                <a:cs typeface="Times New Roman" panose="02020603050405020304" pitchFamily="18" charset="0"/>
              </a:rPr>
              <a:t>Photographic Instruments for Measuring PD</a:t>
            </a:r>
            <a:r>
              <a:rPr lang="en-US" sz="2000" dirty="0">
                <a:latin typeface="Times New Roman" panose="02020603050405020304" pitchFamily="18" charset="0"/>
                <a:cs typeface="Times New Roman" panose="02020603050405020304" pitchFamily="18" charset="0"/>
              </a:rPr>
              <a:t> </a:t>
            </a:r>
            <a:br>
              <a:rPr lang="en-US" sz="2000" dirty="0">
                <a:latin typeface="Times New Roman" panose="02020603050405020304" pitchFamily="18" charset="0"/>
                <a:cs typeface="Times New Roman" panose="02020603050405020304" pitchFamily="18" charset="0"/>
              </a:rPr>
            </a:br>
            <a:endParaRPr lang="en-US" sz="2000" dirty="0">
              <a:solidFill>
                <a:srgbClr val="231F20"/>
              </a:solidFill>
              <a:latin typeface="Times New Roman" panose="02020603050405020304" pitchFamily="18" charset="0"/>
              <a:cs typeface="Times New Roman" panose="02020603050405020304" pitchFamily="18" charset="0"/>
            </a:endParaRPr>
          </a:p>
          <a:p>
            <a:endParaRPr lang="en-US" sz="2000" dirty="0">
              <a:solidFill>
                <a:srgbClr val="231F20"/>
              </a:solidFill>
              <a:latin typeface="Times New Roman" panose="02020603050405020304" pitchFamily="18" charset="0"/>
              <a:cs typeface="Times New Roman" panose="02020603050405020304" pitchFamily="18" charset="0"/>
            </a:endParaRPr>
          </a:p>
          <a:p>
            <a:endParaRPr lang="en-US" sz="2000" dirty="0">
              <a:solidFill>
                <a:srgbClr val="231F20"/>
              </a:solidFill>
              <a:latin typeface="Times New Roman" panose="02020603050405020304" pitchFamily="18" charset="0"/>
              <a:cs typeface="Times New Roman" panose="02020603050405020304" pitchFamily="18" charset="0"/>
            </a:endParaRPr>
          </a:p>
          <a:p>
            <a:r>
              <a:rPr lang="en-US" sz="2000" b="0" i="0" dirty="0">
                <a:solidFill>
                  <a:srgbClr val="231F20"/>
                </a:solidFill>
                <a:effectLst/>
                <a:latin typeface="Times New Roman" panose="02020603050405020304" pitchFamily="18" charset="0"/>
                <a:cs typeface="Times New Roman" panose="02020603050405020304" pitchFamily="18" charset="0"/>
              </a:rPr>
              <a:t>The reflection of the pen light on the cornea is used as the reference point instead of the geometric center of the pupil.</a:t>
            </a:r>
            <a:r>
              <a:rPr lang="en-US" sz="2000" dirty="0">
                <a:latin typeface="Times New Roman" panose="02020603050405020304" pitchFamily="18" charset="0"/>
                <a:cs typeface="Times New Roman" panose="02020603050405020304" pitchFamily="18" charset="0"/>
              </a:rPr>
              <a:t> </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a:p>
            <a:r>
              <a:rPr lang="en-US" sz="2000" b="0" i="0" dirty="0">
                <a:solidFill>
                  <a:srgbClr val="231F20"/>
                </a:solidFill>
                <a:effectLst/>
                <a:latin typeface="Times New Roman" panose="02020603050405020304" pitchFamily="18" charset="0"/>
                <a:cs typeface="Times New Roman" panose="02020603050405020304" pitchFamily="18" charset="0"/>
              </a:rPr>
              <a:t>There are instruments available for taking a wearer’s interpupillary distance that make use of a photograph of the wearer’s eyes with the frame in place.</a:t>
            </a:r>
            <a:r>
              <a:rPr lang="en-US" sz="2000" dirty="0">
                <a:latin typeface="Times New Roman" panose="02020603050405020304" pitchFamily="18" charset="0"/>
                <a:cs typeface="Times New Roman" panose="02020603050405020304" pitchFamily="18" charset="0"/>
              </a:rPr>
              <a:t> </a:t>
            </a:r>
          </a:p>
          <a:p>
            <a:endParaRPr lang="en-US" sz="2000" dirty="0">
              <a:latin typeface="Times New Roman" panose="02020603050405020304" pitchFamily="18" charset="0"/>
              <a:cs typeface="Times New Roman" panose="02020603050405020304" pitchFamily="18" charset="0"/>
            </a:endParaRPr>
          </a:p>
          <a:p>
            <a:r>
              <a:rPr lang="en-US" sz="2000" b="0" i="0" dirty="0">
                <a:solidFill>
                  <a:srgbClr val="231F20"/>
                </a:solidFill>
                <a:effectLst/>
                <a:latin typeface="Times New Roman" panose="02020603050405020304" pitchFamily="18" charset="0"/>
                <a:cs typeface="Times New Roman" panose="02020603050405020304" pitchFamily="18" charset="0"/>
              </a:rPr>
              <a:t>The frames are adjusted as they are to be worn. </a:t>
            </a:r>
          </a:p>
          <a:p>
            <a:endParaRPr lang="en-US" sz="2000" dirty="0">
              <a:solidFill>
                <a:srgbClr val="231F20"/>
              </a:solidFill>
              <a:latin typeface="Times New Roman" panose="02020603050405020304" pitchFamily="18" charset="0"/>
              <a:cs typeface="Times New Roman" panose="02020603050405020304" pitchFamily="18" charset="0"/>
            </a:endParaRPr>
          </a:p>
          <a:p>
            <a:r>
              <a:rPr lang="en-US" sz="2000" b="0" i="0" dirty="0">
                <a:solidFill>
                  <a:srgbClr val="231F20"/>
                </a:solidFill>
                <a:effectLst/>
                <a:latin typeface="Times New Roman" panose="02020603050405020304" pitchFamily="18" charset="0"/>
                <a:cs typeface="Times New Roman" panose="02020603050405020304" pitchFamily="18" charset="0"/>
              </a:rPr>
              <a:t>The wearer fixates a light in the instrument, and the photo is taken. </a:t>
            </a:r>
          </a:p>
          <a:p>
            <a:endParaRPr lang="en-US" sz="2000" dirty="0">
              <a:solidFill>
                <a:srgbClr val="231F20"/>
              </a:solidFill>
              <a:latin typeface="Times New Roman" panose="02020603050405020304" pitchFamily="18" charset="0"/>
              <a:cs typeface="Times New Roman" panose="02020603050405020304" pitchFamily="18" charset="0"/>
            </a:endParaRPr>
          </a:p>
          <a:p>
            <a:r>
              <a:rPr lang="en-US" sz="2000" b="0" i="0" dirty="0">
                <a:solidFill>
                  <a:srgbClr val="231F20"/>
                </a:solidFill>
                <a:effectLst/>
                <a:latin typeface="Times New Roman" panose="02020603050405020304" pitchFamily="18" charset="0"/>
                <a:cs typeface="Times New Roman" panose="02020603050405020304" pitchFamily="18" charset="0"/>
              </a:rPr>
              <a:t>PD and segment height measurements are determined using the picture. </a:t>
            </a:r>
          </a:p>
          <a:p>
            <a:endParaRPr lang="en-US" dirty="0">
              <a:solidFill>
                <a:srgbClr val="231F20"/>
              </a:solidFill>
              <a:latin typeface="JansonText-Roman"/>
            </a:endParaRPr>
          </a:p>
          <a:p>
            <a:br>
              <a:rPr lang="en-US" dirty="0"/>
            </a:br>
            <a:br>
              <a:rPr lang="en-US" dirty="0"/>
            </a:br>
            <a:br>
              <a:rPr lang="en-US" dirty="0"/>
            </a:br>
            <a:br>
              <a:rPr lang="en-US" dirty="0"/>
            </a:br>
            <a:endParaRPr lang="en-US" dirty="0"/>
          </a:p>
        </p:txBody>
      </p:sp>
    </p:spTree>
    <p:extLst>
      <p:ext uri="{BB962C8B-B14F-4D97-AF65-F5344CB8AC3E}">
        <p14:creationId xmlns:p14="http://schemas.microsoft.com/office/powerpoint/2010/main" val="2705798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870BB0-9DD4-4E71-8EAD-E8C710D5748C}"/>
              </a:ext>
            </a:extLst>
          </p:cNvPr>
          <p:cNvSpPr txBox="1"/>
          <p:nvPr/>
        </p:nvSpPr>
        <p:spPr>
          <a:xfrm>
            <a:off x="393895" y="520505"/>
            <a:ext cx="11155680" cy="6709529"/>
          </a:xfrm>
          <a:prstGeom prst="rect">
            <a:avLst/>
          </a:prstGeom>
          <a:noFill/>
        </p:spPr>
        <p:txBody>
          <a:bodyPr wrap="square" rtlCol="0">
            <a:spAutoFit/>
          </a:bodyPr>
          <a:lstStyle/>
          <a:p>
            <a:r>
              <a:rPr lang="en-US" sz="2000" b="1" i="1" dirty="0">
                <a:solidFill>
                  <a:srgbClr val="231F20"/>
                </a:solidFill>
                <a:effectLst/>
                <a:latin typeface="Times New Roman" panose="02020603050405020304" pitchFamily="18" charset="0"/>
                <a:cs typeface="Times New Roman" panose="02020603050405020304" pitchFamily="18" charset="0"/>
              </a:rPr>
              <a:t>Corneal Reflections to Measure the PD without a Pupillometer</a:t>
            </a:r>
            <a:r>
              <a:rPr lang="en-US" sz="2000" dirty="0">
                <a:latin typeface="Times New Roman" panose="02020603050405020304" pitchFamily="18" charset="0"/>
                <a:cs typeface="Times New Roman" panose="02020603050405020304" pitchFamily="18" charset="0"/>
              </a:rPr>
              <a:t> </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n-US" sz="2000" b="0" i="0" dirty="0">
                <a:solidFill>
                  <a:srgbClr val="231F20"/>
                </a:solidFill>
                <a:effectLst/>
                <a:latin typeface="Times New Roman" panose="02020603050405020304" pitchFamily="18" charset="0"/>
                <a:cs typeface="Times New Roman" panose="02020603050405020304" pitchFamily="18" charset="0"/>
              </a:rPr>
              <a:t>It is possible to use corneal reflections to measure interpupillary distance with even a PD ruler, or by using the</a:t>
            </a:r>
            <a:br>
              <a:rPr lang="en-US" sz="2000" b="0" i="0" dirty="0">
                <a:solidFill>
                  <a:srgbClr val="231F20"/>
                </a:solidFill>
                <a:effectLst/>
                <a:latin typeface="Times New Roman" panose="02020603050405020304" pitchFamily="18" charset="0"/>
                <a:cs typeface="Times New Roman" panose="02020603050405020304" pitchFamily="18" charset="0"/>
              </a:rPr>
            </a:br>
            <a:r>
              <a:rPr lang="en-US" sz="2000" b="0" i="0" dirty="0">
                <a:solidFill>
                  <a:srgbClr val="231F20"/>
                </a:solidFill>
                <a:effectLst/>
                <a:latin typeface="Times New Roman" panose="02020603050405020304" pitchFamily="18" charset="0"/>
                <a:cs typeface="Times New Roman" panose="02020603050405020304" pitchFamily="18" charset="0"/>
              </a:rPr>
              <a:t>frame with glazed lenses.</a:t>
            </a:r>
            <a:r>
              <a:rPr lang="en-US" sz="2000" dirty="0">
                <a:latin typeface="Times New Roman" panose="02020603050405020304" pitchFamily="18" charset="0"/>
                <a:cs typeface="Times New Roman" panose="02020603050405020304" pitchFamily="18" charset="0"/>
              </a:rPr>
              <a:t> </a:t>
            </a:r>
          </a:p>
          <a:p>
            <a:endParaRPr lang="en-US" sz="2000" dirty="0">
              <a:latin typeface="Times New Roman" panose="02020603050405020304" pitchFamily="18" charset="0"/>
              <a:cs typeface="Times New Roman" panose="02020603050405020304" pitchFamily="18" charset="0"/>
            </a:endParaRPr>
          </a:p>
          <a:p>
            <a:r>
              <a:rPr lang="en-US" sz="2000" b="0" i="0" dirty="0">
                <a:solidFill>
                  <a:srgbClr val="231F20"/>
                </a:solidFill>
                <a:effectLst/>
                <a:latin typeface="Times New Roman" panose="02020603050405020304" pitchFamily="18" charset="0"/>
                <a:cs typeface="Times New Roman" panose="02020603050405020304" pitchFamily="18" charset="0"/>
              </a:rPr>
              <a:t>Procedure : </a:t>
            </a:r>
          </a:p>
          <a:p>
            <a:endParaRPr lang="en-US" sz="2000" dirty="0">
              <a:solidFill>
                <a:srgbClr val="231F20"/>
              </a:solidFill>
              <a:latin typeface="Times New Roman" panose="02020603050405020304" pitchFamily="18" charset="0"/>
              <a:cs typeface="Times New Roman" panose="02020603050405020304" pitchFamily="18" charset="0"/>
            </a:endParaRPr>
          </a:p>
          <a:p>
            <a:r>
              <a:rPr lang="en-US" sz="2000" b="0" i="0" dirty="0">
                <a:solidFill>
                  <a:srgbClr val="231F20"/>
                </a:solidFill>
                <a:effectLst/>
                <a:latin typeface="Times New Roman" panose="02020603050405020304" pitchFamily="18" charset="0"/>
                <a:cs typeface="Times New Roman" panose="02020603050405020304" pitchFamily="18" charset="0"/>
              </a:rPr>
              <a:t>The dispenser should be positioned at the near working distance.</a:t>
            </a:r>
            <a:r>
              <a:rPr lang="en-US" sz="2000" dirty="0">
                <a:latin typeface="Times New Roman" panose="02020603050405020304" pitchFamily="18" charset="0"/>
                <a:cs typeface="Times New Roman" panose="02020603050405020304" pitchFamily="18" charset="0"/>
              </a:rPr>
              <a:t> </a:t>
            </a:r>
          </a:p>
          <a:p>
            <a:endParaRPr lang="en-US" sz="2000" dirty="0">
              <a:latin typeface="Times New Roman" panose="02020603050405020304" pitchFamily="18" charset="0"/>
              <a:cs typeface="Times New Roman" panose="02020603050405020304" pitchFamily="18" charset="0"/>
            </a:endParaRPr>
          </a:p>
          <a:p>
            <a:r>
              <a:rPr lang="en-US" sz="2000" b="0" i="0" dirty="0">
                <a:solidFill>
                  <a:srgbClr val="231F20"/>
                </a:solidFill>
                <a:effectLst/>
                <a:latin typeface="Times New Roman" panose="02020603050405020304" pitchFamily="18" charset="0"/>
                <a:cs typeface="Times New Roman" panose="02020603050405020304" pitchFamily="18" charset="0"/>
              </a:rPr>
              <a:t>The dispenser holds a pen light directly below his or her eye and shines it into the eye of the subject. </a:t>
            </a:r>
          </a:p>
          <a:p>
            <a:endParaRPr lang="en-US" sz="2000" dirty="0">
              <a:solidFill>
                <a:srgbClr val="231F20"/>
              </a:solidFill>
              <a:latin typeface="Times New Roman" panose="02020603050405020304" pitchFamily="18" charset="0"/>
              <a:cs typeface="Times New Roman" panose="02020603050405020304" pitchFamily="18" charset="0"/>
            </a:endParaRPr>
          </a:p>
          <a:p>
            <a:r>
              <a:rPr lang="en-US" sz="2000" b="0" i="0" dirty="0">
                <a:solidFill>
                  <a:srgbClr val="231F20"/>
                </a:solidFill>
                <a:effectLst/>
                <a:latin typeface="Times New Roman" panose="02020603050405020304" pitchFamily="18" charset="0"/>
                <a:cs typeface="Times New Roman" panose="02020603050405020304" pitchFamily="18" charset="0"/>
              </a:rPr>
              <a:t>The subject looks either at the pen light or the dispenser’s eye.</a:t>
            </a:r>
            <a:r>
              <a:rPr lang="en-US" sz="2000" dirty="0">
                <a:latin typeface="Times New Roman" panose="02020603050405020304" pitchFamily="18" charset="0"/>
                <a:cs typeface="Times New Roman" panose="02020603050405020304" pitchFamily="18" charset="0"/>
              </a:rPr>
              <a:t> </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a:p>
            <a:r>
              <a:rPr lang="en-US" sz="2000" b="0" i="0" dirty="0">
                <a:solidFill>
                  <a:srgbClr val="231F20"/>
                </a:solidFill>
                <a:effectLst/>
                <a:latin typeface="Times New Roman" panose="02020603050405020304" pitchFamily="18" charset="0"/>
                <a:cs typeface="Times New Roman" panose="02020603050405020304" pitchFamily="18" charset="0"/>
              </a:rPr>
              <a:t>The reflection of the pen light on the cornea is used as the reference point instead of the geometric center of the pupil.</a:t>
            </a:r>
            <a:r>
              <a:rPr lang="en-US" sz="2000" dirty="0">
                <a:latin typeface="Times New Roman" panose="02020603050405020304" pitchFamily="18" charset="0"/>
                <a:cs typeface="Times New Roman" panose="02020603050405020304" pitchFamily="18" charset="0"/>
              </a:rPr>
              <a:t> </a:t>
            </a:r>
            <a:br>
              <a:rPr lang="en-US" sz="2000" dirty="0">
                <a:latin typeface="Times New Roman" panose="02020603050405020304" pitchFamily="18" charset="0"/>
                <a:cs typeface="Times New Roman" panose="02020603050405020304" pitchFamily="18" charset="0"/>
              </a:rPr>
            </a:br>
            <a:br>
              <a:rPr lang="en-US" dirty="0"/>
            </a:br>
            <a:br>
              <a:rPr lang="en-US" dirty="0"/>
            </a:br>
            <a:br>
              <a:rPr lang="en-US" dirty="0"/>
            </a:br>
            <a:br>
              <a:rPr lang="en-US" dirty="0"/>
            </a:br>
            <a:endParaRPr lang="en-US" dirty="0"/>
          </a:p>
        </p:txBody>
      </p:sp>
    </p:spTree>
    <p:extLst>
      <p:ext uri="{BB962C8B-B14F-4D97-AF65-F5344CB8AC3E}">
        <p14:creationId xmlns:p14="http://schemas.microsoft.com/office/powerpoint/2010/main" val="3431084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D9E0F4-7F30-4A35-B49B-411779CB1B99}"/>
              </a:ext>
            </a:extLst>
          </p:cNvPr>
          <p:cNvSpPr txBox="1"/>
          <p:nvPr/>
        </p:nvSpPr>
        <p:spPr>
          <a:xfrm>
            <a:off x="365760" y="478302"/>
            <a:ext cx="11071274" cy="4708981"/>
          </a:xfrm>
          <a:prstGeom prst="rect">
            <a:avLst/>
          </a:prstGeom>
          <a:noFill/>
        </p:spPr>
        <p:txBody>
          <a:bodyPr wrap="square" rtlCol="0">
            <a:spAutoFit/>
          </a:bodyPr>
          <a:lstStyle/>
          <a:p>
            <a:r>
              <a:rPr lang="en-US" sz="2000" b="1" i="0" dirty="0">
                <a:solidFill>
                  <a:schemeClr val="tx1">
                    <a:lumMod val="95000"/>
                    <a:lumOff val="5000"/>
                  </a:schemeClr>
                </a:solidFill>
                <a:effectLst/>
                <a:latin typeface="Times New Roman" panose="02020603050405020304" pitchFamily="18" charset="0"/>
                <a:cs typeface="Times New Roman" panose="02020603050405020304" pitchFamily="18" charset="0"/>
              </a:rPr>
              <a:t>NEAR PD</a:t>
            </a:r>
            <a:r>
              <a:rPr lang="en-US" sz="2000" b="1" dirty="0">
                <a:solidFill>
                  <a:schemeClr val="tx1">
                    <a:lumMod val="95000"/>
                    <a:lumOff val="5000"/>
                  </a:schemeClr>
                </a:solidFill>
                <a:latin typeface="Times New Roman" panose="02020603050405020304" pitchFamily="18" charset="0"/>
                <a:cs typeface="Times New Roman" panose="02020603050405020304" pitchFamily="18" charset="0"/>
              </a:rPr>
              <a:t> </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Why near PD </a:t>
            </a:r>
          </a:p>
          <a:p>
            <a:endParaRPr lang="en-US" sz="2000" dirty="0">
              <a:latin typeface="Times New Roman" panose="02020603050405020304" pitchFamily="18" charset="0"/>
              <a:cs typeface="Times New Roman" panose="02020603050405020304" pitchFamily="18" charset="0"/>
            </a:endParaRPr>
          </a:p>
          <a:p>
            <a:r>
              <a:rPr lang="en-US" sz="2000" b="0" i="0" dirty="0">
                <a:solidFill>
                  <a:srgbClr val="231F20"/>
                </a:solidFill>
                <a:effectLst/>
                <a:latin typeface="Times New Roman" panose="02020603050405020304" pitchFamily="18" charset="0"/>
                <a:cs typeface="Times New Roman" panose="02020603050405020304" pitchFamily="18" charset="0"/>
              </a:rPr>
              <a:t>The near PD is required for single vision reading glasses or for </a:t>
            </a:r>
            <a:r>
              <a:rPr lang="en-US" sz="2000" b="0" i="0" dirty="0" err="1">
                <a:solidFill>
                  <a:srgbClr val="231F20"/>
                </a:solidFill>
                <a:effectLst/>
                <a:latin typeface="Times New Roman" panose="02020603050405020304" pitchFamily="18" charset="0"/>
                <a:cs typeface="Times New Roman" panose="02020603050405020304" pitchFamily="18" charset="0"/>
              </a:rPr>
              <a:t>multifocals</a:t>
            </a:r>
            <a:r>
              <a:rPr lang="en-US" sz="2000" b="0" i="0" dirty="0">
                <a:solidFill>
                  <a:srgbClr val="231F20"/>
                </a:solidFill>
                <a:effectLst/>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a:p>
            <a:r>
              <a:rPr lang="en-US" sz="2000" b="0" i="0" dirty="0">
                <a:solidFill>
                  <a:srgbClr val="231F20"/>
                </a:solidFill>
                <a:effectLst/>
                <a:latin typeface="Times New Roman" panose="02020603050405020304" pitchFamily="18" charset="0"/>
                <a:cs typeface="Times New Roman" panose="02020603050405020304" pitchFamily="18" charset="0"/>
              </a:rPr>
              <a:t>In </a:t>
            </a:r>
            <a:r>
              <a:rPr lang="en-US" sz="2000" b="0" i="1" dirty="0">
                <a:solidFill>
                  <a:srgbClr val="231F20"/>
                </a:solidFill>
                <a:effectLst/>
                <a:latin typeface="Times New Roman" panose="02020603050405020304" pitchFamily="18" charset="0"/>
                <a:cs typeface="Times New Roman" panose="02020603050405020304" pitchFamily="18" charset="0"/>
              </a:rPr>
              <a:t>single vision reading glasses</a:t>
            </a:r>
            <a:r>
              <a:rPr lang="en-US" sz="2000" b="0" i="0" dirty="0">
                <a:solidFill>
                  <a:srgbClr val="231F20"/>
                </a:solidFill>
                <a:effectLst/>
                <a:latin typeface="Times New Roman" panose="02020603050405020304" pitchFamily="18" charset="0"/>
                <a:cs typeface="Times New Roman" panose="02020603050405020304" pitchFamily="18" charset="0"/>
              </a:rPr>
              <a:t>, the lenses are set so that their optical centers will be in the lines of sight of the</a:t>
            </a:r>
            <a:br>
              <a:rPr lang="en-US" sz="2000" b="0" i="0" dirty="0">
                <a:solidFill>
                  <a:srgbClr val="231F20"/>
                </a:solidFill>
                <a:effectLst/>
                <a:latin typeface="Times New Roman" panose="02020603050405020304" pitchFamily="18" charset="0"/>
                <a:cs typeface="Times New Roman" panose="02020603050405020304" pitchFamily="18" charset="0"/>
              </a:rPr>
            </a:br>
            <a:r>
              <a:rPr lang="en-US" sz="2000" b="0" i="0" dirty="0">
                <a:solidFill>
                  <a:srgbClr val="231F20"/>
                </a:solidFill>
                <a:effectLst/>
                <a:latin typeface="Times New Roman" panose="02020603050405020304" pitchFamily="18" charset="0"/>
                <a:cs typeface="Times New Roman" panose="02020603050405020304" pitchFamily="18" charset="0"/>
              </a:rPr>
              <a:t>eyes when the eyes are converged for reading.</a:t>
            </a:r>
          </a:p>
          <a:p>
            <a:br>
              <a:rPr lang="en-US" sz="2000" b="0" i="0" dirty="0">
                <a:solidFill>
                  <a:srgbClr val="231F20"/>
                </a:solidFill>
                <a:effectLst/>
                <a:latin typeface="Times New Roman" panose="02020603050405020304" pitchFamily="18" charset="0"/>
                <a:cs typeface="Times New Roman" panose="02020603050405020304" pitchFamily="18" charset="0"/>
              </a:rPr>
            </a:br>
            <a:r>
              <a:rPr lang="en-US" sz="2000" dirty="0">
                <a:solidFill>
                  <a:srgbClr val="231F20"/>
                </a:solidFill>
                <a:latin typeface="Times New Roman" panose="02020603050405020304" pitchFamily="18" charset="0"/>
                <a:cs typeface="Times New Roman" panose="02020603050405020304" pitchFamily="18" charset="0"/>
              </a:rPr>
              <a:t>In </a:t>
            </a:r>
            <a:r>
              <a:rPr lang="en-US" sz="2000" b="0" i="1" dirty="0" err="1">
                <a:solidFill>
                  <a:srgbClr val="231F20"/>
                </a:solidFill>
                <a:effectLst/>
                <a:latin typeface="Times New Roman" panose="02020603050405020304" pitchFamily="18" charset="0"/>
                <a:cs typeface="Times New Roman" panose="02020603050405020304" pitchFamily="18" charset="0"/>
              </a:rPr>
              <a:t>multifocals</a:t>
            </a:r>
            <a:r>
              <a:rPr lang="en-US" sz="2000" dirty="0">
                <a:solidFill>
                  <a:srgbClr val="231F20"/>
                </a:solidFill>
                <a:latin typeface="Times New Roman" panose="02020603050405020304" pitchFamily="18" charset="0"/>
                <a:cs typeface="Times New Roman" panose="02020603050405020304" pitchFamily="18" charset="0"/>
              </a:rPr>
              <a:t> </a:t>
            </a:r>
            <a:r>
              <a:rPr lang="en-US" sz="2000" b="0" i="0" dirty="0">
                <a:solidFill>
                  <a:srgbClr val="231F20"/>
                </a:solidFill>
                <a:effectLst/>
                <a:latin typeface="Times New Roman" panose="02020603050405020304" pitchFamily="18" charset="0"/>
                <a:cs typeface="Times New Roman" panose="02020603050405020304" pitchFamily="18" charset="0"/>
              </a:rPr>
              <a:t> the distance portion is ground to correspond to the distance PD, while the bifocal or trifocal</a:t>
            </a:r>
            <a:br>
              <a:rPr lang="en-US" sz="2000" b="0" i="0" dirty="0">
                <a:solidFill>
                  <a:srgbClr val="231F20"/>
                </a:solidFill>
                <a:effectLst/>
                <a:latin typeface="Times New Roman" panose="02020603050405020304" pitchFamily="18" charset="0"/>
                <a:cs typeface="Times New Roman" panose="02020603050405020304" pitchFamily="18" charset="0"/>
              </a:rPr>
            </a:br>
            <a:r>
              <a:rPr lang="en-US" sz="2000" b="0" i="0" dirty="0">
                <a:solidFill>
                  <a:srgbClr val="231F20"/>
                </a:solidFill>
                <a:effectLst/>
                <a:latin typeface="Times New Roman" panose="02020603050405020304" pitchFamily="18" charset="0"/>
                <a:cs typeface="Times New Roman" panose="02020603050405020304" pitchFamily="18" charset="0"/>
              </a:rPr>
              <a:t>portion is decentered inward to be properly situated for near vision. </a:t>
            </a:r>
          </a:p>
          <a:p>
            <a:endParaRPr lang="en-US" sz="2000" dirty="0">
              <a:solidFill>
                <a:srgbClr val="231F20"/>
              </a:solidFill>
              <a:latin typeface="Times New Roman" panose="02020603050405020304" pitchFamily="18" charset="0"/>
              <a:cs typeface="Times New Roman" panose="02020603050405020304" pitchFamily="18" charset="0"/>
            </a:endParaRPr>
          </a:p>
          <a:p>
            <a:r>
              <a:rPr lang="en-US" sz="2000" b="0" i="0" dirty="0">
                <a:solidFill>
                  <a:srgbClr val="231F20"/>
                </a:solidFill>
                <a:effectLst/>
                <a:latin typeface="Times New Roman" panose="02020603050405020304" pitchFamily="18" charset="0"/>
                <a:cs typeface="Times New Roman" panose="02020603050405020304" pitchFamily="18" charset="0"/>
              </a:rPr>
              <a:t>The near PD can be either measured or calculated.</a:t>
            </a:r>
            <a:r>
              <a:rPr lang="en-US" sz="2000" dirty="0">
                <a:latin typeface="Times New Roman" panose="02020603050405020304" pitchFamily="18" charset="0"/>
                <a:cs typeface="Times New Roman" panose="02020603050405020304" pitchFamily="18" charset="0"/>
              </a:rPr>
              <a:t> </a:t>
            </a:r>
            <a:br>
              <a:rPr lang="en-US" sz="2000" dirty="0"/>
            </a:br>
            <a:endParaRPr lang="en-US" sz="2000" dirty="0"/>
          </a:p>
        </p:txBody>
      </p:sp>
    </p:spTree>
    <p:extLst>
      <p:ext uri="{BB962C8B-B14F-4D97-AF65-F5344CB8AC3E}">
        <p14:creationId xmlns:p14="http://schemas.microsoft.com/office/powerpoint/2010/main" val="329083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0"/>
                                        <p:tgtEl>
                                          <p:spTgt spid="2">
                                            <p:txEl>
                                              <p:pRg st="3" end="3"/>
                                            </p:txEl>
                                          </p:spTgt>
                                        </p:tgtEl>
                                      </p:cBhvr>
                                    </p:animEffect>
                                    <p:anim calcmode="lin" valueType="num">
                                      <p:cBhvr>
                                        <p:cTn id="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1000"/>
                                        <p:tgtEl>
                                          <p:spTgt spid="2">
                                            <p:txEl>
                                              <p:pRg st="4" end="4"/>
                                            </p:txEl>
                                          </p:spTgt>
                                        </p:tgtEl>
                                      </p:cBhvr>
                                    </p:animEffect>
                                    <p:anim calcmode="lin" valueType="num">
                                      <p:cBhvr>
                                        <p:cTn id="1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1000"/>
                                        <p:tgtEl>
                                          <p:spTgt spid="2">
                                            <p:txEl>
                                              <p:pRg st="5" end="5"/>
                                            </p:txEl>
                                          </p:spTgt>
                                        </p:tgtEl>
                                      </p:cBhvr>
                                    </p:animEffect>
                                    <p:anim calcmode="lin" valueType="num">
                                      <p:cBhvr>
                                        <p:cTn id="1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fade">
                                      <p:cBhvr>
                                        <p:cTn id="22" dur="1000"/>
                                        <p:tgtEl>
                                          <p:spTgt spid="2">
                                            <p:txEl>
                                              <p:pRg st="7" end="7"/>
                                            </p:txEl>
                                          </p:spTgt>
                                        </p:tgtEl>
                                      </p:cBhvr>
                                    </p:animEffect>
                                    <p:anim calcmode="lin" valueType="num">
                                      <p:cBhvr>
                                        <p:cTn id="2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FFE4D3-8EA3-4C25-8F19-26E00B01FE49}"/>
              </a:ext>
            </a:extLst>
          </p:cNvPr>
          <p:cNvSpPr txBox="1"/>
          <p:nvPr/>
        </p:nvSpPr>
        <p:spPr>
          <a:xfrm>
            <a:off x="436098" y="379828"/>
            <a:ext cx="10846191" cy="4893647"/>
          </a:xfrm>
          <a:prstGeom prst="rect">
            <a:avLst/>
          </a:prstGeom>
          <a:noFill/>
        </p:spPr>
        <p:txBody>
          <a:bodyPr wrap="square" rtlCol="0">
            <a:spAutoFit/>
          </a:bodyPr>
          <a:lstStyle/>
          <a:p>
            <a:r>
              <a:rPr lang="en-US" sz="2000" b="0" i="0" dirty="0">
                <a:effectLst/>
                <a:latin typeface="Times New Roman" panose="02020603050405020304" pitchFamily="18" charset="0"/>
                <a:cs typeface="Times New Roman" panose="02020603050405020304" pitchFamily="18" charset="0"/>
              </a:rPr>
              <a:t>Measuring Near PD With a PD Rule</a:t>
            </a:r>
            <a:r>
              <a:rPr lang="en-US" sz="2000" dirty="0">
                <a:latin typeface="Times New Roman" panose="02020603050405020304" pitchFamily="18" charset="0"/>
                <a:cs typeface="Times New Roman" panose="02020603050405020304" pitchFamily="18" charset="0"/>
              </a:rPr>
              <a:t> </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a:p>
            <a:r>
              <a:rPr lang="en-US" sz="2000" b="0" i="0" dirty="0">
                <a:solidFill>
                  <a:srgbClr val="231F20"/>
                </a:solidFill>
                <a:effectLst/>
                <a:latin typeface="Times New Roman" panose="02020603050405020304" pitchFamily="18" charset="0"/>
                <a:cs typeface="Times New Roman" panose="02020603050405020304" pitchFamily="18" charset="0"/>
              </a:rPr>
              <a:t>1.Dispenser places his or her dominant eye in front of</a:t>
            </a:r>
            <a:r>
              <a:rPr lang="en-US" sz="2000" dirty="0">
                <a:solidFill>
                  <a:srgbClr val="231F20"/>
                </a:solidFill>
                <a:latin typeface="Times New Roman" panose="02020603050405020304" pitchFamily="18" charset="0"/>
                <a:cs typeface="Times New Roman" panose="02020603050405020304" pitchFamily="18" charset="0"/>
              </a:rPr>
              <a:t> </a:t>
            </a:r>
            <a:r>
              <a:rPr lang="en-US" sz="2000" b="0" i="0" dirty="0">
                <a:solidFill>
                  <a:srgbClr val="231F20"/>
                </a:solidFill>
                <a:effectLst/>
                <a:latin typeface="Times New Roman" panose="02020603050405020304" pitchFamily="18" charset="0"/>
                <a:cs typeface="Times New Roman" panose="02020603050405020304" pitchFamily="18" charset="0"/>
              </a:rPr>
              <a:t>subject’s nose at the subject’s near working distance. This is the distance for which the near prescription is intended—normally 40 cm (16 in).</a:t>
            </a:r>
          </a:p>
          <a:p>
            <a:br>
              <a:rPr lang="en-US" sz="2000" b="0" i="0" dirty="0">
                <a:solidFill>
                  <a:srgbClr val="231F20"/>
                </a:solidFill>
                <a:effectLst/>
                <a:latin typeface="Times New Roman" panose="02020603050405020304" pitchFamily="18" charset="0"/>
                <a:cs typeface="Times New Roman" panose="02020603050405020304" pitchFamily="18" charset="0"/>
              </a:rPr>
            </a:br>
            <a:r>
              <a:rPr lang="en-US" sz="2000" b="0" i="0" dirty="0">
                <a:solidFill>
                  <a:srgbClr val="231F20"/>
                </a:solidFill>
                <a:effectLst/>
                <a:latin typeface="Times New Roman" panose="02020603050405020304" pitchFamily="18" charset="0"/>
                <a:cs typeface="Times New Roman" panose="02020603050405020304" pitchFamily="18" charset="0"/>
              </a:rPr>
              <a:t>2. Dispenser closes the nondominant eye.</a:t>
            </a:r>
          </a:p>
          <a:p>
            <a:br>
              <a:rPr lang="en-US" sz="2000" b="0" i="0" dirty="0">
                <a:solidFill>
                  <a:srgbClr val="231F20"/>
                </a:solidFill>
                <a:effectLst/>
                <a:latin typeface="Times New Roman" panose="02020603050405020304" pitchFamily="18" charset="0"/>
                <a:cs typeface="Times New Roman" panose="02020603050405020304" pitchFamily="18" charset="0"/>
              </a:rPr>
            </a:br>
            <a:r>
              <a:rPr lang="en-US" sz="2000" b="0" i="0" dirty="0">
                <a:solidFill>
                  <a:srgbClr val="231F20"/>
                </a:solidFill>
                <a:effectLst/>
                <a:latin typeface="Times New Roman" panose="02020603050405020304" pitchFamily="18" charset="0"/>
                <a:cs typeface="Times New Roman" panose="02020603050405020304" pitchFamily="18" charset="0"/>
              </a:rPr>
              <a:t>3. Subject fixates dispenser’s open eye.</a:t>
            </a:r>
          </a:p>
          <a:p>
            <a:br>
              <a:rPr lang="en-US" sz="2000" b="0" i="0" dirty="0">
                <a:solidFill>
                  <a:srgbClr val="231F20"/>
                </a:solidFill>
                <a:effectLst/>
                <a:latin typeface="Times New Roman" panose="02020603050405020304" pitchFamily="18" charset="0"/>
                <a:cs typeface="Times New Roman" panose="02020603050405020304" pitchFamily="18" charset="0"/>
              </a:rPr>
            </a:br>
            <a:r>
              <a:rPr lang="en-US" sz="2000" b="0" i="0" dirty="0">
                <a:solidFill>
                  <a:srgbClr val="231F20"/>
                </a:solidFill>
                <a:effectLst/>
                <a:latin typeface="Times New Roman" panose="02020603050405020304" pitchFamily="18" charset="0"/>
                <a:cs typeface="Times New Roman" panose="02020603050405020304" pitchFamily="18" charset="0"/>
              </a:rPr>
              <a:t>4. Dispenser places zero point of PD rule at center of subject’s right pupil.</a:t>
            </a:r>
          </a:p>
          <a:p>
            <a:br>
              <a:rPr lang="en-US" sz="2000" b="0" i="0" dirty="0">
                <a:solidFill>
                  <a:srgbClr val="231F20"/>
                </a:solidFill>
                <a:effectLst/>
                <a:latin typeface="Times New Roman" panose="02020603050405020304" pitchFamily="18" charset="0"/>
                <a:cs typeface="Times New Roman" panose="02020603050405020304" pitchFamily="18" charset="0"/>
              </a:rPr>
            </a:br>
            <a:r>
              <a:rPr lang="en-US" sz="2000" b="0" i="0" dirty="0">
                <a:solidFill>
                  <a:srgbClr val="231F20"/>
                </a:solidFill>
                <a:effectLst/>
                <a:latin typeface="Times New Roman" panose="02020603050405020304" pitchFamily="18" charset="0"/>
                <a:cs typeface="Times New Roman" panose="02020603050405020304" pitchFamily="18" charset="0"/>
              </a:rPr>
              <a:t>5. Dispenser reads scale marking at center of subject’s left pupil.</a:t>
            </a:r>
            <a:r>
              <a:rPr lang="en-US" sz="2000" dirty="0">
                <a:latin typeface="Times New Roman" panose="02020603050405020304" pitchFamily="18" charset="0"/>
                <a:cs typeface="Times New Roman" panose="02020603050405020304" pitchFamily="18" charset="0"/>
              </a:rPr>
              <a:t> </a:t>
            </a:r>
          </a:p>
          <a:p>
            <a:endParaRPr lang="en-US" dirty="0"/>
          </a:p>
          <a:p>
            <a:br>
              <a:rPr lang="en-US" dirty="0"/>
            </a:br>
            <a:br>
              <a:rPr lang="en-US" dirty="0"/>
            </a:br>
            <a:endParaRPr lang="en-US" dirty="0"/>
          </a:p>
        </p:txBody>
      </p:sp>
      <p:pic>
        <p:nvPicPr>
          <p:cNvPr id="4" name="Picture 3">
            <a:extLst>
              <a:ext uri="{FF2B5EF4-FFF2-40B4-BE49-F238E27FC236}">
                <a16:creationId xmlns:a16="http://schemas.microsoft.com/office/drawing/2014/main" id="{2072F74A-5F6E-42E7-A433-15A414618A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5375" y="2112253"/>
            <a:ext cx="4625090" cy="4133802"/>
          </a:xfrm>
          <a:prstGeom prst="rect">
            <a:avLst/>
          </a:prstGeom>
        </p:spPr>
      </p:pic>
    </p:spTree>
    <p:extLst>
      <p:ext uri="{BB962C8B-B14F-4D97-AF65-F5344CB8AC3E}">
        <p14:creationId xmlns:p14="http://schemas.microsoft.com/office/powerpoint/2010/main" val="3632389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0ED4F1-1B5D-4D94-81AB-2717ADDBA1A3}"/>
              </a:ext>
            </a:extLst>
          </p:cNvPr>
          <p:cNvSpPr txBox="1"/>
          <p:nvPr/>
        </p:nvSpPr>
        <p:spPr>
          <a:xfrm>
            <a:off x="464234" y="520505"/>
            <a:ext cx="11000935" cy="3170099"/>
          </a:xfrm>
          <a:prstGeom prst="rect">
            <a:avLst/>
          </a:prstGeom>
          <a:noFill/>
        </p:spPr>
        <p:txBody>
          <a:bodyPr wrap="square" rtlCol="0">
            <a:spAutoFit/>
          </a:bodyPr>
          <a:lstStyle/>
          <a:p>
            <a:r>
              <a:rPr lang="en-US" sz="2000" b="0" i="0" dirty="0">
                <a:solidFill>
                  <a:srgbClr val="812990"/>
                </a:solidFill>
                <a:effectLst/>
                <a:latin typeface="Times New Roman" panose="02020603050405020304" pitchFamily="18" charset="0"/>
                <a:cs typeface="Times New Roman" panose="02020603050405020304" pitchFamily="18" charset="0"/>
              </a:rPr>
              <a:t>Taking Near PD Using a Pupillometer</a:t>
            </a:r>
          </a:p>
          <a:p>
            <a:endParaRPr lang="en-US" sz="2000" dirty="0">
              <a:solidFill>
                <a:srgbClr val="812990"/>
              </a:solidFill>
              <a:latin typeface="Times New Roman" panose="02020603050405020304" pitchFamily="18" charset="0"/>
              <a:cs typeface="Times New Roman" panose="02020603050405020304" pitchFamily="18" charset="0"/>
            </a:endParaRPr>
          </a:p>
          <a:p>
            <a:br>
              <a:rPr lang="en-US" sz="2000" b="0" i="0" dirty="0">
                <a:solidFill>
                  <a:srgbClr val="812990"/>
                </a:solidFill>
                <a:effectLst/>
                <a:latin typeface="Times New Roman" panose="02020603050405020304" pitchFamily="18" charset="0"/>
                <a:cs typeface="Times New Roman" panose="02020603050405020304" pitchFamily="18" charset="0"/>
              </a:rPr>
            </a:br>
            <a:r>
              <a:rPr lang="en-US" sz="2000" b="0" i="0" dirty="0">
                <a:solidFill>
                  <a:srgbClr val="231F20"/>
                </a:solidFill>
                <a:effectLst/>
                <a:latin typeface="Times New Roman" panose="02020603050405020304" pitchFamily="18" charset="0"/>
                <a:cs typeface="Times New Roman" panose="02020603050405020304" pitchFamily="18" charset="0"/>
              </a:rPr>
              <a:t>Usually a PD measuring instrument will allow both distance and near PD to be measured. </a:t>
            </a:r>
          </a:p>
          <a:p>
            <a:endParaRPr lang="en-US" sz="2000" b="0" i="0" dirty="0">
              <a:solidFill>
                <a:srgbClr val="231F20"/>
              </a:solidFill>
              <a:effectLst/>
              <a:latin typeface="Times New Roman" panose="02020603050405020304" pitchFamily="18" charset="0"/>
              <a:cs typeface="Times New Roman" panose="02020603050405020304" pitchFamily="18" charset="0"/>
            </a:endParaRPr>
          </a:p>
          <a:p>
            <a:r>
              <a:rPr lang="en-US" sz="2000" b="0" i="0" dirty="0">
                <a:solidFill>
                  <a:srgbClr val="231F20"/>
                </a:solidFill>
                <a:effectLst/>
                <a:latin typeface="Times New Roman" panose="02020603050405020304" pitchFamily="18" charset="0"/>
                <a:cs typeface="Times New Roman" panose="02020603050405020304" pitchFamily="18" charset="0"/>
              </a:rPr>
              <a:t>This is done through the use of a movable internal lens that changes the image distance and convergence for the subject. </a:t>
            </a:r>
          </a:p>
          <a:p>
            <a:endParaRPr lang="en-US" sz="2000" dirty="0">
              <a:solidFill>
                <a:srgbClr val="231F20"/>
              </a:solidFill>
              <a:latin typeface="Times New Roman" panose="02020603050405020304" pitchFamily="18" charset="0"/>
              <a:cs typeface="Times New Roman" panose="02020603050405020304" pitchFamily="18" charset="0"/>
            </a:endParaRPr>
          </a:p>
          <a:p>
            <a:r>
              <a:rPr lang="en-US" sz="2000" b="0" i="0" dirty="0">
                <a:solidFill>
                  <a:srgbClr val="231F20"/>
                </a:solidFill>
                <a:effectLst/>
                <a:latin typeface="Times New Roman" panose="02020603050405020304" pitchFamily="18" charset="0"/>
                <a:cs typeface="Times New Roman" panose="02020603050405020304" pitchFamily="18" charset="0"/>
              </a:rPr>
              <a:t>The near readings are carried out in the same manner as the distance</a:t>
            </a:r>
            <a:br>
              <a:rPr lang="en-US" sz="2000" b="0" i="0" dirty="0">
                <a:solidFill>
                  <a:srgbClr val="231F20"/>
                </a:solidFill>
                <a:effectLst/>
                <a:latin typeface="Times New Roman" panose="02020603050405020304" pitchFamily="18" charset="0"/>
                <a:cs typeface="Times New Roman" panose="02020603050405020304" pitchFamily="18" charset="0"/>
              </a:rPr>
            </a:br>
            <a:r>
              <a:rPr lang="en-US" sz="2000" b="0" i="0" dirty="0">
                <a:solidFill>
                  <a:srgbClr val="231F20"/>
                </a:solidFill>
                <a:effectLst/>
                <a:latin typeface="Times New Roman" panose="02020603050405020304" pitchFamily="18" charset="0"/>
                <a:cs typeface="Times New Roman" panose="02020603050405020304" pitchFamily="18" charset="0"/>
              </a:rPr>
              <a:t>readings.</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2845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091BD2-3174-48D1-B350-FCBC04A193B4}"/>
              </a:ext>
            </a:extLst>
          </p:cNvPr>
          <p:cNvSpPr txBox="1"/>
          <p:nvPr/>
        </p:nvSpPr>
        <p:spPr>
          <a:xfrm>
            <a:off x="772295" y="289678"/>
            <a:ext cx="8680174" cy="6432530"/>
          </a:xfrm>
          <a:prstGeom prst="rect">
            <a:avLst/>
          </a:prstGeom>
          <a:noFill/>
        </p:spPr>
        <p:txBody>
          <a:bodyPr wrap="square" rtlCol="0">
            <a:spAutoFit/>
          </a:bodyPr>
          <a:lstStyle/>
          <a:p>
            <a:r>
              <a:rPr lang="en-US" sz="2200" b="1" i="1" dirty="0">
                <a:latin typeface="Times New Roman" panose="02020603050405020304" pitchFamily="18" charset="0"/>
                <a:cs typeface="Times New Roman" panose="02020603050405020304" pitchFamily="18" charset="0"/>
              </a:rPr>
              <a:t>What is IPD(Inter pupillary distance)</a:t>
            </a:r>
          </a:p>
          <a:p>
            <a:endParaRPr lang="en-US" sz="2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It </a:t>
            </a:r>
            <a:r>
              <a:rPr lang="en-US" sz="2000" b="0" i="0" dirty="0">
                <a:solidFill>
                  <a:srgbClr val="231F20"/>
                </a:solidFill>
                <a:effectLst/>
                <a:latin typeface="Times New Roman" panose="02020603050405020304" pitchFamily="18" charset="0"/>
                <a:cs typeface="Times New Roman" panose="02020603050405020304" pitchFamily="18" charset="0"/>
              </a:rPr>
              <a:t>is the distance from the center of one pupil to the center of the other pupil.</a:t>
            </a:r>
          </a:p>
          <a:p>
            <a:pPr marL="342900" indent="-342900">
              <a:buFont typeface="Wingdings" panose="05000000000000000000" pitchFamily="2" charset="2"/>
              <a:buChar char="Ø"/>
            </a:pPr>
            <a:endParaRPr lang="en-US" sz="2000" dirty="0">
              <a:solidFill>
                <a:srgbClr val="231F20"/>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en-US" sz="2000" b="0" i="0" dirty="0">
                <a:solidFill>
                  <a:srgbClr val="231F20"/>
                </a:solidFill>
                <a:effectLst/>
                <a:latin typeface="Times New Roman" panose="02020603050405020304" pitchFamily="18" charset="0"/>
                <a:cs typeface="Times New Roman" panose="02020603050405020304" pitchFamily="18" charset="0"/>
              </a:rPr>
              <a:t>It is measured in millimeters.</a:t>
            </a:r>
            <a:r>
              <a:rPr lang="en-US" sz="2000"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r>
              <a:rPr lang="en-US" sz="2200" b="1" i="1" dirty="0">
                <a:latin typeface="Times New Roman" panose="02020603050405020304" pitchFamily="18" charset="0"/>
                <a:cs typeface="Times New Roman" panose="02020603050405020304" pitchFamily="18" charset="0"/>
              </a:rPr>
              <a:t>Why to measure IPD </a:t>
            </a:r>
          </a:p>
          <a:p>
            <a:endParaRPr lang="en-US" dirty="0">
              <a:latin typeface="Times New Roman" panose="02020603050405020304" pitchFamily="18" charset="0"/>
              <a:cs typeface="Times New Roman" panose="02020603050405020304" pitchFamily="18" charset="0"/>
            </a:endParaRPr>
          </a:p>
          <a:p>
            <a:r>
              <a:rPr lang="en-US" b="0" i="0" dirty="0">
                <a:solidFill>
                  <a:srgbClr val="231F20"/>
                </a:solidFill>
                <a:effectLst/>
                <a:latin typeface="Times New Roman" panose="02020603050405020304" pitchFamily="18" charset="0"/>
                <a:cs typeface="Times New Roman" panose="02020603050405020304" pitchFamily="18" charset="0"/>
              </a:rPr>
              <a:t>Failure to accurately determine the interpupillary distance results in a misplacement of the optical center of the lenses.</a:t>
            </a:r>
            <a:r>
              <a:rPr lang="en-US" dirty="0">
                <a:latin typeface="Times New Roman" panose="02020603050405020304" pitchFamily="18" charset="0"/>
                <a:cs typeface="Times New Roman" panose="02020603050405020304" pitchFamily="18" charset="0"/>
              </a:rPr>
              <a:t> </a:t>
            </a:r>
          </a:p>
          <a:p>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Prismatic Effect </a:t>
            </a:r>
          </a:p>
          <a:p>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Inward /Outward</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Visual Discomfort/Asthenopia</a:t>
            </a:r>
          </a:p>
          <a:p>
            <a:r>
              <a:rPr lang="en-US"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Impaired Binocular Vision</a:t>
            </a:r>
          </a:p>
        </p:txBody>
      </p:sp>
      <p:cxnSp>
        <p:nvCxnSpPr>
          <p:cNvPr id="7" name="Straight Arrow Connector 6">
            <a:extLst>
              <a:ext uri="{FF2B5EF4-FFF2-40B4-BE49-F238E27FC236}">
                <a16:creationId xmlns:a16="http://schemas.microsoft.com/office/drawing/2014/main" id="{CF1BC897-15E6-4E3F-AA8D-52D22ABD3D65}"/>
              </a:ext>
            </a:extLst>
          </p:cNvPr>
          <p:cNvCxnSpPr/>
          <p:nvPr/>
        </p:nvCxnSpPr>
        <p:spPr>
          <a:xfrm>
            <a:off x="1689346" y="3429000"/>
            <a:ext cx="0" cy="3279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89C894A8-FB2E-4913-AB06-A413272E7A2F}"/>
              </a:ext>
            </a:extLst>
          </p:cNvPr>
          <p:cNvCxnSpPr>
            <a:cxnSpLocks/>
          </p:cNvCxnSpPr>
          <p:nvPr/>
        </p:nvCxnSpPr>
        <p:spPr>
          <a:xfrm>
            <a:off x="1679560" y="4180960"/>
            <a:ext cx="0" cy="3843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 name="Straight Arrow Connector 2">
            <a:extLst>
              <a:ext uri="{FF2B5EF4-FFF2-40B4-BE49-F238E27FC236}">
                <a16:creationId xmlns:a16="http://schemas.microsoft.com/office/drawing/2014/main" id="{6E9C90A6-317B-473D-8B04-0DC42A0066A2}"/>
              </a:ext>
            </a:extLst>
          </p:cNvPr>
          <p:cNvCxnSpPr/>
          <p:nvPr/>
        </p:nvCxnSpPr>
        <p:spPr>
          <a:xfrm>
            <a:off x="1721763" y="4962837"/>
            <a:ext cx="0" cy="4373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95F376E3-60AF-473E-BA2E-F5CAA8463BB9}"/>
              </a:ext>
            </a:extLst>
          </p:cNvPr>
          <p:cNvCxnSpPr>
            <a:cxnSpLocks/>
          </p:cNvCxnSpPr>
          <p:nvPr/>
        </p:nvCxnSpPr>
        <p:spPr>
          <a:xfrm>
            <a:off x="1679560" y="5847471"/>
            <a:ext cx="0" cy="3015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3814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A25955-EB93-4E9B-8DFE-39D676FA19DD}"/>
              </a:ext>
            </a:extLst>
          </p:cNvPr>
          <p:cNvSpPr txBox="1"/>
          <p:nvPr/>
        </p:nvSpPr>
        <p:spPr>
          <a:xfrm>
            <a:off x="4923693" y="3059668"/>
            <a:ext cx="8932984" cy="923330"/>
          </a:xfrm>
          <a:prstGeom prst="rect">
            <a:avLst/>
          </a:prstGeom>
          <a:noFill/>
        </p:spPr>
        <p:txBody>
          <a:bodyPr wrap="square" rtlCol="0">
            <a:spAutoFit/>
          </a:bodyPr>
          <a:lstStyle/>
          <a:p>
            <a:r>
              <a:rPr lang="en-US" sz="5400" i="1" dirty="0">
                <a:latin typeface="Times New Roman" panose="02020603050405020304" pitchFamily="18" charset="0"/>
                <a:cs typeface="Times New Roman" panose="02020603050405020304" pitchFamily="18" charset="0"/>
              </a:rPr>
              <a:t>Thank You...</a:t>
            </a:r>
          </a:p>
        </p:txBody>
      </p:sp>
    </p:spTree>
    <p:extLst>
      <p:ext uri="{BB962C8B-B14F-4D97-AF65-F5344CB8AC3E}">
        <p14:creationId xmlns:p14="http://schemas.microsoft.com/office/powerpoint/2010/main" val="3495109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A07B29-B1A3-4FE2-BC9C-5508B897F6FB}"/>
              </a:ext>
            </a:extLst>
          </p:cNvPr>
          <p:cNvSpPr txBox="1"/>
          <p:nvPr/>
        </p:nvSpPr>
        <p:spPr>
          <a:xfrm>
            <a:off x="437322" y="477078"/>
            <a:ext cx="8415130" cy="7602081"/>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When to measure the IPD</a:t>
            </a:r>
          </a:p>
          <a:p>
            <a:endParaRPr lang="en-US" sz="2000" dirty="0">
              <a:latin typeface="Times New Roman" panose="02020603050405020304" pitchFamily="18" charset="0"/>
              <a:cs typeface="Times New Roman" panose="02020603050405020304" pitchFamily="18" charset="0"/>
            </a:endParaRPr>
          </a:p>
          <a:p>
            <a:r>
              <a:rPr lang="en-US" sz="2000" b="0" i="0" dirty="0">
                <a:solidFill>
                  <a:srgbClr val="231F20"/>
                </a:solidFill>
                <a:effectLst/>
                <a:latin typeface="Times New Roman" panose="02020603050405020304" pitchFamily="18" charset="0"/>
                <a:cs typeface="Times New Roman" panose="02020603050405020304" pitchFamily="18" charset="0"/>
              </a:rPr>
              <a:t>Before ordering prescription glasses or</a:t>
            </a:r>
          </a:p>
          <a:p>
            <a:endParaRPr lang="en-US" sz="2000" dirty="0">
              <a:solidFill>
                <a:srgbClr val="231F20"/>
              </a:solidFill>
              <a:latin typeface="Times New Roman" panose="02020603050405020304" pitchFamily="18" charset="0"/>
              <a:cs typeface="Times New Roman" panose="02020603050405020304" pitchFamily="18" charset="0"/>
            </a:endParaRPr>
          </a:p>
          <a:p>
            <a:r>
              <a:rPr lang="en-US" sz="2000" b="0" i="0" dirty="0">
                <a:solidFill>
                  <a:srgbClr val="231F20"/>
                </a:solidFill>
                <a:effectLst/>
                <a:latin typeface="Times New Roman" panose="02020603050405020304" pitchFamily="18" charset="0"/>
                <a:cs typeface="Times New Roman" panose="02020603050405020304" pitchFamily="18" charset="0"/>
              </a:rPr>
              <a:t>Before doing a visual examination.</a:t>
            </a:r>
          </a:p>
          <a:p>
            <a:endParaRPr lang="en-US" sz="2000" dirty="0">
              <a:solidFill>
                <a:srgbClr val="231F20"/>
              </a:solidFill>
              <a:latin typeface="Times New Roman" panose="02020603050405020304" pitchFamily="18" charset="0"/>
              <a:cs typeface="Times New Roman" panose="02020603050405020304" pitchFamily="18" charset="0"/>
            </a:endParaRPr>
          </a:p>
          <a:p>
            <a:r>
              <a:rPr lang="en-US" sz="2000" b="0" i="0" dirty="0">
                <a:solidFill>
                  <a:srgbClr val="231F20"/>
                </a:solidFill>
                <a:effectLst/>
                <a:latin typeface="Times New Roman" panose="02020603050405020304" pitchFamily="18" charset="0"/>
                <a:cs typeface="Times New Roman" panose="02020603050405020304" pitchFamily="18" charset="0"/>
              </a:rPr>
              <a:t>It can be measured in a variety of ways.</a:t>
            </a:r>
          </a:p>
          <a:p>
            <a:endParaRPr lang="en-US" sz="2000" dirty="0">
              <a:solidFill>
                <a:srgbClr val="231F20"/>
              </a:solidFill>
              <a:latin typeface="Times New Roman" panose="02020603050405020304" pitchFamily="18" charset="0"/>
              <a:cs typeface="Times New Roman" panose="02020603050405020304" pitchFamily="18" charset="0"/>
            </a:endParaRPr>
          </a:p>
          <a:p>
            <a:r>
              <a:rPr lang="en-US" sz="2000" dirty="0">
                <a:solidFill>
                  <a:srgbClr val="231F20"/>
                </a:solidFill>
                <a:latin typeface="Times New Roman" panose="02020603050405020304" pitchFamily="18" charset="0"/>
                <a:cs typeface="Times New Roman" panose="02020603050405020304" pitchFamily="18" charset="0"/>
              </a:rPr>
              <a:t> </a:t>
            </a:r>
            <a:r>
              <a:rPr lang="en-US" sz="2000" b="1" i="1" dirty="0">
                <a:solidFill>
                  <a:srgbClr val="231F20"/>
                </a:solidFill>
                <a:latin typeface="Times New Roman" panose="02020603050405020304" pitchFamily="18" charset="0"/>
                <a:cs typeface="Times New Roman" panose="02020603050405020304" pitchFamily="18" charset="0"/>
              </a:rPr>
              <a:t>Equipment : </a:t>
            </a:r>
          </a:p>
          <a:p>
            <a:endParaRPr lang="en-US" sz="2000" dirty="0">
              <a:solidFill>
                <a:srgbClr val="231F20"/>
              </a:solidFill>
              <a:latin typeface="Times New Roman" panose="02020603050405020304" pitchFamily="18" charset="0"/>
              <a:cs typeface="Times New Roman" panose="02020603050405020304" pitchFamily="18" charset="0"/>
            </a:endParaRPr>
          </a:p>
          <a:p>
            <a:r>
              <a:rPr lang="en-US" sz="2000" dirty="0">
                <a:solidFill>
                  <a:srgbClr val="231F20"/>
                </a:solidFill>
                <a:latin typeface="Times New Roman" panose="02020603050405020304" pitchFamily="18" charset="0"/>
                <a:cs typeface="Times New Roman" panose="02020603050405020304" pitchFamily="18" charset="0"/>
              </a:rPr>
              <a:t>PD ruler </a:t>
            </a:r>
          </a:p>
          <a:p>
            <a:endParaRPr lang="en-US" sz="2000" dirty="0">
              <a:solidFill>
                <a:srgbClr val="231F20"/>
              </a:solidFill>
              <a:latin typeface="Times New Roman" panose="02020603050405020304" pitchFamily="18" charset="0"/>
              <a:cs typeface="Times New Roman" panose="02020603050405020304" pitchFamily="18" charset="0"/>
            </a:endParaRPr>
          </a:p>
          <a:p>
            <a:r>
              <a:rPr lang="en-US" sz="2000" dirty="0" err="1">
                <a:solidFill>
                  <a:srgbClr val="231F20"/>
                </a:solidFill>
                <a:latin typeface="Times New Roman" panose="02020603050405020304" pitchFamily="18" charset="0"/>
                <a:cs typeface="Times New Roman" panose="02020603050405020304" pitchFamily="18" charset="0"/>
              </a:rPr>
              <a:t>Rodenstock</a:t>
            </a:r>
            <a:r>
              <a:rPr lang="en-US" sz="2000" dirty="0">
                <a:solidFill>
                  <a:srgbClr val="231F20"/>
                </a:solidFill>
                <a:latin typeface="Times New Roman" panose="02020603050405020304" pitchFamily="18" charset="0"/>
                <a:cs typeface="Times New Roman" panose="02020603050405020304" pitchFamily="18" charset="0"/>
              </a:rPr>
              <a:t>  Interpupillary </a:t>
            </a:r>
            <a:r>
              <a:rPr lang="en-US" sz="2000" dirty="0" err="1">
                <a:solidFill>
                  <a:srgbClr val="231F20"/>
                </a:solidFill>
                <a:latin typeface="Times New Roman" panose="02020603050405020304" pitchFamily="18" charset="0"/>
                <a:cs typeface="Times New Roman" panose="02020603050405020304" pitchFamily="18" charset="0"/>
              </a:rPr>
              <a:t>guage</a:t>
            </a:r>
            <a:endParaRPr lang="en-US" sz="2000" dirty="0">
              <a:solidFill>
                <a:srgbClr val="231F20"/>
              </a:solidFill>
              <a:latin typeface="Times New Roman" panose="02020603050405020304" pitchFamily="18" charset="0"/>
              <a:cs typeface="Times New Roman" panose="02020603050405020304" pitchFamily="18" charset="0"/>
            </a:endParaRPr>
          </a:p>
          <a:p>
            <a:endParaRPr lang="en-US" sz="2000" dirty="0">
              <a:solidFill>
                <a:srgbClr val="231F20"/>
              </a:solidFill>
              <a:latin typeface="Times New Roman" panose="02020603050405020304" pitchFamily="18" charset="0"/>
              <a:cs typeface="Times New Roman" panose="02020603050405020304" pitchFamily="18" charset="0"/>
            </a:endParaRPr>
          </a:p>
          <a:p>
            <a:r>
              <a:rPr lang="en-US" sz="2000" dirty="0">
                <a:solidFill>
                  <a:srgbClr val="231F20"/>
                </a:solidFill>
                <a:latin typeface="Times New Roman" panose="02020603050405020304" pitchFamily="18" charset="0"/>
                <a:cs typeface="Times New Roman" panose="02020603050405020304" pitchFamily="18" charset="0"/>
              </a:rPr>
              <a:t>Pupillometer(Essilor Pupillometer)</a:t>
            </a:r>
          </a:p>
          <a:p>
            <a:endParaRPr lang="en-US" sz="2000" dirty="0">
              <a:solidFill>
                <a:srgbClr val="231F20"/>
              </a:solidFill>
              <a:latin typeface="Times New Roman" panose="02020603050405020304" pitchFamily="18" charset="0"/>
              <a:cs typeface="Times New Roman" panose="02020603050405020304" pitchFamily="18" charset="0"/>
            </a:endParaRPr>
          </a:p>
          <a:p>
            <a:r>
              <a:rPr lang="en-US" sz="2000" i="0" dirty="0">
                <a:solidFill>
                  <a:srgbClr val="231F20"/>
                </a:solidFill>
                <a:effectLst/>
                <a:latin typeface="Times New Roman" panose="02020603050405020304" pitchFamily="18" charset="0"/>
                <a:cs typeface="Times New Roman" panose="02020603050405020304" pitchFamily="18" charset="0"/>
              </a:rPr>
              <a:t>Topcon PD-5, PD Meter</a:t>
            </a:r>
            <a:r>
              <a:rPr lang="en-US" sz="2000" dirty="0">
                <a:latin typeface="Times New Roman" panose="02020603050405020304" pitchFamily="18" charset="0"/>
                <a:cs typeface="Times New Roman" panose="02020603050405020304" pitchFamily="18" charset="0"/>
              </a:rPr>
              <a:t> </a:t>
            </a:r>
            <a:br>
              <a:rPr lang="en-US" sz="2000" dirty="0">
                <a:latin typeface="Times New Roman" panose="02020603050405020304" pitchFamily="18" charset="0"/>
                <a:cs typeface="Times New Roman" panose="02020603050405020304" pitchFamily="18" charset="0"/>
              </a:rPr>
            </a:br>
            <a:endParaRPr lang="en-US" sz="2000" dirty="0">
              <a:solidFill>
                <a:srgbClr val="231F20"/>
              </a:solidFill>
              <a:latin typeface="Times New Roman" panose="02020603050405020304" pitchFamily="18" charset="0"/>
              <a:cs typeface="Times New Roman" panose="02020603050405020304" pitchFamily="18" charset="0"/>
            </a:endParaRPr>
          </a:p>
          <a:p>
            <a:r>
              <a:rPr lang="en-US" sz="2000" dirty="0">
                <a:solidFill>
                  <a:srgbClr val="231F20"/>
                </a:solidFill>
                <a:latin typeface="Times New Roman" panose="02020603050405020304" pitchFamily="18" charset="0"/>
                <a:cs typeface="Times New Roman" panose="02020603050405020304" pitchFamily="18" charset="0"/>
              </a:rPr>
              <a:t>Cal Coast PD ruler.</a:t>
            </a:r>
          </a:p>
          <a:p>
            <a:endParaRPr lang="en-US" dirty="0">
              <a:solidFill>
                <a:srgbClr val="231F20"/>
              </a:solidFill>
              <a:latin typeface="JansonText-Roman"/>
            </a:endParaRPr>
          </a:p>
          <a:p>
            <a:r>
              <a:rPr lang="en-US" dirty="0"/>
              <a:t> </a:t>
            </a:r>
            <a:br>
              <a:rPr lang="en-US" dirty="0"/>
            </a:br>
            <a:endParaRPr lang="en-US" sz="1800" b="0" i="0" dirty="0">
              <a:solidFill>
                <a:srgbClr val="231F20"/>
              </a:solidFill>
              <a:effectLst/>
              <a:latin typeface="JansonText-Roman"/>
            </a:endParaRPr>
          </a:p>
          <a:p>
            <a:endParaRPr lang="en-US" dirty="0">
              <a:solidFill>
                <a:srgbClr val="231F20"/>
              </a:solidFill>
              <a:latin typeface="JansonText-Roman"/>
            </a:endParaRPr>
          </a:p>
          <a:p>
            <a:r>
              <a:rPr lang="en-US" dirty="0"/>
              <a:t> </a:t>
            </a:r>
            <a:br>
              <a:rPr lang="en-US" dirty="0"/>
            </a:br>
            <a:endParaRPr lang="en-US" dirty="0"/>
          </a:p>
        </p:txBody>
      </p:sp>
      <p:pic>
        <p:nvPicPr>
          <p:cNvPr id="8" name="Picture 7">
            <a:extLst>
              <a:ext uri="{FF2B5EF4-FFF2-40B4-BE49-F238E27FC236}">
                <a16:creationId xmlns:a16="http://schemas.microsoft.com/office/drawing/2014/main" id="{D75C44D9-D5C7-4C20-834F-21FB1D255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1414" y="262838"/>
            <a:ext cx="3061552" cy="3643036"/>
          </a:xfrm>
          <a:prstGeom prst="rect">
            <a:avLst/>
          </a:prstGeom>
        </p:spPr>
      </p:pic>
      <p:pic>
        <p:nvPicPr>
          <p:cNvPr id="10" name="Picture 9">
            <a:extLst>
              <a:ext uri="{FF2B5EF4-FFF2-40B4-BE49-F238E27FC236}">
                <a16:creationId xmlns:a16="http://schemas.microsoft.com/office/drawing/2014/main" id="{AAA2C1F5-5B48-4260-A35F-F908A28682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1874" y="5050303"/>
            <a:ext cx="3880992" cy="788326"/>
          </a:xfrm>
          <a:prstGeom prst="rect">
            <a:avLst/>
          </a:prstGeom>
        </p:spPr>
      </p:pic>
      <p:pic>
        <p:nvPicPr>
          <p:cNvPr id="12" name="Picture 11">
            <a:extLst>
              <a:ext uri="{FF2B5EF4-FFF2-40B4-BE49-F238E27FC236}">
                <a16:creationId xmlns:a16="http://schemas.microsoft.com/office/drawing/2014/main" id="{0E9290F4-C495-45D3-8D34-CFDD8ABDD6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7160" y="1111844"/>
            <a:ext cx="2281503" cy="2035592"/>
          </a:xfrm>
          <a:prstGeom prst="rect">
            <a:avLst/>
          </a:prstGeom>
        </p:spPr>
      </p:pic>
    </p:spTree>
    <p:extLst>
      <p:ext uri="{BB962C8B-B14F-4D97-AF65-F5344CB8AC3E}">
        <p14:creationId xmlns:p14="http://schemas.microsoft.com/office/powerpoint/2010/main" val="1557146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732A9B-414C-45FD-B066-217BDF03E6FB}"/>
              </a:ext>
            </a:extLst>
          </p:cNvPr>
          <p:cNvSpPr txBox="1"/>
          <p:nvPr/>
        </p:nvSpPr>
        <p:spPr>
          <a:xfrm>
            <a:off x="463826" y="569843"/>
            <a:ext cx="8468139" cy="9294852"/>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Distance PD – By PD ruler/ Simple mm ruler.</a:t>
            </a: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n-US" sz="2000" b="1" i="1" dirty="0">
                <a:latin typeface="Times New Roman" panose="02020603050405020304" pitchFamily="18" charset="0"/>
                <a:cs typeface="Times New Roman" panose="02020603050405020304" pitchFamily="18" charset="0"/>
              </a:rPr>
              <a:t>Procedure</a:t>
            </a:r>
            <a:r>
              <a:rPr lang="en-US" sz="2000" dirty="0">
                <a:latin typeface="Times New Roman" panose="02020603050405020304" pitchFamily="18" charset="0"/>
                <a:cs typeface="Times New Roman" panose="02020603050405020304" pitchFamily="18" charset="0"/>
              </a:rPr>
              <a:t> </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The dispenser/ </a:t>
            </a:r>
            <a:r>
              <a:rPr lang="en-US" sz="2000" dirty="0" err="1">
                <a:latin typeface="Times New Roman" panose="02020603050405020304" pitchFamily="18" charset="0"/>
                <a:cs typeface="Times New Roman" panose="02020603050405020304" pitchFamily="18" charset="0"/>
              </a:rPr>
              <a:t>practioner</a:t>
            </a:r>
            <a:r>
              <a:rPr lang="en-US" sz="2000" dirty="0">
                <a:latin typeface="Times New Roman" panose="02020603050405020304" pitchFamily="18" charset="0"/>
                <a:cs typeface="Times New Roman" panose="02020603050405020304" pitchFamily="18" charset="0"/>
              </a:rPr>
              <a:t> should be positioned 40cms from the subject with </a:t>
            </a:r>
            <a:r>
              <a:rPr lang="en-US" sz="2000" b="0" i="0" dirty="0" err="1">
                <a:solidFill>
                  <a:srgbClr val="231F20"/>
                </a:solidFill>
                <a:effectLst/>
                <a:latin typeface="Times New Roman" panose="02020603050405020304" pitchFamily="18" charset="0"/>
                <a:cs typeface="Times New Roman" panose="02020603050405020304" pitchFamily="18" charset="0"/>
              </a:rPr>
              <a:t>with</a:t>
            </a:r>
            <a:r>
              <a:rPr lang="en-US" sz="2000" b="0" i="0" dirty="0">
                <a:solidFill>
                  <a:srgbClr val="231F20"/>
                </a:solidFill>
                <a:effectLst/>
                <a:latin typeface="Times New Roman" panose="02020603050405020304" pitchFamily="18" charset="0"/>
                <a:cs typeface="Times New Roman" panose="02020603050405020304" pitchFamily="18" charset="0"/>
              </a:rPr>
              <a:t> his or her eyes at the same vertical level as those of the subject.</a:t>
            </a:r>
          </a:p>
          <a:p>
            <a:endParaRPr lang="en-US" sz="2000" dirty="0">
              <a:solidFill>
                <a:srgbClr val="231F20"/>
              </a:solidFill>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Place the PD on nose with the help of forefinger and thumb and </a:t>
            </a:r>
            <a:r>
              <a:rPr lang="en-US" sz="2000" b="0" i="0" dirty="0">
                <a:solidFill>
                  <a:srgbClr val="231F20"/>
                </a:solidFill>
                <a:effectLst/>
                <a:latin typeface="Times New Roman" panose="02020603050405020304" pitchFamily="18" charset="0"/>
                <a:cs typeface="Times New Roman" panose="02020603050405020304" pitchFamily="18" charset="0"/>
              </a:rPr>
              <a:t>steadies the hand by placing the remaining three fingers against the subject’s head.</a:t>
            </a:r>
          </a:p>
          <a:p>
            <a:endParaRPr lang="en-US" sz="2000" dirty="0">
              <a:solidFill>
                <a:srgbClr val="231F20"/>
              </a:solidFill>
              <a:latin typeface="Times New Roman" panose="02020603050405020304" pitchFamily="18" charset="0"/>
              <a:cs typeface="Times New Roman" panose="02020603050405020304" pitchFamily="18" charset="0"/>
            </a:endParaRPr>
          </a:p>
          <a:p>
            <a:pPr marL="457200" indent="-457200">
              <a:buAutoNum type="arabicPeriod"/>
            </a:pPr>
            <a:r>
              <a:rPr lang="en-US" sz="2000" b="0" i="0" dirty="0">
                <a:solidFill>
                  <a:srgbClr val="231F20"/>
                </a:solidFill>
                <a:effectLst/>
                <a:latin typeface="Times New Roman" panose="02020603050405020304" pitchFamily="18" charset="0"/>
                <a:cs typeface="Times New Roman" panose="02020603050405020304" pitchFamily="18" charset="0"/>
              </a:rPr>
              <a:t>The dispenser closes the right eye and sights with the left </a:t>
            </a:r>
          </a:p>
          <a:p>
            <a:pPr marL="457200" indent="-457200">
              <a:buAutoNum type="arabicPeriod"/>
            </a:pPr>
            <a:endParaRPr lang="en-US" sz="2000" dirty="0">
              <a:solidFill>
                <a:srgbClr val="231F20"/>
              </a:solidFill>
              <a:latin typeface="Times New Roman" panose="02020603050405020304" pitchFamily="18" charset="0"/>
              <a:cs typeface="Times New Roman" panose="02020603050405020304" pitchFamily="18" charset="0"/>
            </a:endParaRPr>
          </a:p>
          <a:p>
            <a:pPr marL="457200" indent="-457200">
              <a:buAutoNum type="arabicPeriod"/>
            </a:pPr>
            <a:r>
              <a:rPr lang="en-US" sz="2000" dirty="0">
                <a:latin typeface="Times New Roman" panose="02020603050405020304" pitchFamily="18" charset="0"/>
                <a:cs typeface="Times New Roman" panose="02020603050405020304" pitchFamily="18" charset="0"/>
              </a:rPr>
              <a:t>The subject is instructed/asked to look at</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the dispenser’s open eye then the dispenser lines up the</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zero mark of the rule with the center of the subject’s</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pupil. </a:t>
            </a:r>
          </a:p>
          <a:p>
            <a:br>
              <a:rPr lang="en-US" sz="2000" dirty="0"/>
            </a:br>
            <a:br>
              <a:rPr lang="en-US" sz="2000" dirty="0"/>
            </a:br>
            <a:endParaRPr lang="en-US" sz="2000" b="0" i="0" dirty="0">
              <a:solidFill>
                <a:srgbClr val="231F20"/>
              </a:solidFill>
              <a:effectLst/>
              <a:latin typeface="Times New Roman" panose="02020603050405020304" pitchFamily="18" charset="0"/>
              <a:cs typeface="Times New Roman" panose="02020603050405020304" pitchFamily="18" charset="0"/>
            </a:endParaRPr>
          </a:p>
          <a:p>
            <a:pPr marL="457200" indent="-457200">
              <a:buAutoNum type="arabicPeriod"/>
            </a:pPr>
            <a:endParaRPr lang="en-US" sz="2000" dirty="0">
              <a:solidFill>
                <a:srgbClr val="231F20"/>
              </a:solidFill>
              <a:latin typeface="Times New Roman" panose="02020603050405020304" pitchFamily="18" charset="0"/>
              <a:cs typeface="Times New Roman" panose="02020603050405020304" pitchFamily="18" charset="0"/>
            </a:endParaRPr>
          </a:p>
          <a:p>
            <a:br>
              <a:rPr lang="en-US" sz="2000" dirty="0">
                <a:latin typeface="Times New Roman" panose="02020603050405020304" pitchFamily="18" charset="0"/>
                <a:cs typeface="Times New Roman" panose="02020603050405020304" pitchFamily="18" charset="0"/>
              </a:rPr>
            </a:br>
            <a:r>
              <a:rPr lang="en-US" dirty="0"/>
              <a:t> </a:t>
            </a:r>
            <a:br>
              <a:rPr lang="en-US" dirty="0"/>
            </a:br>
            <a:br>
              <a:rPr lang="en-US" dirty="0"/>
            </a:br>
            <a:endParaRPr lang="en-US" dirty="0"/>
          </a:p>
          <a:p>
            <a:endParaRPr lang="en-US" dirty="0"/>
          </a:p>
          <a:p>
            <a:endParaRPr lang="en-US" dirty="0"/>
          </a:p>
          <a:p>
            <a:r>
              <a:rPr lang="en-US" dirty="0"/>
              <a:t> </a:t>
            </a:r>
          </a:p>
          <a:p>
            <a:endParaRPr lang="en-US" dirty="0"/>
          </a:p>
          <a:p>
            <a:endParaRPr lang="en-US" dirty="0"/>
          </a:p>
        </p:txBody>
      </p:sp>
      <p:pic>
        <p:nvPicPr>
          <p:cNvPr id="6" name="Picture 5">
            <a:extLst>
              <a:ext uri="{FF2B5EF4-FFF2-40B4-BE49-F238E27FC236}">
                <a16:creationId xmlns:a16="http://schemas.microsoft.com/office/drawing/2014/main" id="{FFE07BAA-938A-4545-B3AB-5BDE67E1AD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44" y="1309441"/>
            <a:ext cx="2590230" cy="3265943"/>
          </a:xfrm>
          <a:prstGeom prst="rect">
            <a:avLst/>
          </a:prstGeom>
        </p:spPr>
      </p:pic>
    </p:spTree>
    <p:extLst>
      <p:ext uri="{BB962C8B-B14F-4D97-AF65-F5344CB8AC3E}">
        <p14:creationId xmlns:p14="http://schemas.microsoft.com/office/powerpoint/2010/main" val="322929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circle(in)">
                                      <p:cBhvr>
                                        <p:cTn id="10" dur="2000"/>
                                        <p:tgtEl>
                                          <p:spTgt spid="4">
                                            <p:txEl>
                                              <p:pRg st="3" end="3"/>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animEffect transition="in" filter="circle(in)">
                                      <p:cBhvr>
                                        <p:cTn id="13" dur="2000"/>
                                        <p:tgtEl>
                                          <p:spTgt spid="4">
                                            <p:txEl>
                                              <p:pRg st="5" end="5"/>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4">
                                            <p:txEl>
                                              <p:pRg st="7" end="7"/>
                                            </p:txEl>
                                          </p:spTgt>
                                        </p:tgtEl>
                                        <p:attrNameLst>
                                          <p:attrName>style.visibility</p:attrName>
                                        </p:attrNameLst>
                                      </p:cBhvr>
                                      <p:to>
                                        <p:strVal val="visible"/>
                                      </p:to>
                                    </p:set>
                                    <p:animEffect transition="in" filter="circle(in)">
                                      <p:cBhvr>
                                        <p:cTn id="16" dur="2000"/>
                                        <p:tgtEl>
                                          <p:spTgt spid="4">
                                            <p:txEl>
                                              <p:pRg st="7" end="7"/>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animEffect transition="in" filter="circle(in)">
                                      <p:cBhvr>
                                        <p:cTn id="19" dur="2000"/>
                                        <p:tgtEl>
                                          <p:spTgt spid="4">
                                            <p:txEl>
                                              <p:pRg st="9" end="9"/>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4">
                                            <p:txEl>
                                              <p:pRg st="11" end="11"/>
                                            </p:txEl>
                                          </p:spTgt>
                                        </p:tgtEl>
                                        <p:attrNameLst>
                                          <p:attrName>style.visibility</p:attrName>
                                        </p:attrNameLst>
                                      </p:cBhvr>
                                      <p:to>
                                        <p:strVal val="visible"/>
                                      </p:to>
                                    </p:set>
                                    <p:animEffect transition="in" filter="circle(in)">
                                      <p:cBhvr>
                                        <p:cTn id="22" dur="2000"/>
                                        <p:tgtEl>
                                          <p:spTgt spid="4">
                                            <p:txEl>
                                              <p:pRg st="11" end="11"/>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4">
                                            <p:txEl>
                                              <p:pRg st="12" end="12"/>
                                            </p:txEl>
                                          </p:spTgt>
                                        </p:tgtEl>
                                        <p:attrNameLst>
                                          <p:attrName>style.visibility</p:attrName>
                                        </p:attrNameLst>
                                      </p:cBhvr>
                                      <p:to>
                                        <p:strVal val="visible"/>
                                      </p:to>
                                    </p:set>
                                    <p:animEffect transition="in" filter="circle(in)">
                                      <p:cBhvr>
                                        <p:cTn id="25" dur="2000"/>
                                        <p:tgtEl>
                                          <p:spTgt spid="4">
                                            <p:txEl>
                                              <p:pRg st="12" end="1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E8E5B50-6C12-48DF-99A3-0744DFE8D636}"/>
              </a:ext>
            </a:extLst>
          </p:cNvPr>
          <p:cNvSpPr txBox="1"/>
          <p:nvPr/>
        </p:nvSpPr>
        <p:spPr>
          <a:xfrm>
            <a:off x="543339" y="503583"/>
            <a:ext cx="9144000" cy="443198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3. When the zero mark is lined up correctly, the dispenser closes the left eye and opens the right eye.</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4.The subject  </a:t>
            </a:r>
            <a:r>
              <a:rPr lang="en-US" sz="2000" b="0" i="0" dirty="0">
                <a:solidFill>
                  <a:srgbClr val="231F20"/>
                </a:solidFill>
                <a:effectLst/>
                <a:latin typeface="Times New Roman" panose="02020603050405020304" pitchFamily="18" charset="0"/>
                <a:cs typeface="Times New Roman" panose="02020603050405020304" pitchFamily="18" charset="0"/>
              </a:rPr>
              <a:t>is instructed to look at the dispenser’s open eye and PD for the distance prescription is read off as that mark falling in the center of the subject’s left pupil.</a:t>
            </a:r>
          </a:p>
          <a:p>
            <a:r>
              <a:rPr lang="en-US" sz="2000" dirty="0">
                <a:latin typeface="Times New Roman" panose="02020603050405020304" pitchFamily="18" charset="0"/>
                <a:cs typeface="Times New Roman" panose="02020603050405020304" pitchFamily="18" charset="0"/>
              </a:rPr>
              <a:t>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5.</a:t>
            </a:r>
            <a:r>
              <a:rPr lang="en-US" sz="2000" b="0" i="0" dirty="0">
                <a:solidFill>
                  <a:srgbClr val="231F20"/>
                </a:solidFill>
                <a:effectLst/>
                <a:latin typeface="Times New Roman" panose="02020603050405020304" pitchFamily="18" charset="0"/>
                <a:cs typeface="Times New Roman" panose="02020603050405020304" pitchFamily="18" charset="0"/>
              </a:rPr>
              <a:t> The dispenser now closes the right eye and opens the</a:t>
            </a:r>
            <a:r>
              <a:rPr lang="en-US" sz="2000" dirty="0">
                <a:solidFill>
                  <a:srgbClr val="231F20"/>
                </a:solidFill>
                <a:latin typeface="Times New Roman" panose="02020603050405020304" pitchFamily="18" charset="0"/>
                <a:cs typeface="Times New Roman" panose="02020603050405020304" pitchFamily="18" charset="0"/>
              </a:rPr>
              <a:t> </a:t>
            </a:r>
            <a:r>
              <a:rPr lang="en-US" sz="2000" b="0" i="0" dirty="0">
                <a:solidFill>
                  <a:srgbClr val="231F20"/>
                </a:solidFill>
                <a:effectLst/>
                <a:latin typeface="Times New Roman" panose="02020603050405020304" pitchFamily="18" charset="0"/>
                <a:cs typeface="Times New Roman" panose="02020603050405020304" pitchFamily="18" charset="0"/>
              </a:rPr>
              <a:t>left. </a:t>
            </a:r>
          </a:p>
          <a:p>
            <a:endParaRPr lang="en-US" sz="2000" b="0" i="0" dirty="0">
              <a:solidFill>
                <a:srgbClr val="231F20"/>
              </a:solidFill>
              <a:effectLst/>
              <a:latin typeface="Times New Roman" panose="02020603050405020304" pitchFamily="18" charset="0"/>
              <a:cs typeface="Times New Roman" panose="02020603050405020304" pitchFamily="18" charset="0"/>
            </a:endParaRPr>
          </a:p>
          <a:p>
            <a:r>
              <a:rPr lang="en-US" sz="2000" b="0" i="0" dirty="0">
                <a:solidFill>
                  <a:srgbClr val="231F20"/>
                </a:solidFill>
                <a:effectLst/>
                <a:latin typeface="Times New Roman" panose="02020603050405020304" pitchFamily="18" charset="0"/>
                <a:cs typeface="Times New Roman" panose="02020603050405020304" pitchFamily="18" charset="0"/>
              </a:rPr>
              <a:t>The subject is again instructed to look at the dispenser’s open eye.</a:t>
            </a:r>
          </a:p>
          <a:p>
            <a:endParaRPr lang="en-US" sz="2000" b="0" i="0" dirty="0">
              <a:solidFill>
                <a:srgbClr val="231F20"/>
              </a:solidFill>
              <a:effectLst/>
              <a:latin typeface="Times New Roman" panose="02020603050405020304" pitchFamily="18" charset="0"/>
              <a:cs typeface="Times New Roman" panose="02020603050405020304" pitchFamily="18" charset="0"/>
            </a:endParaRPr>
          </a:p>
          <a:p>
            <a:r>
              <a:rPr lang="en-US" sz="2000" b="0" i="0" dirty="0">
                <a:solidFill>
                  <a:srgbClr val="231F20"/>
                </a:solidFill>
                <a:effectLst/>
                <a:latin typeface="Times New Roman" panose="02020603050405020304" pitchFamily="18" charset="0"/>
                <a:cs typeface="Times New Roman" panose="02020603050405020304" pitchFamily="18" charset="0"/>
              </a:rPr>
              <a:t>This step is primarily a recheck to make sure the zero mark is still properly aligned. </a:t>
            </a:r>
            <a:br>
              <a:rPr lang="en-US" sz="2400" dirty="0"/>
            </a:br>
            <a:br>
              <a:rPr lang="en-US" sz="2400" dirty="0"/>
            </a:br>
            <a:br>
              <a:rPr lang="en-US" sz="2000" dirty="0"/>
            </a:br>
            <a:r>
              <a:rPr lang="en-US" dirty="0"/>
              <a:t> </a:t>
            </a:r>
          </a:p>
        </p:txBody>
      </p:sp>
      <p:pic>
        <p:nvPicPr>
          <p:cNvPr id="9" name="Picture 8">
            <a:extLst>
              <a:ext uri="{FF2B5EF4-FFF2-40B4-BE49-F238E27FC236}">
                <a16:creationId xmlns:a16="http://schemas.microsoft.com/office/drawing/2014/main" id="{D8895D23-E53C-4AD1-8446-3719B0246729}"/>
              </a:ext>
            </a:extLst>
          </p:cNvPr>
          <p:cNvPicPr>
            <a:picLocks noChangeAspect="1"/>
          </p:cNvPicPr>
          <p:nvPr/>
        </p:nvPicPr>
        <p:blipFill rotWithShape="1">
          <a:blip r:embed="rId2">
            <a:extLst>
              <a:ext uri="{28A0092B-C50C-407E-A947-70E740481C1C}">
                <a14:useLocalDpi xmlns:a14="http://schemas.microsoft.com/office/drawing/2010/main" val="0"/>
              </a:ext>
            </a:extLst>
          </a:blip>
          <a:srcRect b="9929"/>
          <a:stretch/>
        </p:blipFill>
        <p:spPr>
          <a:xfrm>
            <a:off x="5115339" y="3973888"/>
            <a:ext cx="6487005" cy="2884112"/>
          </a:xfrm>
          <a:prstGeom prst="rect">
            <a:avLst/>
          </a:prstGeom>
        </p:spPr>
      </p:pic>
    </p:spTree>
    <p:extLst>
      <p:ext uri="{BB962C8B-B14F-4D97-AF65-F5344CB8AC3E}">
        <p14:creationId xmlns:p14="http://schemas.microsoft.com/office/powerpoint/2010/main" val="3747780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A838D2-1258-44CB-89C5-165D56EFC173}"/>
              </a:ext>
            </a:extLst>
          </p:cNvPr>
          <p:cNvSpPr txBox="1"/>
          <p:nvPr/>
        </p:nvSpPr>
        <p:spPr>
          <a:xfrm>
            <a:off x="304800" y="410817"/>
            <a:ext cx="8309113" cy="6463308"/>
          </a:xfrm>
          <a:prstGeom prst="rect">
            <a:avLst/>
          </a:prstGeom>
          <a:noFill/>
        </p:spPr>
        <p:txBody>
          <a:bodyPr wrap="square" rtlCol="0">
            <a:spAutoFit/>
          </a:bodyPr>
          <a:lstStyle/>
          <a:p>
            <a:r>
              <a:rPr lang="en-US" sz="2000" b="1" i="1" dirty="0">
                <a:latin typeface="Times New Roman" panose="02020603050405020304" pitchFamily="18" charset="0"/>
                <a:cs typeface="Times New Roman" panose="02020603050405020304" pitchFamily="18" charset="0"/>
              </a:rPr>
              <a:t>To Summarize </a:t>
            </a:r>
          </a:p>
          <a:p>
            <a:endParaRPr lang="en-US" sz="2000" b="1" i="1" dirty="0">
              <a:latin typeface="Times New Roman" panose="02020603050405020304" pitchFamily="18" charset="0"/>
              <a:cs typeface="Times New Roman" panose="02020603050405020304" pitchFamily="18" charset="0"/>
            </a:endParaRPr>
          </a:p>
          <a:p>
            <a:r>
              <a:rPr lang="en-US" sz="1800" b="1" i="1" dirty="0">
                <a:solidFill>
                  <a:srgbClr val="231F20"/>
                </a:solidFill>
                <a:effectLst/>
                <a:latin typeface="Times New Roman" panose="02020603050405020304" pitchFamily="18" charset="0"/>
                <a:cs typeface="Times New Roman" panose="02020603050405020304" pitchFamily="18" charset="0"/>
              </a:rPr>
              <a:t>Steps in Measuring the Binocular Distance PD</a:t>
            </a:r>
          </a:p>
          <a:p>
            <a:br>
              <a:rPr lang="en-US" sz="1800" b="0" i="1" dirty="0">
                <a:solidFill>
                  <a:srgbClr val="231F20"/>
                </a:solidFill>
                <a:effectLst/>
                <a:latin typeface="Times New Roman" panose="02020603050405020304" pitchFamily="18" charset="0"/>
                <a:cs typeface="Times New Roman" panose="02020603050405020304" pitchFamily="18" charset="0"/>
              </a:rPr>
            </a:br>
            <a:r>
              <a:rPr lang="en-US" sz="2000" b="0" dirty="0">
                <a:solidFill>
                  <a:srgbClr val="231F20"/>
                </a:solidFill>
                <a:effectLst/>
                <a:latin typeface="Times New Roman" panose="02020603050405020304" pitchFamily="18" charset="0"/>
                <a:cs typeface="Times New Roman" panose="02020603050405020304" pitchFamily="18" charset="0"/>
              </a:rPr>
              <a:t>1. Dispenser positions at 40 cm (16 in).</a:t>
            </a:r>
          </a:p>
          <a:p>
            <a:br>
              <a:rPr lang="en-US" sz="2000" b="0" dirty="0">
                <a:solidFill>
                  <a:srgbClr val="231F20"/>
                </a:solidFill>
                <a:effectLst/>
                <a:latin typeface="Times New Roman" panose="02020603050405020304" pitchFamily="18" charset="0"/>
                <a:cs typeface="Times New Roman" panose="02020603050405020304" pitchFamily="18" charset="0"/>
              </a:rPr>
            </a:br>
            <a:r>
              <a:rPr lang="en-US" sz="2000" b="0" dirty="0">
                <a:solidFill>
                  <a:srgbClr val="231F20"/>
                </a:solidFill>
                <a:effectLst/>
                <a:latin typeface="Times New Roman" panose="02020603050405020304" pitchFamily="18" charset="0"/>
                <a:cs typeface="Times New Roman" panose="02020603050405020304" pitchFamily="18" charset="0"/>
              </a:rPr>
              <a:t>2. Dispenser closes right eye, subject fixates on dispenser’s left eye.</a:t>
            </a:r>
          </a:p>
          <a:p>
            <a:br>
              <a:rPr lang="en-US" sz="2000" b="0" dirty="0">
                <a:solidFill>
                  <a:srgbClr val="231F20"/>
                </a:solidFill>
                <a:effectLst/>
                <a:latin typeface="Times New Roman" panose="02020603050405020304" pitchFamily="18" charset="0"/>
                <a:cs typeface="Times New Roman" panose="02020603050405020304" pitchFamily="18" charset="0"/>
              </a:rPr>
            </a:br>
            <a:r>
              <a:rPr lang="en-US" sz="2000" b="0" dirty="0">
                <a:solidFill>
                  <a:srgbClr val="231F20"/>
                </a:solidFill>
                <a:effectLst/>
                <a:latin typeface="Times New Roman" panose="02020603050405020304" pitchFamily="18" charset="0"/>
                <a:cs typeface="Times New Roman" panose="02020603050405020304" pitchFamily="18" charset="0"/>
              </a:rPr>
              <a:t>3. Dispenser lines up zero point on subject’s right eye at the pupil center, left pupillary border, or left limbus.</a:t>
            </a:r>
          </a:p>
          <a:p>
            <a:br>
              <a:rPr lang="en-US" sz="2000" b="0" dirty="0">
                <a:solidFill>
                  <a:srgbClr val="231F20"/>
                </a:solidFill>
                <a:effectLst/>
                <a:latin typeface="Times New Roman" panose="02020603050405020304" pitchFamily="18" charset="0"/>
                <a:cs typeface="Times New Roman" panose="02020603050405020304" pitchFamily="18" charset="0"/>
              </a:rPr>
            </a:br>
            <a:r>
              <a:rPr lang="en-US" sz="2000" b="0" dirty="0">
                <a:solidFill>
                  <a:srgbClr val="231F20"/>
                </a:solidFill>
                <a:effectLst/>
                <a:latin typeface="Times New Roman" panose="02020603050405020304" pitchFamily="18" charset="0"/>
                <a:cs typeface="Times New Roman" panose="02020603050405020304" pitchFamily="18" charset="0"/>
              </a:rPr>
              <a:t>4. Dispenser closes left eye, opens right eye; subject</a:t>
            </a:r>
            <a:r>
              <a:rPr lang="en-US" sz="2000" dirty="0">
                <a:solidFill>
                  <a:srgbClr val="231F20"/>
                </a:solidFill>
                <a:latin typeface="Times New Roman" panose="02020603050405020304" pitchFamily="18" charset="0"/>
                <a:cs typeface="Times New Roman" panose="02020603050405020304" pitchFamily="18" charset="0"/>
              </a:rPr>
              <a:t> </a:t>
            </a:r>
            <a:r>
              <a:rPr lang="en-US" sz="2000" b="0" dirty="0">
                <a:solidFill>
                  <a:srgbClr val="231F20"/>
                </a:solidFill>
                <a:effectLst/>
                <a:latin typeface="Times New Roman" panose="02020603050405020304" pitchFamily="18" charset="0"/>
                <a:cs typeface="Times New Roman" panose="02020603050405020304" pitchFamily="18" charset="0"/>
              </a:rPr>
              <a:t>fixates right eye.</a:t>
            </a:r>
          </a:p>
          <a:p>
            <a:br>
              <a:rPr lang="en-US" sz="2000" b="0" dirty="0">
                <a:solidFill>
                  <a:srgbClr val="231F20"/>
                </a:solidFill>
                <a:effectLst/>
                <a:latin typeface="Times New Roman" panose="02020603050405020304" pitchFamily="18" charset="0"/>
                <a:cs typeface="Times New Roman" panose="02020603050405020304" pitchFamily="18" charset="0"/>
              </a:rPr>
            </a:br>
            <a:r>
              <a:rPr lang="en-US" sz="2000" b="0" dirty="0">
                <a:solidFill>
                  <a:srgbClr val="231F20"/>
                </a:solidFill>
                <a:effectLst/>
                <a:latin typeface="Times New Roman" panose="02020603050405020304" pitchFamily="18" charset="0"/>
                <a:cs typeface="Times New Roman" panose="02020603050405020304" pitchFamily="18" charset="0"/>
              </a:rPr>
              <a:t>5. Dispenser reads off scale directly in line with left pupil center, left pupillary border, or left limbus.</a:t>
            </a:r>
          </a:p>
          <a:p>
            <a:br>
              <a:rPr lang="en-US" sz="2000" b="0" dirty="0">
                <a:solidFill>
                  <a:srgbClr val="231F20"/>
                </a:solidFill>
                <a:effectLst/>
                <a:latin typeface="Times New Roman" panose="02020603050405020304" pitchFamily="18" charset="0"/>
                <a:cs typeface="Times New Roman" panose="02020603050405020304" pitchFamily="18" charset="0"/>
              </a:rPr>
            </a:br>
            <a:r>
              <a:rPr lang="en-US" sz="2000" b="0" dirty="0">
                <a:solidFill>
                  <a:srgbClr val="231F20"/>
                </a:solidFill>
                <a:effectLst/>
                <a:latin typeface="Times New Roman" panose="02020603050405020304" pitchFamily="18" charset="0"/>
                <a:cs typeface="Times New Roman" panose="02020603050405020304" pitchFamily="18" charset="0"/>
              </a:rPr>
              <a:t>6. Dispenser closes right eye, opens left; subject</a:t>
            </a:r>
            <a:r>
              <a:rPr lang="en-US" sz="2000" dirty="0">
                <a:solidFill>
                  <a:srgbClr val="231F20"/>
                </a:solidFill>
                <a:latin typeface="Times New Roman" panose="02020603050405020304" pitchFamily="18" charset="0"/>
                <a:cs typeface="Times New Roman" panose="02020603050405020304" pitchFamily="18" charset="0"/>
              </a:rPr>
              <a:t> </a:t>
            </a:r>
            <a:r>
              <a:rPr lang="en-US" sz="2000" b="0" dirty="0">
                <a:solidFill>
                  <a:srgbClr val="231F20"/>
                </a:solidFill>
                <a:effectLst/>
                <a:latin typeface="Times New Roman" panose="02020603050405020304" pitchFamily="18" charset="0"/>
                <a:cs typeface="Times New Roman" panose="02020603050405020304" pitchFamily="18" charset="0"/>
              </a:rPr>
              <a:t>fixates left eye.</a:t>
            </a:r>
          </a:p>
          <a:p>
            <a:br>
              <a:rPr lang="en-US" sz="2000" b="0" dirty="0">
                <a:solidFill>
                  <a:srgbClr val="231F20"/>
                </a:solidFill>
                <a:effectLst/>
                <a:latin typeface="Times New Roman" panose="02020603050405020304" pitchFamily="18" charset="0"/>
                <a:cs typeface="Times New Roman" panose="02020603050405020304" pitchFamily="18" charset="0"/>
              </a:rPr>
            </a:br>
            <a:r>
              <a:rPr lang="en-US" sz="2000" b="0" dirty="0">
                <a:solidFill>
                  <a:srgbClr val="231F20"/>
                </a:solidFill>
                <a:effectLst/>
                <a:latin typeface="Times New Roman" panose="02020603050405020304" pitchFamily="18" charset="0"/>
                <a:cs typeface="Times New Roman" panose="02020603050405020304" pitchFamily="18" charset="0"/>
              </a:rPr>
              <a:t>7. Dispenser checks to make sure zero point is still</a:t>
            </a:r>
            <a:br>
              <a:rPr lang="en-US" sz="2000" b="0" dirty="0">
                <a:solidFill>
                  <a:srgbClr val="231F20"/>
                </a:solidFill>
                <a:effectLst/>
                <a:latin typeface="Times New Roman" panose="02020603050405020304" pitchFamily="18" charset="0"/>
                <a:cs typeface="Times New Roman" panose="02020603050405020304" pitchFamily="18" charset="0"/>
              </a:rPr>
            </a:br>
            <a:r>
              <a:rPr lang="en-US" sz="2000" b="0" dirty="0">
                <a:solidFill>
                  <a:srgbClr val="231F20"/>
                </a:solidFill>
                <a:effectLst/>
                <a:latin typeface="Times New Roman" panose="02020603050405020304" pitchFamily="18" charset="0"/>
                <a:cs typeface="Times New Roman" panose="02020603050405020304" pitchFamily="18" charset="0"/>
              </a:rPr>
              <a:t>correct.</a:t>
            </a:r>
            <a:r>
              <a:rPr lang="en-US" sz="2000" dirty="0">
                <a:latin typeface="Times New Roman" panose="02020603050405020304" pitchFamily="18" charset="0"/>
                <a:cs typeface="Times New Roman" panose="02020603050405020304" pitchFamily="18" charset="0"/>
              </a:rPr>
              <a:t> </a:t>
            </a:r>
            <a:br>
              <a:rPr lang="en-US" dirty="0"/>
            </a:br>
            <a:endParaRPr lang="en-US" dirty="0"/>
          </a:p>
        </p:txBody>
      </p:sp>
    </p:spTree>
    <p:extLst>
      <p:ext uri="{BB962C8B-B14F-4D97-AF65-F5344CB8AC3E}">
        <p14:creationId xmlns:p14="http://schemas.microsoft.com/office/powerpoint/2010/main" val="451761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741D5B-5603-4BAF-8278-8BCEC87E67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8048" y="541128"/>
            <a:ext cx="3944927" cy="2314198"/>
          </a:xfrm>
          <a:prstGeom prst="rect">
            <a:avLst/>
          </a:prstGeom>
        </p:spPr>
      </p:pic>
      <p:pic>
        <p:nvPicPr>
          <p:cNvPr id="5" name="Picture 4">
            <a:extLst>
              <a:ext uri="{FF2B5EF4-FFF2-40B4-BE49-F238E27FC236}">
                <a16:creationId xmlns:a16="http://schemas.microsoft.com/office/drawing/2014/main" id="{3A9259C9-0D42-4610-9C6F-20A57C5D134C}"/>
              </a:ext>
            </a:extLst>
          </p:cNvPr>
          <p:cNvPicPr>
            <a:picLocks noChangeAspect="1"/>
          </p:cNvPicPr>
          <p:nvPr/>
        </p:nvPicPr>
        <p:blipFill rotWithShape="1">
          <a:blip r:embed="rId4"/>
          <a:srcRect l="34324" r="8261" b="26375"/>
          <a:stretch/>
        </p:blipFill>
        <p:spPr>
          <a:xfrm>
            <a:off x="6910087" y="3561521"/>
            <a:ext cx="3882888" cy="2314198"/>
          </a:xfrm>
          <a:prstGeom prst="rect">
            <a:avLst/>
          </a:prstGeom>
        </p:spPr>
      </p:pic>
      <p:sp>
        <p:nvSpPr>
          <p:cNvPr id="6" name="TextBox 5">
            <a:extLst>
              <a:ext uri="{FF2B5EF4-FFF2-40B4-BE49-F238E27FC236}">
                <a16:creationId xmlns:a16="http://schemas.microsoft.com/office/drawing/2014/main" id="{1845A0F1-C4A3-4ACA-B724-ABD7445CFBC9}"/>
              </a:ext>
            </a:extLst>
          </p:cNvPr>
          <p:cNvSpPr txBox="1"/>
          <p:nvPr/>
        </p:nvSpPr>
        <p:spPr>
          <a:xfrm>
            <a:off x="304800" y="695873"/>
            <a:ext cx="5791200" cy="433965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Alternative measurements other than pupillary centers</a:t>
            </a: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pPr marL="285750" indent="-285750">
              <a:buFontTx/>
              <a:buChar char="-"/>
            </a:pPr>
            <a:r>
              <a:rPr lang="en-US" sz="2000" dirty="0">
                <a:latin typeface="Times New Roman" panose="02020603050405020304" pitchFamily="18" charset="0"/>
                <a:cs typeface="Times New Roman" panose="02020603050405020304" pitchFamily="18" charset="0"/>
              </a:rPr>
              <a:t>Strabismus</a:t>
            </a:r>
          </a:p>
          <a:p>
            <a:pPr marL="285750" indent="-285750">
              <a:buFontTx/>
              <a:buChar char="-"/>
            </a:pPr>
            <a:endParaRPr lang="en-US" sz="2000" dirty="0">
              <a:latin typeface="Times New Roman" panose="02020603050405020304" pitchFamily="18" charset="0"/>
              <a:cs typeface="Times New Roman" panose="02020603050405020304" pitchFamily="18" charset="0"/>
            </a:endParaRPr>
          </a:p>
          <a:p>
            <a:pPr marL="285750" indent="-285750">
              <a:buFontTx/>
              <a:buChar char="-"/>
            </a:pPr>
            <a:r>
              <a:rPr lang="en-US" sz="2000" dirty="0">
                <a:latin typeface="Times New Roman" panose="02020603050405020304" pitchFamily="18" charset="0"/>
                <a:cs typeface="Times New Roman" panose="02020603050405020304" pitchFamily="18" charset="0"/>
              </a:rPr>
              <a:t>Nystagmus</a:t>
            </a:r>
          </a:p>
          <a:p>
            <a:pPr marL="285750" indent="-285750">
              <a:buFontTx/>
              <a:buChar char="-"/>
            </a:pPr>
            <a:endParaRPr lang="en-US" sz="2000" dirty="0">
              <a:latin typeface="Times New Roman" panose="02020603050405020304" pitchFamily="18" charset="0"/>
              <a:cs typeface="Times New Roman" panose="02020603050405020304" pitchFamily="18" charset="0"/>
            </a:endParaRPr>
          </a:p>
          <a:p>
            <a:pPr marL="285750" indent="-285750">
              <a:buFontTx/>
              <a:buChar char="-"/>
            </a:pPr>
            <a:r>
              <a:rPr lang="en-US" sz="2000" dirty="0">
                <a:latin typeface="Times New Roman" panose="02020603050405020304" pitchFamily="18" charset="0"/>
                <a:cs typeface="Times New Roman" panose="02020603050405020304" pitchFamily="18" charset="0"/>
              </a:rPr>
              <a:t>Dark Iris</a:t>
            </a:r>
          </a:p>
          <a:p>
            <a:pPr marL="285750" indent="-285750">
              <a:buFontTx/>
              <a:buChar char="-"/>
            </a:pPr>
            <a:endParaRPr lang="en-US" sz="2000" dirty="0">
              <a:latin typeface="Times New Roman" panose="02020603050405020304" pitchFamily="18" charset="0"/>
              <a:cs typeface="Times New Roman" panose="02020603050405020304" pitchFamily="18" charset="0"/>
            </a:endParaRPr>
          </a:p>
          <a:p>
            <a:pPr marL="285750" indent="-285750">
              <a:buFontTx/>
              <a:buChar char="-"/>
            </a:pPr>
            <a:r>
              <a:rPr lang="en-US" sz="2000" dirty="0">
                <a:latin typeface="Times New Roman" panose="02020603050405020304" pitchFamily="18" charset="0"/>
                <a:cs typeface="Times New Roman" panose="02020603050405020304" pitchFamily="18" charset="0"/>
              </a:rPr>
              <a:t>Unequal Sized Pupil</a:t>
            </a:r>
          </a:p>
          <a:p>
            <a:pPr marL="285750" indent="-285750">
              <a:buFontTx/>
              <a:buChar char="-"/>
            </a:pPr>
            <a:endParaRPr lang="en-US" sz="2000" dirty="0">
              <a:latin typeface="Times New Roman" panose="02020603050405020304" pitchFamily="18" charset="0"/>
              <a:cs typeface="Times New Roman" panose="02020603050405020304" pitchFamily="18" charset="0"/>
            </a:endParaRPr>
          </a:p>
          <a:p>
            <a:pPr marL="285750" indent="-285750">
              <a:buFontTx/>
              <a:buChar char="-"/>
            </a:pPr>
            <a:r>
              <a:rPr lang="en-US" sz="2000" dirty="0">
                <a:latin typeface="Times New Roman" panose="02020603050405020304" pitchFamily="18" charset="0"/>
                <a:cs typeface="Times New Roman" panose="02020603050405020304" pitchFamily="18" charset="0"/>
              </a:rPr>
              <a:t>Uncooperative subject.</a:t>
            </a:r>
          </a:p>
          <a:p>
            <a:pPr marL="285750" indent="-285750">
              <a:buFontTx/>
              <a:buChar char="-"/>
            </a:pPr>
            <a:endParaRPr lang="en-US" dirty="0"/>
          </a:p>
          <a:p>
            <a:pPr marL="285750" indent="-285750">
              <a:buFontTx/>
              <a:buChar char="-"/>
            </a:pPr>
            <a:endParaRPr lang="en-US" dirty="0"/>
          </a:p>
        </p:txBody>
      </p:sp>
    </p:spTree>
    <p:extLst>
      <p:ext uri="{BB962C8B-B14F-4D97-AF65-F5344CB8AC3E}">
        <p14:creationId xmlns:p14="http://schemas.microsoft.com/office/powerpoint/2010/main" val="1487835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E8ED90-8BE5-46E0-A1E8-9379DFA5FB4A}"/>
              </a:ext>
            </a:extLst>
          </p:cNvPr>
          <p:cNvSpPr txBox="1"/>
          <p:nvPr/>
        </p:nvSpPr>
        <p:spPr>
          <a:xfrm>
            <a:off x="436098" y="886265"/>
            <a:ext cx="8215533" cy="1261884"/>
          </a:xfrm>
          <a:prstGeom prst="rect">
            <a:avLst/>
          </a:prstGeom>
          <a:noFill/>
        </p:spPr>
        <p:txBody>
          <a:bodyPr wrap="square" rtlCol="0">
            <a:spAutoFit/>
          </a:bodyPr>
          <a:lstStyle/>
          <a:p>
            <a:r>
              <a:rPr lang="en-US" sz="2000" b="1" i="1" dirty="0">
                <a:solidFill>
                  <a:srgbClr val="231F20"/>
                </a:solidFill>
                <a:effectLst/>
                <a:latin typeface="Times New Roman" panose="02020603050405020304" pitchFamily="18" charset="0"/>
                <a:cs typeface="Times New Roman" panose="02020603050405020304" pitchFamily="18" charset="0"/>
              </a:rPr>
              <a:t>      </a:t>
            </a:r>
          </a:p>
          <a:p>
            <a:r>
              <a:rPr lang="en-US" sz="2000" b="1" i="1" dirty="0">
                <a:solidFill>
                  <a:srgbClr val="231F20"/>
                </a:solidFill>
                <a:latin typeface="Times New Roman" panose="02020603050405020304" pitchFamily="18" charset="0"/>
                <a:cs typeface="Times New Roman" panose="02020603050405020304" pitchFamily="18" charset="0"/>
              </a:rPr>
              <a:t>    </a:t>
            </a:r>
            <a:r>
              <a:rPr lang="en-US" sz="2000" b="1" i="1" dirty="0">
                <a:solidFill>
                  <a:srgbClr val="231F20"/>
                </a:solidFill>
                <a:effectLst/>
                <a:latin typeface="Times New Roman" panose="02020603050405020304" pitchFamily="18" charset="0"/>
                <a:cs typeface="Times New Roman" panose="02020603050405020304" pitchFamily="18" charset="0"/>
              </a:rPr>
              <a:t>Common Difficulties and Their Solutions</a:t>
            </a:r>
            <a:r>
              <a:rPr lang="en-US" sz="2000" b="1" dirty="0">
                <a:latin typeface="Times New Roman" panose="02020603050405020304" pitchFamily="18" charset="0"/>
                <a:cs typeface="Times New Roman" panose="02020603050405020304" pitchFamily="18" charset="0"/>
              </a:rPr>
              <a:t> </a:t>
            </a:r>
            <a:br>
              <a:rPr lang="en-US" dirty="0"/>
            </a:br>
            <a:endParaRPr lang="en-US" dirty="0"/>
          </a:p>
          <a:p>
            <a:endParaRPr lang="en-US" dirty="0"/>
          </a:p>
        </p:txBody>
      </p:sp>
      <p:graphicFrame>
        <p:nvGraphicFramePr>
          <p:cNvPr id="4" name="Table 4">
            <a:extLst>
              <a:ext uri="{FF2B5EF4-FFF2-40B4-BE49-F238E27FC236}">
                <a16:creationId xmlns:a16="http://schemas.microsoft.com/office/drawing/2014/main" id="{CA07FC97-5CD6-4789-A0B6-1996B4C6AC09}"/>
              </a:ext>
            </a:extLst>
          </p:cNvPr>
          <p:cNvGraphicFramePr>
            <a:graphicFrameLocks noGrp="1"/>
          </p:cNvGraphicFramePr>
          <p:nvPr>
            <p:extLst>
              <p:ext uri="{D42A27DB-BD31-4B8C-83A1-F6EECF244321}">
                <p14:modId xmlns:p14="http://schemas.microsoft.com/office/powerpoint/2010/main" val="1026298569"/>
              </p:ext>
            </p:extLst>
          </p:nvPr>
        </p:nvGraphicFramePr>
        <p:xfrm>
          <a:off x="765906" y="2250831"/>
          <a:ext cx="8364024" cy="3676252"/>
        </p:xfrm>
        <a:graphic>
          <a:graphicData uri="http://schemas.openxmlformats.org/drawingml/2006/table">
            <a:tbl>
              <a:tblPr firstRow="1" bandRow="1">
                <a:tableStyleId>{5940675A-B579-460E-94D1-54222C63F5DA}</a:tableStyleId>
              </a:tblPr>
              <a:tblGrid>
                <a:gridCol w="4182012">
                  <a:extLst>
                    <a:ext uri="{9D8B030D-6E8A-4147-A177-3AD203B41FA5}">
                      <a16:colId xmlns:a16="http://schemas.microsoft.com/office/drawing/2014/main" val="713977228"/>
                    </a:ext>
                  </a:extLst>
                </a:gridCol>
                <a:gridCol w="4182012">
                  <a:extLst>
                    <a:ext uri="{9D8B030D-6E8A-4147-A177-3AD203B41FA5}">
                      <a16:colId xmlns:a16="http://schemas.microsoft.com/office/drawing/2014/main" val="3029438994"/>
                    </a:ext>
                  </a:extLst>
                </a:gridCol>
              </a:tblGrid>
              <a:tr h="481722">
                <a:tc>
                  <a:txBody>
                    <a:bodyPr/>
                    <a:lstStyle/>
                    <a:p>
                      <a:r>
                        <a:rPr lang="en-US" sz="2000" b="1" i="1" dirty="0">
                          <a:latin typeface="Times New Roman" panose="02020603050405020304" pitchFamily="18" charset="0"/>
                          <a:cs typeface="Times New Roman" panose="02020603050405020304" pitchFamily="18" charset="0"/>
                        </a:rPr>
                        <a:t>              Problem                            </a:t>
                      </a:r>
                    </a:p>
                  </a:txBody>
                  <a:tcPr/>
                </a:tc>
                <a:tc>
                  <a:txBody>
                    <a:bodyPr/>
                    <a:lstStyle/>
                    <a:p>
                      <a:r>
                        <a:rPr lang="en-US" sz="2000" b="1" i="1" dirty="0">
                          <a:latin typeface="Times New Roman" panose="02020603050405020304" pitchFamily="18" charset="0"/>
                          <a:cs typeface="Times New Roman" panose="02020603050405020304" pitchFamily="18" charset="0"/>
                        </a:rPr>
                        <a:t>Solution</a:t>
                      </a:r>
                    </a:p>
                  </a:txBody>
                  <a:tcPr/>
                </a:tc>
                <a:extLst>
                  <a:ext uri="{0D108BD9-81ED-4DB2-BD59-A6C34878D82A}">
                    <a16:rowId xmlns:a16="http://schemas.microsoft.com/office/drawing/2014/main" val="3431076726"/>
                  </a:ext>
                </a:extLst>
              </a:tr>
              <a:tr h="720335">
                <a:tc>
                  <a:txBody>
                    <a:bodyPr/>
                    <a:lstStyle/>
                    <a:p>
                      <a:r>
                        <a:rPr lang="en-US" sz="2000" b="0" i="0" kern="1200" dirty="0">
                          <a:solidFill>
                            <a:schemeClr val="tx1"/>
                          </a:solidFill>
                          <a:effectLst/>
                          <a:latin typeface="Times New Roman" panose="02020603050405020304" pitchFamily="18" charset="0"/>
                          <a:ea typeface="+mn-ea"/>
                          <a:cs typeface="Times New Roman" panose="02020603050405020304" pitchFamily="18" charset="0"/>
                        </a:rPr>
                        <a:t>Subject Is Strabismic.</a:t>
                      </a:r>
                      <a:r>
                        <a:rPr lang="en-US" sz="2000" dirty="0">
                          <a:latin typeface="Times New Roman" panose="02020603050405020304" pitchFamily="18" charset="0"/>
                          <a:cs typeface="Times New Roman" panose="02020603050405020304" pitchFamily="18" charset="0"/>
                        </a:rPr>
                        <a:t> </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a:latin typeface="Times New Roman" panose="02020603050405020304" pitchFamily="18" charset="0"/>
                          <a:cs typeface="Times New Roman" panose="02020603050405020304" pitchFamily="18" charset="0"/>
                        </a:rPr>
                        <a:t>Occlude the fellow eye</a:t>
                      </a:r>
                    </a:p>
                  </a:txBody>
                  <a:tcPr/>
                </a:tc>
                <a:extLst>
                  <a:ext uri="{0D108BD9-81ED-4DB2-BD59-A6C34878D82A}">
                    <a16:rowId xmlns:a16="http://schemas.microsoft.com/office/drawing/2014/main" val="1542961937"/>
                  </a:ext>
                </a:extLst>
              </a:tr>
              <a:tr h="720335">
                <a:tc>
                  <a:txBody>
                    <a:bodyPr/>
                    <a:lstStyle/>
                    <a:p>
                      <a:r>
                        <a:rPr lang="en-US" sz="2000" b="0" i="0" kern="1200" dirty="0">
                          <a:solidFill>
                            <a:schemeClr val="tx1"/>
                          </a:solidFill>
                          <a:effectLst/>
                          <a:latin typeface="Times New Roman" panose="02020603050405020304" pitchFamily="18" charset="0"/>
                          <a:ea typeface="+mn-ea"/>
                          <a:cs typeface="Times New Roman" panose="02020603050405020304" pitchFamily="18" charset="0"/>
                        </a:rPr>
                        <a:t>Subject Is an Uncooperative Child</a:t>
                      </a:r>
                      <a:r>
                        <a:rPr lang="en-US" sz="2000" dirty="0">
                          <a:latin typeface="Times New Roman" panose="02020603050405020304" pitchFamily="18" charset="0"/>
                          <a:cs typeface="Times New Roman" panose="02020603050405020304" pitchFamily="18" charset="0"/>
                        </a:rPr>
                        <a:t> </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a:latin typeface="Times New Roman" panose="02020603050405020304" pitchFamily="18" charset="0"/>
                          <a:cs typeface="Times New Roman" panose="02020603050405020304" pitchFamily="18" charset="0"/>
                        </a:rPr>
                        <a:t>Canthus to Canthus Measurement</a:t>
                      </a:r>
                    </a:p>
                  </a:txBody>
                  <a:tcPr/>
                </a:tc>
                <a:extLst>
                  <a:ext uri="{0D108BD9-81ED-4DB2-BD59-A6C34878D82A}">
                    <a16:rowId xmlns:a16="http://schemas.microsoft.com/office/drawing/2014/main" val="2908733733"/>
                  </a:ext>
                </a:extLst>
              </a:tr>
              <a:tr h="720335">
                <a:tc>
                  <a:txBody>
                    <a:bodyPr/>
                    <a:lstStyle/>
                    <a:p>
                      <a:r>
                        <a:rPr lang="en-US" sz="2000" b="0" i="0" kern="1200" dirty="0">
                          <a:solidFill>
                            <a:schemeClr val="tx1"/>
                          </a:solidFill>
                          <a:effectLst/>
                          <a:latin typeface="Times New Roman" panose="02020603050405020304" pitchFamily="18" charset="0"/>
                          <a:ea typeface="+mn-ea"/>
                          <a:cs typeface="Times New Roman" panose="02020603050405020304" pitchFamily="18" charset="0"/>
                        </a:rPr>
                        <a:t>Dispenser Cannot Close One Eye.</a:t>
                      </a:r>
                      <a:r>
                        <a:rPr lang="en-US" sz="2000" dirty="0">
                          <a:latin typeface="Times New Roman" panose="02020603050405020304" pitchFamily="18" charset="0"/>
                          <a:cs typeface="Times New Roman" panose="02020603050405020304" pitchFamily="18" charset="0"/>
                        </a:rPr>
                        <a:t> </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a:latin typeface="Times New Roman" panose="02020603050405020304" pitchFamily="18" charset="0"/>
                          <a:cs typeface="Times New Roman" panose="02020603050405020304" pitchFamily="18" charset="0"/>
                        </a:rPr>
                        <a:t>Occlude the with free hand</a:t>
                      </a:r>
                    </a:p>
                  </a:txBody>
                  <a:tcPr/>
                </a:tc>
                <a:extLst>
                  <a:ext uri="{0D108BD9-81ED-4DB2-BD59-A6C34878D82A}">
                    <a16:rowId xmlns:a16="http://schemas.microsoft.com/office/drawing/2014/main" val="2087483316"/>
                  </a:ext>
                </a:extLst>
              </a:tr>
              <a:tr h="1033525">
                <a:tc>
                  <a:txBody>
                    <a:bodyPr/>
                    <a:lstStyle/>
                    <a:p>
                      <a:r>
                        <a:rPr lang="en-US" sz="2000" b="0" i="0" kern="1200" dirty="0">
                          <a:solidFill>
                            <a:schemeClr val="tx1"/>
                          </a:solidFill>
                          <a:effectLst/>
                          <a:latin typeface="Times New Roman" panose="02020603050405020304" pitchFamily="18" charset="0"/>
                          <a:ea typeface="+mn-ea"/>
                          <a:cs typeface="Times New Roman" panose="02020603050405020304" pitchFamily="18" charset="0"/>
                        </a:rPr>
                        <a:t>Dispenser Visually Impaired in One Eye</a:t>
                      </a:r>
                      <a:r>
                        <a:rPr lang="en-US" sz="2000" dirty="0">
                          <a:latin typeface="Times New Roman" panose="02020603050405020304" pitchFamily="18" charset="0"/>
                          <a:cs typeface="Times New Roman" panose="02020603050405020304" pitchFamily="18" charset="0"/>
                        </a:rPr>
                        <a:t> </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a:latin typeface="Times New Roman" panose="02020603050405020304" pitchFamily="18" charset="0"/>
                          <a:cs typeface="Times New Roman" panose="02020603050405020304" pitchFamily="18" charset="0"/>
                        </a:rPr>
                        <a:t>Use good eye /use alternative method which requires only one eye.</a:t>
                      </a:r>
                    </a:p>
                  </a:txBody>
                  <a:tcPr/>
                </a:tc>
                <a:extLst>
                  <a:ext uri="{0D108BD9-81ED-4DB2-BD59-A6C34878D82A}">
                    <a16:rowId xmlns:a16="http://schemas.microsoft.com/office/drawing/2014/main" val="1437528252"/>
                  </a:ext>
                </a:extLst>
              </a:tr>
            </a:tbl>
          </a:graphicData>
        </a:graphic>
      </p:graphicFrame>
    </p:spTree>
    <p:extLst>
      <p:ext uri="{BB962C8B-B14F-4D97-AF65-F5344CB8AC3E}">
        <p14:creationId xmlns:p14="http://schemas.microsoft.com/office/powerpoint/2010/main" val="2954829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26C864-52B5-411A-8A40-0C550DB8E12E}"/>
              </a:ext>
            </a:extLst>
          </p:cNvPr>
          <p:cNvSpPr txBox="1"/>
          <p:nvPr/>
        </p:nvSpPr>
        <p:spPr>
          <a:xfrm>
            <a:off x="407963" y="520505"/>
            <a:ext cx="9369083" cy="677108"/>
          </a:xfrm>
          <a:prstGeom prst="rect">
            <a:avLst/>
          </a:prstGeom>
          <a:noFill/>
        </p:spPr>
        <p:txBody>
          <a:bodyPr wrap="square" rtlCol="0">
            <a:spAutoFit/>
          </a:bodyPr>
          <a:lstStyle/>
          <a:p>
            <a:r>
              <a:rPr lang="en-US" sz="2000" b="1" i="1" dirty="0">
                <a:solidFill>
                  <a:srgbClr val="231F20"/>
                </a:solidFill>
                <a:effectLst/>
                <a:latin typeface="Times Neuron"/>
              </a:rPr>
              <a:t>Common Causes of Errors</a:t>
            </a:r>
            <a:r>
              <a:rPr lang="en-US" sz="2000" b="1" i="1" dirty="0">
                <a:latin typeface="Times Neuron"/>
              </a:rPr>
              <a:t> </a:t>
            </a:r>
            <a:br>
              <a:rPr lang="en-US" dirty="0"/>
            </a:br>
            <a:endParaRPr lang="en-US" dirty="0"/>
          </a:p>
        </p:txBody>
      </p:sp>
      <p:sp>
        <p:nvSpPr>
          <p:cNvPr id="4" name="TextBox 3">
            <a:extLst>
              <a:ext uri="{FF2B5EF4-FFF2-40B4-BE49-F238E27FC236}">
                <a16:creationId xmlns:a16="http://schemas.microsoft.com/office/drawing/2014/main" id="{B15C3687-C832-4F67-B27C-E80AC641FFCB}"/>
              </a:ext>
            </a:extLst>
          </p:cNvPr>
          <p:cNvSpPr txBox="1"/>
          <p:nvPr/>
        </p:nvSpPr>
        <p:spPr>
          <a:xfrm>
            <a:off x="211015" y="492370"/>
            <a:ext cx="11057206" cy="6771084"/>
          </a:xfrm>
          <a:prstGeom prst="rect">
            <a:avLst/>
          </a:prstGeom>
          <a:noFill/>
        </p:spPr>
        <p:txBody>
          <a:bodyPr wrap="square" rtlCol="0">
            <a:spAutoFit/>
          </a:bodyPr>
          <a:lstStyle/>
          <a:p>
            <a:r>
              <a:rPr lang="en-US" sz="1800" b="0" i="0" dirty="0">
                <a:solidFill>
                  <a:srgbClr val="231F20"/>
                </a:solidFill>
                <a:effectLst/>
                <a:latin typeface="JansonText-Roman"/>
              </a:rPr>
              <a:t>                           </a:t>
            </a:r>
            <a:br>
              <a:rPr lang="en-US" sz="1800" b="0" i="0" dirty="0">
                <a:solidFill>
                  <a:srgbClr val="231F20"/>
                </a:solidFill>
                <a:effectLst/>
                <a:latin typeface="JansonText-Roman"/>
              </a:rPr>
            </a:br>
            <a:endParaRPr lang="en-US" sz="1800" b="0" i="0" dirty="0">
              <a:solidFill>
                <a:srgbClr val="231F20"/>
              </a:solidFill>
              <a:effectLst/>
              <a:latin typeface="JansonText-Roman"/>
            </a:endParaRPr>
          </a:p>
          <a:p>
            <a:r>
              <a:rPr lang="en-US" sz="1800" b="0" i="0" dirty="0">
                <a:solidFill>
                  <a:srgbClr val="231F20"/>
                </a:solidFill>
                <a:effectLst/>
                <a:latin typeface="JansonText-Roman"/>
              </a:rPr>
              <a:t>1. </a:t>
            </a:r>
            <a:r>
              <a:rPr lang="en-US" sz="2000" b="0" i="0" dirty="0">
                <a:solidFill>
                  <a:srgbClr val="231F20"/>
                </a:solidFill>
                <a:effectLst/>
                <a:latin typeface="Times New Roman" panose="02020603050405020304" pitchFamily="18" charset="0"/>
                <a:cs typeface="Times New Roman" panose="02020603050405020304" pitchFamily="18" charset="0"/>
              </a:rPr>
              <a:t>There will be an error in measurement if the measurer’s PD differs significantly from the subject’s because the </a:t>
            </a:r>
            <a:r>
              <a:rPr lang="en-US" sz="2000" b="1" i="0" dirty="0">
                <a:solidFill>
                  <a:srgbClr val="231F20"/>
                </a:solidFill>
                <a:effectLst/>
                <a:latin typeface="Times New Roman" panose="02020603050405020304" pitchFamily="18" charset="0"/>
                <a:cs typeface="Times New Roman" panose="02020603050405020304" pitchFamily="18" charset="0"/>
              </a:rPr>
              <a:t>lines of sight are not parallel.</a:t>
            </a:r>
            <a:endParaRPr lang="en-US" sz="2000" b="1" dirty="0">
              <a:solidFill>
                <a:srgbClr val="231F20"/>
              </a:solidFill>
              <a:latin typeface="Times New Roman" panose="02020603050405020304" pitchFamily="18" charset="0"/>
              <a:cs typeface="Times New Roman" panose="02020603050405020304" pitchFamily="18" charset="0"/>
            </a:endParaRPr>
          </a:p>
          <a:p>
            <a:br>
              <a:rPr lang="en-US" sz="2000" b="0" i="0" dirty="0">
                <a:solidFill>
                  <a:srgbClr val="231F20"/>
                </a:solidFill>
                <a:effectLst/>
                <a:latin typeface="Times New Roman" panose="02020603050405020304" pitchFamily="18" charset="0"/>
                <a:cs typeface="Times New Roman" panose="02020603050405020304" pitchFamily="18" charset="0"/>
              </a:rPr>
            </a:br>
            <a:r>
              <a:rPr lang="en-US" sz="2000" b="0" i="0" dirty="0">
                <a:solidFill>
                  <a:srgbClr val="231F20"/>
                </a:solidFill>
                <a:effectLst/>
                <a:latin typeface="Times New Roman" panose="02020603050405020304" pitchFamily="18" charset="0"/>
                <a:cs typeface="Times New Roman" panose="02020603050405020304" pitchFamily="18" charset="0"/>
              </a:rPr>
              <a:t>2. Just as error will be increased when the measurer’s PD is significantly different from the subject’s, the parallactic error will also be increased even more </a:t>
            </a:r>
            <a:r>
              <a:rPr lang="en-US" sz="2000" b="1" i="0" dirty="0">
                <a:solidFill>
                  <a:srgbClr val="231F20"/>
                </a:solidFill>
                <a:effectLst/>
                <a:latin typeface="Times New Roman" panose="02020603050405020304" pitchFamily="18" charset="0"/>
                <a:cs typeface="Times New Roman" panose="02020603050405020304" pitchFamily="18" charset="0"/>
              </a:rPr>
              <a:t>if the dispenser is too close to the subject</a:t>
            </a:r>
            <a:r>
              <a:rPr lang="en-US" sz="2000" b="0" i="0" dirty="0">
                <a:solidFill>
                  <a:srgbClr val="231F20"/>
                </a:solidFill>
                <a:effectLst/>
                <a:latin typeface="Times New Roman" panose="02020603050405020304" pitchFamily="18" charset="0"/>
                <a:cs typeface="Times New Roman" panose="02020603050405020304" pitchFamily="18" charset="0"/>
              </a:rPr>
              <a:t>. Too close is closer than the normal 40 cm (16 inch) distance.</a:t>
            </a:r>
          </a:p>
          <a:p>
            <a:br>
              <a:rPr lang="en-US" sz="2000" b="0" i="0" dirty="0">
                <a:solidFill>
                  <a:srgbClr val="231F20"/>
                </a:solidFill>
                <a:effectLst/>
                <a:latin typeface="Times New Roman" panose="02020603050405020304" pitchFamily="18" charset="0"/>
                <a:cs typeface="Times New Roman" panose="02020603050405020304" pitchFamily="18" charset="0"/>
              </a:rPr>
            </a:br>
            <a:r>
              <a:rPr lang="en-US" sz="2000" b="0" i="0" dirty="0">
                <a:solidFill>
                  <a:srgbClr val="231F20"/>
                </a:solidFill>
                <a:effectLst/>
                <a:latin typeface="Times New Roman" panose="02020603050405020304" pitchFamily="18" charset="0"/>
                <a:cs typeface="Times New Roman" panose="02020603050405020304" pitchFamily="18" charset="0"/>
              </a:rPr>
              <a:t>3. A significant error will be induced </a:t>
            </a:r>
            <a:r>
              <a:rPr lang="en-US" sz="2000" b="1" i="0" dirty="0">
                <a:solidFill>
                  <a:srgbClr val="231F20"/>
                </a:solidFill>
                <a:effectLst/>
                <a:latin typeface="Times New Roman" panose="02020603050405020304" pitchFamily="18" charset="0"/>
                <a:cs typeface="Times New Roman" panose="02020603050405020304" pitchFamily="18" charset="0"/>
              </a:rPr>
              <a:t>if the subject is strabismic </a:t>
            </a:r>
            <a:r>
              <a:rPr lang="en-US" sz="2000" b="0" i="0" dirty="0">
                <a:solidFill>
                  <a:srgbClr val="231F20"/>
                </a:solidFill>
                <a:effectLst/>
                <a:latin typeface="Times New Roman" panose="02020603050405020304" pitchFamily="18" charset="0"/>
                <a:cs typeface="Times New Roman" panose="02020603050405020304" pitchFamily="18" charset="0"/>
              </a:rPr>
              <a:t>(one eye turns in or out) or if the subject </a:t>
            </a:r>
            <a:r>
              <a:rPr lang="en-US" sz="2000" b="1" i="0" dirty="0">
                <a:solidFill>
                  <a:srgbClr val="231F20"/>
                </a:solidFill>
                <a:effectLst/>
                <a:latin typeface="Times New Roman" panose="02020603050405020304" pitchFamily="18" charset="0"/>
                <a:cs typeface="Times New Roman" panose="02020603050405020304" pitchFamily="18" charset="0"/>
              </a:rPr>
              <a:t>does not fixate binocularly</a:t>
            </a:r>
            <a:r>
              <a:rPr lang="en-US" sz="2000" b="0" i="0" dirty="0">
                <a:solidFill>
                  <a:srgbClr val="231F20"/>
                </a:solidFill>
                <a:effectLst/>
                <a:latin typeface="Times New Roman" panose="02020603050405020304" pitchFamily="18" charset="0"/>
                <a:cs typeface="Times New Roman" panose="02020603050405020304" pitchFamily="18" charset="0"/>
              </a:rPr>
              <a:t> during the PD measurement.</a:t>
            </a:r>
          </a:p>
          <a:p>
            <a:br>
              <a:rPr lang="en-US" sz="2000" b="0" i="0" dirty="0">
                <a:solidFill>
                  <a:srgbClr val="231F20"/>
                </a:solidFill>
                <a:effectLst/>
                <a:latin typeface="Times New Roman" panose="02020603050405020304" pitchFamily="18" charset="0"/>
                <a:cs typeface="Times New Roman" panose="02020603050405020304" pitchFamily="18" charset="0"/>
              </a:rPr>
            </a:br>
            <a:r>
              <a:rPr lang="en-US" sz="2000" b="0" i="0" dirty="0">
                <a:solidFill>
                  <a:srgbClr val="231F20"/>
                </a:solidFill>
                <a:effectLst/>
                <a:latin typeface="Times New Roman" panose="02020603050405020304" pitchFamily="18" charset="0"/>
                <a:cs typeface="Times New Roman" panose="02020603050405020304" pitchFamily="18" charset="0"/>
              </a:rPr>
              <a:t>4. An error can result if the </a:t>
            </a:r>
            <a:r>
              <a:rPr lang="en-US" sz="2000" b="1" i="0" dirty="0">
                <a:solidFill>
                  <a:srgbClr val="231F20"/>
                </a:solidFill>
                <a:effectLst/>
                <a:latin typeface="Times New Roman" panose="02020603050405020304" pitchFamily="18" charset="0"/>
                <a:cs typeface="Times New Roman" panose="02020603050405020304" pitchFamily="18" charset="0"/>
              </a:rPr>
              <a:t>subject’s head moves.</a:t>
            </a:r>
          </a:p>
          <a:p>
            <a:br>
              <a:rPr lang="en-US" sz="2000" b="0" i="0" dirty="0">
                <a:solidFill>
                  <a:srgbClr val="231F20"/>
                </a:solidFill>
                <a:effectLst/>
                <a:latin typeface="Times New Roman" panose="02020603050405020304" pitchFamily="18" charset="0"/>
                <a:cs typeface="Times New Roman" panose="02020603050405020304" pitchFamily="18" charset="0"/>
              </a:rPr>
            </a:br>
            <a:r>
              <a:rPr lang="en-US" sz="2000" b="0" i="0" dirty="0">
                <a:solidFill>
                  <a:srgbClr val="231F20"/>
                </a:solidFill>
                <a:effectLst/>
                <a:latin typeface="Times New Roman" panose="02020603050405020304" pitchFamily="18" charset="0"/>
                <a:cs typeface="Times New Roman" panose="02020603050405020304" pitchFamily="18" charset="0"/>
              </a:rPr>
              <a:t>5. An error can result if the </a:t>
            </a:r>
            <a:r>
              <a:rPr lang="en-US" sz="2000" b="1" i="0" dirty="0">
                <a:solidFill>
                  <a:srgbClr val="231F20"/>
                </a:solidFill>
                <a:effectLst/>
                <a:latin typeface="Times New Roman" panose="02020603050405020304" pitchFamily="18" charset="0"/>
                <a:cs typeface="Times New Roman" panose="02020603050405020304" pitchFamily="18" charset="0"/>
              </a:rPr>
              <a:t>person measuring moves his or her head.</a:t>
            </a:r>
          </a:p>
          <a:p>
            <a:br>
              <a:rPr lang="en-US" sz="2000" b="0" i="0" dirty="0">
                <a:solidFill>
                  <a:srgbClr val="231F20"/>
                </a:solidFill>
                <a:effectLst/>
                <a:latin typeface="Times New Roman" panose="02020603050405020304" pitchFamily="18" charset="0"/>
                <a:cs typeface="Times New Roman" panose="02020603050405020304" pitchFamily="18" charset="0"/>
              </a:rPr>
            </a:br>
            <a:r>
              <a:rPr lang="en-US" sz="2000" b="0" i="0" dirty="0">
                <a:solidFill>
                  <a:srgbClr val="231F20"/>
                </a:solidFill>
                <a:effectLst/>
                <a:latin typeface="Times New Roman" panose="02020603050405020304" pitchFamily="18" charset="0"/>
                <a:cs typeface="Times New Roman" panose="02020603050405020304" pitchFamily="18" charset="0"/>
              </a:rPr>
              <a:t>6. An error will result if the person measuring </a:t>
            </a:r>
            <a:r>
              <a:rPr lang="en-US" sz="2000" b="1" i="0" dirty="0">
                <a:solidFill>
                  <a:srgbClr val="231F20"/>
                </a:solidFill>
                <a:effectLst/>
                <a:latin typeface="Times New Roman" panose="02020603050405020304" pitchFamily="18" charset="0"/>
                <a:cs typeface="Times New Roman" panose="02020603050405020304" pitchFamily="18" charset="0"/>
              </a:rPr>
              <a:t>does not close or occlude one eye </a:t>
            </a:r>
            <a:r>
              <a:rPr lang="en-US" sz="2000" b="0" i="0" dirty="0">
                <a:solidFill>
                  <a:srgbClr val="231F20"/>
                </a:solidFill>
                <a:effectLst/>
                <a:latin typeface="Times New Roman" panose="02020603050405020304" pitchFamily="18" charset="0"/>
                <a:cs typeface="Times New Roman" panose="02020603050405020304" pitchFamily="18" charset="0"/>
              </a:rPr>
              <a:t>at a time to ensure sighting from directly in front of the subject’s eye under observation.</a:t>
            </a:r>
          </a:p>
          <a:p>
            <a:br>
              <a:rPr lang="en-US" sz="2000" b="0" i="0" dirty="0">
                <a:solidFill>
                  <a:srgbClr val="231F20"/>
                </a:solidFill>
                <a:effectLst/>
                <a:latin typeface="Times New Roman" panose="02020603050405020304" pitchFamily="18" charset="0"/>
                <a:cs typeface="Times New Roman" panose="02020603050405020304" pitchFamily="18" charset="0"/>
              </a:rPr>
            </a:br>
            <a:r>
              <a:rPr lang="en-US" sz="2000" b="0" i="0" dirty="0">
                <a:solidFill>
                  <a:srgbClr val="231F20"/>
                </a:solidFill>
                <a:effectLst/>
                <a:latin typeface="Times New Roman" panose="02020603050405020304" pitchFamily="18" charset="0"/>
                <a:cs typeface="Times New Roman" panose="02020603050405020304" pitchFamily="18" charset="0"/>
              </a:rPr>
              <a:t>7. The subject may </a:t>
            </a:r>
            <a:r>
              <a:rPr lang="en-US" sz="2000" b="1" i="0" dirty="0">
                <a:solidFill>
                  <a:srgbClr val="231F20"/>
                </a:solidFill>
                <a:effectLst/>
                <a:latin typeface="Times New Roman" panose="02020603050405020304" pitchFamily="18" charset="0"/>
                <a:cs typeface="Times New Roman" panose="02020603050405020304" pitchFamily="18" charset="0"/>
              </a:rPr>
              <a:t>not look directly at the measurer’s pupil </a:t>
            </a:r>
            <a:r>
              <a:rPr lang="en-US" sz="2000" b="0" i="0" dirty="0">
                <a:solidFill>
                  <a:srgbClr val="231F20"/>
                </a:solidFill>
                <a:effectLst/>
                <a:latin typeface="Times New Roman" panose="02020603050405020304" pitchFamily="18" charset="0"/>
                <a:cs typeface="Times New Roman" panose="02020603050405020304" pitchFamily="18" charset="0"/>
              </a:rPr>
              <a:t>during the test, as he or she should, which will result in an error.</a:t>
            </a:r>
            <a:r>
              <a:rPr lang="en-US" sz="2000" dirty="0">
                <a:latin typeface="Times New Roman" panose="02020603050405020304" pitchFamily="18" charset="0"/>
                <a:cs typeface="Times New Roman" panose="02020603050405020304" pitchFamily="18" charset="0"/>
              </a:rPr>
              <a:t> </a:t>
            </a:r>
            <a:br>
              <a:rPr lang="en-US" dirty="0"/>
            </a:br>
            <a:endParaRPr lang="en-US" dirty="0"/>
          </a:p>
        </p:txBody>
      </p:sp>
    </p:spTree>
    <p:extLst>
      <p:ext uri="{BB962C8B-B14F-4D97-AF65-F5344CB8AC3E}">
        <p14:creationId xmlns:p14="http://schemas.microsoft.com/office/powerpoint/2010/main" val="3564785012"/>
      </p:ext>
    </p:extLst>
  </p:cSld>
  <p:clrMapOvr>
    <a:masterClrMapping/>
  </p:clrMapOvr>
</p:sld>
</file>

<file path=ppt/theme/theme1.xml><?xml version="1.0" encoding="utf-8"?>
<a:theme xmlns:a="http://schemas.openxmlformats.org/drawingml/2006/main" name="DappledVTI">
  <a:themeElements>
    <a:clrScheme name="AnalogousFromLightSeedLeftStep">
      <a:dk1>
        <a:srgbClr val="000000"/>
      </a:dk1>
      <a:lt1>
        <a:srgbClr val="FFFFFF"/>
      </a:lt1>
      <a:dk2>
        <a:srgbClr val="243641"/>
      </a:dk2>
      <a:lt2>
        <a:srgbClr val="E5E8E2"/>
      </a:lt2>
      <a:accent1>
        <a:srgbClr val="B16EEE"/>
      </a:accent1>
      <a:accent2>
        <a:srgbClr val="5E4EEB"/>
      </a:accent2>
      <a:accent3>
        <a:srgbClr val="6E96EE"/>
      </a:accent3>
      <a:accent4>
        <a:srgbClr val="23B0E5"/>
      </a:accent4>
      <a:accent5>
        <a:srgbClr val="36B5A2"/>
      </a:accent5>
      <a:accent6>
        <a:srgbClr val="31B86C"/>
      </a:accent6>
      <a:hlink>
        <a:srgbClr val="6F8C54"/>
      </a:hlink>
      <a:folHlink>
        <a:srgbClr val="7F7F7F"/>
      </a:folHlink>
    </a:clrScheme>
    <a:fontScheme name="Custom 67">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ppledVTI" id="{204FEFAB-F02B-4FE8-B509-C50A618B972D}" vid="{7EAEADA8-5A8E-45B2-B0E4-448EC7E7A9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1797</TotalTime>
  <Words>1897</Words>
  <Application>Microsoft Office PowerPoint</Application>
  <PresentationFormat>Widescreen</PresentationFormat>
  <Paragraphs>214</Paragraphs>
  <Slides>20</Slides>
  <Notes>2</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Arial</vt:lpstr>
      <vt:lpstr>Avenir Next LT Pro</vt:lpstr>
      <vt:lpstr>AvenirNext LT Pro Medium</vt:lpstr>
      <vt:lpstr>Calibri</vt:lpstr>
      <vt:lpstr>Comic Sans MS</vt:lpstr>
      <vt:lpstr>JansonText-Roman</vt:lpstr>
      <vt:lpstr>Sabon Next LT</vt:lpstr>
      <vt:lpstr>Times Neuron</vt:lpstr>
      <vt:lpstr>Times New Roman</vt:lpstr>
      <vt:lpstr>Wingdings</vt:lpstr>
      <vt:lpstr>DappledVTI</vt:lpstr>
      <vt:lpstr>Measuring Inter-pupillary distance (IPD) for distance &amp; near.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Measuring Inter-pupillary distance (IPD) for distance &amp; near, bifocal height</dc:title>
  <dc:creator>gunaganti sony</dc:creator>
  <cp:lastModifiedBy>gunaganti sony</cp:lastModifiedBy>
  <cp:revision>33</cp:revision>
  <dcterms:created xsi:type="dcterms:W3CDTF">2021-02-02T10:10:57Z</dcterms:created>
  <dcterms:modified xsi:type="dcterms:W3CDTF">2021-02-04T13:51:59Z</dcterms:modified>
</cp:coreProperties>
</file>