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61" r:id="rId6"/>
    <p:sldId id="262" r:id="rId7"/>
    <p:sldId id="263" r:id="rId8"/>
    <p:sldId id="264" r:id="rId9"/>
    <p:sldId id="265" r:id="rId10"/>
    <p:sldId id="266" r:id="rId11"/>
    <p:sldId id="267" r:id="rId12"/>
    <p:sldId id="268" r:id="rId13"/>
    <p:sldId id="269" r:id="rId14"/>
    <p:sldId id="270"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81" d="100"/>
          <a:sy n="81" d="100"/>
        </p:scale>
        <p:origin x="-276" y="-84"/>
      </p:cViewPr>
      <p:guideLst>
        <p:guide orient="horz" pos="2160"/>
        <p:guide pos="384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6E5F948-FE73-5440-90DA-81422B582BF4}"/>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xmlns="" id="{2F555A1E-357E-4948-A4E3-527FE5E0519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xmlns="" id="{74F9C873-F08F-E443-9D13-4F5BA1155553}"/>
              </a:ext>
            </a:extLst>
          </p:cNvPr>
          <p:cNvSpPr>
            <a:spLocks noGrp="1"/>
          </p:cNvSpPr>
          <p:nvPr>
            <p:ph type="dt" sz="half" idx="10"/>
          </p:nvPr>
        </p:nvSpPr>
        <p:spPr/>
        <p:txBody>
          <a:bodyPr/>
          <a:lstStyle/>
          <a:p>
            <a:fld id="{FAC4F652-2D31-6543-BE9E-F515F93F6D75}" type="datetimeFigureOut">
              <a:rPr lang="en-US" smtClean="0"/>
              <a:pPr/>
              <a:t>4/12/2021</a:t>
            </a:fld>
            <a:endParaRPr lang="en-US"/>
          </a:p>
        </p:txBody>
      </p:sp>
      <p:sp>
        <p:nvSpPr>
          <p:cNvPr id="5" name="Footer Placeholder 4">
            <a:extLst>
              <a:ext uri="{FF2B5EF4-FFF2-40B4-BE49-F238E27FC236}">
                <a16:creationId xmlns:a16="http://schemas.microsoft.com/office/drawing/2014/main" xmlns="" id="{FD920440-27FA-0D4D-9962-DA9B22A664E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6184944A-1EF3-904E-B078-7CD17370E4F0}"/>
              </a:ext>
            </a:extLst>
          </p:cNvPr>
          <p:cNvSpPr>
            <a:spLocks noGrp="1"/>
          </p:cNvSpPr>
          <p:nvPr>
            <p:ph type="sldNum" sz="quarter" idx="12"/>
          </p:nvPr>
        </p:nvSpPr>
        <p:spPr/>
        <p:txBody>
          <a:bodyPr/>
          <a:lstStyle/>
          <a:p>
            <a:fld id="{D6D64E29-4649-EA4A-ABE7-48AC78494C0D}" type="slidenum">
              <a:rPr lang="en-US" smtClean="0"/>
              <a:pPr/>
              <a:t>‹#›</a:t>
            </a:fld>
            <a:endParaRPr lang="en-US"/>
          </a:p>
        </p:txBody>
      </p:sp>
    </p:spTree>
    <p:extLst>
      <p:ext uri="{BB962C8B-B14F-4D97-AF65-F5344CB8AC3E}">
        <p14:creationId xmlns:p14="http://schemas.microsoft.com/office/powerpoint/2010/main" xmlns="" val="3836887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FBE21AC-9555-2F47-B7B6-6FC580E364D2}"/>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xmlns="" id="{5D776AFD-E8CF-134E-9285-EA3BA2C79D84}"/>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xmlns="" id="{5A0CC446-B201-8641-B746-65EAA7012603}"/>
              </a:ext>
            </a:extLst>
          </p:cNvPr>
          <p:cNvSpPr>
            <a:spLocks noGrp="1"/>
          </p:cNvSpPr>
          <p:nvPr>
            <p:ph type="dt" sz="half" idx="10"/>
          </p:nvPr>
        </p:nvSpPr>
        <p:spPr/>
        <p:txBody>
          <a:bodyPr/>
          <a:lstStyle/>
          <a:p>
            <a:fld id="{FAC4F652-2D31-6543-BE9E-F515F93F6D75}" type="datetimeFigureOut">
              <a:rPr lang="en-US" smtClean="0"/>
              <a:pPr/>
              <a:t>4/12/2021</a:t>
            </a:fld>
            <a:endParaRPr lang="en-US"/>
          </a:p>
        </p:txBody>
      </p:sp>
      <p:sp>
        <p:nvSpPr>
          <p:cNvPr id="5" name="Footer Placeholder 4">
            <a:extLst>
              <a:ext uri="{FF2B5EF4-FFF2-40B4-BE49-F238E27FC236}">
                <a16:creationId xmlns:a16="http://schemas.microsoft.com/office/drawing/2014/main" xmlns="" id="{BDBD58E8-F501-5C49-96BC-5D2CC9E36C3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FED63F92-8069-EF48-BB0C-792279E06E06}"/>
              </a:ext>
            </a:extLst>
          </p:cNvPr>
          <p:cNvSpPr>
            <a:spLocks noGrp="1"/>
          </p:cNvSpPr>
          <p:nvPr>
            <p:ph type="sldNum" sz="quarter" idx="12"/>
          </p:nvPr>
        </p:nvSpPr>
        <p:spPr/>
        <p:txBody>
          <a:bodyPr/>
          <a:lstStyle/>
          <a:p>
            <a:fld id="{D6D64E29-4649-EA4A-ABE7-48AC78494C0D}" type="slidenum">
              <a:rPr lang="en-US" smtClean="0"/>
              <a:pPr/>
              <a:t>‹#›</a:t>
            </a:fld>
            <a:endParaRPr lang="en-US"/>
          </a:p>
        </p:txBody>
      </p:sp>
    </p:spTree>
    <p:extLst>
      <p:ext uri="{BB962C8B-B14F-4D97-AF65-F5344CB8AC3E}">
        <p14:creationId xmlns:p14="http://schemas.microsoft.com/office/powerpoint/2010/main" xmlns="" val="16983119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6E590EB2-447E-004E-A15C-D4924D9F65B8}"/>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xmlns="" id="{19F80BA6-87A9-174B-A74B-9EDB91BB1141}"/>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xmlns="" id="{8AA15DB6-DC0E-694B-9EC3-EFF15501DCA8}"/>
              </a:ext>
            </a:extLst>
          </p:cNvPr>
          <p:cNvSpPr>
            <a:spLocks noGrp="1"/>
          </p:cNvSpPr>
          <p:nvPr>
            <p:ph type="dt" sz="half" idx="10"/>
          </p:nvPr>
        </p:nvSpPr>
        <p:spPr/>
        <p:txBody>
          <a:bodyPr/>
          <a:lstStyle/>
          <a:p>
            <a:fld id="{FAC4F652-2D31-6543-BE9E-F515F93F6D75}" type="datetimeFigureOut">
              <a:rPr lang="en-US" smtClean="0"/>
              <a:pPr/>
              <a:t>4/12/2021</a:t>
            </a:fld>
            <a:endParaRPr lang="en-US"/>
          </a:p>
        </p:txBody>
      </p:sp>
      <p:sp>
        <p:nvSpPr>
          <p:cNvPr id="5" name="Footer Placeholder 4">
            <a:extLst>
              <a:ext uri="{FF2B5EF4-FFF2-40B4-BE49-F238E27FC236}">
                <a16:creationId xmlns:a16="http://schemas.microsoft.com/office/drawing/2014/main" xmlns="" id="{E1B4B933-6A36-1C44-8C1F-98A344D27E1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43BA0822-5FBC-AD42-85AD-3C50F4A70F1D}"/>
              </a:ext>
            </a:extLst>
          </p:cNvPr>
          <p:cNvSpPr>
            <a:spLocks noGrp="1"/>
          </p:cNvSpPr>
          <p:nvPr>
            <p:ph type="sldNum" sz="quarter" idx="12"/>
          </p:nvPr>
        </p:nvSpPr>
        <p:spPr/>
        <p:txBody>
          <a:bodyPr/>
          <a:lstStyle/>
          <a:p>
            <a:fld id="{D6D64E29-4649-EA4A-ABE7-48AC78494C0D}" type="slidenum">
              <a:rPr lang="en-US" smtClean="0"/>
              <a:pPr/>
              <a:t>‹#›</a:t>
            </a:fld>
            <a:endParaRPr lang="en-US"/>
          </a:p>
        </p:txBody>
      </p:sp>
    </p:spTree>
    <p:extLst>
      <p:ext uri="{BB962C8B-B14F-4D97-AF65-F5344CB8AC3E}">
        <p14:creationId xmlns:p14="http://schemas.microsoft.com/office/powerpoint/2010/main" xmlns="" val="17290796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DBA66E4-06E6-2841-B1EC-517ED54BB130}"/>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xmlns="" id="{4AA35846-B8B1-4F46-A6FF-7EF1E8D085E0}"/>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xmlns="" id="{2751FBEB-17A4-8943-82C6-596B09E5409A}"/>
              </a:ext>
            </a:extLst>
          </p:cNvPr>
          <p:cNvSpPr>
            <a:spLocks noGrp="1"/>
          </p:cNvSpPr>
          <p:nvPr>
            <p:ph type="dt" sz="half" idx="10"/>
          </p:nvPr>
        </p:nvSpPr>
        <p:spPr/>
        <p:txBody>
          <a:bodyPr/>
          <a:lstStyle/>
          <a:p>
            <a:fld id="{FAC4F652-2D31-6543-BE9E-F515F93F6D75}" type="datetimeFigureOut">
              <a:rPr lang="en-US" smtClean="0"/>
              <a:pPr/>
              <a:t>4/12/2021</a:t>
            </a:fld>
            <a:endParaRPr lang="en-US"/>
          </a:p>
        </p:txBody>
      </p:sp>
      <p:sp>
        <p:nvSpPr>
          <p:cNvPr id="5" name="Footer Placeholder 4">
            <a:extLst>
              <a:ext uri="{FF2B5EF4-FFF2-40B4-BE49-F238E27FC236}">
                <a16:creationId xmlns:a16="http://schemas.microsoft.com/office/drawing/2014/main" xmlns="" id="{2D945297-7C81-0D43-8E83-FBA130931A9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F1AC34E7-802D-0E44-A8CD-8A7085F2E3F5}"/>
              </a:ext>
            </a:extLst>
          </p:cNvPr>
          <p:cNvSpPr>
            <a:spLocks noGrp="1"/>
          </p:cNvSpPr>
          <p:nvPr>
            <p:ph type="sldNum" sz="quarter" idx="12"/>
          </p:nvPr>
        </p:nvSpPr>
        <p:spPr/>
        <p:txBody>
          <a:bodyPr/>
          <a:lstStyle/>
          <a:p>
            <a:fld id="{D6D64E29-4649-EA4A-ABE7-48AC78494C0D}" type="slidenum">
              <a:rPr lang="en-US" smtClean="0"/>
              <a:pPr/>
              <a:t>‹#›</a:t>
            </a:fld>
            <a:endParaRPr lang="en-US"/>
          </a:p>
        </p:txBody>
      </p:sp>
    </p:spTree>
    <p:extLst>
      <p:ext uri="{BB962C8B-B14F-4D97-AF65-F5344CB8AC3E}">
        <p14:creationId xmlns:p14="http://schemas.microsoft.com/office/powerpoint/2010/main" xmlns="" val="3904180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5AEA29A-3263-BB44-87A9-69200BA9C546}"/>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xmlns="" id="{B6C52B63-BF7D-9C45-8BCB-6AF779372CA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xmlns="" id="{22DDDCC6-1E09-F445-A03B-6D4EFA5A65CE}"/>
              </a:ext>
            </a:extLst>
          </p:cNvPr>
          <p:cNvSpPr>
            <a:spLocks noGrp="1"/>
          </p:cNvSpPr>
          <p:nvPr>
            <p:ph type="dt" sz="half" idx="10"/>
          </p:nvPr>
        </p:nvSpPr>
        <p:spPr/>
        <p:txBody>
          <a:bodyPr/>
          <a:lstStyle/>
          <a:p>
            <a:fld id="{FAC4F652-2D31-6543-BE9E-F515F93F6D75}" type="datetimeFigureOut">
              <a:rPr lang="en-US" smtClean="0"/>
              <a:pPr/>
              <a:t>4/12/2021</a:t>
            </a:fld>
            <a:endParaRPr lang="en-US"/>
          </a:p>
        </p:txBody>
      </p:sp>
      <p:sp>
        <p:nvSpPr>
          <p:cNvPr id="5" name="Footer Placeholder 4">
            <a:extLst>
              <a:ext uri="{FF2B5EF4-FFF2-40B4-BE49-F238E27FC236}">
                <a16:creationId xmlns:a16="http://schemas.microsoft.com/office/drawing/2014/main" xmlns="" id="{570C1C8A-63E7-AF40-990A-08E880D94CD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15115A70-0FFF-7446-8F7C-C0D0B66FD4E9}"/>
              </a:ext>
            </a:extLst>
          </p:cNvPr>
          <p:cNvSpPr>
            <a:spLocks noGrp="1"/>
          </p:cNvSpPr>
          <p:nvPr>
            <p:ph type="sldNum" sz="quarter" idx="12"/>
          </p:nvPr>
        </p:nvSpPr>
        <p:spPr/>
        <p:txBody>
          <a:bodyPr/>
          <a:lstStyle/>
          <a:p>
            <a:fld id="{D6D64E29-4649-EA4A-ABE7-48AC78494C0D}" type="slidenum">
              <a:rPr lang="en-US" smtClean="0"/>
              <a:pPr/>
              <a:t>‹#›</a:t>
            </a:fld>
            <a:endParaRPr lang="en-US"/>
          </a:p>
        </p:txBody>
      </p:sp>
    </p:spTree>
    <p:extLst>
      <p:ext uri="{BB962C8B-B14F-4D97-AF65-F5344CB8AC3E}">
        <p14:creationId xmlns:p14="http://schemas.microsoft.com/office/powerpoint/2010/main" xmlns="" val="21362400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73C1B0C-2F33-8E4E-9613-E2D52040A653}"/>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xmlns="" id="{B791A873-6182-2547-9709-6CC95BB1B7CC}"/>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xmlns="" id="{2FEDD4BD-2F26-8548-96F0-FDFDEEC6B6F9}"/>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xmlns="" id="{ACD85B66-949B-AF4A-9623-8A9BF7023CE5}"/>
              </a:ext>
            </a:extLst>
          </p:cNvPr>
          <p:cNvSpPr>
            <a:spLocks noGrp="1"/>
          </p:cNvSpPr>
          <p:nvPr>
            <p:ph type="dt" sz="half" idx="10"/>
          </p:nvPr>
        </p:nvSpPr>
        <p:spPr/>
        <p:txBody>
          <a:bodyPr/>
          <a:lstStyle/>
          <a:p>
            <a:fld id="{FAC4F652-2D31-6543-BE9E-F515F93F6D75}" type="datetimeFigureOut">
              <a:rPr lang="en-US" smtClean="0"/>
              <a:pPr/>
              <a:t>4/12/2021</a:t>
            </a:fld>
            <a:endParaRPr lang="en-US"/>
          </a:p>
        </p:txBody>
      </p:sp>
      <p:sp>
        <p:nvSpPr>
          <p:cNvPr id="6" name="Footer Placeholder 5">
            <a:extLst>
              <a:ext uri="{FF2B5EF4-FFF2-40B4-BE49-F238E27FC236}">
                <a16:creationId xmlns:a16="http://schemas.microsoft.com/office/drawing/2014/main" xmlns="" id="{483F1CDF-8665-B144-9706-0BD38FCCBFC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962482C5-2023-D149-B783-A6C74DB09530}"/>
              </a:ext>
            </a:extLst>
          </p:cNvPr>
          <p:cNvSpPr>
            <a:spLocks noGrp="1"/>
          </p:cNvSpPr>
          <p:nvPr>
            <p:ph type="sldNum" sz="quarter" idx="12"/>
          </p:nvPr>
        </p:nvSpPr>
        <p:spPr/>
        <p:txBody>
          <a:bodyPr/>
          <a:lstStyle/>
          <a:p>
            <a:fld id="{D6D64E29-4649-EA4A-ABE7-48AC78494C0D}" type="slidenum">
              <a:rPr lang="en-US" smtClean="0"/>
              <a:pPr/>
              <a:t>‹#›</a:t>
            </a:fld>
            <a:endParaRPr lang="en-US"/>
          </a:p>
        </p:txBody>
      </p:sp>
    </p:spTree>
    <p:extLst>
      <p:ext uri="{BB962C8B-B14F-4D97-AF65-F5344CB8AC3E}">
        <p14:creationId xmlns:p14="http://schemas.microsoft.com/office/powerpoint/2010/main" xmlns="" val="40660417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CFD7BED-67EA-E449-9A71-AD0AD0A98ABF}"/>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xmlns="" id="{EEECA5E6-599B-3549-A3A7-2F2C92C30C4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xmlns="" id="{0E8F417D-FAA3-FA43-95BC-D2B874640FEA}"/>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xmlns="" id="{3CFD3F5B-DA69-FC4D-B793-CB6A20B6727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xmlns="" id="{58B2E6F8-0EEE-BC4E-99FE-F583F9AFD9C5}"/>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xmlns="" id="{B3CE6EEF-0525-BF4D-85C0-7B0578A4F69C}"/>
              </a:ext>
            </a:extLst>
          </p:cNvPr>
          <p:cNvSpPr>
            <a:spLocks noGrp="1"/>
          </p:cNvSpPr>
          <p:nvPr>
            <p:ph type="dt" sz="half" idx="10"/>
          </p:nvPr>
        </p:nvSpPr>
        <p:spPr/>
        <p:txBody>
          <a:bodyPr/>
          <a:lstStyle/>
          <a:p>
            <a:fld id="{FAC4F652-2D31-6543-BE9E-F515F93F6D75}" type="datetimeFigureOut">
              <a:rPr lang="en-US" smtClean="0"/>
              <a:pPr/>
              <a:t>4/12/2021</a:t>
            </a:fld>
            <a:endParaRPr lang="en-US"/>
          </a:p>
        </p:txBody>
      </p:sp>
      <p:sp>
        <p:nvSpPr>
          <p:cNvPr id="8" name="Footer Placeholder 7">
            <a:extLst>
              <a:ext uri="{FF2B5EF4-FFF2-40B4-BE49-F238E27FC236}">
                <a16:creationId xmlns:a16="http://schemas.microsoft.com/office/drawing/2014/main" xmlns="" id="{1640E6AC-84A2-8E40-B2BB-6D397BFD085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xmlns="" id="{DE555529-6BB3-E445-9D2C-2B140F944CCB}"/>
              </a:ext>
            </a:extLst>
          </p:cNvPr>
          <p:cNvSpPr>
            <a:spLocks noGrp="1"/>
          </p:cNvSpPr>
          <p:nvPr>
            <p:ph type="sldNum" sz="quarter" idx="12"/>
          </p:nvPr>
        </p:nvSpPr>
        <p:spPr/>
        <p:txBody>
          <a:bodyPr/>
          <a:lstStyle/>
          <a:p>
            <a:fld id="{D6D64E29-4649-EA4A-ABE7-48AC78494C0D}" type="slidenum">
              <a:rPr lang="en-US" smtClean="0"/>
              <a:pPr/>
              <a:t>‹#›</a:t>
            </a:fld>
            <a:endParaRPr lang="en-US"/>
          </a:p>
        </p:txBody>
      </p:sp>
    </p:spTree>
    <p:extLst>
      <p:ext uri="{BB962C8B-B14F-4D97-AF65-F5344CB8AC3E}">
        <p14:creationId xmlns:p14="http://schemas.microsoft.com/office/powerpoint/2010/main" xmlns="" val="15034931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EED35EF-1BB3-834A-A0C7-B33A864814BC}"/>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xmlns="" id="{0D97C738-2B9E-1F47-B9FB-27C5AC907FA7}"/>
              </a:ext>
            </a:extLst>
          </p:cNvPr>
          <p:cNvSpPr>
            <a:spLocks noGrp="1"/>
          </p:cNvSpPr>
          <p:nvPr>
            <p:ph type="dt" sz="half" idx="10"/>
          </p:nvPr>
        </p:nvSpPr>
        <p:spPr/>
        <p:txBody>
          <a:bodyPr/>
          <a:lstStyle/>
          <a:p>
            <a:fld id="{FAC4F652-2D31-6543-BE9E-F515F93F6D75}" type="datetimeFigureOut">
              <a:rPr lang="en-US" smtClean="0"/>
              <a:pPr/>
              <a:t>4/12/2021</a:t>
            </a:fld>
            <a:endParaRPr lang="en-US"/>
          </a:p>
        </p:txBody>
      </p:sp>
      <p:sp>
        <p:nvSpPr>
          <p:cNvPr id="4" name="Footer Placeholder 3">
            <a:extLst>
              <a:ext uri="{FF2B5EF4-FFF2-40B4-BE49-F238E27FC236}">
                <a16:creationId xmlns:a16="http://schemas.microsoft.com/office/drawing/2014/main" xmlns="" id="{0F070FA2-BB98-554A-8BD7-2C0C79D5C8A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xmlns="" id="{BD57D9BF-7E89-D34F-9A22-E2B52F4CF9F5}"/>
              </a:ext>
            </a:extLst>
          </p:cNvPr>
          <p:cNvSpPr>
            <a:spLocks noGrp="1"/>
          </p:cNvSpPr>
          <p:nvPr>
            <p:ph type="sldNum" sz="quarter" idx="12"/>
          </p:nvPr>
        </p:nvSpPr>
        <p:spPr/>
        <p:txBody>
          <a:bodyPr/>
          <a:lstStyle/>
          <a:p>
            <a:fld id="{D6D64E29-4649-EA4A-ABE7-48AC78494C0D}" type="slidenum">
              <a:rPr lang="en-US" smtClean="0"/>
              <a:pPr/>
              <a:t>‹#›</a:t>
            </a:fld>
            <a:endParaRPr lang="en-US"/>
          </a:p>
        </p:txBody>
      </p:sp>
    </p:spTree>
    <p:extLst>
      <p:ext uri="{BB962C8B-B14F-4D97-AF65-F5344CB8AC3E}">
        <p14:creationId xmlns:p14="http://schemas.microsoft.com/office/powerpoint/2010/main" xmlns="" val="40215601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02E4036C-DCCD-3746-A71C-6090ABB92E93}"/>
              </a:ext>
            </a:extLst>
          </p:cNvPr>
          <p:cNvSpPr>
            <a:spLocks noGrp="1"/>
          </p:cNvSpPr>
          <p:nvPr>
            <p:ph type="dt" sz="half" idx="10"/>
          </p:nvPr>
        </p:nvSpPr>
        <p:spPr/>
        <p:txBody>
          <a:bodyPr/>
          <a:lstStyle/>
          <a:p>
            <a:fld id="{FAC4F652-2D31-6543-BE9E-F515F93F6D75}" type="datetimeFigureOut">
              <a:rPr lang="en-US" smtClean="0"/>
              <a:pPr/>
              <a:t>4/12/2021</a:t>
            </a:fld>
            <a:endParaRPr lang="en-US"/>
          </a:p>
        </p:txBody>
      </p:sp>
      <p:sp>
        <p:nvSpPr>
          <p:cNvPr id="3" name="Footer Placeholder 2">
            <a:extLst>
              <a:ext uri="{FF2B5EF4-FFF2-40B4-BE49-F238E27FC236}">
                <a16:creationId xmlns:a16="http://schemas.microsoft.com/office/drawing/2014/main" xmlns="" id="{CEBBD591-33F3-6845-86D2-73550FD7544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xmlns="" id="{47CF4318-D7AD-8D40-B3F2-D6461B87FE20}"/>
              </a:ext>
            </a:extLst>
          </p:cNvPr>
          <p:cNvSpPr>
            <a:spLocks noGrp="1"/>
          </p:cNvSpPr>
          <p:nvPr>
            <p:ph type="sldNum" sz="quarter" idx="12"/>
          </p:nvPr>
        </p:nvSpPr>
        <p:spPr/>
        <p:txBody>
          <a:bodyPr/>
          <a:lstStyle/>
          <a:p>
            <a:fld id="{D6D64E29-4649-EA4A-ABE7-48AC78494C0D}" type="slidenum">
              <a:rPr lang="en-US" smtClean="0"/>
              <a:pPr/>
              <a:t>‹#›</a:t>
            </a:fld>
            <a:endParaRPr lang="en-US"/>
          </a:p>
        </p:txBody>
      </p:sp>
    </p:spTree>
    <p:extLst>
      <p:ext uri="{BB962C8B-B14F-4D97-AF65-F5344CB8AC3E}">
        <p14:creationId xmlns:p14="http://schemas.microsoft.com/office/powerpoint/2010/main" xmlns="" val="22173543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602FE56-0F63-6D44-A4E4-A3AECDCE4A1C}"/>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xmlns="" id="{3ED5B6EE-EF8C-7A42-8519-13A3DF4B9CB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xmlns="" id="{640BA1FD-8635-0A4B-9167-B226CBF877C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xmlns="" id="{540F7D14-7A37-3541-93BB-EDAC92352E49}"/>
              </a:ext>
            </a:extLst>
          </p:cNvPr>
          <p:cNvSpPr>
            <a:spLocks noGrp="1"/>
          </p:cNvSpPr>
          <p:nvPr>
            <p:ph type="dt" sz="half" idx="10"/>
          </p:nvPr>
        </p:nvSpPr>
        <p:spPr/>
        <p:txBody>
          <a:bodyPr/>
          <a:lstStyle/>
          <a:p>
            <a:fld id="{FAC4F652-2D31-6543-BE9E-F515F93F6D75}" type="datetimeFigureOut">
              <a:rPr lang="en-US" smtClean="0"/>
              <a:pPr/>
              <a:t>4/12/2021</a:t>
            </a:fld>
            <a:endParaRPr lang="en-US"/>
          </a:p>
        </p:txBody>
      </p:sp>
      <p:sp>
        <p:nvSpPr>
          <p:cNvPr id="6" name="Footer Placeholder 5">
            <a:extLst>
              <a:ext uri="{FF2B5EF4-FFF2-40B4-BE49-F238E27FC236}">
                <a16:creationId xmlns:a16="http://schemas.microsoft.com/office/drawing/2014/main" xmlns="" id="{09C82A4E-C9D5-D342-9C23-551C088C085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A9A04306-636C-A84C-86DB-20B1F28BDC66}"/>
              </a:ext>
            </a:extLst>
          </p:cNvPr>
          <p:cNvSpPr>
            <a:spLocks noGrp="1"/>
          </p:cNvSpPr>
          <p:nvPr>
            <p:ph type="sldNum" sz="quarter" idx="12"/>
          </p:nvPr>
        </p:nvSpPr>
        <p:spPr/>
        <p:txBody>
          <a:bodyPr/>
          <a:lstStyle/>
          <a:p>
            <a:fld id="{D6D64E29-4649-EA4A-ABE7-48AC78494C0D}" type="slidenum">
              <a:rPr lang="en-US" smtClean="0"/>
              <a:pPr/>
              <a:t>‹#›</a:t>
            </a:fld>
            <a:endParaRPr lang="en-US"/>
          </a:p>
        </p:txBody>
      </p:sp>
    </p:spTree>
    <p:extLst>
      <p:ext uri="{BB962C8B-B14F-4D97-AF65-F5344CB8AC3E}">
        <p14:creationId xmlns:p14="http://schemas.microsoft.com/office/powerpoint/2010/main" xmlns="" val="13180120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2A270CA-1186-554D-82A2-DC771A83E31F}"/>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xmlns="" id="{5ADB5564-C614-414B-9731-F181F9B5E74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xmlns="" id="{625AA511-410D-1A4B-9D7D-D0A7772E1BD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xmlns="" id="{C47FAE1A-A206-6E40-8E0D-571D9D78C959}"/>
              </a:ext>
            </a:extLst>
          </p:cNvPr>
          <p:cNvSpPr>
            <a:spLocks noGrp="1"/>
          </p:cNvSpPr>
          <p:nvPr>
            <p:ph type="dt" sz="half" idx="10"/>
          </p:nvPr>
        </p:nvSpPr>
        <p:spPr/>
        <p:txBody>
          <a:bodyPr/>
          <a:lstStyle/>
          <a:p>
            <a:fld id="{FAC4F652-2D31-6543-BE9E-F515F93F6D75}" type="datetimeFigureOut">
              <a:rPr lang="en-US" smtClean="0"/>
              <a:pPr/>
              <a:t>4/12/2021</a:t>
            </a:fld>
            <a:endParaRPr lang="en-US"/>
          </a:p>
        </p:txBody>
      </p:sp>
      <p:sp>
        <p:nvSpPr>
          <p:cNvPr id="6" name="Footer Placeholder 5">
            <a:extLst>
              <a:ext uri="{FF2B5EF4-FFF2-40B4-BE49-F238E27FC236}">
                <a16:creationId xmlns:a16="http://schemas.microsoft.com/office/drawing/2014/main" xmlns="" id="{12A505DD-EA1B-444E-A75E-A924F770407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6811A3CF-1780-EC42-9E15-08E2908BF0E1}"/>
              </a:ext>
            </a:extLst>
          </p:cNvPr>
          <p:cNvSpPr>
            <a:spLocks noGrp="1"/>
          </p:cNvSpPr>
          <p:nvPr>
            <p:ph type="sldNum" sz="quarter" idx="12"/>
          </p:nvPr>
        </p:nvSpPr>
        <p:spPr/>
        <p:txBody>
          <a:bodyPr/>
          <a:lstStyle/>
          <a:p>
            <a:fld id="{D6D64E29-4649-EA4A-ABE7-48AC78494C0D}" type="slidenum">
              <a:rPr lang="en-US" smtClean="0"/>
              <a:pPr/>
              <a:t>‹#›</a:t>
            </a:fld>
            <a:endParaRPr lang="en-US"/>
          </a:p>
        </p:txBody>
      </p:sp>
    </p:spTree>
    <p:extLst>
      <p:ext uri="{BB962C8B-B14F-4D97-AF65-F5344CB8AC3E}">
        <p14:creationId xmlns:p14="http://schemas.microsoft.com/office/powerpoint/2010/main" xmlns="" val="29380289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F9E121C1-F25F-F04D-8287-999894EF7B7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xmlns="" id="{003B7769-AEE1-494A-A612-329B5467E83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xmlns="" id="{B7B0EB69-00B1-614B-91F9-2FBD04BD08D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AC4F652-2D31-6543-BE9E-F515F93F6D75}" type="datetimeFigureOut">
              <a:rPr lang="en-US" smtClean="0"/>
              <a:pPr/>
              <a:t>4/12/2021</a:t>
            </a:fld>
            <a:endParaRPr lang="en-US"/>
          </a:p>
        </p:txBody>
      </p:sp>
      <p:sp>
        <p:nvSpPr>
          <p:cNvPr id="5" name="Footer Placeholder 4">
            <a:extLst>
              <a:ext uri="{FF2B5EF4-FFF2-40B4-BE49-F238E27FC236}">
                <a16:creationId xmlns:a16="http://schemas.microsoft.com/office/drawing/2014/main" xmlns="" id="{7C63CE18-FF24-704C-ADC4-F8CC0B869F9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xmlns="" id="{56FFA066-DD89-F44B-BCAD-E4480C233DF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6D64E29-4649-EA4A-ABE7-48AC78494C0D}" type="slidenum">
              <a:rPr lang="en-US" smtClean="0"/>
              <a:pPr/>
              <a:t>‹#›</a:t>
            </a:fld>
            <a:endParaRPr lang="en-US"/>
          </a:p>
        </p:txBody>
      </p:sp>
    </p:spTree>
    <p:extLst>
      <p:ext uri="{BB962C8B-B14F-4D97-AF65-F5344CB8AC3E}">
        <p14:creationId xmlns:p14="http://schemas.microsoft.com/office/powerpoint/2010/main" xmlns="" val="1562604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37622DE-8044-1A4A-8C6D-D257E2F44D81}"/>
              </a:ext>
            </a:extLst>
          </p:cNvPr>
          <p:cNvSpPr>
            <a:spLocks noGrp="1"/>
          </p:cNvSpPr>
          <p:nvPr>
            <p:ph type="ctrTitle"/>
          </p:nvPr>
        </p:nvSpPr>
        <p:spPr/>
        <p:txBody>
          <a:bodyPr/>
          <a:lstStyle/>
          <a:p>
            <a:r>
              <a:rPr lang="en-GB"/>
              <a:t>Public health and optometry   </a:t>
            </a:r>
            <a:endParaRPr lang="en-US"/>
          </a:p>
        </p:txBody>
      </p:sp>
      <p:sp>
        <p:nvSpPr>
          <p:cNvPr id="3" name="Subtitle 2">
            <a:extLst>
              <a:ext uri="{FF2B5EF4-FFF2-40B4-BE49-F238E27FC236}">
                <a16:creationId xmlns:a16="http://schemas.microsoft.com/office/drawing/2014/main" xmlns="" id="{74825D8D-39C8-0849-87B0-CDF78725D2C6}"/>
              </a:ext>
            </a:extLst>
          </p:cNvPr>
          <p:cNvSpPr>
            <a:spLocks noGrp="1"/>
          </p:cNvSpPr>
          <p:nvPr>
            <p:ph type="subTitle" idx="1"/>
          </p:nvPr>
        </p:nvSpPr>
        <p:spPr/>
        <p:txBody>
          <a:bodyPr/>
          <a:lstStyle/>
          <a:p>
            <a:r>
              <a:rPr lang="en-GB"/>
              <a:t>Module-IV</a:t>
            </a:r>
            <a:endParaRPr lang="en-US"/>
          </a:p>
        </p:txBody>
      </p:sp>
    </p:spTree>
    <p:extLst>
      <p:ext uri="{BB962C8B-B14F-4D97-AF65-F5344CB8AC3E}">
        <p14:creationId xmlns:p14="http://schemas.microsoft.com/office/powerpoint/2010/main" xmlns="" val="10975132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ABF5EF16-72BF-534B-B014-B587D9BF963C}"/>
              </a:ext>
            </a:extLst>
          </p:cNvPr>
          <p:cNvSpPr>
            <a:spLocks noGrp="1"/>
          </p:cNvSpPr>
          <p:nvPr>
            <p:ph idx="1"/>
          </p:nvPr>
        </p:nvSpPr>
        <p:spPr>
          <a:xfrm>
            <a:off x="838200" y="556656"/>
            <a:ext cx="10515600" cy="5620307"/>
          </a:xfrm>
        </p:spPr>
        <p:txBody>
          <a:bodyPr>
            <a:normAutofit/>
          </a:bodyPr>
          <a:lstStyle/>
          <a:p>
            <a:r>
              <a:rPr lang="en-GB" b="0" i="0">
                <a:solidFill>
                  <a:srgbClr val="B86E46"/>
                </a:solidFill>
                <a:effectLst/>
                <a:latin typeface="Archivo Narrow"/>
              </a:rPr>
              <a:t>Primary health care</a:t>
            </a:r>
          </a:p>
          <a:p>
            <a:r>
              <a:rPr lang="en-GB" b="0" i="0">
                <a:solidFill>
                  <a:srgbClr val="000000"/>
                </a:solidFill>
                <a:effectLst/>
                <a:latin typeface="Times New Roman" panose="02020603050405020304" pitchFamily="18" charset="0"/>
              </a:rPr>
              <a:t>We work with relevant community-based organisations, NGOs and government departments to implement maternal and child health care activities with a special focus on immunisation services and maternal clinics for antenatal and postnatal care. We also work with these partners to promote primary and non-formal education.</a:t>
            </a:r>
          </a:p>
          <a:p>
            <a:r>
              <a:rPr lang="en-GB" b="0" i="0">
                <a:solidFill>
                  <a:srgbClr val="B86E46"/>
                </a:solidFill>
                <a:effectLst/>
                <a:latin typeface="Archivo Narrow"/>
              </a:rPr>
              <a:t>Hospital care</a:t>
            </a:r>
          </a:p>
          <a:p>
            <a:r>
              <a:rPr lang="en-GB" b="0" i="0">
                <a:solidFill>
                  <a:srgbClr val="000000"/>
                </a:solidFill>
                <a:effectLst/>
                <a:latin typeface="Times New Roman" panose="02020603050405020304" pitchFamily="18" charset="0"/>
              </a:rPr>
              <a:t>Community health workers or volunteers and ophthalmic staff running vision centres ensure that all those who require further diagnosis and care present themselves at the base hospitals for surgery or other medical treatment. The staff in the field ensure 100 per cent follow-up.</a:t>
            </a:r>
          </a:p>
        </p:txBody>
      </p:sp>
    </p:spTree>
    <p:extLst>
      <p:ext uri="{BB962C8B-B14F-4D97-AF65-F5344CB8AC3E}">
        <p14:creationId xmlns:p14="http://schemas.microsoft.com/office/powerpoint/2010/main" xmlns="" val="16676102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B3974B1F-0D25-9048-BBB9-31184A7112D3}"/>
              </a:ext>
            </a:extLst>
          </p:cNvPr>
          <p:cNvSpPr>
            <a:spLocks noGrp="1"/>
          </p:cNvSpPr>
          <p:nvPr>
            <p:ph idx="1"/>
          </p:nvPr>
        </p:nvSpPr>
        <p:spPr>
          <a:xfrm>
            <a:off x="615538" y="211322"/>
            <a:ext cx="10515600" cy="6245885"/>
          </a:xfrm>
        </p:spPr>
        <p:txBody>
          <a:bodyPr/>
          <a:lstStyle/>
          <a:p>
            <a:r>
              <a:rPr lang="en-GB" b="0" i="0">
                <a:solidFill>
                  <a:srgbClr val="B86E46"/>
                </a:solidFill>
                <a:effectLst/>
                <a:latin typeface="Archivo Narrow"/>
              </a:rPr>
              <a:t>Monitoring and reporting</a:t>
            </a:r>
          </a:p>
          <a:p>
            <a:r>
              <a:rPr lang="en-GB" b="0" i="0">
                <a:solidFill>
                  <a:srgbClr val="000000"/>
                </a:solidFill>
                <a:effectLst/>
                <a:latin typeface="Times New Roman" panose="02020603050405020304" pitchFamily="18" charset="0"/>
              </a:rPr>
              <a:t>Continuous monitoring of all activities is done by the project coordinator on a daily basis, and by the hospital management on a weekly basis. The results of door-to-door surveys and cluster-based implementation plans serve as the basis for monthly and quarterly monitoring by the hospital management. There are over 30 different registers maintained by field staff. These registers are reviewed regularly, and necessary measures are taken to ensure projects stay on track.</a:t>
            </a:r>
          </a:p>
        </p:txBody>
      </p:sp>
      <p:pic>
        <p:nvPicPr>
          <p:cNvPr id="4" name="Picture 3">
            <a:extLst>
              <a:ext uri="{FF2B5EF4-FFF2-40B4-BE49-F238E27FC236}">
                <a16:creationId xmlns:a16="http://schemas.microsoft.com/office/drawing/2014/main" xmlns="" id="{4931AD1F-4F5B-3947-A1E1-531484244CC6}"/>
              </a:ext>
            </a:extLst>
          </p:cNvPr>
          <p:cNvPicPr>
            <a:picLocks noChangeAspect="1"/>
          </p:cNvPicPr>
          <p:nvPr/>
        </p:nvPicPr>
        <p:blipFill>
          <a:blip r:embed="rId2"/>
          <a:stretch>
            <a:fillRect/>
          </a:stretch>
        </p:blipFill>
        <p:spPr>
          <a:xfrm>
            <a:off x="4983934" y="3764607"/>
            <a:ext cx="4460660" cy="2882071"/>
          </a:xfrm>
          <a:prstGeom prst="rect">
            <a:avLst/>
          </a:prstGeom>
        </p:spPr>
      </p:pic>
    </p:spTree>
    <p:extLst>
      <p:ext uri="{BB962C8B-B14F-4D97-AF65-F5344CB8AC3E}">
        <p14:creationId xmlns:p14="http://schemas.microsoft.com/office/powerpoint/2010/main" xmlns="" val="13550258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E162CB86-41CF-5E4B-B9AE-3EA75DF5B254}"/>
              </a:ext>
            </a:extLst>
          </p:cNvPr>
          <p:cNvSpPr>
            <a:spLocks noGrp="1"/>
          </p:cNvSpPr>
          <p:nvPr>
            <p:ph idx="1"/>
          </p:nvPr>
        </p:nvSpPr>
        <p:spPr>
          <a:xfrm>
            <a:off x="838200" y="241218"/>
            <a:ext cx="10515600" cy="5935745"/>
          </a:xfrm>
        </p:spPr>
        <p:txBody>
          <a:bodyPr>
            <a:normAutofit fontScale="92500" lnSpcReduction="20000"/>
          </a:bodyPr>
          <a:lstStyle/>
          <a:p>
            <a:r>
              <a:rPr lang="en-GB" b="0" i="0">
                <a:solidFill>
                  <a:srgbClr val="B86E46"/>
                </a:solidFill>
                <a:effectLst/>
                <a:latin typeface="Archivo Narrow"/>
              </a:rPr>
              <a:t>Declaration of avoidable blindness-free villages/communities</a:t>
            </a:r>
          </a:p>
          <a:p>
            <a:r>
              <a:rPr lang="en-GB" b="0" i="0">
                <a:solidFill>
                  <a:srgbClr val="000000"/>
                </a:solidFill>
                <a:effectLst/>
                <a:latin typeface="Times New Roman" panose="02020603050405020304" pitchFamily="18" charset="0"/>
              </a:rPr>
              <a:t>Everyone, regardless of gender, age, religion or abilty to pay, is treated for curable eye conditions. We have a tested methodology based on which we declare villages/ communities as ‘avoidable blindness-free.’ This methodology includes the following key components:</a:t>
            </a:r>
          </a:p>
          <a:p>
            <a:r>
              <a:rPr lang="en-GB" b="0" i="0">
                <a:solidFill>
                  <a:srgbClr val="000000"/>
                </a:solidFill>
                <a:effectLst/>
                <a:latin typeface="Times New Roman" panose="02020603050405020304" pitchFamily="18" charset="0"/>
              </a:rPr>
              <a:t>Verification of cleared of backlog cases, identified through a door-to-door survey;</a:t>
            </a:r>
          </a:p>
          <a:p>
            <a:r>
              <a:rPr lang="en-GB" b="0" i="0">
                <a:solidFill>
                  <a:srgbClr val="000000"/>
                </a:solidFill>
                <a:effectLst/>
                <a:latin typeface="Times New Roman" panose="02020603050405020304" pitchFamily="18" charset="0"/>
              </a:rPr>
              <a:t>A post-project door-to-door survey conducted by community health workers or volunteers under the supervision of an ophthalmologist;</a:t>
            </a:r>
          </a:p>
          <a:p>
            <a:r>
              <a:rPr lang="en-GB" b="0" i="0">
                <a:solidFill>
                  <a:srgbClr val="000000"/>
                </a:solidFill>
                <a:effectLst/>
                <a:latin typeface="Times New Roman" panose="02020603050405020304" pitchFamily="18" charset="0"/>
              </a:rPr>
              <a:t>Treatment of remaining cases and follow-up;</a:t>
            </a:r>
          </a:p>
          <a:p>
            <a:r>
              <a:rPr lang="en-GB" b="0" i="0">
                <a:solidFill>
                  <a:srgbClr val="000000"/>
                </a:solidFill>
                <a:effectLst/>
                <a:latin typeface="Times New Roman" panose="02020603050405020304" pitchFamily="18" charset="0"/>
              </a:rPr>
              <a:t>Certification from local government authorities and ophthalmologists of patients who cannot be treated due to medical or other reasons; and</a:t>
            </a:r>
          </a:p>
          <a:p>
            <a:r>
              <a:rPr lang="en-GB" b="0" i="0">
                <a:solidFill>
                  <a:srgbClr val="000000"/>
                </a:solidFill>
                <a:effectLst/>
                <a:latin typeface="Times New Roman" panose="02020603050405020304" pitchFamily="18" charset="0"/>
              </a:rPr>
              <a:t>A post-project KAP survey to assess the community's current level of eye health-seeking behaviour.</a:t>
            </a:r>
          </a:p>
          <a:p>
            <a:r>
              <a:rPr lang="en-GB" b="0" i="0">
                <a:solidFill>
                  <a:srgbClr val="000000"/>
                </a:solidFill>
                <a:effectLst/>
                <a:latin typeface="Times New Roman" panose="02020603050405020304" pitchFamily="18" charset="0"/>
              </a:rPr>
              <a:t>If the results are satisfactory, we declare the village/community as avoidable blindness-free during a public event, which is typically attended by district authorities, elected representatives and other agencies operating in the area.</a:t>
            </a:r>
          </a:p>
        </p:txBody>
      </p:sp>
    </p:spTree>
    <p:extLst>
      <p:ext uri="{BB962C8B-B14F-4D97-AF65-F5344CB8AC3E}">
        <p14:creationId xmlns:p14="http://schemas.microsoft.com/office/powerpoint/2010/main" xmlns="" val="25469872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1E642AE-F81F-BA4C-BB6B-9AA9188DE6C3}"/>
              </a:ext>
            </a:extLst>
          </p:cNvPr>
          <p:cNvSpPr>
            <a:spLocks noGrp="1"/>
          </p:cNvSpPr>
          <p:nvPr>
            <p:ph type="title"/>
          </p:nvPr>
        </p:nvSpPr>
        <p:spPr/>
        <p:txBody>
          <a:bodyPr/>
          <a:lstStyle/>
          <a:p>
            <a:r>
              <a:rPr lang="en-GB"/>
              <a:t>Community Based Rehabilitation Program   </a:t>
            </a:r>
            <a:endParaRPr lang="en-US"/>
          </a:p>
        </p:txBody>
      </p:sp>
      <p:sp>
        <p:nvSpPr>
          <p:cNvPr id="3" name="Content Placeholder 2">
            <a:extLst>
              <a:ext uri="{FF2B5EF4-FFF2-40B4-BE49-F238E27FC236}">
                <a16:creationId xmlns:a16="http://schemas.microsoft.com/office/drawing/2014/main" xmlns="" id="{F0E40DF0-997C-DD4F-B289-7511F387EF3D}"/>
              </a:ext>
            </a:extLst>
          </p:cNvPr>
          <p:cNvSpPr>
            <a:spLocks noGrp="1"/>
          </p:cNvSpPr>
          <p:nvPr>
            <p:ph idx="1"/>
          </p:nvPr>
        </p:nvSpPr>
        <p:spPr/>
        <p:txBody>
          <a:bodyPr/>
          <a:lstStyle/>
          <a:p>
            <a:r>
              <a:rPr lang="en-GB" b="0" i="0">
                <a:solidFill>
                  <a:srgbClr val="202122"/>
                </a:solidFill>
                <a:effectLst/>
                <a:latin typeface="-apple-system"/>
              </a:rPr>
              <a:t>The aim of </a:t>
            </a:r>
            <a:r>
              <a:rPr lang="en-GB" b="1" i="0">
                <a:solidFill>
                  <a:srgbClr val="202122"/>
                </a:solidFill>
                <a:effectLst/>
                <a:latin typeface="-apple-system"/>
              </a:rPr>
              <a:t>community-based rehabilitation (CBR)</a:t>
            </a:r>
            <a:r>
              <a:rPr lang="en-GB" b="0" i="0">
                <a:solidFill>
                  <a:srgbClr val="202122"/>
                </a:solidFill>
                <a:effectLst/>
                <a:latin typeface="-apple-system"/>
              </a:rPr>
              <a:t> is to help people with disabilities, by establishing community-based medical integration, equalization of opportunities, and </a:t>
            </a:r>
            <a:r>
              <a:rPr lang="en-GB" b="1" i="0">
                <a:solidFill>
                  <a:srgbClr val="202122"/>
                </a:solidFill>
                <a:effectLst/>
                <a:latin typeface="-apple-system"/>
              </a:rPr>
              <a:t>Physical therapy (Physiotherapy)</a:t>
            </a:r>
            <a:r>
              <a:rPr lang="en-GB" b="0" i="0">
                <a:solidFill>
                  <a:srgbClr val="202122"/>
                </a:solidFill>
                <a:effectLst/>
                <a:latin typeface="-apple-system"/>
              </a:rPr>
              <a:t> rehabilitation programs for the disabled. The strength of CBR programs is that they can be made available in rural areas, with limited infrastructure, as program leadership is not restricted to professionals in healthcare, educational, Physiotherapy , Occupational therapy vocational or social services. Rather, CBR programs involve the people with disabilities themselves, their families and communities, as well as appropriate professionals. Some are doing their own works.</a:t>
            </a:r>
            <a:endParaRPr lang="en-US"/>
          </a:p>
        </p:txBody>
      </p:sp>
    </p:spTree>
    <p:extLst>
      <p:ext uri="{BB962C8B-B14F-4D97-AF65-F5344CB8AC3E}">
        <p14:creationId xmlns:p14="http://schemas.microsoft.com/office/powerpoint/2010/main" xmlns="" val="1735862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6A73679-6392-5346-937D-DBD042EAF97D}"/>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xmlns="" id="{78D22558-27BC-7F47-B9C5-BB1F303D8FBE}"/>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xmlns="" val="14761901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18350BF-D3B8-0341-B459-8E79195492C8}"/>
              </a:ext>
            </a:extLst>
          </p:cNvPr>
          <p:cNvSpPr>
            <a:spLocks noGrp="1"/>
          </p:cNvSpPr>
          <p:nvPr>
            <p:ph type="title"/>
          </p:nvPr>
        </p:nvSpPr>
        <p:spPr>
          <a:xfrm>
            <a:off x="838200" y="578510"/>
            <a:ext cx="10515600" cy="1325563"/>
          </a:xfrm>
        </p:spPr>
        <p:txBody>
          <a:bodyPr/>
          <a:lstStyle/>
          <a:p>
            <a:r>
              <a:rPr lang="en-GB"/>
              <a:t>Community Eye Care Programs  </a:t>
            </a:r>
            <a:endParaRPr lang="en-US"/>
          </a:p>
        </p:txBody>
      </p:sp>
      <p:sp>
        <p:nvSpPr>
          <p:cNvPr id="3" name="Content Placeholder 2">
            <a:extLst>
              <a:ext uri="{FF2B5EF4-FFF2-40B4-BE49-F238E27FC236}">
                <a16:creationId xmlns:a16="http://schemas.microsoft.com/office/drawing/2014/main" xmlns="" id="{8E04380A-F3E4-4C42-90E0-BCAECA159A40}"/>
              </a:ext>
            </a:extLst>
          </p:cNvPr>
          <p:cNvSpPr>
            <a:spLocks noGrp="1"/>
          </p:cNvSpPr>
          <p:nvPr>
            <p:ph idx="1"/>
          </p:nvPr>
        </p:nvSpPr>
        <p:spPr/>
        <p:txBody>
          <a:bodyPr/>
          <a:lstStyle/>
          <a:p>
            <a:pPr marL="0" indent="0">
              <a:buNone/>
            </a:pPr>
            <a:r>
              <a:rPr lang="en-GB" b="1" i="0">
                <a:solidFill>
                  <a:srgbClr val="3C4043"/>
                </a:solidFill>
                <a:effectLst/>
                <a:latin typeface="Roboto" panose="02000000000000000000" pitchFamily="2" charset="0"/>
              </a:rPr>
              <a:t>Community</a:t>
            </a:r>
            <a:r>
              <a:rPr lang="en-GB" b="0" i="0">
                <a:solidFill>
                  <a:srgbClr val="3C4043"/>
                </a:solidFill>
                <a:effectLst/>
                <a:latin typeface="Roboto" panose="02000000000000000000" pitchFamily="2" charset="0"/>
              </a:rPr>
              <a:t> ophthalmology, also known as public- </a:t>
            </a:r>
            <a:r>
              <a:rPr lang="en-GB" b="1" i="0">
                <a:solidFill>
                  <a:srgbClr val="3C4043"/>
                </a:solidFill>
                <a:effectLst/>
                <a:latin typeface="Roboto" panose="02000000000000000000" pitchFamily="2" charset="0"/>
              </a:rPr>
              <a:t>health</a:t>
            </a:r>
            <a:r>
              <a:rPr lang="en-GB" b="0" i="0">
                <a:solidFill>
                  <a:srgbClr val="3C4043"/>
                </a:solidFill>
                <a:effectLst/>
                <a:latin typeface="Roboto" panose="02000000000000000000" pitchFamily="2" charset="0"/>
              </a:rPr>
              <a:t> ophthalmology or preventive ophthalmology, has been attracting attention in the ophthalmological world. This delivery of </a:t>
            </a:r>
            <a:r>
              <a:rPr lang="en-GB" b="1" i="0">
                <a:solidFill>
                  <a:srgbClr val="3C4043"/>
                </a:solidFill>
                <a:effectLst/>
                <a:latin typeface="Roboto" panose="02000000000000000000" pitchFamily="2" charset="0"/>
              </a:rPr>
              <a:t>eye care</a:t>
            </a:r>
            <a:r>
              <a:rPr lang="en-GB" b="0" i="0">
                <a:solidFill>
                  <a:srgbClr val="3C4043"/>
                </a:solidFill>
                <a:effectLst/>
                <a:latin typeface="Roboto" panose="02000000000000000000" pitchFamily="2" charset="0"/>
              </a:rPr>
              <a:t> involves preventive, curative, promotive, and rehabilitative activities, making it a holistic approach.</a:t>
            </a:r>
          </a:p>
          <a:p>
            <a:pPr marL="0" indent="0">
              <a:buNone/>
            </a:pPr>
            <a:r>
              <a:rPr lang="en-GB" b="1" i="0">
                <a:solidFill>
                  <a:srgbClr val="3C4043"/>
                </a:solidFill>
                <a:effectLst/>
                <a:latin typeface="Roboto" panose="02000000000000000000" pitchFamily="2" charset="0"/>
              </a:rPr>
              <a:t>Vision care</a:t>
            </a:r>
            <a:r>
              <a:rPr lang="en-GB" b="0" i="0">
                <a:solidFill>
                  <a:srgbClr val="3C4043"/>
                </a:solidFill>
                <a:effectLst/>
                <a:latin typeface="Roboto" panose="02000000000000000000" pitchFamily="2" charset="0"/>
              </a:rPr>
              <a:t> is the </a:t>
            </a:r>
            <a:r>
              <a:rPr lang="en-GB" b="1" i="0">
                <a:solidFill>
                  <a:srgbClr val="3C4043"/>
                </a:solidFill>
                <a:effectLst/>
                <a:latin typeface="Roboto" panose="02000000000000000000" pitchFamily="2" charset="0"/>
              </a:rPr>
              <a:t>care</a:t>
            </a:r>
            <a:r>
              <a:rPr lang="en-GB" b="0" i="0">
                <a:solidFill>
                  <a:srgbClr val="3C4043"/>
                </a:solidFill>
                <a:effectLst/>
                <a:latin typeface="Roboto" panose="02000000000000000000" pitchFamily="2" charset="0"/>
              </a:rPr>
              <a:t> and treatment of </a:t>
            </a:r>
            <a:r>
              <a:rPr lang="en-GB" b="1" i="0">
                <a:solidFill>
                  <a:srgbClr val="3C4043"/>
                </a:solidFill>
                <a:effectLst/>
                <a:latin typeface="Roboto" panose="02000000000000000000" pitchFamily="2" charset="0"/>
              </a:rPr>
              <a:t>eyes</a:t>
            </a:r>
            <a:r>
              <a:rPr lang="en-GB" b="0" i="0">
                <a:solidFill>
                  <a:srgbClr val="3C4043"/>
                </a:solidFill>
                <a:effectLst/>
                <a:latin typeface="Roboto" panose="02000000000000000000" pitchFamily="2" charset="0"/>
              </a:rPr>
              <a:t>, eyesight conditions, and </a:t>
            </a:r>
            <a:r>
              <a:rPr lang="en-GB" b="1" i="0">
                <a:solidFill>
                  <a:srgbClr val="3C4043"/>
                </a:solidFill>
                <a:effectLst/>
                <a:latin typeface="Roboto" panose="02000000000000000000" pitchFamily="2" charset="0"/>
              </a:rPr>
              <a:t>vision</a:t>
            </a:r>
            <a:r>
              <a:rPr lang="en-GB" b="0" i="0">
                <a:solidFill>
                  <a:srgbClr val="3C4043"/>
                </a:solidFill>
                <a:effectLst/>
                <a:latin typeface="Roboto" panose="02000000000000000000" pitchFamily="2" charset="0"/>
              </a:rPr>
              <a:t>. </a:t>
            </a:r>
            <a:r>
              <a:rPr lang="en-GB" b="1" i="0">
                <a:solidFill>
                  <a:srgbClr val="3C4043"/>
                </a:solidFill>
                <a:effectLst/>
                <a:latin typeface="Roboto" panose="02000000000000000000" pitchFamily="2" charset="0"/>
              </a:rPr>
              <a:t>Vision care</a:t>
            </a:r>
            <a:r>
              <a:rPr lang="en-GB" b="0" i="0">
                <a:solidFill>
                  <a:srgbClr val="3C4043"/>
                </a:solidFill>
                <a:effectLst/>
                <a:latin typeface="Roboto" panose="02000000000000000000" pitchFamily="2" charset="0"/>
              </a:rPr>
              <a:t> coverage provides benefits for expenses the insured incurs in obtaining </a:t>
            </a:r>
            <a:r>
              <a:rPr lang="en-GB" b="1" i="0">
                <a:solidFill>
                  <a:srgbClr val="3C4043"/>
                </a:solidFill>
                <a:effectLst/>
                <a:latin typeface="Roboto" panose="02000000000000000000" pitchFamily="2" charset="0"/>
              </a:rPr>
              <a:t>eye</a:t>
            </a:r>
            <a:r>
              <a:rPr lang="en-GB" b="0" i="0">
                <a:solidFill>
                  <a:srgbClr val="3C4043"/>
                </a:solidFill>
                <a:effectLst/>
                <a:latin typeface="Roboto" panose="02000000000000000000" pitchFamily="2" charset="0"/>
              </a:rPr>
              <a:t> examinations and corrective lenses. ... </a:t>
            </a:r>
            <a:r>
              <a:rPr lang="en-GB" b="1" i="0">
                <a:solidFill>
                  <a:srgbClr val="3C4043"/>
                </a:solidFill>
                <a:effectLst/>
                <a:latin typeface="Roboto" panose="02000000000000000000" pitchFamily="2" charset="0"/>
              </a:rPr>
              <a:t>Vision care</a:t>
            </a:r>
            <a:r>
              <a:rPr lang="en-GB" b="0" i="0">
                <a:solidFill>
                  <a:srgbClr val="3C4043"/>
                </a:solidFill>
                <a:effectLst/>
                <a:latin typeface="Roboto" panose="02000000000000000000" pitchFamily="2" charset="0"/>
              </a:rPr>
              <a:t> is the </a:t>
            </a:r>
            <a:r>
              <a:rPr lang="en-GB" b="1" i="0">
                <a:solidFill>
                  <a:srgbClr val="3C4043"/>
                </a:solidFill>
                <a:effectLst/>
                <a:latin typeface="Roboto" panose="02000000000000000000" pitchFamily="2" charset="0"/>
              </a:rPr>
              <a:t>care</a:t>
            </a:r>
            <a:r>
              <a:rPr lang="en-GB" b="0" i="0">
                <a:solidFill>
                  <a:srgbClr val="3C4043"/>
                </a:solidFill>
                <a:effectLst/>
                <a:latin typeface="Roboto" panose="02000000000000000000" pitchFamily="2" charset="0"/>
              </a:rPr>
              <a:t> and treatment of </a:t>
            </a:r>
            <a:r>
              <a:rPr lang="en-GB" b="1" i="0">
                <a:solidFill>
                  <a:srgbClr val="3C4043"/>
                </a:solidFill>
                <a:effectLst/>
                <a:latin typeface="Roboto" panose="02000000000000000000" pitchFamily="2" charset="0"/>
              </a:rPr>
              <a:t>eyes</a:t>
            </a:r>
            <a:r>
              <a:rPr lang="en-GB" b="0" i="0">
                <a:solidFill>
                  <a:srgbClr val="3C4043"/>
                </a:solidFill>
                <a:effectLst/>
                <a:latin typeface="Roboto" panose="02000000000000000000" pitchFamily="2" charset="0"/>
              </a:rPr>
              <a:t>, eyesight conditions, and </a:t>
            </a:r>
            <a:r>
              <a:rPr lang="en-GB" b="1" i="0">
                <a:solidFill>
                  <a:srgbClr val="3C4043"/>
                </a:solidFill>
                <a:effectLst/>
                <a:latin typeface="Roboto" panose="02000000000000000000" pitchFamily="2" charset="0"/>
              </a:rPr>
              <a:t>vision</a:t>
            </a:r>
            <a:r>
              <a:rPr lang="en-GB" b="0" i="0">
                <a:solidFill>
                  <a:srgbClr val="3C4043"/>
                </a:solidFill>
                <a:effectLst/>
                <a:latin typeface="Roboto" panose="02000000000000000000" pitchFamily="2" charset="0"/>
              </a:rPr>
              <a:t>.</a:t>
            </a:r>
            <a:endParaRPr lang="en-US"/>
          </a:p>
        </p:txBody>
      </p:sp>
    </p:spTree>
    <p:extLst>
      <p:ext uri="{BB962C8B-B14F-4D97-AF65-F5344CB8AC3E}">
        <p14:creationId xmlns:p14="http://schemas.microsoft.com/office/powerpoint/2010/main" xmlns="" val="15566930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DB226296-E1D3-F048-96FE-24369A56DCA6}"/>
              </a:ext>
            </a:extLst>
          </p:cNvPr>
          <p:cNvSpPr>
            <a:spLocks noGrp="1"/>
          </p:cNvSpPr>
          <p:nvPr>
            <p:ph idx="1"/>
          </p:nvPr>
        </p:nvSpPr>
        <p:spPr>
          <a:xfrm>
            <a:off x="838200" y="445325"/>
            <a:ext cx="10515600" cy="5731638"/>
          </a:xfrm>
        </p:spPr>
        <p:txBody>
          <a:bodyPr>
            <a:normAutofit/>
          </a:bodyPr>
          <a:lstStyle/>
          <a:p>
            <a:pPr marL="0" indent="0">
              <a:buNone/>
            </a:pPr>
            <a:r>
              <a:rPr lang="en-GB" b="0" i="0">
                <a:solidFill>
                  <a:srgbClr val="B86E46"/>
                </a:solidFill>
                <a:effectLst/>
                <a:latin typeface="Archivo Narrow"/>
              </a:rPr>
              <a:t>Hospital-Based Community Eye Health Programme (HBCEHP): The model</a:t>
            </a:r>
          </a:p>
          <a:p>
            <a:pPr marL="0" indent="0">
              <a:buNone/>
            </a:pPr>
            <a:r>
              <a:rPr lang="en-GB" b="0" i="0">
                <a:solidFill>
                  <a:srgbClr val="935838"/>
                </a:solidFill>
                <a:effectLst/>
                <a:latin typeface="Archivo Narrow"/>
              </a:rPr>
              <a:t>Problem analysis</a:t>
            </a:r>
          </a:p>
          <a:p>
            <a:pPr marL="0" indent="0">
              <a:buNone/>
            </a:pPr>
            <a:r>
              <a:rPr lang="en-GB" b="0" i="0">
                <a:solidFill>
                  <a:srgbClr val="000000"/>
                </a:solidFill>
                <a:effectLst/>
                <a:latin typeface="Times New Roman" panose="02020603050405020304" pitchFamily="18" charset="0"/>
              </a:rPr>
              <a:t>Poor eye health-seeking behaviour usually stems from inadequate knowledge of eye diseases, harmful cultural beliefs and practices, eye problems viewed as low priority, gender discrimination, lack of affordability and poor mobility amongst the elderly. Often hospitals:</a:t>
            </a:r>
          </a:p>
          <a:p>
            <a:r>
              <a:rPr lang="en-GB" b="0" i="0">
                <a:solidFill>
                  <a:srgbClr val="000000"/>
                </a:solidFill>
                <a:effectLst/>
                <a:latin typeface="Times New Roman" panose="02020603050405020304" pitchFamily="18" charset="0"/>
              </a:rPr>
              <a:t>Provide eye care services but do not empower targeted communities;</a:t>
            </a:r>
          </a:p>
          <a:p>
            <a:r>
              <a:rPr lang="en-GB" b="0" i="0">
                <a:solidFill>
                  <a:srgbClr val="000000"/>
                </a:solidFill>
                <a:effectLst/>
                <a:latin typeface="Times New Roman" panose="02020603050405020304" pitchFamily="18" charset="0"/>
              </a:rPr>
              <a:t>Do not focus on the elimination of avoidable blindness; and</a:t>
            </a:r>
          </a:p>
          <a:p>
            <a:r>
              <a:rPr lang="en-GB" b="0" i="0">
                <a:solidFill>
                  <a:srgbClr val="000000"/>
                </a:solidFill>
                <a:effectLst/>
                <a:latin typeface="Times New Roman" panose="02020603050405020304" pitchFamily="18" charset="0"/>
              </a:rPr>
              <a:t>Make services available free of cost, but poor patients at risk of losing their sight do not access these services.</a:t>
            </a:r>
          </a:p>
        </p:txBody>
      </p:sp>
    </p:spTree>
    <p:extLst>
      <p:ext uri="{BB962C8B-B14F-4D97-AF65-F5344CB8AC3E}">
        <p14:creationId xmlns:p14="http://schemas.microsoft.com/office/powerpoint/2010/main" xmlns="" val="34113284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1ECE9A06-D359-FA4A-B5EF-4D12EB35F50D}"/>
              </a:ext>
            </a:extLst>
          </p:cNvPr>
          <p:cNvSpPr>
            <a:spLocks noGrp="1"/>
          </p:cNvSpPr>
          <p:nvPr>
            <p:ph idx="1"/>
          </p:nvPr>
        </p:nvSpPr>
        <p:spPr>
          <a:xfrm>
            <a:off x="838200" y="315438"/>
            <a:ext cx="10515600" cy="5861525"/>
          </a:xfrm>
        </p:spPr>
        <p:txBody>
          <a:bodyPr>
            <a:normAutofit fontScale="92500" lnSpcReduction="10000"/>
          </a:bodyPr>
          <a:lstStyle/>
          <a:p>
            <a:r>
              <a:rPr lang="en-GB" b="0" i="0">
                <a:solidFill>
                  <a:srgbClr val="935838"/>
                </a:solidFill>
                <a:effectLst/>
                <a:latin typeface="Archivo Narrow"/>
              </a:rPr>
              <a:t>Developing the model</a:t>
            </a:r>
          </a:p>
          <a:p>
            <a:pPr marL="0" indent="0">
              <a:buNone/>
            </a:pPr>
            <a:r>
              <a:rPr lang="en-GB" b="0" i="0">
                <a:solidFill>
                  <a:srgbClr val="000000"/>
                </a:solidFill>
                <a:effectLst/>
                <a:latin typeface="Times New Roman" panose="02020603050405020304" pitchFamily="18" charset="0"/>
              </a:rPr>
              <a:t>The above analyses led us to the conclusion that there were gaps in the services offered by hospitals and that greater effort was needed to empower the target communities.</a:t>
            </a:r>
          </a:p>
          <a:p>
            <a:pPr marL="0" indent="0">
              <a:buNone/>
            </a:pPr>
            <a:r>
              <a:rPr lang="en-GB" b="0" i="0">
                <a:solidFill>
                  <a:srgbClr val="000000"/>
                </a:solidFill>
                <a:effectLst/>
                <a:latin typeface="Times New Roman" panose="02020603050405020304" pitchFamily="18" charset="0"/>
              </a:rPr>
              <a:t>Through a pilot project implemented from 2009 to 2013 in southern India, we learned that by empowering people living in the service area of the hospital and improving their eye health-seeking behaviour, while continuing to deliver quality eye care services, hospitals could significantly contribute to the elimination of avoidable blindness on a sustainable basis.</a:t>
            </a:r>
          </a:p>
          <a:p>
            <a:pPr marL="0" indent="0">
              <a:buNone/>
            </a:pPr>
            <a:r>
              <a:rPr lang="en-GB" b="0" i="0">
                <a:solidFill>
                  <a:srgbClr val="000000"/>
                </a:solidFill>
                <a:effectLst/>
                <a:latin typeface="Times New Roman" panose="02020603050405020304" pitchFamily="18" charset="0"/>
              </a:rPr>
              <a:t>This insight led us to develop and successfully scale up a model, named Hospital-Based Community Eye Health Programme (HBCEHP). This model aims to:</a:t>
            </a:r>
          </a:p>
          <a:p>
            <a:r>
              <a:rPr lang="en-GB" b="0" i="0">
                <a:solidFill>
                  <a:srgbClr val="000000"/>
                </a:solidFill>
                <a:effectLst/>
                <a:latin typeface="Times New Roman" panose="02020603050405020304" pitchFamily="18" charset="0"/>
              </a:rPr>
              <a:t>Clear the backlog of avoidable blindness cases, and thereby eliminate avoidable blindness from the service area of a hospital or vision centre;</a:t>
            </a:r>
          </a:p>
          <a:p>
            <a:r>
              <a:rPr lang="en-GB" b="0" i="0">
                <a:solidFill>
                  <a:srgbClr val="000000"/>
                </a:solidFill>
                <a:effectLst/>
                <a:latin typeface="Times New Roman" panose="02020603050405020304" pitchFamily="18" charset="0"/>
              </a:rPr>
              <a:t>Empower target communities and community health workers so that they can address the incidence of blindness and visual impairment</a:t>
            </a:r>
          </a:p>
        </p:txBody>
      </p:sp>
    </p:spTree>
    <p:extLst>
      <p:ext uri="{BB962C8B-B14F-4D97-AF65-F5344CB8AC3E}">
        <p14:creationId xmlns:p14="http://schemas.microsoft.com/office/powerpoint/2010/main" xmlns="" val="33001676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53EC1F6D-67B5-CD4D-A70F-DAD7D17A9F7E}"/>
              </a:ext>
            </a:extLst>
          </p:cNvPr>
          <p:cNvSpPr>
            <a:spLocks noGrp="1"/>
          </p:cNvSpPr>
          <p:nvPr>
            <p:ph idx="1"/>
          </p:nvPr>
        </p:nvSpPr>
        <p:spPr>
          <a:xfrm>
            <a:off x="838200" y="148442"/>
            <a:ext cx="10515600" cy="6028521"/>
          </a:xfrm>
        </p:spPr>
        <p:txBody>
          <a:bodyPr>
            <a:normAutofit/>
          </a:bodyPr>
          <a:lstStyle/>
          <a:p>
            <a:pPr marL="0" indent="0">
              <a:buNone/>
            </a:pPr>
            <a:r>
              <a:rPr lang="en-GB" b="0" i="0">
                <a:solidFill>
                  <a:srgbClr val="000000"/>
                </a:solidFill>
                <a:effectLst/>
                <a:latin typeface="Times New Roman" panose="02020603050405020304" pitchFamily="18" charset="0"/>
              </a:rPr>
              <a:t>The projects based on the model are comprehensive and include strengthening hospitals to ensure delivery of quality services; strengthening primary health services, including primary eye care services; and empowering target communities to take ownership and responsibility for their eye health needs. The target communities include school children in the service area of the hospital or vision centre.</a:t>
            </a:r>
          </a:p>
          <a:p>
            <a:r>
              <a:rPr lang="en-GB" b="0" i="0">
                <a:solidFill>
                  <a:srgbClr val="B86E46"/>
                </a:solidFill>
                <a:effectLst/>
                <a:latin typeface="Archivo Narrow"/>
              </a:rPr>
              <a:t>Key components of our HBCEHP model</a:t>
            </a:r>
          </a:p>
          <a:p>
            <a:r>
              <a:rPr lang="en-GB" b="0" i="0">
                <a:solidFill>
                  <a:srgbClr val="000000"/>
                </a:solidFill>
                <a:effectLst/>
                <a:latin typeface="Times New Roman" panose="02020603050405020304" pitchFamily="18" charset="0"/>
              </a:rPr>
              <a:t>Assess the quantity and quality of services currently being delivered by the hospital.</a:t>
            </a:r>
          </a:p>
          <a:p>
            <a:r>
              <a:rPr lang="en-GB" b="0" i="0">
                <a:solidFill>
                  <a:srgbClr val="000000"/>
                </a:solidFill>
                <a:effectLst/>
                <a:latin typeface="Times New Roman" panose="02020603050405020304" pitchFamily="18" charset="0"/>
              </a:rPr>
              <a:t>Develop an action plan for implementation of the HBCEHP and improving services.</a:t>
            </a:r>
          </a:p>
        </p:txBody>
      </p:sp>
    </p:spTree>
    <p:extLst>
      <p:ext uri="{BB962C8B-B14F-4D97-AF65-F5344CB8AC3E}">
        <p14:creationId xmlns:p14="http://schemas.microsoft.com/office/powerpoint/2010/main" xmlns="" val="12805024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17A81FB7-E83D-3E4E-884C-C6B0175E9851}"/>
              </a:ext>
            </a:extLst>
          </p:cNvPr>
          <p:cNvSpPr>
            <a:spLocks noGrp="1"/>
          </p:cNvSpPr>
          <p:nvPr>
            <p:ph idx="1"/>
          </p:nvPr>
        </p:nvSpPr>
        <p:spPr>
          <a:xfrm>
            <a:off x="838200" y="278328"/>
            <a:ext cx="10515600" cy="5898635"/>
          </a:xfrm>
        </p:spPr>
        <p:txBody>
          <a:bodyPr>
            <a:normAutofit/>
          </a:bodyPr>
          <a:lstStyle/>
          <a:p>
            <a:r>
              <a:rPr lang="en-GB" b="0" i="0">
                <a:solidFill>
                  <a:srgbClr val="B86E46"/>
                </a:solidFill>
                <a:effectLst/>
                <a:latin typeface="Archivo Narrow"/>
              </a:rPr>
              <a:t>Target area selection and cluster formation</a:t>
            </a:r>
          </a:p>
          <a:p>
            <a:pPr marL="0" indent="0">
              <a:buNone/>
            </a:pPr>
            <a:r>
              <a:rPr lang="en-GB" b="0" i="0">
                <a:solidFill>
                  <a:srgbClr val="000000"/>
                </a:solidFill>
                <a:effectLst/>
                <a:latin typeface="Times New Roman" panose="02020603050405020304" pitchFamily="18" charset="0"/>
              </a:rPr>
              <a:t>The target area is the immediate service area of a secondary eye care centre or vision centre. We delineate the target area into clusters by identifying surrounding villages in such a way that any village can be reached within two hours from the most centrally-located village in the cluster. Each cluster has a population of 5,000 to 25,000 people.</a:t>
            </a:r>
          </a:p>
          <a:p>
            <a:r>
              <a:rPr lang="en-GB" b="0" i="0">
                <a:solidFill>
                  <a:srgbClr val="B86E46"/>
                </a:solidFill>
                <a:effectLst/>
                <a:latin typeface="Archivo Narrow"/>
              </a:rPr>
              <a:t>Recruitment of community health workers or volunteers and other staff</a:t>
            </a:r>
          </a:p>
          <a:p>
            <a:pPr marL="0" indent="0">
              <a:buNone/>
            </a:pPr>
            <a:r>
              <a:rPr lang="en-GB" b="0" i="0">
                <a:solidFill>
                  <a:srgbClr val="000000"/>
                </a:solidFill>
                <a:effectLst/>
                <a:latin typeface="Times New Roman" panose="02020603050405020304" pitchFamily="18" charset="0"/>
              </a:rPr>
              <a:t>For each cluster, we recruit two community health workers/ volunteers who are part of the target community and live within the cluster. They are usually part of the existing public health system, preferably female, with a minimum qualification of secondary school. Other staff include a project coordinator and a data entry operator.</a:t>
            </a:r>
          </a:p>
        </p:txBody>
      </p:sp>
    </p:spTree>
    <p:extLst>
      <p:ext uri="{BB962C8B-B14F-4D97-AF65-F5344CB8AC3E}">
        <p14:creationId xmlns:p14="http://schemas.microsoft.com/office/powerpoint/2010/main" xmlns="" val="5120274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515867E0-65FD-8B45-B144-F3B97567E19C}"/>
              </a:ext>
            </a:extLst>
          </p:cNvPr>
          <p:cNvSpPr>
            <a:spLocks noGrp="1"/>
          </p:cNvSpPr>
          <p:nvPr>
            <p:ph idx="1"/>
          </p:nvPr>
        </p:nvSpPr>
        <p:spPr>
          <a:xfrm>
            <a:off x="838200" y="315438"/>
            <a:ext cx="10515600" cy="6197435"/>
          </a:xfrm>
        </p:spPr>
        <p:txBody>
          <a:bodyPr>
            <a:normAutofit fontScale="85000" lnSpcReduction="20000"/>
          </a:bodyPr>
          <a:lstStyle/>
          <a:p>
            <a:pPr marL="0" indent="0">
              <a:buNone/>
            </a:pPr>
            <a:endParaRPr lang="en-GB" b="0" i="0">
              <a:solidFill>
                <a:srgbClr val="000000"/>
              </a:solidFill>
              <a:effectLst/>
              <a:latin typeface="Times New Roman" panose="02020603050405020304" pitchFamily="18" charset="0"/>
            </a:endParaRPr>
          </a:p>
          <a:p>
            <a:r>
              <a:rPr lang="en-GB" b="0" i="0">
                <a:solidFill>
                  <a:srgbClr val="B86E46"/>
                </a:solidFill>
                <a:effectLst/>
                <a:latin typeface="Archivo Narrow"/>
              </a:rPr>
              <a:t>Training community health workers or volunteers and other staff</a:t>
            </a:r>
          </a:p>
          <a:p>
            <a:pPr marL="0" indent="0">
              <a:buNone/>
            </a:pPr>
            <a:r>
              <a:rPr lang="en-GB" b="0" i="0">
                <a:solidFill>
                  <a:srgbClr val="000000"/>
                </a:solidFill>
                <a:effectLst/>
                <a:latin typeface="Times New Roman" panose="02020603050405020304" pitchFamily="18" charset="0"/>
              </a:rPr>
              <a:t>The community health workers or volunteers and other staff undergo a training programme spread over 10 to 20 days. Training is conducted by trained staff from the hospital, based on a curriculum developed by Operation Eyesight.</a:t>
            </a:r>
          </a:p>
          <a:p>
            <a:pPr marL="0" indent="0">
              <a:buNone/>
            </a:pPr>
            <a:r>
              <a:rPr lang="en-GB" b="0" i="0">
                <a:solidFill>
                  <a:srgbClr val="000000"/>
                </a:solidFill>
                <a:effectLst/>
                <a:latin typeface="Times New Roman" panose="02020603050405020304" pitchFamily="18" charset="0"/>
              </a:rPr>
              <a:t>The training programme focuses on:</a:t>
            </a:r>
          </a:p>
          <a:p>
            <a:r>
              <a:rPr lang="en-GB" b="0" i="0">
                <a:solidFill>
                  <a:srgbClr val="000000"/>
                </a:solidFill>
                <a:effectLst/>
                <a:latin typeface="Times New Roman" panose="02020603050405020304" pitchFamily="18" charset="0"/>
              </a:rPr>
              <a:t>Diseases of the eye, measurement of visual acuity, and classification of blind and visually impaired persons;</a:t>
            </a:r>
          </a:p>
          <a:p>
            <a:r>
              <a:rPr lang="en-GB" b="0" i="0">
                <a:solidFill>
                  <a:srgbClr val="000000"/>
                </a:solidFill>
                <a:effectLst/>
                <a:latin typeface="Times New Roman" panose="02020603050405020304" pitchFamily="18" charset="0"/>
              </a:rPr>
              <a:t>Door-to-door survey methodology and a Knowledge, Attitude, Practice (KAP) survey;</a:t>
            </a:r>
          </a:p>
          <a:p>
            <a:r>
              <a:rPr lang="en-GB" b="0" i="0">
                <a:solidFill>
                  <a:srgbClr val="000000"/>
                </a:solidFill>
                <a:effectLst/>
                <a:latin typeface="Times New Roman" panose="02020603050405020304" pitchFamily="18" charset="0"/>
              </a:rPr>
              <a:t>Formulation of cluster-based micro plans;</a:t>
            </a:r>
          </a:p>
          <a:p>
            <a:r>
              <a:rPr lang="en-GB" b="0" i="0">
                <a:solidFill>
                  <a:srgbClr val="000000"/>
                </a:solidFill>
                <a:effectLst/>
                <a:latin typeface="Times New Roman" panose="02020603050405020304" pitchFamily="18" charset="0"/>
              </a:rPr>
              <a:t>Eye care, maternal and child health care, and immunisation;</a:t>
            </a:r>
          </a:p>
          <a:p>
            <a:r>
              <a:rPr lang="en-GB" b="0" i="0">
                <a:solidFill>
                  <a:srgbClr val="000000"/>
                </a:solidFill>
                <a:effectLst/>
                <a:latin typeface="Times New Roman" panose="02020603050405020304" pitchFamily="18" charset="0"/>
              </a:rPr>
              <a:t>Screening programme methodology, social marketing, referral system and follow-up;</a:t>
            </a:r>
          </a:p>
          <a:p>
            <a:r>
              <a:rPr lang="en-GB" b="0" i="0">
                <a:solidFill>
                  <a:srgbClr val="000000"/>
                </a:solidFill>
                <a:effectLst/>
                <a:latin typeface="Times New Roman" panose="02020603050405020304" pitchFamily="18" charset="0"/>
              </a:rPr>
              <a:t>Health promotion and women's empowerment;</a:t>
            </a:r>
          </a:p>
          <a:p>
            <a:r>
              <a:rPr lang="en-GB" b="0" i="0">
                <a:solidFill>
                  <a:srgbClr val="000000"/>
                </a:solidFill>
                <a:effectLst/>
                <a:latin typeface="Times New Roman" panose="02020603050405020304" pitchFamily="18" charset="0"/>
              </a:rPr>
              <a:t>Monitoring and reporting;</a:t>
            </a:r>
          </a:p>
          <a:p>
            <a:r>
              <a:rPr lang="en-GB" b="0" i="0">
                <a:solidFill>
                  <a:srgbClr val="000000"/>
                </a:solidFill>
                <a:effectLst/>
                <a:latin typeface="Times New Roman" panose="02020603050405020304" pitchFamily="18" charset="0"/>
              </a:rPr>
              <a:t>Other health topics relevant to the target communities.</a:t>
            </a:r>
          </a:p>
        </p:txBody>
      </p:sp>
    </p:spTree>
    <p:extLst>
      <p:ext uri="{BB962C8B-B14F-4D97-AF65-F5344CB8AC3E}">
        <p14:creationId xmlns:p14="http://schemas.microsoft.com/office/powerpoint/2010/main" xmlns="" val="42831099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8A614920-428A-F54A-881E-BD246FEE5B85}"/>
              </a:ext>
            </a:extLst>
          </p:cNvPr>
          <p:cNvSpPr>
            <a:spLocks noGrp="1"/>
          </p:cNvSpPr>
          <p:nvPr>
            <p:ph idx="1"/>
          </p:nvPr>
        </p:nvSpPr>
        <p:spPr>
          <a:xfrm>
            <a:off x="0" y="204108"/>
            <a:ext cx="10515600" cy="5972856"/>
          </a:xfrm>
        </p:spPr>
        <p:txBody>
          <a:bodyPr>
            <a:normAutofit lnSpcReduction="10000"/>
          </a:bodyPr>
          <a:lstStyle/>
          <a:p>
            <a:r>
              <a:rPr lang="en-GB" b="0" i="0">
                <a:solidFill>
                  <a:srgbClr val="B86E46"/>
                </a:solidFill>
                <a:effectLst/>
                <a:latin typeface="Archivo Narrow"/>
              </a:rPr>
              <a:t>Door-to-door surveys</a:t>
            </a:r>
          </a:p>
          <a:p>
            <a:r>
              <a:rPr lang="en-GB" sz="1800" b="0" i="0">
                <a:solidFill>
                  <a:srgbClr val="000000"/>
                </a:solidFill>
                <a:effectLst/>
                <a:latin typeface="Times New Roman" panose="02020603050405020304" pitchFamily="18" charset="0"/>
              </a:rPr>
              <a:t>Teams comprising two trained community health workers or volunteers conduct door-to-door surveys in their respective clusters for the entire cluster area using a standard format. The survey lasts two to five months, depending on the population of the area. The survey focuses on identifying people who are blind or visually impaired, with special emphasis on identifying those with cataract, trachoma and refractive errors; assessing people's knowledge, attitude and practice when it comes to eye health (KAP survey); and assessing the immunisation and antenatal/postnatal care status of the population. Validation of the survey is done on a periodic basis by qualified ophthalmic personnel, and the validated data is computerised by a data entry operator.</a:t>
            </a:r>
          </a:p>
          <a:p>
            <a:endParaRPr lang="en-GB" sz="2400">
              <a:solidFill>
                <a:srgbClr val="000000"/>
              </a:solidFill>
              <a:latin typeface="Times New Roman" panose="02020603050405020304" pitchFamily="18" charset="0"/>
            </a:endParaRPr>
          </a:p>
          <a:p>
            <a:endParaRPr lang="en-GB" sz="2400" b="0" i="0">
              <a:solidFill>
                <a:srgbClr val="000000"/>
              </a:solidFill>
              <a:effectLst/>
              <a:latin typeface="Times New Roman" panose="02020603050405020304" pitchFamily="18" charset="0"/>
            </a:endParaRPr>
          </a:p>
          <a:p>
            <a:endParaRPr lang="en-GB" sz="2400" b="0" i="0">
              <a:solidFill>
                <a:srgbClr val="935838"/>
              </a:solidFill>
              <a:effectLst/>
              <a:latin typeface="Archivo Narrow"/>
            </a:endParaRPr>
          </a:p>
          <a:p>
            <a:endParaRPr lang="en-GB" b="0" i="0">
              <a:solidFill>
                <a:srgbClr val="888888"/>
              </a:solidFill>
              <a:effectLst/>
              <a:latin typeface="Times New Roman" panose="02020603050405020304" pitchFamily="18" charset="0"/>
            </a:endParaRPr>
          </a:p>
          <a:p>
            <a:endParaRPr lang="en-GB">
              <a:solidFill>
                <a:srgbClr val="888888"/>
              </a:solidFill>
              <a:latin typeface="Times New Roman" panose="02020603050405020304" pitchFamily="18" charset="0"/>
            </a:endParaRPr>
          </a:p>
          <a:p>
            <a:endParaRPr lang="en-GB" b="0" i="0">
              <a:solidFill>
                <a:srgbClr val="888888"/>
              </a:solidFill>
              <a:effectLst/>
              <a:latin typeface="Times New Roman" panose="02020603050405020304" pitchFamily="18" charset="0"/>
            </a:endParaRPr>
          </a:p>
          <a:p>
            <a:r>
              <a:rPr lang="en-GB" b="0" i="0">
                <a:solidFill>
                  <a:srgbClr val="888888"/>
                </a:solidFill>
                <a:effectLst/>
                <a:latin typeface="Times New Roman" panose="02020603050405020304" pitchFamily="18" charset="0"/>
              </a:rPr>
              <a:t>Operation Eyesight Problem Tree.</a:t>
            </a:r>
          </a:p>
        </p:txBody>
      </p:sp>
      <p:pic>
        <p:nvPicPr>
          <p:cNvPr id="4" name="Picture 3">
            <a:extLst>
              <a:ext uri="{FF2B5EF4-FFF2-40B4-BE49-F238E27FC236}">
                <a16:creationId xmlns:a16="http://schemas.microsoft.com/office/drawing/2014/main" xmlns="" id="{DCB789EE-1915-EA4F-95DE-93AC8026FB60}"/>
              </a:ext>
            </a:extLst>
          </p:cNvPr>
          <p:cNvPicPr>
            <a:picLocks noChangeAspect="1"/>
          </p:cNvPicPr>
          <p:nvPr/>
        </p:nvPicPr>
        <p:blipFill>
          <a:blip r:embed="rId2"/>
          <a:stretch>
            <a:fillRect/>
          </a:stretch>
        </p:blipFill>
        <p:spPr>
          <a:xfrm>
            <a:off x="5396345" y="2305380"/>
            <a:ext cx="5996545" cy="4552620"/>
          </a:xfrm>
          <a:prstGeom prst="rect">
            <a:avLst/>
          </a:prstGeom>
        </p:spPr>
      </p:pic>
    </p:spTree>
    <p:extLst>
      <p:ext uri="{BB962C8B-B14F-4D97-AF65-F5344CB8AC3E}">
        <p14:creationId xmlns:p14="http://schemas.microsoft.com/office/powerpoint/2010/main" xmlns="" val="8085273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101C08EB-84DF-5244-B43F-09E0E2BC160C}"/>
              </a:ext>
            </a:extLst>
          </p:cNvPr>
          <p:cNvSpPr>
            <a:spLocks noGrp="1"/>
          </p:cNvSpPr>
          <p:nvPr>
            <p:ph idx="1"/>
          </p:nvPr>
        </p:nvSpPr>
        <p:spPr>
          <a:xfrm>
            <a:off x="838200" y="241218"/>
            <a:ext cx="10515600" cy="5935745"/>
          </a:xfrm>
        </p:spPr>
        <p:txBody>
          <a:bodyPr>
            <a:normAutofit fontScale="70000" lnSpcReduction="20000"/>
          </a:bodyPr>
          <a:lstStyle/>
          <a:p>
            <a:r>
              <a:rPr lang="en-GB" b="0" i="0">
                <a:solidFill>
                  <a:srgbClr val="B86E46"/>
                </a:solidFill>
                <a:effectLst/>
                <a:latin typeface="Archivo Narrow"/>
              </a:rPr>
              <a:t>Cluster-based annual action plans</a:t>
            </a:r>
          </a:p>
          <a:p>
            <a:r>
              <a:rPr lang="en-GB" b="0" i="0">
                <a:solidFill>
                  <a:srgbClr val="000000"/>
                </a:solidFill>
                <a:effectLst/>
                <a:latin typeface="Times New Roman" panose="02020603050405020304" pitchFamily="18" charset="0"/>
              </a:rPr>
              <a:t>Each community health worker or volunteer is assisted to develop a cluster-based annual action plan. This is based on the results of the door-to-door survey and tailored to meet the specific needs of the target community. These plans serve as the basis for all the work undertaken by the workers/ volunteers and ultimately contribute to achievement of the project's specific objectives. A project problem tree guides the development of these plans .</a:t>
            </a:r>
          </a:p>
          <a:p>
            <a:r>
              <a:rPr lang="en-GB" b="0" i="0">
                <a:solidFill>
                  <a:srgbClr val="B86E46"/>
                </a:solidFill>
                <a:effectLst/>
                <a:latin typeface="Archivo Narrow"/>
              </a:rPr>
              <a:t>Community eye care</a:t>
            </a:r>
          </a:p>
          <a:p>
            <a:r>
              <a:rPr lang="en-GB" b="0" i="0">
                <a:solidFill>
                  <a:srgbClr val="000000"/>
                </a:solidFill>
                <a:effectLst/>
                <a:latin typeface="Times New Roman" panose="02020603050405020304" pitchFamily="18" charset="0"/>
              </a:rPr>
              <a:t>The following activities are undertaken mainly by the community health workers or volunteers with support from the base hospitals:</a:t>
            </a:r>
          </a:p>
          <a:p>
            <a:r>
              <a:rPr lang="en-GB" b="0" i="0">
                <a:solidFill>
                  <a:srgbClr val="000000"/>
                </a:solidFill>
                <a:effectLst/>
                <a:latin typeface="Times New Roman" panose="02020603050405020304" pitchFamily="18" charset="0"/>
              </a:rPr>
              <a:t>Screening programmes: eye check-ups, treatment for minor ailments and referral to the vision centre and/ or base hospital for appropriate care.</a:t>
            </a:r>
          </a:p>
          <a:p>
            <a:r>
              <a:rPr lang="en-GB" b="0" i="0">
                <a:solidFill>
                  <a:srgbClr val="000000"/>
                </a:solidFill>
                <a:effectLst/>
                <a:latin typeface="Times New Roman" panose="02020603050405020304" pitchFamily="18" charset="0"/>
              </a:rPr>
              <a:t>Implementation of social marketing strategies to encourage target communities to access eye care services being provided by the hospitals.</a:t>
            </a:r>
          </a:p>
          <a:p>
            <a:r>
              <a:rPr lang="en-GB" b="0" i="0">
                <a:solidFill>
                  <a:srgbClr val="000000"/>
                </a:solidFill>
                <a:effectLst/>
                <a:latin typeface="Times New Roman" panose="02020603050405020304" pitchFamily="18" charset="0"/>
              </a:rPr>
              <a:t>Implementation of health promotion and education activities to increase eye care awareness.</a:t>
            </a:r>
          </a:p>
          <a:p>
            <a:r>
              <a:rPr lang="en-GB" b="0" i="0">
                <a:solidFill>
                  <a:srgbClr val="000000"/>
                </a:solidFill>
                <a:effectLst/>
                <a:latin typeface="Times New Roman" panose="02020603050405020304" pitchFamily="18" charset="0"/>
              </a:rPr>
              <a:t>Training of self-help groups in eye care.</a:t>
            </a:r>
          </a:p>
          <a:p>
            <a:r>
              <a:rPr lang="en-GB" b="0" i="0">
                <a:solidFill>
                  <a:srgbClr val="000000"/>
                </a:solidFill>
                <a:effectLst/>
                <a:latin typeface="Times New Roman" panose="02020603050405020304" pitchFamily="18" charset="0"/>
              </a:rPr>
              <a:t>Creation of village vision committees to help identify and refer patients and ensure those needing eye care services access treatment.</a:t>
            </a:r>
          </a:p>
          <a:p>
            <a:r>
              <a:rPr lang="en-GB" b="0" i="0">
                <a:solidFill>
                  <a:srgbClr val="000000"/>
                </a:solidFill>
                <a:effectLst/>
                <a:latin typeface="Times New Roman" panose="02020603050405020304" pitchFamily="18" charset="0"/>
              </a:rPr>
              <a:t>Community-based rehabilitation for those with incurable blindness or visual impairment or other disabilities.</a:t>
            </a:r>
          </a:p>
        </p:txBody>
      </p:sp>
    </p:spTree>
    <p:extLst>
      <p:ext uri="{BB962C8B-B14F-4D97-AF65-F5344CB8AC3E}">
        <p14:creationId xmlns:p14="http://schemas.microsoft.com/office/powerpoint/2010/main" xmlns="" val="37160967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1322</Words>
  <Application>Microsoft Office PowerPoint</Application>
  <PresentationFormat>Custom</PresentationFormat>
  <Paragraphs>72</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Public health and optometry   </vt:lpstr>
      <vt:lpstr>Community Eye Care Programs  </vt:lpstr>
      <vt:lpstr>Slide 3</vt:lpstr>
      <vt:lpstr>Slide 4</vt:lpstr>
      <vt:lpstr>Slide 5</vt:lpstr>
      <vt:lpstr>Slide 6</vt:lpstr>
      <vt:lpstr>Slide 7</vt:lpstr>
      <vt:lpstr>Slide 8</vt:lpstr>
      <vt:lpstr>Slide 9</vt:lpstr>
      <vt:lpstr>Slide 10</vt:lpstr>
      <vt:lpstr>Slide 11</vt:lpstr>
      <vt:lpstr>Slide 12</vt:lpstr>
      <vt:lpstr>Community Based Rehabilitation Program   </vt:lpstr>
      <vt:lpstr>Slide 14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Public health and optometry</dc:title>
  <dc:creator>Unknown User</dc:creator>
  <cp:lastModifiedBy>Windows User</cp:lastModifiedBy>
  <cp:revision>2</cp:revision>
  <dcterms:created xsi:type="dcterms:W3CDTF">2021-04-11T13:39:32Z</dcterms:created>
  <dcterms:modified xsi:type="dcterms:W3CDTF">2021-04-12T04:47:57Z</dcterms:modified>
</cp:coreProperties>
</file>