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3" r:id="rId4"/>
    <p:sldId id="257" r:id="rId5"/>
    <p:sldId id="258" r:id="rId6"/>
    <p:sldId id="259" r:id="rId7"/>
    <p:sldId id="261" r:id="rId8"/>
    <p:sldId id="262" r:id="rId9"/>
    <p:sldId id="264" r:id="rId10"/>
    <p:sldId id="267" r:id="rId11"/>
    <p:sldId id="265" r:id="rId12"/>
    <p:sldId id="268" r:id="rId13"/>
    <p:sldId id="269" r:id="rId14"/>
    <p:sldId id="271" r:id="rId15"/>
    <p:sldId id="270" r:id="rId16"/>
    <p:sldId id="272" r:id="rId17"/>
    <p:sldId id="273" r:id="rId18"/>
    <p:sldId id="274" r:id="rId19"/>
    <p:sldId id="275" r:id="rId20"/>
    <p:sldId id="276" r:id="rId21"/>
    <p:sldId id="277" r:id="rId22"/>
    <p:sldId id="278" r:id="rId23"/>
    <p:sldId id="279" r:id="rId24"/>
    <p:sldId id="292"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 id="294"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en.m.wikipedia.org/wiki/Population_health" TargetMode="External"/><Relationship Id="rId2" Type="http://schemas.openxmlformats.org/officeDocument/2006/relationships/hyperlink" Target="https://en.m.wikipedia.org/wiki/Quantifiable" TargetMode="External"/><Relationship Id="rId1" Type="http://schemas.openxmlformats.org/officeDocument/2006/relationships/slideLayout" Target="../slideLayouts/slideLayout2.xml"/><Relationship Id="rId6" Type="http://schemas.openxmlformats.org/officeDocument/2006/relationships/hyperlink" Target="https://en.m.wikipedia.org/wiki/Life_expectancy" TargetMode="External"/><Relationship Id="rId5" Type="http://schemas.openxmlformats.org/officeDocument/2006/relationships/hyperlink" Target="https://en.m.wikipedia.org/wiki/Statistics" TargetMode="External"/><Relationship Id="rId4" Type="http://schemas.openxmlformats.org/officeDocument/2006/relationships/hyperlink" Target="https://en.m.wikipedia.org/wiki/Survey_methodology"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conflict.lshtm.ac.uk/page_100.htm" TargetMode="External"/><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conflict.lshtm.ac.uk/page_101.ht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en.m.wikipedia.org/wiki/Environmental_issue" TargetMode="External"/><Relationship Id="rId2" Type="http://schemas.openxmlformats.org/officeDocument/2006/relationships/hyperlink" Target="https://en.m.wikipedia.org/wiki/Natural_environment" TargetMode="External"/><Relationship Id="rId1" Type="http://schemas.openxmlformats.org/officeDocument/2006/relationships/slideLayout" Target="../slideLayouts/slideLayout2.xml"/><Relationship Id="rId4" Type="http://schemas.openxmlformats.org/officeDocument/2006/relationships/hyperlink" Target="https://en.m.wikipedia.org/wiki/Environmental_indicator"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DD4711-F129-024D-91FF-949102E4482F}"/>
              </a:ext>
            </a:extLst>
          </p:cNvPr>
          <p:cNvSpPr>
            <a:spLocks noGrp="1"/>
          </p:cNvSpPr>
          <p:nvPr>
            <p:ph type="ctrTitle"/>
          </p:nvPr>
        </p:nvSpPr>
        <p:spPr>
          <a:xfrm>
            <a:off x="1638300" y="182954"/>
            <a:ext cx="8915399" cy="1400546"/>
          </a:xfrm>
        </p:spPr>
        <p:txBody>
          <a:bodyPr/>
          <a:lstStyle/>
          <a:p>
            <a:r>
              <a:rPr lang="en-GB"/>
              <a:t>                Module-1</a:t>
            </a:r>
            <a:endParaRPr lang="en-US"/>
          </a:p>
        </p:txBody>
      </p:sp>
      <p:sp>
        <p:nvSpPr>
          <p:cNvPr id="3" name="Subtitle 2">
            <a:extLst>
              <a:ext uri="{FF2B5EF4-FFF2-40B4-BE49-F238E27FC236}">
                <a16:creationId xmlns:a16="http://schemas.microsoft.com/office/drawing/2014/main" xmlns="" id="{B4D09E14-F110-354A-8BFA-4FB0A79C2F33}"/>
              </a:ext>
            </a:extLst>
          </p:cNvPr>
          <p:cNvSpPr>
            <a:spLocks noGrp="1"/>
          </p:cNvSpPr>
          <p:nvPr>
            <p:ph type="subTitle" idx="1"/>
          </p:nvPr>
        </p:nvSpPr>
        <p:spPr>
          <a:xfrm>
            <a:off x="2282289" y="2096736"/>
            <a:ext cx="9222323" cy="4578309"/>
          </a:xfrm>
        </p:spPr>
        <p:txBody>
          <a:bodyPr/>
          <a:lstStyle/>
          <a:p>
            <a:r>
              <a:rPr lang="en-GB" b="1"/>
              <a:t>Public health  optometry:</a:t>
            </a:r>
          </a:p>
          <a:p>
            <a:pPr marL="285750" indent="-285750">
              <a:buFont typeface="Arial" panose="020B0604020202020204" pitchFamily="34" charset="0"/>
              <a:buChar char="•"/>
            </a:pPr>
            <a:r>
              <a:rPr lang="en-GB" b="1"/>
              <a:t>Concepts &amp; implementation</a:t>
            </a:r>
          </a:p>
          <a:p>
            <a:pPr marL="285750" indent="-285750">
              <a:buFont typeface="Arial" panose="020B0604020202020204" pitchFamily="34" charset="0"/>
              <a:buChar char="•"/>
            </a:pPr>
            <a:r>
              <a:rPr lang="en-GB" b="1"/>
              <a:t>Stages of disease</a:t>
            </a:r>
          </a:p>
          <a:p>
            <a:pPr marL="285750" indent="-285750">
              <a:buFont typeface="Arial" panose="020B0604020202020204" pitchFamily="34" charset="0"/>
              <a:buChar char="•"/>
            </a:pPr>
            <a:r>
              <a:rPr lang="en-GB" b="1"/>
              <a:t>Dimensions</a:t>
            </a:r>
          </a:p>
          <a:p>
            <a:pPr marL="285750" indent="-285750">
              <a:buFont typeface="Arial" panose="020B0604020202020204" pitchFamily="34" charset="0"/>
              <a:buChar char="•"/>
            </a:pPr>
            <a:r>
              <a:rPr lang="en-GB" b="1"/>
              <a:t>Determinants and indicators of health        </a:t>
            </a:r>
            <a:endParaRPr lang="en-US" b="1"/>
          </a:p>
        </p:txBody>
      </p:sp>
    </p:spTree>
    <p:extLst>
      <p:ext uri="{BB962C8B-B14F-4D97-AF65-F5344CB8AC3E}">
        <p14:creationId xmlns:p14="http://schemas.microsoft.com/office/powerpoint/2010/main" xmlns="" val="514848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8B3A186-D45B-444B-A48F-E633A22A8017}"/>
              </a:ext>
            </a:extLst>
          </p:cNvPr>
          <p:cNvSpPr>
            <a:spLocks noGrp="1"/>
          </p:cNvSpPr>
          <p:nvPr>
            <p:ph idx="1"/>
          </p:nvPr>
        </p:nvSpPr>
        <p:spPr>
          <a:xfrm>
            <a:off x="2589212" y="2133600"/>
            <a:ext cx="8915400" cy="3777622"/>
          </a:xfrm>
        </p:spPr>
        <p:txBody>
          <a:bodyPr>
            <a:normAutofit/>
          </a:bodyPr>
          <a:lstStyle/>
          <a:p>
            <a:pPr marL="0" indent="0">
              <a:buNone/>
            </a:pPr>
            <a:endParaRPr lang="en-GB" sz="1600" b="0" i="0">
              <a:solidFill>
                <a:srgbClr val="373D3F"/>
              </a:solidFill>
              <a:effectLst/>
              <a:latin typeface="proxima-nova"/>
            </a:endParaRPr>
          </a:p>
          <a:p>
            <a:endParaRPr lang="en-US" sz="1500" b="1">
              <a:solidFill>
                <a:srgbClr val="6C64AD"/>
              </a:solidFill>
              <a:latin typeface="proxima-nova"/>
            </a:endParaRPr>
          </a:p>
        </p:txBody>
      </p:sp>
      <p:sp>
        <p:nvSpPr>
          <p:cNvPr id="6" name="TextBox 5">
            <a:extLst>
              <a:ext uri="{FF2B5EF4-FFF2-40B4-BE49-F238E27FC236}">
                <a16:creationId xmlns:a16="http://schemas.microsoft.com/office/drawing/2014/main" xmlns="" id="{F9F7471E-DF30-5C4D-83A6-4A0E8CEADBF4}"/>
              </a:ext>
            </a:extLst>
          </p:cNvPr>
          <p:cNvSpPr txBox="1"/>
          <p:nvPr/>
        </p:nvSpPr>
        <p:spPr>
          <a:xfrm>
            <a:off x="2255218" y="946778"/>
            <a:ext cx="8205890" cy="3970318"/>
          </a:xfrm>
          <a:prstGeom prst="rect">
            <a:avLst/>
          </a:prstGeom>
          <a:noFill/>
        </p:spPr>
        <p:txBody>
          <a:bodyPr wrap="square">
            <a:spAutoFit/>
          </a:bodyPr>
          <a:lstStyle/>
          <a:p>
            <a:pPr marL="285750" indent="-285750" fontAlgn="base">
              <a:buFont typeface="Arial" panose="020B0604020202020204" pitchFamily="34" charset="0"/>
              <a:buChar char="•"/>
            </a:pPr>
            <a:r>
              <a:rPr lang="en-GB" b="1" i="0">
                <a:solidFill>
                  <a:srgbClr val="6C64AD"/>
                </a:solidFill>
                <a:effectLst/>
                <a:latin typeface="proxima-nova"/>
              </a:rPr>
              <a:t>INCUBATION PERIOD</a:t>
            </a:r>
          </a:p>
          <a:p>
            <a:pPr marL="0" indent="0" fontAlgn="base">
              <a:buNone/>
            </a:pPr>
            <a:r>
              <a:rPr lang="en-GB" b="0" i="0">
                <a:solidFill>
                  <a:srgbClr val="373D3F"/>
                </a:solidFill>
                <a:effectLst/>
                <a:latin typeface="proxima-nova"/>
              </a:rPr>
              <a:t>This refers to the time elapsed between exposure to a pathogenic organism, and from when symptoms and signs are first apparent. It may be as short as minutes to as long as thirty years in the case of variant Creutzfeldt–Jakob disease. While the t</a:t>
            </a:r>
            <a:endParaRPr lang="en-GB">
              <a:effectLst/>
            </a:endParaRPr>
          </a:p>
          <a:p>
            <a:pPr marL="0" indent="0" fontAlgn="base">
              <a:buNone/>
            </a:pPr>
            <a:r>
              <a:rPr lang="en-GB" b="0" i="0">
                <a:solidFill>
                  <a:srgbClr val="373D3F"/>
                </a:solidFill>
                <a:effectLst/>
                <a:latin typeface="proxima-nova"/>
              </a:rPr>
              <a:t>erm latency period is used as synonymous, a distinction is sometimes made between incubation period, the period between infection and clinical onset of the disease, and latent period, the time from infection to infectiousness. Whichever is shorter depends on the disease.</a:t>
            </a:r>
          </a:p>
          <a:p>
            <a:pPr marL="0" indent="0" fontAlgn="base">
              <a:buNone/>
            </a:pPr>
            <a:r>
              <a:rPr lang="en-GB" b="0" i="0">
                <a:solidFill>
                  <a:srgbClr val="373D3F"/>
                </a:solidFill>
                <a:effectLst/>
                <a:latin typeface="proxima-nova"/>
              </a:rPr>
              <a:t>A person may be a carrier of a disease, such as </a:t>
            </a:r>
            <a:r>
              <a:rPr lang="en-GB" b="0" i="1">
                <a:solidFill>
                  <a:srgbClr val="373D3F"/>
                </a:solidFill>
                <a:effectLst/>
                <a:latin typeface="proxima-nova"/>
              </a:rPr>
              <a:t>Streptococcus</a:t>
            </a:r>
            <a:r>
              <a:rPr lang="en-GB" b="0" i="0">
                <a:solidFill>
                  <a:srgbClr val="373D3F"/>
                </a:solidFill>
                <a:effectLst/>
                <a:latin typeface="proxima-nova"/>
              </a:rPr>
              <a:t> in the throat, without exhibiting any symptoms. Depending on the disease, the person may or may not be contagious during the incubation period. During clinical latency, an infection is subclinical. With respect to viral infections, in clinical latency the virus is actively replicating. This is in contrast to viral latency, a form of dormancy in which the virus does not replicate.</a:t>
            </a:r>
          </a:p>
        </p:txBody>
      </p:sp>
    </p:spTree>
    <p:extLst>
      <p:ext uri="{BB962C8B-B14F-4D97-AF65-F5344CB8AC3E}">
        <p14:creationId xmlns:p14="http://schemas.microsoft.com/office/powerpoint/2010/main" xmlns="" val="3534960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7E636EC-9613-4045-9935-50638F737BF4}"/>
              </a:ext>
            </a:extLst>
          </p:cNvPr>
          <p:cNvSpPr>
            <a:spLocks noGrp="1"/>
          </p:cNvSpPr>
          <p:nvPr>
            <p:ph idx="1"/>
          </p:nvPr>
        </p:nvSpPr>
        <p:spPr>
          <a:xfrm>
            <a:off x="1195678" y="1484879"/>
            <a:ext cx="9543613" cy="5373121"/>
          </a:xfrm>
        </p:spPr>
        <p:txBody>
          <a:bodyPr/>
          <a:lstStyle/>
          <a:p>
            <a:pPr fontAlgn="base"/>
            <a:r>
              <a:rPr lang="en-GB" b="1" i="0">
                <a:solidFill>
                  <a:srgbClr val="6C64AD"/>
                </a:solidFill>
                <a:effectLst/>
                <a:latin typeface="proxima-nova"/>
              </a:rPr>
              <a:t>PRODROMAL PERIOD</a:t>
            </a:r>
          </a:p>
          <a:p>
            <a:pPr marL="0" indent="0" fontAlgn="base">
              <a:buNone/>
            </a:pPr>
            <a:r>
              <a:rPr lang="en-GB" b="0" i="0">
                <a:solidFill>
                  <a:srgbClr val="373D3F"/>
                </a:solidFill>
                <a:effectLst/>
                <a:latin typeface="proxima-nova"/>
              </a:rPr>
              <a:t>In this phase, the numbers of the infectious agents start increasing and the immune system starts reacting to them. It is characterized by early symptoms that might indicate the start of a disease before specific symptoms occur. Prodromes may be non-specific symptoms or, in a few instances, may clearly indicate a particular disease. For example fever, malaise, headache and lack of appetite frequently occur in the prodrome of many infective disorders. It also refers to the initial in vivo round of viral replication.</a:t>
            </a:r>
          </a:p>
          <a:p>
            <a:endParaRPr lang="en-US"/>
          </a:p>
        </p:txBody>
      </p:sp>
    </p:spTree>
    <p:extLst>
      <p:ext uri="{BB962C8B-B14F-4D97-AF65-F5344CB8AC3E}">
        <p14:creationId xmlns:p14="http://schemas.microsoft.com/office/powerpoint/2010/main" xmlns="" val="3269223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17F1AB4-3BDC-D446-A094-6E31282DDF1A}"/>
              </a:ext>
            </a:extLst>
          </p:cNvPr>
          <p:cNvSpPr>
            <a:spLocks noGrp="1"/>
          </p:cNvSpPr>
          <p:nvPr>
            <p:ph idx="1"/>
          </p:nvPr>
        </p:nvSpPr>
        <p:spPr>
          <a:xfrm>
            <a:off x="2589212" y="1001981"/>
            <a:ext cx="8915400" cy="4909241"/>
          </a:xfrm>
        </p:spPr>
        <p:txBody>
          <a:bodyPr/>
          <a:lstStyle/>
          <a:p>
            <a:r>
              <a:rPr lang="en-GB" b="1" dirty="0">
                <a:solidFill>
                  <a:srgbClr val="3C4043"/>
                </a:solidFill>
                <a:latin typeface="Roboto" panose="02000000000000000000" pitchFamily="2" charset="0"/>
              </a:rPr>
              <a:t>  </a:t>
            </a:r>
            <a:r>
              <a:rPr lang="en-GB" b="1" i="0" dirty="0">
                <a:solidFill>
                  <a:srgbClr val="3C4043"/>
                </a:solidFill>
                <a:effectLst/>
                <a:latin typeface="Roboto" panose="02000000000000000000" pitchFamily="2" charset="0"/>
              </a:rPr>
              <a:t>DECLINE STAGE</a:t>
            </a:r>
            <a:r>
              <a:rPr lang="en-GB" b="0" i="0" dirty="0">
                <a:solidFill>
                  <a:srgbClr val="3C4043"/>
                </a:solidFill>
                <a:effectLst/>
                <a:latin typeface="Roboto" panose="02000000000000000000" pitchFamily="2" charset="0"/>
              </a:rPr>
              <a:t>: </a:t>
            </a:r>
          </a:p>
          <a:p>
            <a:pPr marL="400050" lvl="1" indent="0">
              <a:buNone/>
            </a:pPr>
            <a:r>
              <a:rPr lang="en-GB" b="0" i="0" dirty="0" smtClean="0">
                <a:solidFill>
                  <a:srgbClr val="3C4043"/>
                </a:solidFill>
                <a:effectLst/>
                <a:latin typeface="Roboto" panose="02000000000000000000" pitchFamily="2" charset="0"/>
              </a:rPr>
              <a:t>The period of illness is followed by the period of decline, during which the number of pathogen particles begins to decrease and the signs and symptoms of illness begin to decline</a:t>
            </a:r>
            <a:endParaRPr lang="en-GB" b="0" i="0" dirty="0">
              <a:solidFill>
                <a:srgbClr val="3C4043"/>
              </a:solidFill>
              <a:effectLst/>
              <a:latin typeface="Roboto" panose="02000000000000000000" pitchFamily="2" charset="0"/>
            </a:endParaRPr>
          </a:p>
          <a:p>
            <a:endParaRPr lang="en-GB" b="0" i="0" dirty="0">
              <a:solidFill>
                <a:srgbClr val="3C4043"/>
              </a:solidFill>
              <a:effectLst/>
              <a:latin typeface="Roboto" panose="02000000000000000000" pitchFamily="2" charset="0"/>
            </a:endParaRPr>
          </a:p>
          <a:p>
            <a:pPr fontAlgn="base"/>
            <a:r>
              <a:rPr lang="en-GB" b="1" i="0" dirty="0">
                <a:solidFill>
                  <a:srgbClr val="6C64AD"/>
                </a:solidFill>
                <a:effectLst/>
                <a:latin typeface="proxima-nova"/>
              </a:rPr>
              <a:t> CONVALESCENCE PERIOD</a:t>
            </a:r>
          </a:p>
          <a:p>
            <a:pPr marL="400050" lvl="1" indent="0" fontAlgn="base">
              <a:buNone/>
            </a:pPr>
            <a:r>
              <a:rPr lang="en-GB" b="0" i="0" dirty="0">
                <a:solidFill>
                  <a:srgbClr val="373D3F"/>
                </a:solidFill>
                <a:effectLst/>
                <a:latin typeface="proxima-nova"/>
              </a:rPr>
              <a:t>The patient recovers gradually and returns to normal, but may continue to be a source of infection even if feeling better. In this sense, “recovery” can be considered a synonymous term.</a:t>
            </a:r>
            <a:endParaRPr lang="en-US" dirty="0"/>
          </a:p>
        </p:txBody>
      </p:sp>
    </p:spTree>
    <p:extLst>
      <p:ext uri="{BB962C8B-B14F-4D97-AF65-F5344CB8AC3E}">
        <p14:creationId xmlns:p14="http://schemas.microsoft.com/office/powerpoint/2010/main" xmlns="" val="4125523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AE58BB-15A2-404F-8766-3BD2FB5142B2}"/>
              </a:ext>
            </a:extLst>
          </p:cNvPr>
          <p:cNvSpPr>
            <a:spLocks noGrp="1"/>
          </p:cNvSpPr>
          <p:nvPr>
            <p:ph type="title"/>
          </p:nvPr>
        </p:nvSpPr>
        <p:spPr>
          <a:xfrm>
            <a:off x="2463038" y="178785"/>
            <a:ext cx="5571361" cy="767993"/>
          </a:xfrm>
        </p:spPr>
        <p:txBody>
          <a:bodyPr/>
          <a:lstStyle/>
          <a:p>
            <a:r>
              <a:rPr lang="en-GB"/>
              <a:t>Dimensions of Health  </a:t>
            </a:r>
            <a:endParaRPr lang="en-US"/>
          </a:p>
        </p:txBody>
      </p:sp>
      <p:sp>
        <p:nvSpPr>
          <p:cNvPr id="3" name="Content Placeholder 2">
            <a:extLst>
              <a:ext uri="{FF2B5EF4-FFF2-40B4-BE49-F238E27FC236}">
                <a16:creationId xmlns:a16="http://schemas.microsoft.com/office/drawing/2014/main" xmlns="" id="{6A3DB736-5193-5A40-9100-57736BF536EA}"/>
              </a:ext>
            </a:extLst>
          </p:cNvPr>
          <p:cNvSpPr>
            <a:spLocks noGrp="1"/>
          </p:cNvSpPr>
          <p:nvPr>
            <p:ph idx="1"/>
          </p:nvPr>
        </p:nvSpPr>
        <p:spPr>
          <a:xfrm>
            <a:off x="2264470" y="1317227"/>
            <a:ext cx="9240878" cy="5361988"/>
          </a:xfrm>
        </p:spPr>
        <p:txBody>
          <a:bodyPr/>
          <a:lstStyle/>
          <a:p>
            <a:pPr marL="0" indent="0">
              <a:buNone/>
            </a:pPr>
            <a:r>
              <a:rPr lang="en-GB" b="1" i="0">
                <a:solidFill>
                  <a:srgbClr val="28303D"/>
                </a:solidFill>
                <a:effectLst/>
                <a:latin typeface="-apple-system"/>
              </a:rPr>
              <a:t>       Introduction</a:t>
            </a:r>
          </a:p>
          <a:p>
            <a:pPr marL="400050" lvl="1" indent="0">
              <a:buNone/>
            </a:pPr>
            <a:r>
              <a:rPr lang="en-GB" b="1" i="0">
                <a:solidFill>
                  <a:srgbClr val="28303D"/>
                </a:solidFill>
                <a:effectLst/>
                <a:latin typeface="-apple-system"/>
              </a:rPr>
              <a:t>Health</a:t>
            </a:r>
            <a:r>
              <a:rPr lang="en-GB" b="0" i="0">
                <a:solidFill>
                  <a:srgbClr val="28303D"/>
                </a:solidFill>
                <a:effectLst/>
                <a:latin typeface="-apple-system"/>
              </a:rPr>
              <a:t>: When we talk about health, the definition that used to come into our mind is “state of complete social, mental and physical well-being” without any signs of illness and disease. We will learn more about the dimensions of health in this article. </a:t>
            </a:r>
          </a:p>
          <a:p>
            <a:pPr marL="0" indent="0">
              <a:buNone/>
            </a:pPr>
            <a:endParaRPr lang="en-GB"/>
          </a:p>
          <a:p>
            <a:pPr marL="400050" lvl="1" indent="0">
              <a:buNone/>
            </a:pPr>
            <a:r>
              <a:rPr lang="en-GB" b="1" i="0">
                <a:solidFill>
                  <a:srgbClr val="28303D"/>
                </a:solidFill>
                <a:effectLst/>
                <a:latin typeface="-apple-system"/>
              </a:rPr>
              <a:t>Dimensions of Health: </a:t>
            </a:r>
          </a:p>
          <a:p>
            <a:pPr marL="400050" lvl="1" indent="0">
              <a:buNone/>
            </a:pPr>
            <a:r>
              <a:rPr lang="en-GB" b="0" i="0">
                <a:solidFill>
                  <a:srgbClr val="28303D"/>
                </a:solidFill>
                <a:effectLst/>
                <a:latin typeface="-apple-system"/>
              </a:rPr>
              <a:t>Dimensions of health consist of 5 elements, Social, Physical, Emotional, Mental and Spiritual. A complete picture of health is provided by all of these five dimensions of health and with the change in any of the dimension, other dimensions are directly or indirectly affected.</a:t>
            </a:r>
          </a:p>
          <a:p>
            <a:pPr marL="0" indent="0">
              <a:buNone/>
            </a:pPr>
            <a:endParaRPr lang="en-US"/>
          </a:p>
        </p:txBody>
      </p:sp>
    </p:spTree>
    <p:extLst>
      <p:ext uri="{BB962C8B-B14F-4D97-AF65-F5344CB8AC3E}">
        <p14:creationId xmlns:p14="http://schemas.microsoft.com/office/powerpoint/2010/main" xmlns="" val="2754084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xmlns="" id="{5FB2A7C0-8F08-484D-99A9-FF6E2987B8D2}"/>
              </a:ext>
            </a:extLst>
          </p:cNvPr>
          <p:cNvPicPr>
            <a:picLocks noGrp="1" noChangeAspect="1"/>
          </p:cNvPicPr>
          <p:nvPr>
            <p:ph idx="1"/>
          </p:nvPr>
        </p:nvPicPr>
        <p:blipFill>
          <a:blip r:embed="rId2"/>
          <a:stretch>
            <a:fillRect/>
          </a:stretch>
        </p:blipFill>
        <p:spPr>
          <a:xfrm>
            <a:off x="2560617" y="0"/>
            <a:ext cx="8925049" cy="6858000"/>
          </a:xfrm>
        </p:spPr>
      </p:pic>
    </p:spTree>
    <p:extLst>
      <p:ext uri="{BB962C8B-B14F-4D97-AF65-F5344CB8AC3E}">
        <p14:creationId xmlns:p14="http://schemas.microsoft.com/office/powerpoint/2010/main" xmlns="" val="2875974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89C0F2A-D014-1245-8329-31359046F5DB}"/>
              </a:ext>
            </a:extLst>
          </p:cNvPr>
          <p:cNvSpPr>
            <a:spLocks noGrp="1"/>
          </p:cNvSpPr>
          <p:nvPr>
            <p:ph idx="1"/>
          </p:nvPr>
        </p:nvSpPr>
        <p:spPr>
          <a:xfrm>
            <a:off x="2589212" y="742208"/>
            <a:ext cx="8915400" cy="5169014"/>
          </a:xfrm>
        </p:spPr>
        <p:txBody>
          <a:bodyPr>
            <a:normAutofit/>
          </a:bodyPr>
          <a:lstStyle/>
          <a:p>
            <a:pPr marL="400050" lvl="1" indent="0">
              <a:buNone/>
            </a:pPr>
            <a:r>
              <a:rPr lang="en-GB" b="1" i="0">
                <a:solidFill>
                  <a:srgbClr val="28303D"/>
                </a:solidFill>
                <a:effectLst/>
                <a:latin typeface="-apple-system"/>
              </a:rPr>
              <a:t> Physical Dimension </a:t>
            </a:r>
          </a:p>
          <a:p>
            <a:pPr marL="400050" lvl="1" indent="0">
              <a:buNone/>
            </a:pPr>
            <a:r>
              <a:rPr lang="en-GB" b="0" i="0">
                <a:solidFill>
                  <a:srgbClr val="28303D"/>
                </a:solidFill>
                <a:effectLst/>
                <a:latin typeface="-apple-system"/>
              </a:rPr>
              <a:t>A physical dimension of health is nothing but a physical aspect or bodily aspect of health. This indicates to the progressively traditional meaning of heath as the absence of illness, injury or diseases.</a:t>
            </a:r>
          </a:p>
          <a:p>
            <a:pPr marL="400050" lvl="1" indent="0">
              <a:buNone/>
            </a:pPr>
            <a:r>
              <a:rPr lang="en-GB" b="0" i="0">
                <a:solidFill>
                  <a:srgbClr val="28303D"/>
                </a:solidFill>
                <a:effectLst/>
                <a:latin typeface="-apple-system"/>
              </a:rPr>
              <a:t>Physical health can range in quality with a sequence where a combination of sicknesses like diabetes, cancer, diabetes, hypertension or cardiovascular disease. All these toward one side and an individual who is in ideal physical condition (think health isn’t wellness) are on another.</a:t>
            </a:r>
          </a:p>
          <a:p>
            <a:pPr marL="400050" lvl="1" indent="0">
              <a:buNone/>
            </a:pPr>
            <a:r>
              <a:rPr lang="en-GB" b="0" i="0">
                <a:solidFill>
                  <a:srgbClr val="28303D"/>
                </a:solidFill>
                <a:effectLst/>
                <a:latin typeface="-apple-system"/>
              </a:rPr>
              <a:t>Physical health can influence different dimensions of health since the decrease of physical health can cause a reduction in different types of health. Like an individual who all of a sudden gets cold, usually isolated socially on the grounds that it doesn’t contaminate others, tries to concentrate on picking up anything or learning. Above all, may feel troubled because of its isolation.</a:t>
            </a:r>
          </a:p>
        </p:txBody>
      </p:sp>
    </p:spTree>
    <p:extLst>
      <p:ext uri="{BB962C8B-B14F-4D97-AF65-F5344CB8AC3E}">
        <p14:creationId xmlns:p14="http://schemas.microsoft.com/office/powerpoint/2010/main" xmlns="" val="3142241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31F6E33-5739-4544-A92A-2C94BFED5107}"/>
              </a:ext>
            </a:extLst>
          </p:cNvPr>
          <p:cNvSpPr>
            <a:spLocks noGrp="1"/>
          </p:cNvSpPr>
          <p:nvPr>
            <p:ph idx="1"/>
          </p:nvPr>
        </p:nvSpPr>
        <p:spPr>
          <a:xfrm>
            <a:off x="2589212" y="686542"/>
            <a:ext cx="8692346" cy="5224680"/>
          </a:xfrm>
        </p:spPr>
        <p:txBody>
          <a:bodyPr>
            <a:normAutofit/>
          </a:bodyPr>
          <a:lstStyle/>
          <a:p>
            <a:pPr marL="400050" lvl="1" indent="0">
              <a:buNone/>
            </a:pPr>
            <a:r>
              <a:rPr lang="en-GB" b="1" i="0">
                <a:solidFill>
                  <a:srgbClr val="28303D"/>
                </a:solidFill>
                <a:effectLst/>
                <a:latin typeface="-apple-system"/>
              </a:rPr>
              <a:t>Mental Dimension </a:t>
            </a:r>
          </a:p>
          <a:p>
            <a:pPr marL="400050" lvl="1" indent="0">
              <a:buNone/>
            </a:pPr>
            <a:r>
              <a:rPr lang="en-GB" b="0" i="0">
                <a:solidFill>
                  <a:srgbClr val="28303D"/>
                </a:solidFill>
                <a:effectLst/>
                <a:latin typeface="-apple-system"/>
              </a:rPr>
              <a:t>This aspect of health used to come under the cognitive aspect of health. Although emotional and mental health are interlinked with each other, we will discuss both of them separately. Mental health or well-being is nothing the working of the cerebrum or brain, while the emotional health indicates the general population who have been related to their hormones.</a:t>
            </a:r>
          </a:p>
          <a:p>
            <a:pPr marL="400050" lvl="1" indent="0">
              <a:buNone/>
            </a:pPr>
            <a:r>
              <a:rPr lang="en-GB" b="0" i="0">
                <a:solidFill>
                  <a:srgbClr val="28303D"/>
                </a:solidFill>
                <a:effectLst/>
                <a:latin typeface="-apple-system"/>
              </a:rPr>
              <a:t>Emotional wellness at that point incorporates numerous psychological well-being issues, for example, Dementia and Alzheimer’s. It means the ability of a person to think while using his brain. This might be for recalling the information or solving the problems, moreover the main focus is on the person’s cognitive aspects. </a:t>
            </a:r>
          </a:p>
          <a:p>
            <a:pPr marL="400050" lvl="1" indent="0">
              <a:buNone/>
            </a:pPr>
            <a:r>
              <a:rPr lang="en-GB" b="0" i="0">
                <a:solidFill>
                  <a:srgbClr val="28303D"/>
                </a:solidFill>
                <a:effectLst/>
                <a:latin typeface="-apple-system"/>
              </a:rPr>
              <a:t>Other dimensions of health are directly affected by mental health. With the increase in physical activity, there will be a direct increase in mental health activity. Self-esteem is automatically increased when there is an increase in good mental health status. Higher self-esteem then results in an increase in confidence with respect to the social situation. </a:t>
            </a:r>
          </a:p>
          <a:p>
            <a:endParaRPr lang="en-US"/>
          </a:p>
        </p:txBody>
      </p:sp>
    </p:spTree>
    <p:extLst>
      <p:ext uri="{BB962C8B-B14F-4D97-AF65-F5344CB8AC3E}">
        <p14:creationId xmlns:p14="http://schemas.microsoft.com/office/powerpoint/2010/main" xmlns="" val="3405563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47BFB28-26FC-7D4A-A485-36FA5B2DD7B4}"/>
              </a:ext>
            </a:extLst>
          </p:cNvPr>
          <p:cNvSpPr>
            <a:spLocks noGrp="1"/>
          </p:cNvSpPr>
          <p:nvPr>
            <p:ph idx="1"/>
          </p:nvPr>
        </p:nvSpPr>
        <p:spPr>
          <a:xfrm>
            <a:off x="2589212" y="575211"/>
            <a:ext cx="8915400" cy="5336011"/>
          </a:xfrm>
        </p:spPr>
        <p:txBody>
          <a:bodyPr/>
          <a:lstStyle/>
          <a:p>
            <a:pPr marL="0" indent="0">
              <a:buNone/>
            </a:pPr>
            <a:r>
              <a:rPr lang="en-GB" b="1" i="0">
                <a:solidFill>
                  <a:srgbClr val="28303D"/>
                </a:solidFill>
                <a:effectLst/>
                <a:latin typeface="-apple-system"/>
              </a:rPr>
              <a:t>Emotional Dimension </a:t>
            </a:r>
          </a:p>
          <a:p>
            <a:pPr marL="0" indent="0">
              <a:buNone/>
            </a:pPr>
            <a:r>
              <a:rPr lang="en-GB" b="0" i="0">
                <a:solidFill>
                  <a:srgbClr val="28303D"/>
                </a:solidFill>
                <a:effectLst/>
                <a:latin typeface="-apple-system"/>
              </a:rPr>
              <a:t>Emotional dimension of health consists of emotional state and mood of an individual. When a person is in a good emotional state and in a happy mood, at that point we called that situation as good emotional health. It is directly related to your self-esteem and your ability to control and manage your emotions for maintaining a real view of circumstances. </a:t>
            </a:r>
          </a:p>
          <a:p>
            <a:pPr marL="0" indent="0">
              <a:buNone/>
            </a:pPr>
            <a:r>
              <a:rPr lang="en-GB" b="0" i="0">
                <a:solidFill>
                  <a:srgbClr val="28303D"/>
                </a:solidFill>
                <a:effectLst/>
                <a:latin typeface="-apple-system"/>
              </a:rPr>
              <a:t>Other dimensions of health are directly affected and are related to emotional health since a person with good dignity is much more positive in a social setting, used to deliver considerably in physical activity and used to make friends very quickly. </a:t>
            </a:r>
          </a:p>
        </p:txBody>
      </p:sp>
    </p:spTree>
    <p:extLst>
      <p:ext uri="{BB962C8B-B14F-4D97-AF65-F5344CB8AC3E}">
        <p14:creationId xmlns:p14="http://schemas.microsoft.com/office/powerpoint/2010/main" xmlns="" val="210138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819736B-FF21-F347-8F54-9CB7DCA36AF7}"/>
              </a:ext>
            </a:extLst>
          </p:cNvPr>
          <p:cNvSpPr>
            <a:spLocks noGrp="1"/>
          </p:cNvSpPr>
          <p:nvPr>
            <p:ph idx="1"/>
          </p:nvPr>
        </p:nvSpPr>
        <p:spPr>
          <a:xfrm>
            <a:off x="2570657" y="742208"/>
            <a:ext cx="8172801" cy="5150459"/>
          </a:xfrm>
        </p:spPr>
        <p:txBody>
          <a:bodyPr/>
          <a:lstStyle/>
          <a:p>
            <a:pPr marL="0" indent="0">
              <a:buNone/>
            </a:pPr>
            <a:r>
              <a:rPr lang="en-GB" b="1" i="0">
                <a:solidFill>
                  <a:srgbClr val="28303D"/>
                </a:solidFill>
                <a:effectLst/>
                <a:latin typeface="-apple-system"/>
              </a:rPr>
              <a:t>Spiritual Dimension </a:t>
            </a:r>
          </a:p>
          <a:p>
            <a:pPr marL="0" indent="0">
              <a:buNone/>
            </a:pPr>
            <a:r>
              <a:rPr lang="en-GB" b="0" i="0">
                <a:solidFill>
                  <a:srgbClr val="28303D"/>
                </a:solidFill>
                <a:effectLst/>
                <a:latin typeface="-apple-system"/>
              </a:rPr>
              <a:t>The understanding of the overall goal of life is known as spiritual health. Individuals used to find this objective of life through faith or believe system, while other individuals used to make their own purpose. An individual with the purpose of life is known to live a better and healthy life in comparison to those who don’t have any purpose. </a:t>
            </a:r>
          </a:p>
          <a:p>
            <a:pPr marL="0" indent="0">
              <a:buNone/>
            </a:pPr>
            <a:r>
              <a:rPr lang="en-GB" b="0" i="0">
                <a:solidFill>
                  <a:srgbClr val="28303D"/>
                </a:solidFill>
                <a:effectLst/>
                <a:latin typeface="-apple-system"/>
              </a:rPr>
              <a:t>Mental and Emotional health is directly affected by spiritual health because having a goal in your life can make your dreams come true. </a:t>
            </a:r>
          </a:p>
          <a:p>
            <a:endParaRPr lang="en-US"/>
          </a:p>
        </p:txBody>
      </p:sp>
    </p:spTree>
    <p:extLst>
      <p:ext uri="{BB962C8B-B14F-4D97-AF65-F5344CB8AC3E}">
        <p14:creationId xmlns:p14="http://schemas.microsoft.com/office/powerpoint/2010/main" xmlns="" val="2041177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C25D779-FD37-1C4F-A887-9CBC72270FA7}"/>
              </a:ext>
            </a:extLst>
          </p:cNvPr>
          <p:cNvSpPr>
            <a:spLocks noGrp="1"/>
          </p:cNvSpPr>
          <p:nvPr>
            <p:ph idx="1"/>
          </p:nvPr>
        </p:nvSpPr>
        <p:spPr>
          <a:xfrm>
            <a:off x="2589212" y="1187532"/>
            <a:ext cx="8172801" cy="4723690"/>
          </a:xfrm>
        </p:spPr>
        <p:txBody>
          <a:bodyPr/>
          <a:lstStyle/>
          <a:p>
            <a:pPr marL="0" indent="0">
              <a:buNone/>
            </a:pPr>
            <a:r>
              <a:rPr lang="en-GB" b="1" i="0" dirty="0">
                <a:solidFill>
                  <a:srgbClr val="28303D"/>
                </a:solidFill>
                <a:effectLst/>
                <a:latin typeface="-apple-system"/>
              </a:rPr>
              <a:t>Social Dimension </a:t>
            </a:r>
          </a:p>
          <a:p>
            <a:pPr marL="0" indent="0">
              <a:buNone/>
            </a:pPr>
            <a:r>
              <a:rPr lang="en-GB" b="0" i="0" dirty="0">
                <a:solidFill>
                  <a:srgbClr val="28303D"/>
                </a:solidFill>
                <a:effectLst/>
                <a:latin typeface="-apple-system"/>
              </a:rPr>
              <a:t>When we talk about the social dimensions of health, it is directly linked with the capability of an individual maintain and make an essential relationship of life. High-grade social health doesn’t only include making relations, but it also includes maintaining and behaving properly and also maintain socially acceptable measures. The family is the basic social entity of relationship which directly impacts the life of a person. Social networks, close friends, youth leaders, and teachers are also a part of a key relationship </a:t>
            </a:r>
            <a:r>
              <a:rPr lang="en-GB" dirty="0" smtClean="0">
                <a:solidFill>
                  <a:srgbClr val="28303D"/>
                </a:solidFill>
                <a:latin typeface="-apple-system"/>
              </a:rPr>
              <a:t>.</a:t>
            </a:r>
            <a:endParaRPr lang="en-GB" b="0" i="0" dirty="0">
              <a:solidFill>
                <a:srgbClr val="28303D"/>
              </a:solidFill>
              <a:effectLst/>
              <a:latin typeface="-apple-system"/>
            </a:endParaRPr>
          </a:p>
          <a:p>
            <a:pPr marL="0" indent="0">
              <a:buNone/>
            </a:pPr>
            <a:endParaRPr lang="en-US" dirty="0"/>
          </a:p>
        </p:txBody>
      </p:sp>
    </p:spTree>
    <p:extLst>
      <p:ext uri="{BB962C8B-B14F-4D97-AF65-F5344CB8AC3E}">
        <p14:creationId xmlns:p14="http://schemas.microsoft.com/office/powerpoint/2010/main" xmlns="" val="3528774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FD25C0-0197-5342-B12C-FFA6A88904DB}"/>
              </a:ext>
            </a:extLst>
          </p:cNvPr>
          <p:cNvSpPr>
            <a:spLocks noGrp="1"/>
          </p:cNvSpPr>
          <p:nvPr>
            <p:ph type="title"/>
          </p:nvPr>
        </p:nvSpPr>
        <p:spPr>
          <a:xfrm>
            <a:off x="2592925" y="624110"/>
            <a:ext cx="8911687" cy="1280890"/>
          </a:xfrm>
        </p:spPr>
        <p:txBody>
          <a:bodyPr/>
          <a:lstStyle/>
          <a:p>
            <a:r>
              <a:rPr lang="en-GB"/>
              <a:t>Public Health Optometry   </a:t>
            </a:r>
            <a:endParaRPr lang="en-US"/>
          </a:p>
        </p:txBody>
      </p:sp>
      <p:sp>
        <p:nvSpPr>
          <p:cNvPr id="3" name="Content Placeholder 2">
            <a:extLst>
              <a:ext uri="{FF2B5EF4-FFF2-40B4-BE49-F238E27FC236}">
                <a16:creationId xmlns:a16="http://schemas.microsoft.com/office/drawing/2014/main" xmlns="" id="{B20623D0-B779-294B-A728-C44DD323D3C1}"/>
              </a:ext>
            </a:extLst>
          </p:cNvPr>
          <p:cNvSpPr>
            <a:spLocks noGrp="1"/>
          </p:cNvSpPr>
          <p:nvPr>
            <p:ph idx="1"/>
          </p:nvPr>
        </p:nvSpPr>
        <p:spPr>
          <a:xfrm>
            <a:off x="2589212" y="2133600"/>
            <a:ext cx="8915400" cy="3777622"/>
          </a:xfrm>
        </p:spPr>
        <p:txBody>
          <a:bodyPr/>
          <a:lstStyle/>
          <a:p>
            <a:pPr marL="0" indent="0">
              <a:buNone/>
            </a:pPr>
            <a:r>
              <a:rPr lang="en-GB" b="1" i="0">
                <a:solidFill>
                  <a:srgbClr val="3C4043"/>
                </a:solidFill>
                <a:effectLst/>
                <a:latin typeface="Roboto" panose="02000000000000000000" pitchFamily="2" charset="0"/>
              </a:rPr>
              <a:t>Public Health Optometry</a:t>
            </a:r>
            <a:r>
              <a:rPr lang="en-GB" b="0" i="0">
                <a:solidFill>
                  <a:srgbClr val="3C4043"/>
                </a:solidFill>
                <a:effectLst/>
                <a:latin typeface="Roboto" panose="02000000000000000000" pitchFamily="2" charset="0"/>
              </a:rPr>
              <a:t> is an art and science of preventing visual impairment and promoting visual </a:t>
            </a:r>
            <a:r>
              <a:rPr lang="en-GB" b="1" i="0">
                <a:solidFill>
                  <a:srgbClr val="3C4043"/>
                </a:solidFill>
                <a:effectLst/>
                <a:latin typeface="Roboto" panose="02000000000000000000" pitchFamily="2" charset="0"/>
              </a:rPr>
              <a:t>health</a:t>
            </a:r>
            <a:r>
              <a:rPr lang="en-GB" b="0" i="0">
                <a:solidFill>
                  <a:srgbClr val="3C4043"/>
                </a:solidFill>
                <a:effectLst/>
                <a:latin typeface="Roboto" panose="02000000000000000000" pitchFamily="2" charset="0"/>
              </a:rPr>
              <a:t> through organized efforts and informed choices of society.</a:t>
            </a:r>
            <a:endParaRPr lang="en-US"/>
          </a:p>
        </p:txBody>
      </p:sp>
      <p:sp>
        <p:nvSpPr>
          <p:cNvPr id="5" name="TextBox 4">
            <a:extLst>
              <a:ext uri="{FF2B5EF4-FFF2-40B4-BE49-F238E27FC236}">
                <a16:creationId xmlns:a16="http://schemas.microsoft.com/office/drawing/2014/main" xmlns="" id="{42DDE097-D065-F542-8019-F032FA543295}"/>
              </a:ext>
            </a:extLst>
          </p:cNvPr>
          <p:cNvSpPr txBox="1"/>
          <p:nvPr/>
        </p:nvSpPr>
        <p:spPr>
          <a:xfrm>
            <a:off x="2589211" y="2779568"/>
            <a:ext cx="8748013" cy="3693319"/>
          </a:xfrm>
          <a:prstGeom prst="rect">
            <a:avLst/>
          </a:prstGeom>
          <a:noFill/>
        </p:spPr>
        <p:txBody>
          <a:bodyPr wrap="square">
            <a:spAutoFit/>
          </a:bodyPr>
          <a:lstStyle/>
          <a:p>
            <a:r>
              <a:rPr lang="en-GB" b="1" i="0">
                <a:solidFill>
                  <a:srgbClr val="3C4043"/>
                </a:solidFill>
                <a:effectLst/>
                <a:latin typeface="Roboto" panose="02000000000000000000" pitchFamily="2" charset="0"/>
              </a:rPr>
              <a:t>Public Health Optometry</a:t>
            </a:r>
            <a:r>
              <a:rPr lang="en-GB" b="0" i="0">
                <a:solidFill>
                  <a:srgbClr val="3C4043"/>
                </a:solidFill>
                <a:effectLst/>
                <a:latin typeface="Roboto" panose="02000000000000000000" pitchFamily="2" charset="0"/>
              </a:rPr>
              <a:t> is a hybrid discipline that combines the principles </a:t>
            </a:r>
            <a:r>
              <a:rPr lang="en-GB" b="1" i="0">
                <a:solidFill>
                  <a:srgbClr val="3C4043"/>
                </a:solidFill>
                <a:effectLst/>
                <a:latin typeface="Roboto" panose="02000000000000000000" pitchFamily="2" charset="0"/>
              </a:rPr>
              <a:t>of public health</a:t>
            </a:r>
            <a:r>
              <a:rPr lang="en-GB" b="0" i="0">
                <a:solidFill>
                  <a:srgbClr val="3C4043"/>
                </a:solidFill>
                <a:effectLst/>
                <a:latin typeface="Roboto" panose="02000000000000000000" pitchFamily="2" charset="0"/>
              </a:rPr>
              <a:t> and </a:t>
            </a:r>
            <a:r>
              <a:rPr lang="en-GB" b="1" i="0">
                <a:solidFill>
                  <a:srgbClr val="3C4043"/>
                </a:solidFill>
                <a:effectLst/>
                <a:latin typeface="Roboto" panose="02000000000000000000" pitchFamily="2" charset="0"/>
              </a:rPr>
              <a:t>optometry</a:t>
            </a:r>
            <a:r>
              <a:rPr lang="en-GB" b="0" i="0">
                <a:solidFill>
                  <a:srgbClr val="3C4043"/>
                </a:solidFill>
                <a:effectLst/>
                <a:latin typeface="Roboto" panose="02000000000000000000" pitchFamily="2" charset="0"/>
              </a:rPr>
              <a:t> where an </a:t>
            </a:r>
            <a:r>
              <a:rPr lang="en-GB" b="1" i="0">
                <a:solidFill>
                  <a:srgbClr val="3C4043"/>
                </a:solidFill>
                <a:effectLst/>
                <a:latin typeface="Roboto" panose="02000000000000000000" pitchFamily="2" charset="0"/>
              </a:rPr>
              <a:t>optometrist</a:t>
            </a:r>
            <a:r>
              <a:rPr lang="en-GB" b="0" i="0">
                <a:solidFill>
                  <a:srgbClr val="3C4043"/>
                </a:solidFill>
                <a:effectLst/>
                <a:latin typeface="Roboto" panose="02000000000000000000" pitchFamily="2" charset="0"/>
              </a:rPr>
              <a:t> applies the principles </a:t>
            </a:r>
            <a:r>
              <a:rPr lang="en-GB" b="1" i="0">
                <a:solidFill>
                  <a:srgbClr val="3C4043"/>
                </a:solidFill>
                <a:effectLst/>
                <a:latin typeface="Roboto" panose="02000000000000000000" pitchFamily="2" charset="0"/>
              </a:rPr>
              <a:t>of</a:t>
            </a:r>
            <a:r>
              <a:rPr lang="en-GB" b="0" i="0">
                <a:solidFill>
                  <a:srgbClr val="3C4043"/>
                </a:solidFill>
                <a:effectLst/>
                <a:latin typeface="Roboto" panose="02000000000000000000" pitchFamily="2" charset="0"/>
              </a:rPr>
              <a:t> both the specialties to reach out to the communities to provide care, promote eye </a:t>
            </a:r>
            <a:r>
              <a:rPr lang="en-GB" b="1" i="0">
                <a:solidFill>
                  <a:srgbClr val="3C4043"/>
                </a:solidFill>
                <a:effectLst/>
                <a:latin typeface="Roboto" panose="02000000000000000000" pitchFamily="2" charset="0"/>
              </a:rPr>
              <a:t>health</a:t>
            </a:r>
            <a:r>
              <a:rPr lang="en-GB" b="0" i="0">
                <a:solidFill>
                  <a:srgbClr val="3C4043"/>
                </a:solidFill>
                <a:effectLst/>
                <a:latin typeface="Roboto" panose="02000000000000000000" pitchFamily="2" charset="0"/>
              </a:rPr>
              <a:t> and train community level eye care workers.</a:t>
            </a:r>
          </a:p>
          <a:p>
            <a:pPr fontAlgn="base"/>
            <a:r>
              <a:rPr lang="en-GB" b="0" i="0">
                <a:effectLst/>
                <a:latin typeface="Open Sans"/>
              </a:rPr>
              <a:t>Visual impairment is a public health challenge affects millions of people and uncorrected refractive errors continue to remain the leading causes of visual impairment worldwide. While the technology in refractive surgery and newer contact lens designs are catching up in developed countries and urban areas in developing countries such as India, millions remain uncorrected due to lack of accessibility, availability and affordability of proper spectacles. Research has shown that this problem is more acute in remote and rural areas.</a:t>
            </a:r>
          </a:p>
          <a:p>
            <a:r>
              <a:rPr lang="en-GB" b="0" i="0">
                <a:solidFill>
                  <a:srgbClr val="000000"/>
                </a:solidFill>
                <a:effectLst/>
                <a:latin typeface="Arial" panose="020B0604020202020204" pitchFamily="34" charset="0"/>
              </a:rPr>
              <a:t/>
            </a:r>
            <a:br>
              <a:rPr lang="en-GB" b="0" i="0">
                <a:solidFill>
                  <a:srgbClr val="000000"/>
                </a:solidFill>
                <a:effectLst/>
                <a:latin typeface="Arial" panose="020B0604020202020204" pitchFamily="34" charset="0"/>
              </a:rPr>
            </a:br>
            <a:endParaRPr lang="en-US"/>
          </a:p>
        </p:txBody>
      </p:sp>
    </p:spTree>
    <p:extLst>
      <p:ext uri="{BB962C8B-B14F-4D97-AF65-F5344CB8AC3E}">
        <p14:creationId xmlns:p14="http://schemas.microsoft.com/office/powerpoint/2010/main" xmlns="" val="30652886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9014A0-9336-3B47-B0C2-215083B7E1DF}"/>
              </a:ext>
            </a:extLst>
          </p:cNvPr>
          <p:cNvSpPr>
            <a:spLocks noGrp="1"/>
          </p:cNvSpPr>
          <p:nvPr>
            <p:ph type="title"/>
          </p:nvPr>
        </p:nvSpPr>
        <p:spPr>
          <a:xfrm>
            <a:off x="1958335" y="141675"/>
            <a:ext cx="8911687" cy="1280890"/>
          </a:xfrm>
        </p:spPr>
        <p:txBody>
          <a:bodyPr/>
          <a:lstStyle/>
          <a:p>
            <a:r>
              <a:rPr lang="en-GB"/>
              <a:t>Social Determinant of Health  </a:t>
            </a:r>
            <a:endParaRPr lang="en-US"/>
          </a:p>
        </p:txBody>
      </p:sp>
      <p:sp>
        <p:nvSpPr>
          <p:cNvPr id="3" name="Content Placeholder 2">
            <a:extLst>
              <a:ext uri="{FF2B5EF4-FFF2-40B4-BE49-F238E27FC236}">
                <a16:creationId xmlns:a16="http://schemas.microsoft.com/office/drawing/2014/main" xmlns="" id="{D9A94648-44E3-3C4C-9324-8BD159C81B93}"/>
              </a:ext>
            </a:extLst>
          </p:cNvPr>
          <p:cNvSpPr>
            <a:spLocks noGrp="1"/>
          </p:cNvSpPr>
          <p:nvPr>
            <p:ph idx="1"/>
          </p:nvPr>
        </p:nvSpPr>
        <p:spPr>
          <a:xfrm>
            <a:off x="1954622" y="924049"/>
            <a:ext cx="8915400" cy="5009902"/>
          </a:xfrm>
        </p:spPr>
        <p:txBody>
          <a:bodyPr>
            <a:normAutofit fontScale="85000" lnSpcReduction="20000"/>
          </a:bodyPr>
          <a:lstStyle/>
          <a:p>
            <a:pPr marL="0" indent="0">
              <a:buNone/>
            </a:pPr>
            <a:endParaRPr lang="en-GB" b="1" i="0" dirty="0">
              <a:solidFill>
                <a:srgbClr val="28303D"/>
              </a:solidFill>
              <a:effectLst/>
              <a:latin typeface="-apple-system"/>
            </a:endParaRPr>
          </a:p>
          <a:p>
            <a:pPr marL="0" indent="0">
              <a:buNone/>
            </a:pPr>
            <a:r>
              <a:rPr lang="en-GB" b="0" i="0" dirty="0">
                <a:solidFill>
                  <a:srgbClr val="28303D"/>
                </a:solidFill>
                <a:effectLst/>
                <a:latin typeface="-apple-system"/>
              </a:rPr>
              <a:t>In Social Dimensions of Health generally, in the context in which a person’s life holds great importance both for his health status and the quality of his life, it is rapidly recognized that health is maintained not only through the advancement and application of health science and Improved, rather the efforts and the intelligent lifestyle choices of the person and society.</a:t>
            </a:r>
          </a:p>
          <a:p>
            <a:pPr marL="0" indent="0">
              <a:buNone/>
            </a:pPr>
            <a:r>
              <a:rPr lang="en-GB" b="0" i="0" dirty="0">
                <a:solidFill>
                  <a:srgbClr val="28303D"/>
                </a:solidFill>
                <a:effectLst/>
                <a:latin typeface="-apple-system"/>
              </a:rPr>
              <a:t>Some of the major determinants of health include physical environment, economic and social environment and the </a:t>
            </a:r>
            <a:r>
              <a:rPr lang="en-GB" b="0" i="0" dirty="0" err="1">
                <a:solidFill>
                  <a:srgbClr val="28303D"/>
                </a:solidFill>
                <a:effectLst/>
                <a:latin typeface="-apple-system"/>
              </a:rPr>
              <a:t>behavior</a:t>
            </a:r>
            <a:r>
              <a:rPr lang="en-GB" b="0" i="0" dirty="0">
                <a:solidFill>
                  <a:srgbClr val="28303D"/>
                </a:solidFill>
                <a:effectLst/>
                <a:latin typeface="-apple-system"/>
              </a:rPr>
              <a:t> and individual characteristics of a person. Here are some of the factors that will tell anyone that an individual of a society is happy or not:</a:t>
            </a:r>
          </a:p>
          <a:p>
            <a:r>
              <a:rPr lang="en-GB" b="0" i="0" dirty="0">
                <a:solidFill>
                  <a:srgbClr val="28303D"/>
                </a:solidFill>
                <a:effectLst/>
                <a:latin typeface="-apple-system"/>
              </a:rPr>
              <a:t>Social support networks</a:t>
            </a:r>
          </a:p>
          <a:p>
            <a:r>
              <a:rPr lang="en-GB" b="0" i="0" dirty="0">
                <a:solidFill>
                  <a:srgbClr val="28303D"/>
                </a:solidFill>
                <a:effectLst/>
                <a:latin typeface="-apple-system"/>
              </a:rPr>
              <a:t>Employment/working conditions</a:t>
            </a:r>
          </a:p>
          <a:p>
            <a:r>
              <a:rPr lang="en-GB" b="0" i="0" dirty="0">
                <a:solidFill>
                  <a:srgbClr val="28303D"/>
                </a:solidFill>
                <a:effectLst/>
                <a:latin typeface="-apple-system"/>
              </a:rPr>
              <a:t>Physical environments</a:t>
            </a:r>
          </a:p>
          <a:p>
            <a:r>
              <a:rPr lang="en-GB" b="0" i="0" dirty="0">
                <a:solidFill>
                  <a:srgbClr val="28303D"/>
                </a:solidFill>
                <a:effectLst/>
                <a:latin typeface="-apple-system"/>
              </a:rPr>
              <a:t>Healthy child development</a:t>
            </a:r>
          </a:p>
          <a:p>
            <a:r>
              <a:rPr lang="en-GB" b="0" i="0" dirty="0">
                <a:solidFill>
                  <a:srgbClr val="28303D"/>
                </a:solidFill>
                <a:effectLst/>
                <a:latin typeface="-apple-system"/>
              </a:rPr>
              <a:t>Gender</a:t>
            </a:r>
          </a:p>
          <a:p>
            <a:r>
              <a:rPr lang="en-GB" b="0" i="0" dirty="0">
                <a:solidFill>
                  <a:srgbClr val="28303D"/>
                </a:solidFill>
                <a:effectLst/>
                <a:latin typeface="-apple-system"/>
              </a:rPr>
              <a:t>Coping skills and personal health practices</a:t>
            </a:r>
          </a:p>
          <a:p>
            <a:r>
              <a:rPr lang="en-GB" b="0" i="0" dirty="0">
                <a:solidFill>
                  <a:srgbClr val="28303D"/>
                </a:solidFill>
                <a:effectLst/>
                <a:latin typeface="-apple-system"/>
              </a:rPr>
              <a:t>Literacy and Education</a:t>
            </a:r>
          </a:p>
          <a:p>
            <a:r>
              <a:rPr lang="en-GB" b="0" i="0" dirty="0">
                <a:solidFill>
                  <a:srgbClr val="28303D"/>
                </a:solidFill>
                <a:effectLst/>
                <a:latin typeface="-apple-system"/>
              </a:rPr>
              <a:t>Culture</a:t>
            </a:r>
          </a:p>
          <a:p>
            <a:r>
              <a:rPr lang="en-GB" b="0" i="0" dirty="0">
                <a:solidFill>
                  <a:srgbClr val="28303D"/>
                </a:solidFill>
                <a:effectLst/>
                <a:latin typeface="-apple-system"/>
              </a:rPr>
              <a:t>Genetics and Biology</a:t>
            </a:r>
          </a:p>
          <a:p>
            <a:r>
              <a:rPr lang="en-GB" b="0" i="0" dirty="0">
                <a:solidFill>
                  <a:srgbClr val="28303D"/>
                </a:solidFill>
                <a:effectLst/>
                <a:latin typeface="-apple-system"/>
              </a:rPr>
              <a:t>Healthy Child Development</a:t>
            </a:r>
          </a:p>
          <a:p>
            <a:endParaRPr lang="en-US" dirty="0"/>
          </a:p>
        </p:txBody>
      </p:sp>
    </p:spTree>
    <p:extLst>
      <p:ext uri="{BB962C8B-B14F-4D97-AF65-F5344CB8AC3E}">
        <p14:creationId xmlns:p14="http://schemas.microsoft.com/office/powerpoint/2010/main" xmlns="" val="3000917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6FF73DD-EADD-664B-9A78-46AD074EBE86}"/>
              </a:ext>
            </a:extLst>
          </p:cNvPr>
          <p:cNvSpPr>
            <a:spLocks noGrp="1"/>
          </p:cNvSpPr>
          <p:nvPr>
            <p:ph idx="1"/>
          </p:nvPr>
        </p:nvSpPr>
        <p:spPr>
          <a:xfrm>
            <a:off x="2589212" y="2133600"/>
            <a:ext cx="8915400" cy="3777622"/>
          </a:xfrm>
        </p:spPr>
        <p:txBody>
          <a:bodyPr>
            <a:normAutofit/>
          </a:bodyPr>
          <a:lstStyle/>
          <a:p>
            <a:pPr marL="0" indent="0">
              <a:buNone/>
            </a:pPr>
            <a:r>
              <a:rPr lang="en-GB" b="0" i="0" dirty="0">
                <a:solidFill>
                  <a:srgbClr val="28303D"/>
                </a:solidFill>
                <a:effectLst/>
                <a:latin typeface="-apple-system"/>
              </a:rPr>
              <a:t>When any doctor is working taking care of any person who is suffering from anxiety disordered, it must be taken care that doctor or professional should be having knowledge of medication for anxiety disorder. The beginning of the treatment is the major challenge that professionals need to find out before starting the treatment. By getting the knowledge of the symptoms of the anxiety disorder, the right beginning of the treatment for an anxiety disorder can find out. Like a good doctor, psychiatrist of professional, he or she should help the individuals who are suffering from an anxiety disorder with the help of therapy that helps them recover.</a:t>
            </a:r>
            <a:endParaRPr lang="en-US" dirty="0">
              <a:solidFill>
                <a:srgbClr val="28303D"/>
              </a:solidFill>
              <a:latin typeface="-apple-system"/>
            </a:endParaRPr>
          </a:p>
        </p:txBody>
      </p:sp>
    </p:spTree>
    <p:extLst>
      <p:ext uri="{BB962C8B-B14F-4D97-AF65-F5344CB8AC3E}">
        <p14:creationId xmlns:p14="http://schemas.microsoft.com/office/powerpoint/2010/main" xmlns="" val="445225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D102B5-E209-674C-9C6B-B2DAD9F79D61}"/>
              </a:ext>
            </a:extLst>
          </p:cNvPr>
          <p:cNvSpPr>
            <a:spLocks noGrp="1"/>
          </p:cNvSpPr>
          <p:nvPr>
            <p:ph type="title"/>
          </p:nvPr>
        </p:nvSpPr>
        <p:spPr/>
        <p:txBody>
          <a:bodyPr/>
          <a:lstStyle/>
          <a:p>
            <a:r>
              <a:rPr lang="en-GB"/>
              <a:t>Indicators of Health  </a:t>
            </a:r>
            <a:endParaRPr lang="en-US"/>
          </a:p>
        </p:txBody>
      </p:sp>
      <p:sp>
        <p:nvSpPr>
          <p:cNvPr id="3" name="Content Placeholder 2">
            <a:extLst>
              <a:ext uri="{FF2B5EF4-FFF2-40B4-BE49-F238E27FC236}">
                <a16:creationId xmlns:a16="http://schemas.microsoft.com/office/drawing/2014/main" xmlns="" id="{58C5002E-0A8B-0C44-B647-A02467A8C333}"/>
              </a:ext>
            </a:extLst>
          </p:cNvPr>
          <p:cNvSpPr>
            <a:spLocks noGrp="1"/>
          </p:cNvSpPr>
          <p:nvPr>
            <p:ph idx="1"/>
          </p:nvPr>
        </p:nvSpPr>
        <p:spPr>
          <a:xfrm>
            <a:off x="2589212" y="1521526"/>
            <a:ext cx="8915400" cy="4712364"/>
          </a:xfrm>
        </p:spPr>
        <p:txBody>
          <a:bodyPr>
            <a:normAutofit/>
          </a:bodyPr>
          <a:lstStyle/>
          <a:p>
            <a:pPr marL="0" indent="0">
              <a:buNone/>
            </a:pPr>
            <a:r>
              <a:rPr lang="en-GB" b="1" i="0">
                <a:solidFill>
                  <a:srgbClr val="202122"/>
                </a:solidFill>
                <a:effectLst/>
                <a:latin typeface="-apple-system"/>
              </a:rPr>
              <a:t>Health indicators</a:t>
            </a:r>
            <a:r>
              <a:rPr lang="en-GB" b="0" i="0">
                <a:solidFill>
                  <a:srgbClr val="202122"/>
                </a:solidFill>
                <a:effectLst/>
                <a:latin typeface="-apple-system"/>
              </a:rPr>
              <a:t> are </a:t>
            </a:r>
            <a:r>
              <a:rPr lang="en-GB" b="0" i="0" u="none" strike="noStrike">
                <a:solidFill>
                  <a:srgbClr val="6B4BA1"/>
                </a:solidFill>
                <a:effectLst/>
                <a:latin typeface="-apple-system"/>
                <a:hlinkClick r:id="rId2" tooltip="Quantifiable"/>
              </a:rPr>
              <a:t>quantifiable</a:t>
            </a:r>
            <a:r>
              <a:rPr lang="en-GB" b="0" i="0">
                <a:solidFill>
                  <a:srgbClr val="202122"/>
                </a:solidFill>
                <a:effectLst/>
                <a:latin typeface="-apple-system"/>
              </a:rPr>
              <a:t> characteristics of a population which researchers use as supporting evidence for describing the </a:t>
            </a:r>
            <a:r>
              <a:rPr lang="en-GB" b="0" i="0" u="none" strike="noStrike">
                <a:solidFill>
                  <a:srgbClr val="6B4BA1"/>
                </a:solidFill>
                <a:effectLst/>
                <a:latin typeface="-apple-system"/>
                <a:hlinkClick r:id="rId3" tooltip="Population health"/>
              </a:rPr>
              <a:t>health of a population</a:t>
            </a:r>
            <a:r>
              <a:rPr lang="en-GB" b="0" i="0">
                <a:solidFill>
                  <a:srgbClr val="202122"/>
                </a:solidFill>
                <a:effectLst/>
                <a:latin typeface="-apple-system"/>
              </a:rPr>
              <a:t>. Typically, researchers will use a </a:t>
            </a:r>
            <a:r>
              <a:rPr lang="en-GB" b="0" i="0" u="none" strike="noStrike">
                <a:solidFill>
                  <a:srgbClr val="6B4BA1"/>
                </a:solidFill>
                <a:effectLst/>
                <a:latin typeface="-apple-system"/>
                <a:hlinkClick r:id="rId4" tooltip="Survey methodology"/>
              </a:rPr>
              <a:t>survey methodology</a:t>
            </a:r>
            <a:r>
              <a:rPr lang="en-GB" b="0" i="0">
                <a:solidFill>
                  <a:srgbClr val="202122"/>
                </a:solidFill>
                <a:effectLst/>
                <a:latin typeface="-apple-system"/>
              </a:rPr>
              <a:t> to gather information about certain people, use </a:t>
            </a:r>
            <a:r>
              <a:rPr lang="en-GB" b="0" i="0" u="none" strike="noStrike">
                <a:solidFill>
                  <a:srgbClr val="6B4BA1"/>
                </a:solidFill>
                <a:effectLst/>
                <a:latin typeface="-apple-system"/>
                <a:hlinkClick r:id="rId5" tooltip="Statistics"/>
              </a:rPr>
              <a:t>statistics</a:t>
            </a:r>
            <a:r>
              <a:rPr lang="en-GB" b="0" i="0">
                <a:solidFill>
                  <a:srgbClr val="202122"/>
                </a:solidFill>
                <a:effectLst/>
                <a:latin typeface="-apple-system"/>
              </a:rPr>
              <a:t> in an attempt to generalize the information collected to the entire population, and then use the statistical analysis to make a statement about the health of the population.</a:t>
            </a:r>
          </a:p>
          <a:p>
            <a:pPr marL="0" indent="0">
              <a:buNone/>
            </a:pPr>
            <a:endParaRPr lang="en-GB">
              <a:solidFill>
                <a:srgbClr val="202122"/>
              </a:solidFill>
              <a:latin typeface="-apple-system"/>
            </a:endParaRPr>
          </a:p>
          <a:p>
            <a:pPr marL="0" indent="0">
              <a:buNone/>
            </a:pPr>
            <a:r>
              <a:rPr lang="en-GB" b="0" i="0">
                <a:solidFill>
                  <a:srgbClr val="202122"/>
                </a:solidFill>
                <a:effectLst/>
                <a:latin typeface="-apple-system"/>
              </a:rPr>
              <a:t>A common example of a health indicator is </a:t>
            </a:r>
            <a:r>
              <a:rPr lang="en-GB" b="0" i="0" u="none" strike="noStrike">
                <a:solidFill>
                  <a:srgbClr val="6B4BA1"/>
                </a:solidFill>
                <a:effectLst/>
                <a:latin typeface="-apple-system"/>
                <a:hlinkClick r:id="rId6" tooltip="Life expectancy"/>
              </a:rPr>
              <a:t>life expectancy</a:t>
            </a:r>
            <a:r>
              <a:rPr lang="en-GB" b="0" i="0">
                <a:solidFill>
                  <a:srgbClr val="202122"/>
                </a:solidFill>
                <a:effectLst/>
                <a:latin typeface="-apple-system"/>
              </a:rPr>
              <a:t>. A government might have a system for collecting information on each citizen's age at the time of death. This data about age at death can be used to support statements about the national life expectancy, in which case life expectancy would be a "health indicator". Life expectancy may be one of many "health indicators" which collectively researchers would use to describe the health of the population of the country.</a:t>
            </a:r>
            <a:endParaRPr lang="en-US"/>
          </a:p>
        </p:txBody>
      </p:sp>
    </p:spTree>
    <p:extLst>
      <p:ext uri="{BB962C8B-B14F-4D97-AF65-F5344CB8AC3E}">
        <p14:creationId xmlns:p14="http://schemas.microsoft.com/office/powerpoint/2010/main" xmlns="" val="1300809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A543C8-1174-9546-8CF4-005A6A9E4CCD}"/>
              </a:ext>
            </a:extLst>
          </p:cNvPr>
          <p:cNvSpPr>
            <a:spLocks noGrp="1"/>
          </p:cNvSpPr>
          <p:nvPr>
            <p:ph type="title"/>
          </p:nvPr>
        </p:nvSpPr>
        <p:spPr/>
        <p:txBody>
          <a:bodyPr/>
          <a:lstStyle/>
          <a:p>
            <a:r>
              <a:rPr lang="en-GB"/>
              <a:t>Classification of Health Indicators</a:t>
            </a:r>
            <a:br>
              <a:rPr lang="en-GB"/>
            </a:br>
            <a:r>
              <a:rPr lang="en-GB"/>
              <a:t>   </a:t>
            </a:r>
            <a:endParaRPr lang="en-US"/>
          </a:p>
        </p:txBody>
      </p:sp>
      <p:sp>
        <p:nvSpPr>
          <p:cNvPr id="3" name="Content Placeholder 2">
            <a:extLst>
              <a:ext uri="{FF2B5EF4-FFF2-40B4-BE49-F238E27FC236}">
                <a16:creationId xmlns:a16="http://schemas.microsoft.com/office/drawing/2014/main" xmlns="" id="{494D2595-7F89-554E-AA60-EFA3689FC152}"/>
              </a:ext>
            </a:extLst>
          </p:cNvPr>
          <p:cNvSpPr>
            <a:spLocks noGrp="1"/>
          </p:cNvSpPr>
          <p:nvPr>
            <p:ph idx="1"/>
          </p:nvPr>
        </p:nvSpPr>
        <p:spPr>
          <a:xfrm>
            <a:off x="1799854" y="1577192"/>
            <a:ext cx="10392146" cy="5262253"/>
          </a:xfrm>
        </p:spPr>
        <p:txBody>
          <a:bodyPr/>
          <a:lstStyle/>
          <a:p>
            <a:r>
              <a:rPr lang="en-GB"/>
              <a:t>Mortality indicators</a:t>
            </a:r>
          </a:p>
          <a:p>
            <a:r>
              <a:rPr lang="en-GB"/>
              <a:t>Morbidity indicators</a:t>
            </a:r>
          </a:p>
          <a:p>
            <a:r>
              <a:rPr lang="en-GB"/>
              <a:t>Disability rates </a:t>
            </a:r>
          </a:p>
          <a:p>
            <a:r>
              <a:rPr lang="en-GB"/>
              <a:t>Nutritional Status indicators    </a:t>
            </a:r>
          </a:p>
          <a:p>
            <a:r>
              <a:rPr lang="en-GB"/>
              <a:t>Health care delivery indicators</a:t>
            </a:r>
          </a:p>
          <a:p>
            <a:r>
              <a:rPr lang="en-GB"/>
              <a:t> Utilization rates</a:t>
            </a:r>
          </a:p>
          <a:p>
            <a:r>
              <a:rPr lang="en-GB"/>
              <a:t>Indicators of social and mental health</a:t>
            </a:r>
          </a:p>
          <a:p>
            <a:r>
              <a:rPr lang="en-GB"/>
              <a:t>Environmental health</a:t>
            </a:r>
          </a:p>
          <a:p>
            <a:r>
              <a:rPr lang="en-GB"/>
              <a:t>Socioeconomic Indicators</a:t>
            </a:r>
          </a:p>
          <a:p>
            <a:r>
              <a:rPr lang="en-GB"/>
              <a:t>Health policy indicators</a:t>
            </a:r>
          </a:p>
          <a:p>
            <a:r>
              <a:rPr lang="en-GB"/>
              <a:t>Indicators of quality of life </a:t>
            </a:r>
          </a:p>
          <a:p>
            <a:r>
              <a:rPr lang="en-GB"/>
              <a:t>Other indicators                  </a:t>
            </a:r>
            <a:endParaRPr lang="en-US"/>
          </a:p>
        </p:txBody>
      </p:sp>
    </p:spTree>
    <p:extLst>
      <p:ext uri="{BB962C8B-B14F-4D97-AF65-F5344CB8AC3E}">
        <p14:creationId xmlns:p14="http://schemas.microsoft.com/office/powerpoint/2010/main" xmlns="" val="41098818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B53ABE-26CE-3849-8F06-3345D9A14F00}"/>
              </a:ext>
            </a:extLst>
          </p:cNvPr>
          <p:cNvSpPr>
            <a:spLocks noGrp="1"/>
          </p:cNvSpPr>
          <p:nvPr>
            <p:ph type="title"/>
          </p:nvPr>
        </p:nvSpPr>
        <p:spPr/>
        <p:txBody>
          <a:bodyPr/>
          <a:lstStyle/>
          <a:p>
            <a:r>
              <a:rPr lang="en-GB"/>
              <a:t>Quality of life indicators   </a:t>
            </a:r>
            <a:endParaRPr lang="en-US"/>
          </a:p>
        </p:txBody>
      </p:sp>
      <p:sp>
        <p:nvSpPr>
          <p:cNvPr id="3" name="Content Placeholder 2">
            <a:extLst>
              <a:ext uri="{FF2B5EF4-FFF2-40B4-BE49-F238E27FC236}">
                <a16:creationId xmlns:a16="http://schemas.microsoft.com/office/drawing/2014/main" xmlns="" id="{5567824B-F26E-B244-9BC4-7DAE47AAA049}"/>
              </a:ext>
            </a:extLst>
          </p:cNvPr>
          <p:cNvSpPr>
            <a:spLocks noGrp="1"/>
          </p:cNvSpPr>
          <p:nvPr>
            <p:ph idx="1"/>
          </p:nvPr>
        </p:nvSpPr>
        <p:spPr/>
        <p:txBody>
          <a:bodyPr>
            <a:normAutofit fontScale="92500" lnSpcReduction="10000"/>
          </a:bodyPr>
          <a:lstStyle/>
          <a:p>
            <a:pPr marL="0" indent="0" fontAlgn="base">
              <a:buNone/>
            </a:pPr>
            <a:r>
              <a:rPr lang="en-GB" b="0" i="0">
                <a:solidFill>
                  <a:srgbClr val="202122"/>
                </a:solidFill>
                <a:effectLst/>
                <a:latin typeface="-apple-system"/>
              </a:rPr>
              <a:t>Within the field of healthcare, quality of life is often regarded in terms of how a certain ailment affects a patient on an individual level. This may be a debilitating weakness that is not life-threatening; life-threatening illness that is not terminal; terminal illness; the predictable, natural decline in the health of an elder; an unforeseen mental/physical decline of a loved one; or chronic, end-stage disease processes. Researchers at the University of Toronto's Quality of Life Research Unit define quality of life as "The degree to which a person enjoys the important possibilities of his or her life" (UofT). Their Quality of Life Model is based on the categories "being", "belonging", and "becoming"; respectively who one is, how one is not connected to one's environment, and whether one achieves one's personal goals, hopes, and aspirations.</a:t>
            </a:r>
          </a:p>
          <a:p>
            <a:pPr marL="0" indent="0" fontAlgn="base">
              <a:buNone/>
            </a:pPr>
            <a:r>
              <a:rPr lang="en-GB" b="0" i="0">
                <a:solidFill>
                  <a:srgbClr val="202122"/>
                </a:solidFill>
                <a:effectLst/>
                <a:latin typeface="-apple-system"/>
              </a:rPr>
              <a:t>Experience sampling studies show substantial between-person variability in within-person associations between somatic symptoms and quality of life.Hecht and Shiel measure quality of life as “the patient’s ability to enjoy normal life activities” since life quality is strongly related to wellbeing without suffering from sickness and treatment. There are multiple assessments available that measure Health-Related Quality of Life</a:t>
            </a:r>
          </a:p>
          <a:p>
            <a:endParaRPr lang="en-US"/>
          </a:p>
        </p:txBody>
      </p:sp>
    </p:spTree>
    <p:extLst>
      <p:ext uri="{BB962C8B-B14F-4D97-AF65-F5344CB8AC3E}">
        <p14:creationId xmlns:p14="http://schemas.microsoft.com/office/powerpoint/2010/main" xmlns="" val="12090845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14DEFF-3279-3748-850C-F49B5A33D2AB}"/>
              </a:ext>
            </a:extLst>
          </p:cNvPr>
          <p:cNvSpPr>
            <a:spLocks noGrp="1"/>
          </p:cNvSpPr>
          <p:nvPr>
            <p:ph type="title"/>
          </p:nvPr>
        </p:nvSpPr>
        <p:spPr>
          <a:xfrm>
            <a:off x="2147600" y="306333"/>
            <a:ext cx="8911687" cy="1280890"/>
          </a:xfrm>
        </p:spPr>
        <p:txBody>
          <a:bodyPr/>
          <a:lstStyle/>
          <a:p>
            <a:r>
              <a:rPr lang="en-GB"/>
              <a:t>Mortality indicators  </a:t>
            </a:r>
            <a:endParaRPr lang="en-US"/>
          </a:p>
        </p:txBody>
      </p:sp>
      <p:sp>
        <p:nvSpPr>
          <p:cNvPr id="3" name="Content Placeholder 2">
            <a:extLst>
              <a:ext uri="{FF2B5EF4-FFF2-40B4-BE49-F238E27FC236}">
                <a16:creationId xmlns:a16="http://schemas.microsoft.com/office/drawing/2014/main" xmlns="" id="{9986E7DC-B614-F548-948B-29119BC53383}"/>
              </a:ext>
            </a:extLst>
          </p:cNvPr>
          <p:cNvSpPr>
            <a:spLocks noGrp="1"/>
          </p:cNvSpPr>
          <p:nvPr>
            <p:ph idx="1"/>
          </p:nvPr>
        </p:nvSpPr>
        <p:spPr>
          <a:xfrm>
            <a:off x="1836964" y="1243197"/>
            <a:ext cx="9667648" cy="5308469"/>
          </a:xfrm>
        </p:spPr>
        <p:txBody>
          <a:bodyPr/>
          <a:lstStyle/>
          <a:p>
            <a:pPr marL="0" indent="0">
              <a:buNone/>
            </a:pPr>
            <a:endParaRPr lang="en-GB" b="1" i="0">
              <a:solidFill>
                <a:srgbClr val="335165"/>
              </a:solidFill>
              <a:effectLst/>
              <a:latin typeface="Verdana" panose="02000000000000000000" pitchFamily="2" charset="0"/>
            </a:endParaRPr>
          </a:p>
          <a:p>
            <a:pPr marL="0" indent="0">
              <a:buNone/>
            </a:pPr>
            <a:r>
              <a:rPr lang="en-GB" b="0" i="0">
                <a:solidFill>
                  <a:srgbClr val="335165"/>
                </a:solidFill>
                <a:effectLst/>
                <a:latin typeface="Verdana" panose="02000000000000000000" pitchFamily="2" charset="0"/>
              </a:rPr>
              <a:t> </a:t>
            </a:r>
          </a:p>
          <a:p>
            <a:pPr marL="0" indent="0">
              <a:buNone/>
            </a:pPr>
            <a:r>
              <a:rPr lang="en-GB" b="0" i="0">
                <a:solidFill>
                  <a:srgbClr val="335165"/>
                </a:solidFill>
                <a:effectLst/>
                <a:latin typeface="Verdana" panose="02000000000000000000" pitchFamily="2" charset="0"/>
              </a:rPr>
              <a:t>The point estimate for the crude mortality rate and age-specific mortality rates when measured using surveys are usually presented with confidence intervals. Moreover, the rates themselves should always contain the population constant and time period. You cannot cite a mortality rate as just a number (for example, 2.3); this is as meaningless as giving the weight of something without the unit of weight (for example, it weighs 19). In addition, the presentation should include the time to which the estimate is applicable.</a:t>
            </a:r>
          </a:p>
          <a:p>
            <a:pPr marL="0" indent="0">
              <a:buNone/>
            </a:pPr>
            <a:r>
              <a:rPr lang="en-GB" b="0" i="0">
                <a:solidFill>
                  <a:srgbClr val="335165"/>
                </a:solidFill>
                <a:effectLst/>
                <a:latin typeface="Verdana" panose="020B0604030504040204" pitchFamily="34" charset="0"/>
              </a:rPr>
              <a:t>Prospective death surveillance allows you to follow trends in mortality over time. The best way to display such data are in a graph of mortality incidence rates</a:t>
            </a:r>
            <a:endParaRPr lang="en-GB" b="0" i="0">
              <a:solidFill>
                <a:srgbClr val="335165"/>
              </a:solidFill>
              <a:effectLst/>
              <a:latin typeface="Verdana" panose="02000000000000000000" pitchFamily="2" charset="0"/>
            </a:endParaRPr>
          </a:p>
        </p:txBody>
      </p:sp>
    </p:spTree>
    <p:extLst>
      <p:ext uri="{BB962C8B-B14F-4D97-AF65-F5344CB8AC3E}">
        <p14:creationId xmlns:p14="http://schemas.microsoft.com/office/powerpoint/2010/main" xmlns="" val="26045680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F6EE31FE-CD77-394E-8DB8-C46D51C8A2AC}"/>
              </a:ext>
            </a:extLst>
          </p:cNvPr>
          <p:cNvPicPr>
            <a:picLocks noChangeAspect="1"/>
          </p:cNvPicPr>
          <p:nvPr/>
        </p:nvPicPr>
        <p:blipFill>
          <a:blip r:embed="rId2"/>
          <a:stretch>
            <a:fillRect/>
          </a:stretch>
        </p:blipFill>
        <p:spPr>
          <a:xfrm>
            <a:off x="3356944" y="1742023"/>
            <a:ext cx="5476875" cy="3381375"/>
          </a:xfrm>
          <a:prstGeom prst="rect">
            <a:avLst/>
          </a:prstGeom>
        </p:spPr>
      </p:pic>
      <p:sp>
        <p:nvSpPr>
          <p:cNvPr id="6" name="Content Placeholder 5">
            <a:extLst>
              <a:ext uri="{FF2B5EF4-FFF2-40B4-BE49-F238E27FC236}">
                <a16:creationId xmlns:a16="http://schemas.microsoft.com/office/drawing/2014/main" xmlns="" id="{98553B88-6FFD-4C4E-908F-24BFA36A7F13}"/>
              </a:ext>
            </a:extLst>
          </p:cNvPr>
          <p:cNvSpPr>
            <a:spLocks noGrp="1"/>
          </p:cNvSpPr>
          <p:nvPr>
            <p:ph idx="1"/>
          </p:nvPr>
        </p:nvSpPr>
        <p:spPr>
          <a:xfrm>
            <a:off x="2589212" y="129887"/>
            <a:ext cx="8915400" cy="6475762"/>
          </a:xfrm>
        </p:spPr>
        <p:txBody>
          <a:bodyPr/>
          <a:lstStyle/>
          <a:p>
            <a:pPr marL="0" indent="0">
              <a:buNone/>
            </a:pPr>
            <a:r>
              <a:rPr lang="en-GB" b="0" i="0">
                <a:solidFill>
                  <a:srgbClr val="335165"/>
                </a:solidFill>
                <a:effectLst/>
                <a:latin typeface="Verdana" panose="020B0604030504040204" pitchFamily="34" charset="0"/>
              </a:rPr>
              <a:t>Mortality can also be presented as the number of excess deaths caused by the emergency (see section </a:t>
            </a:r>
            <a:r>
              <a:rPr lang="en-GB" b="0" i="0">
                <a:solidFill>
                  <a:srgbClr val="9966CC"/>
                </a:solidFill>
                <a:effectLst/>
                <a:latin typeface="Verdana" panose="020B0604030504040204" pitchFamily="34" charset="0"/>
                <a:hlinkClick r:id="rId3"/>
              </a:rPr>
              <a:t>Number of excess deaths</a:t>
            </a:r>
            <a:r>
              <a:rPr lang="en-GB" b="0" i="0">
                <a:solidFill>
                  <a:srgbClr val="335165"/>
                </a:solidFill>
                <a:effectLst/>
                <a:latin typeface="Verdana" panose="020B0604030504040204" pitchFamily="34" charset="0"/>
              </a:rPr>
              <a:t> for more information). As with any important estimate from a survey, this point estimate should also be presented with confidence intervals.</a:t>
            </a:r>
            <a:endParaRPr lang="en-US"/>
          </a:p>
        </p:txBody>
      </p:sp>
    </p:spTree>
    <p:extLst>
      <p:ext uri="{BB962C8B-B14F-4D97-AF65-F5344CB8AC3E}">
        <p14:creationId xmlns:p14="http://schemas.microsoft.com/office/powerpoint/2010/main" xmlns="" val="4370141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1B1A9E8-A2B2-BF49-B072-F09700F7834B}"/>
              </a:ext>
            </a:extLst>
          </p:cNvPr>
          <p:cNvSpPr>
            <a:spLocks noGrp="1"/>
          </p:cNvSpPr>
          <p:nvPr>
            <p:ph idx="1"/>
          </p:nvPr>
        </p:nvSpPr>
        <p:spPr>
          <a:xfrm>
            <a:off x="1799854" y="556656"/>
            <a:ext cx="9704758" cy="6301344"/>
          </a:xfrm>
        </p:spPr>
        <p:txBody>
          <a:bodyPr/>
          <a:lstStyle/>
          <a:p>
            <a:pPr marL="0" indent="0">
              <a:buNone/>
            </a:pPr>
            <a:r>
              <a:rPr lang="en-GB" b="0" i="0">
                <a:solidFill>
                  <a:srgbClr val="335165"/>
                </a:solidFill>
                <a:effectLst/>
                <a:latin typeface="Verdana" panose="020B0604030504040204" pitchFamily="34" charset="0"/>
              </a:rPr>
              <a:t>Cause of death is usually presented as the proportion of all deaths ascribed to each cause. The total of all the proportions should equal 100%. The presentation can be in the form of a table or pie chart. See section </a:t>
            </a:r>
            <a:r>
              <a:rPr lang="en-GB" b="0" i="0">
                <a:solidFill>
                  <a:srgbClr val="9966CC"/>
                </a:solidFill>
                <a:effectLst/>
                <a:latin typeface="Verdana" panose="020B0604030504040204" pitchFamily="34" charset="0"/>
                <a:hlinkClick r:id="rId2"/>
              </a:rPr>
              <a:t>Measurement of causes of death in surveys</a:t>
            </a:r>
            <a:r>
              <a:rPr lang="en-GB" b="0" i="0">
                <a:solidFill>
                  <a:srgbClr val="335165"/>
                </a:solidFill>
                <a:effectLst/>
                <a:latin typeface="Verdana" panose="020B0604030504040204" pitchFamily="34" charset="0"/>
              </a:rPr>
              <a:t> for a discussion of important caveats regarding the measurement of causes of deathi in survey</a:t>
            </a:r>
          </a:p>
          <a:p>
            <a:pPr marL="0" indent="0">
              <a:buNone/>
            </a:pPr>
            <a:endParaRPr lang="en-GB">
              <a:solidFill>
                <a:srgbClr val="335165"/>
              </a:solidFill>
              <a:latin typeface="Verdana" panose="020B0604030504040204" pitchFamily="34" charset="0"/>
            </a:endParaRPr>
          </a:p>
          <a:p>
            <a:pPr marL="0" indent="0">
              <a:buNone/>
            </a:pPr>
            <a:endParaRPr lang="en-GB" b="0" i="0">
              <a:solidFill>
                <a:srgbClr val="335165"/>
              </a:solidFill>
              <a:effectLst/>
              <a:latin typeface="Verdana" panose="020B0604030504040204" pitchFamily="34" charset="0"/>
            </a:endParaRPr>
          </a:p>
          <a:p>
            <a:pPr marL="0" indent="0">
              <a:buNone/>
            </a:pPr>
            <a:r>
              <a:rPr lang="en-GB" b="0" i="0">
                <a:solidFill>
                  <a:srgbClr val="335165"/>
                </a:solidFill>
                <a:effectLst/>
                <a:latin typeface="Verdana" panose="020B0604030504040204" pitchFamily="34" charset="0"/>
              </a:rPr>
              <a:t>The distribution of causes of death as shown:</a:t>
            </a:r>
          </a:p>
          <a:p>
            <a:pPr marL="0" indent="0">
              <a:buNone/>
            </a:pPr>
            <a:endParaRPr lang="en-US"/>
          </a:p>
        </p:txBody>
      </p:sp>
      <p:pic>
        <p:nvPicPr>
          <p:cNvPr id="4" name="Picture 3">
            <a:extLst>
              <a:ext uri="{FF2B5EF4-FFF2-40B4-BE49-F238E27FC236}">
                <a16:creationId xmlns:a16="http://schemas.microsoft.com/office/drawing/2014/main" xmlns="" id="{B517A030-6681-DA49-8FCA-E4BA7CF05FDF}"/>
              </a:ext>
            </a:extLst>
          </p:cNvPr>
          <p:cNvPicPr>
            <a:picLocks noChangeAspect="1"/>
          </p:cNvPicPr>
          <p:nvPr/>
        </p:nvPicPr>
        <p:blipFill>
          <a:blip r:embed="rId3"/>
          <a:stretch>
            <a:fillRect/>
          </a:stretch>
        </p:blipFill>
        <p:spPr>
          <a:xfrm>
            <a:off x="2462088" y="3429000"/>
            <a:ext cx="4371975" cy="3343275"/>
          </a:xfrm>
          <a:prstGeom prst="rect">
            <a:avLst/>
          </a:prstGeom>
        </p:spPr>
      </p:pic>
    </p:spTree>
    <p:extLst>
      <p:ext uri="{BB962C8B-B14F-4D97-AF65-F5344CB8AC3E}">
        <p14:creationId xmlns:p14="http://schemas.microsoft.com/office/powerpoint/2010/main" xmlns="" val="353053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93CAEC-4C1A-8549-9969-389A8BEDF86E}"/>
              </a:ext>
            </a:extLst>
          </p:cNvPr>
          <p:cNvSpPr>
            <a:spLocks noGrp="1"/>
          </p:cNvSpPr>
          <p:nvPr>
            <p:ph type="title"/>
          </p:nvPr>
        </p:nvSpPr>
        <p:spPr/>
        <p:txBody>
          <a:bodyPr/>
          <a:lstStyle/>
          <a:p>
            <a:r>
              <a:rPr lang="en-GB"/>
              <a:t>Morbidity indicators  </a:t>
            </a:r>
            <a:endParaRPr lang="en-US"/>
          </a:p>
        </p:txBody>
      </p:sp>
      <p:sp>
        <p:nvSpPr>
          <p:cNvPr id="3" name="Content Placeholder 2">
            <a:extLst>
              <a:ext uri="{FF2B5EF4-FFF2-40B4-BE49-F238E27FC236}">
                <a16:creationId xmlns:a16="http://schemas.microsoft.com/office/drawing/2014/main" xmlns="" id="{D53D51B3-1301-2D4A-B6A0-C4CC3B2B83AA}"/>
              </a:ext>
            </a:extLst>
          </p:cNvPr>
          <p:cNvSpPr>
            <a:spLocks noGrp="1"/>
          </p:cNvSpPr>
          <p:nvPr>
            <p:ph idx="1"/>
          </p:nvPr>
        </p:nvSpPr>
        <p:spPr/>
        <p:txBody>
          <a:bodyPr/>
          <a:lstStyle/>
          <a:p>
            <a:pPr marL="0" indent="0">
              <a:buNone/>
            </a:pPr>
            <a:r>
              <a:rPr lang="en-GB" b="0" i="0">
                <a:solidFill>
                  <a:srgbClr val="3C4043"/>
                </a:solidFill>
                <a:effectLst/>
                <a:latin typeface="Roboto" panose="02000000000000000000" pitchFamily="2" charset="0"/>
              </a:rPr>
              <a:t>Morbidity Indicators. A morbidity indicator is a value describing the presence of disease in the </a:t>
            </a:r>
            <a:r>
              <a:rPr lang="en-GB" b="1" i="0">
                <a:solidFill>
                  <a:srgbClr val="3C4043"/>
                </a:solidFill>
                <a:effectLst/>
                <a:latin typeface="Roboto" panose="02000000000000000000" pitchFamily="2" charset="0"/>
              </a:rPr>
              <a:t>population</a:t>
            </a:r>
            <a:r>
              <a:rPr lang="en-GB" b="0" i="0">
                <a:solidFill>
                  <a:srgbClr val="3C4043"/>
                </a:solidFill>
                <a:effectLst/>
                <a:latin typeface="Roboto" panose="02000000000000000000" pitchFamily="2" charset="0"/>
              </a:rPr>
              <a:t>, or the degree of risk of an event. The </a:t>
            </a:r>
            <a:r>
              <a:rPr lang="en-GB" b="1" i="0">
                <a:solidFill>
                  <a:srgbClr val="3C4043"/>
                </a:solidFill>
                <a:effectLst/>
                <a:latin typeface="Roboto" panose="02000000000000000000" pitchFamily="2" charset="0"/>
              </a:rPr>
              <a:t>incidence rate</a:t>
            </a:r>
            <a:r>
              <a:rPr lang="en-GB" b="0" i="0">
                <a:solidFill>
                  <a:srgbClr val="3C4043"/>
                </a:solidFill>
                <a:effectLst/>
                <a:latin typeface="Roboto" panose="02000000000000000000" pitchFamily="2" charset="0"/>
              </a:rPr>
              <a:t>, prevalence, and </a:t>
            </a:r>
            <a:r>
              <a:rPr lang="en-GB" b="1" i="0">
                <a:solidFill>
                  <a:srgbClr val="3C4043"/>
                </a:solidFill>
                <a:effectLst/>
                <a:latin typeface="Roboto" panose="02000000000000000000" pitchFamily="2" charset="0"/>
              </a:rPr>
              <a:t>attack rate</a:t>
            </a:r>
            <a:r>
              <a:rPr lang="en-GB" b="0" i="0">
                <a:solidFill>
                  <a:srgbClr val="3C4043"/>
                </a:solidFill>
                <a:effectLst/>
                <a:latin typeface="Roboto" panose="02000000000000000000" pitchFamily="2" charset="0"/>
              </a:rPr>
              <a:t> (</a:t>
            </a:r>
            <a:r>
              <a:rPr lang="en-GB" b="1" i="0">
                <a:solidFill>
                  <a:srgbClr val="3C4043"/>
                </a:solidFill>
                <a:effectLst/>
                <a:latin typeface="Roboto" panose="02000000000000000000" pitchFamily="2" charset="0"/>
              </a:rPr>
              <a:t>AR</a:t>
            </a:r>
            <a:r>
              <a:rPr lang="en-GB" b="0" i="0">
                <a:solidFill>
                  <a:srgbClr val="3C4043"/>
                </a:solidFill>
                <a:effectLst/>
                <a:latin typeface="Roboto" panose="02000000000000000000" pitchFamily="2" charset="0"/>
              </a:rPr>
              <a:t>) are common applications of this concept in epidemiology.</a:t>
            </a:r>
          </a:p>
          <a:p>
            <a:pPr marL="0" indent="0">
              <a:buNone/>
            </a:pPr>
            <a:endParaRPr lang="en-GB">
              <a:solidFill>
                <a:srgbClr val="3C4043"/>
              </a:solidFill>
              <a:latin typeface="Roboto" panose="02000000000000000000" pitchFamily="2" charset="0"/>
            </a:endParaRPr>
          </a:p>
          <a:p>
            <a:pPr marL="0" indent="0">
              <a:buNone/>
            </a:pPr>
            <a:r>
              <a:rPr lang="en-GB" b="1" i="0">
                <a:solidFill>
                  <a:srgbClr val="3C4043"/>
                </a:solidFill>
                <a:effectLst/>
                <a:latin typeface="Roboto" panose="02000000000000000000" pitchFamily="2" charset="0"/>
              </a:rPr>
              <a:t>Morbidity</a:t>
            </a:r>
            <a:r>
              <a:rPr lang="en-GB" b="0" i="0">
                <a:solidFill>
                  <a:srgbClr val="3C4043"/>
                </a:solidFill>
                <a:effectLst/>
                <a:latin typeface="Roboto" panose="02000000000000000000" pitchFamily="2" charset="0"/>
              </a:rPr>
              <a:t> is another term for illness. A person can have several co-</a:t>
            </a:r>
            <a:r>
              <a:rPr lang="en-GB" b="1" i="0">
                <a:solidFill>
                  <a:srgbClr val="3C4043"/>
                </a:solidFill>
                <a:effectLst/>
                <a:latin typeface="Roboto" panose="02000000000000000000" pitchFamily="2" charset="0"/>
              </a:rPr>
              <a:t>morbidities</a:t>
            </a:r>
            <a:r>
              <a:rPr lang="en-GB" b="0" i="0">
                <a:solidFill>
                  <a:srgbClr val="3C4043"/>
                </a:solidFill>
                <a:effectLst/>
                <a:latin typeface="Roboto" panose="02000000000000000000" pitchFamily="2" charset="0"/>
              </a:rPr>
              <a:t> simultaneously. So, </a:t>
            </a:r>
            <a:r>
              <a:rPr lang="en-GB" b="1" i="0">
                <a:solidFill>
                  <a:srgbClr val="3C4043"/>
                </a:solidFill>
                <a:effectLst/>
                <a:latin typeface="Roboto" panose="02000000000000000000" pitchFamily="2" charset="0"/>
              </a:rPr>
              <a:t>morbidities</a:t>
            </a:r>
            <a:r>
              <a:rPr lang="en-GB" b="0" i="0">
                <a:solidFill>
                  <a:srgbClr val="3C4043"/>
                </a:solidFill>
                <a:effectLst/>
                <a:latin typeface="Roboto" panose="02000000000000000000" pitchFamily="2" charset="0"/>
              </a:rPr>
              <a:t> can range from Alzheimer's disease to cancer to traumatic brain injury. </a:t>
            </a:r>
            <a:r>
              <a:rPr lang="en-GB" b="1" i="0">
                <a:solidFill>
                  <a:srgbClr val="3C4043"/>
                </a:solidFill>
                <a:effectLst/>
                <a:latin typeface="Roboto" panose="02000000000000000000" pitchFamily="2" charset="0"/>
              </a:rPr>
              <a:t>Morbidities</a:t>
            </a:r>
            <a:r>
              <a:rPr lang="en-GB" b="0" i="0">
                <a:solidFill>
                  <a:srgbClr val="3C4043"/>
                </a:solidFill>
                <a:effectLst/>
                <a:latin typeface="Roboto" panose="02000000000000000000" pitchFamily="2" charset="0"/>
              </a:rPr>
              <a:t> are NOT deaths.</a:t>
            </a:r>
            <a:endParaRPr lang="en-US"/>
          </a:p>
        </p:txBody>
      </p:sp>
    </p:spTree>
    <p:extLst>
      <p:ext uri="{BB962C8B-B14F-4D97-AF65-F5344CB8AC3E}">
        <p14:creationId xmlns:p14="http://schemas.microsoft.com/office/powerpoint/2010/main" xmlns="" val="19801483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BA9214-FFCB-7D47-B1EE-6C06C53F33A5}"/>
              </a:ext>
            </a:extLst>
          </p:cNvPr>
          <p:cNvSpPr>
            <a:spLocks noGrp="1"/>
          </p:cNvSpPr>
          <p:nvPr>
            <p:ph type="title"/>
          </p:nvPr>
        </p:nvSpPr>
        <p:spPr/>
        <p:txBody>
          <a:bodyPr/>
          <a:lstStyle/>
          <a:p>
            <a:r>
              <a:rPr lang="en-GB"/>
              <a:t>Disability Rates </a:t>
            </a:r>
            <a:endParaRPr lang="en-US"/>
          </a:p>
        </p:txBody>
      </p:sp>
      <p:sp>
        <p:nvSpPr>
          <p:cNvPr id="3" name="Content Placeholder 2">
            <a:extLst>
              <a:ext uri="{FF2B5EF4-FFF2-40B4-BE49-F238E27FC236}">
                <a16:creationId xmlns:a16="http://schemas.microsoft.com/office/drawing/2014/main" xmlns="" id="{D3F66F61-8AB9-E945-8328-0541B170A892}"/>
              </a:ext>
            </a:extLst>
          </p:cNvPr>
          <p:cNvSpPr>
            <a:spLocks noGrp="1"/>
          </p:cNvSpPr>
          <p:nvPr>
            <p:ph idx="1"/>
          </p:nvPr>
        </p:nvSpPr>
        <p:spPr/>
        <p:txBody>
          <a:bodyPr/>
          <a:lstStyle/>
          <a:p>
            <a:r>
              <a:rPr lang="en-GB" b="1" i="0">
                <a:solidFill>
                  <a:srgbClr val="3C4043"/>
                </a:solidFill>
                <a:effectLst/>
                <a:latin typeface="Roboto" panose="02000000000000000000" pitchFamily="2" charset="0"/>
              </a:rPr>
              <a:t>Disability</a:t>
            </a:r>
            <a:r>
              <a:rPr lang="en-GB" b="0" i="0">
                <a:solidFill>
                  <a:srgbClr val="3C4043"/>
                </a:solidFill>
                <a:effectLst/>
                <a:latin typeface="Roboto" panose="02000000000000000000" pitchFamily="2" charset="0"/>
              </a:rPr>
              <a:t> is difficulty performing roles and activities due to health problems. It is largely experienced by older persons as they accumulate progressive chronic conditions. ... A global </a:t>
            </a:r>
            <a:r>
              <a:rPr lang="en-GB" b="1" i="0">
                <a:solidFill>
                  <a:srgbClr val="3C4043"/>
                </a:solidFill>
                <a:effectLst/>
                <a:latin typeface="Roboto" panose="02000000000000000000" pitchFamily="2" charset="0"/>
              </a:rPr>
              <a:t>disability indicator</a:t>
            </a:r>
            <a:r>
              <a:rPr lang="en-GB" b="0" i="0">
                <a:solidFill>
                  <a:srgbClr val="3C4043"/>
                </a:solidFill>
                <a:effectLst/>
                <a:latin typeface="Roboto" panose="02000000000000000000" pitchFamily="2" charset="0"/>
              </a:rPr>
              <a:t> is a compact and inexpensive device for public health surveillance and scientific study of disablement.</a:t>
            </a:r>
          </a:p>
          <a:p>
            <a:r>
              <a:rPr lang="en-GB">
                <a:solidFill>
                  <a:srgbClr val="3C4043"/>
                </a:solidFill>
                <a:latin typeface="Roboto" panose="02000000000000000000" pitchFamily="2" charset="0"/>
              </a:rPr>
              <a:t>Type:</a:t>
            </a:r>
          </a:p>
          <a:p>
            <a:pPr>
              <a:buFont typeface="+mj-lt"/>
              <a:buAutoNum type="arabicPeriod"/>
            </a:pPr>
            <a:r>
              <a:rPr lang="en-GB">
                <a:solidFill>
                  <a:srgbClr val="3C4043"/>
                </a:solidFill>
                <a:latin typeface="Roboto" panose="02000000000000000000" pitchFamily="2" charset="0"/>
              </a:rPr>
              <a:t>  Event type indicators</a:t>
            </a:r>
          </a:p>
          <a:p>
            <a:pPr>
              <a:buFont typeface="+mj-lt"/>
              <a:buAutoNum type="arabicPeriod"/>
            </a:pPr>
            <a:r>
              <a:rPr lang="en-GB">
                <a:solidFill>
                  <a:srgbClr val="3C4043"/>
                </a:solidFill>
                <a:latin typeface="Roboto" panose="02000000000000000000" pitchFamily="2" charset="0"/>
              </a:rPr>
              <a:t>Person type indicators  </a:t>
            </a:r>
            <a:endParaRPr lang="en-US"/>
          </a:p>
        </p:txBody>
      </p:sp>
    </p:spTree>
    <p:extLst>
      <p:ext uri="{BB962C8B-B14F-4D97-AF65-F5344CB8AC3E}">
        <p14:creationId xmlns:p14="http://schemas.microsoft.com/office/powerpoint/2010/main" xmlns="" val="2106081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D2A301B-2A45-4749-A85B-01EB8012845E}"/>
              </a:ext>
            </a:extLst>
          </p:cNvPr>
          <p:cNvSpPr>
            <a:spLocks noGrp="1"/>
          </p:cNvSpPr>
          <p:nvPr>
            <p:ph idx="1"/>
          </p:nvPr>
        </p:nvSpPr>
        <p:spPr>
          <a:xfrm>
            <a:off x="1911185" y="667987"/>
            <a:ext cx="9593427" cy="5752110"/>
          </a:xfrm>
        </p:spPr>
        <p:txBody>
          <a:bodyPr/>
          <a:lstStyle/>
          <a:p>
            <a:pPr marL="0" indent="0">
              <a:buNone/>
            </a:pPr>
            <a:r>
              <a:rPr lang="en-GB">
                <a:solidFill>
                  <a:schemeClr val="tx1"/>
                </a:solidFill>
              </a:rPr>
              <a:t/>
            </a:r>
            <a:br>
              <a:rPr lang="en-GB">
                <a:solidFill>
                  <a:schemeClr val="tx1"/>
                </a:solidFill>
              </a:rPr>
            </a:br>
            <a:r>
              <a:rPr lang="en-GB" b="0" i="0">
                <a:solidFill>
                  <a:schemeClr val="tx1"/>
                </a:solidFill>
                <a:effectLst/>
                <a:latin typeface="Open Sans"/>
              </a:rPr>
              <a:t>The current situation should completely be unacceptable for optometrists like us. We cannot afford to remain ignorant of this glaring fact. We are the primary eye care providers and probably the largest ‘organized’ eye care providers of vision correction and continue to remain so. There is a need for the development of “Public Eye Health” “Public Health Optometry” or “Community Optometry” as a distinct discipline to address the challenge of visual impairment, more specifically the challenge of uncorrected refractive errors and presbyopia. Today we often see optometrists as “contact lens specialists”, “Low vision care specialists”, “pediatric optometrists” etc. providing care. We need to have “Public health optometrists” or “Community Optometrists” as well</a:t>
            </a:r>
            <a:endParaRPr lang="en-US">
              <a:solidFill>
                <a:schemeClr val="tx1"/>
              </a:solidFill>
            </a:endParaRPr>
          </a:p>
        </p:txBody>
      </p:sp>
    </p:spTree>
    <p:extLst>
      <p:ext uri="{BB962C8B-B14F-4D97-AF65-F5344CB8AC3E}">
        <p14:creationId xmlns:p14="http://schemas.microsoft.com/office/powerpoint/2010/main" xmlns="" val="2048529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C78715-9BA0-1141-9F61-892E88E235EF}"/>
              </a:ext>
            </a:extLst>
          </p:cNvPr>
          <p:cNvSpPr>
            <a:spLocks noGrp="1"/>
          </p:cNvSpPr>
          <p:nvPr>
            <p:ph type="title"/>
          </p:nvPr>
        </p:nvSpPr>
        <p:spPr/>
        <p:txBody>
          <a:bodyPr/>
          <a:lstStyle/>
          <a:p>
            <a:r>
              <a:rPr lang="en-GB"/>
              <a:t>Nutritional status indicators   </a:t>
            </a:r>
            <a:endParaRPr lang="en-US"/>
          </a:p>
        </p:txBody>
      </p:sp>
      <p:sp>
        <p:nvSpPr>
          <p:cNvPr id="3" name="Content Placeholder 2">
            <a:extLst>
              <a:ext uri="{FF2B5EF4-FFF2-40B4-BE49-F238E27FC236}">
                <a16:creationId xmlns:a16="http://schemas.microsoft.com/office/drawing/2014/main" xmlns="" id="{7F84ED0D-99D8-2141-BE04-D339858DF74E}"/>
              </a:ext>
            </a:extLst>
          </p:cNvPr>
          <p:cNvSpPr>
            <a:spLocks noGrp="1"/>
          </p:cNvSpPr>
          <p:nvPr>
            <p:ph idx="1"/>
          </p:nvPr>
        </p:nvSpPr>
        <p:spPr/>
        <p:txBody>
          <a:bodyPr/>
          <a:lstStyle/>
          <a:p>
            <a:pPr marL="0" indent="0">
              <a:buNone/>
            </a:pPr>
            <a:r>
              <a:rPr lang="en-GB"/>
              <a:t>3 Nutritional status indicators considered important are:</a:t>
            </a:r>
          </a:p>
          <a:p>
            <a:r>
              <a:rPr lang="en-GB"/>
              <a:t>Prevalence of low birth weight(2.5kg)</a:t>
            </a:r>
          </a:p>
          <a:p>
            <a:r>
              <a:rPr lang="en-GB"/>
              <a:t>Height and weight of children at school entry</a:t>
            </a:r>
          </a:p>
          <a:p>
            <a:r>
              <a:rPr lang="en-GB"/>
              <a:t>Anthropometrics Measurements of preschool children. </a:t>
            </a:r>
          </a:p>
          <a:p>
            <a:pPr marL="0" indent="0">
              <a:buNone/>
            </a:pPr>
            <a:r>
              <a:rPr lang="en-GB"/>
              <a:t>           </a:t>
            </a:r>
            <a:endParaRPr lang="en-US"/>
          </a:p>
        </p:txBody>
      </p:sp>
    </p:spTree>
    <p:extLst>
      <p:ext uri="{BB962C8B-B14F-4D97-AF65-F5344CB8AC3E}">
        <p14:creationId xmlns:p14="http://schemas.microsoft.com/office/powerpoint/2010/main" xmlns="" val="18880347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66D3C7-33A5-1E40-A5A5-35FAB73B9116}"/>
              </a:ext>
            </a:extLst>
          </p:cNvPr>
          <p:cNvSpPr>
            <a:spLocks noGrp="1"/>
          </p:cNvSpPr>
          <p:nvPr>
            <p:ph type="title"/>
          </p:nvPr>
        </p:nvSpPr>
        <p:spPr/>
        <p:txBody>
          <a:bodyPr/>
          <a:lstStyle/>
          <a:p>
            <a:r>
              <a:rPr lang="en-GB"/>
              <a:t>Health care delivery indicators   </a:t>
            </a:r>
            <a:endParaRPr lang="en-US"/>
          </a:p>
        </p:txBody>
      </p:sp>
      <p:sp>
        <p:nvSpPr>
          <p:cNvPr id="3" name="Content Placeholder 2">
            <a:extLst>
              <a:ext uri="{FF2B5EF4-FFF2-40B4-BE49-F238E27FC236}">
                <a16:creationId xmlns:a16="http://schemas.microsoft.com/office/drawing/2014/main" xmlns="" id="{9FE9D188-B68E-3B4C-A3FA-9A6E983ECC3C}"/>
              </a:ext>
            </a:extLst>
          </p:cNvPr>
          <p:cNvSpPr>
            <a:spLocks noGrp="1"/>
          </p:cNvSpPr>
          <p:nvPr>
            <p:ph idx="1"/>
          </p:nvPr>
        </p:nvSpPr>
        <p:spPr/>
        <p:txBody>
          <a:bodyPr/>
          <a:lstStyle/>
          <a:p>
            <a:r>
              <a:rPr lang="en-GB"/>
              <a:t>This indicators reflect the equity of distributionof health resources in different parts of the country and the provision of health care.</a:t>
            </a:r>
          </a:p>
          <a:p>
            <a:pPr marL="0" indent="0">
              <a:buNone/>
            </a:pPr>
            <a:r>
              <a:rPr lang="en-GB"/>
              <a:t>    The WHO joint learning initiative has established a threshold of 25 health workers (Doctors, nurses and midwives) per 10, 000 population, with a WHO endorsed lower threshold of 23 workers per 10,000              </a:t>
            </a:r>
            <a:endParaRPr lang="en-US"/>
          </a:p>
        </p:txBody>
      </p:sp>
    </p:spTree>
    <p:extLst>
      <p:ext uri="{BB962C8B-B14F-4D97-AF65-F5344CB8AC3E}">
        <p14:creationId xmlns:p14="http://schemas.microsoft.com/office/powerpoint/2010/main" xmlns="" val="14080817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497231-2551-4F4F-850E-63645A7B3C5D}"/>
              </a:ext>
            </a:extLst>
          </p:cNvPr>
          <p:cNvSpPr>
            <a:spLocks noGrp="1"/>
          </p:cNvSpPr>
          <p:nvPr>
            <p:ph type="title"/>
          </p:nvPr>
        </p:nvSpPr>
        <p:spPr/>
        <p:txBody>
          <a:bodyPr/>
          <a:lstStyle/>
          <a:p>
            <a:r>
              <a:rPr lang="en-GB"/>
              <a:t>Utilization rates </a:t>
            </a:r>
            <a:endParaRPr lang="en-US"/>
          </a:p>
        </p:txBody>
      </p:sp>
      <p:sp>
        <p:nvSpPr>
          <p:cNvPr id="3" name="Content Placeholder 2">
            <a:extLst>
              <a:ext uri="{FF2B5EF4-FFF2-40B4-BE49-F238E27FC236}">
                <a16:creationId xmlns:a16="http://schemas.microsoft.com/office/drawing/2014/main" xmlns="" id="{84149438-F055-AB44-A6AA-4D525C851D3D}"/>
              </a:ext>
            </a:extLst>
          </p:cNvPr>
          <p:cNvSpPr>
            <a:spLocks noGrp="1"/>
          </p:cNvSpPr>
          <p:nvPr>
            <p:ph idx="1"/>
          </p:nvPr>
        </p:nvSpPr>
        <p:spPr/>
        <p:txBody>
          <a:bodyPr/>
          <a:lstStyle/>
          <a:p>
            <a:r>
              <a:rPr lang="en-GB"/>
              <a:t>Actual coverage is expressed as the  proportion of people in need of a service who actually receive it in a given period,  usually a year.</a:t>
            </a:r>
          </a:p>
          <a:p>
            <a:r>
              <a:rPr lang="en-GB"/>
              <a:t>Depends on availability &amp; accessibility of health services and the attitude of an individual towards health care system. </a:t>
            </a:r>
          </a:p>
          <a:p>
            <a:r>
              <a:rPr lang="en-GB"/>
              <a:t>It gives some  indication of the care needed by a population, and therefore ,  the health status of the population.                   </a:t>
            </a:r>
            <a:endParaRPr lang="en-US"/>
          </a:p>
        </p:txBody>
      </p:sp>
    </p:spTree>
    <p:extLst>
      <p:ext uri="{BB962C8B-B14F-4D97-AF65-F5344CB8AC3E}">
        <p14:creationId xmlns:p14="http://schemas.microsoft.com/office/powerpoint/2010/main" xmlns="" val="12966716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8AEE6C-9404-2D47-A7F3-47A6BEDB1443}"/>
              </a:ext>
            </a:extLst>
          </p:cNvPr>
          <p:cNvSpPr>
            <a:spLocks noGrp="1"/>
          </p:cNvSpPr>
          <p:nvPr>
            <p:ph type="title"/>
          </p:nvPr>
        </p:nvSpPr>
        <p:spPr/>
        <p:txBody>
          <a:bodyPr/>
          <a:lstStyle/>
          <a:p>
            <a:r>
              <a:rPr lang="en-GB"/>
              <a:t>Indicators of social and mental health</a:t>
            </a:r>
            <a:br>
              <a:rPr lang="en-GB"/>
            </a:br>
            <a:r>
              <a:rPr lang="en-GB"/>
              <a:t>   </a:t>
            </a:r>
            <a:endParaRPr lang="en-US"/>
          </a:p>
        </p:txBody>
      </p:sp>
      <p:sp>
        <p:nvSpPr>
          <p:cNvPr id="3" name="Content Placeholder 2">
            <a:extLst>
              <a:ext uri="{FF2B5EF4-FFF2-40B4-BE49-F238E27FC236}">
                <a16:creationId xmlns:a16="http://schemas.microsoft.com/office/drawing/2014/main" xmlns="" id="{F45BB43E-53F2-2F47-8421-116B4AB2FD1C}"/>
              </a:ext>
            </a:extLst>
          </p:cNvPr>
          <p:cNvSpPr>
            <a:spLocks noGrp="1"/>
          </p:cNvSpPr>
          <p:nvPr>
            <p:ph idx="1"/>
          </p:nvPr>
        </p:nvSpPr>
        <p:spPr/>
        <p:txBody>
          <a:bodyPr/>
          <a:lstStyle/>
          <a:p>
            <a:r>
              <a:rPr lang="en-GB"/>
              <a:t>As long as valid positive indicators of social and mental health are scarse,it in necessary to use indirect measures.</a:t>
            </a:r>
          </a:p>
          <a:p>
            <a:r>
              <a:rPr lang="en-GB"/>
              <a:t>These include rates of suicide,homicide, other   crime, road traffic accident, juvenile delinquency, alcohol and substance abuse, domestic violence battered-baby syndrome, etc.</a:t>
            </a:r>
          </a:p>
          <a:p>
            <a:r>
              <a:rPr lang="en-GB"/>
              <a:t>These indicators provide a guide to social action for improving the health of people. </a:t>
            </a:r>
          </a:p>
          <a:p>
            <a:r>
              <a:rPr lang="en-GB"/>
              <a:t>Social amd mental health of the children depend on their  parents,Ex. Subtance abuse in orphan children.                   </a:t>
            </a:r>
            <a:endParaRPr lang="en-US"/>
          </a:p>
        </p:txBody>
      </p:sp>
    </p:spTree>
    <p:extLst>
      <p:ext uri="{BB962C8B-B14F-4D97-AF65-F5344CB8AC3E}">
        <p14:creationId xmlns:p14="http://schemas.microsoft.com/office/powerpoint/2010/main" xmlns="" val="19738873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765987-BFA9-4342-9AFB-8CBC432A9B6C}"/>
              </a:ext>
            </a:extLst>
          </p:cNvPr>
          <p:cNvSpPr>
            <a:spLocks noGrp="1"/>
          </p:cNvSpPr>
          <p:nvPr>
            <p:ph type="title"/>
          </p:nvPr>
        </p:nvSpPr>
        <p:spPr/>
        <p:txBody>
          <a:bodyPr/>
          <a:lstStyle/>
          <a:p>
            <a:r>
              <a:rPr lang="en-GB"/>
              <a:t>Environmental indicators  </a:t>
            </a:r>
            <a:endParaRPr lang="en-US"/>
          </a:p>
        </p:txBody>
      </p:sp>
      <p:sp>
        <p:nvSpPr>
          <p:cNvPr id="3" name="Content Placeholder 2">
            <a:extLst>
              <a:ext uri="{FF2B5EF4-FFF2-40B4-BE49-F238E27FC236}">
                <a16:creationId xmlns:a16="http://schemas.microsoft.com/office/drawing/2014/main" xmlns="" id="{99B5FF6C-5F1A-6141-A3D0-D3D68F87A984}"/>
              </a:ext>
            </a:extLst>
          </p:cNvPr>
          <p:cNvSpPr>
            <a:spLocks noGrp="1"/>
          </p:cNvSpPr>
          <p:nvPr>
            <p:ph idx="1"/>
          </p:nvPr>
        </p:nvSpPr>
        <p:spPr>
          <a:xfrm>
            <a:off x="2589212" y="2133600"/>
            <a:ext cx="8915400" cy="3777622"/>
          </a:xfrm>
        </p:spPr>
        <p:txBody>
          <a:bodyPr>
            <a:normAutofit fontScale="85000" lnSpcReduction="10000"/>
          </a:bodyPr>
          <a:lstStyle/>
          <a:p>
            <a:pPr marL="0" indent="0" fontAlgn="base">
              <a:buNone/>
            </a:pPr>
            <a:r>
              <a:rPr lang="en-GB" b="1" i="0">
                <a:solidFill>
                  <a:srgbClr val="202122"/>
                </a:solidFill>
                <a:effectLst/>
                <a:latin typeface="inherit"/>
              </a:rPr>
              <a:t>Environmental indicators</a:t>
            </a:r>
            <a:r>
              <a:rPr lang="en-GB" b="0" i="0">
                <a:solidFill>
                  <a:srgbClr val="202122"/>
                </a:solidFill>
                <a:effectLst/>
                <a:latin typeface="-apple-system"/>
              </a:rPr>
              <a:t> are simple measures that tell us what is happening in the </a:t>
            </a:r>
            <a:r>
              <a:rPr lang="en-GB" b="0" i="0" u="none" strike="noStrike">
                <a:solidFill>
                  <a:srgbClr val="6B4BA1"/>
                </a:solidFill>
                <a:effectLst/>
                <a:latin typeface="inherit"/>
                <a:hlinkClick r:id="rId2" tooltip="Natural environment"/>
              </a:rPr>
              <a:t>environment</a:t>
            </a:r>
            <a:r>
              <a:rPr lang="en-GB" b="0" i="0">
                <a:solidFill>
                  <a:srgbClr val="202122"/>
                </a:solidFill>
                <a:effectLst/>
                <a:latin typeface="-apple-system"/>
              </a:rPr>
              <a:t>. Since the environment is very complex, indicators provide a more practical and economical way to track the state of the environment than if we attempted to record every possible variable in the environment. For example, concentrations of ozone depleting substances (ODS) in the atmosphere, tracked over time, is a good indicator with respect to the </a:t>
            </a:r>
            <a:r>
              <a:rPr lang="en-GB" b="0" i="0" u="none" strike="noStrike">
                <a:solidFill>
                  <a:srgbClr val="6B4BA1"/>
                </a:solidFill>
                <a:effectLst/>
                <a:latin typeface="inherit"/>
                <a:hlinkClick r:id="rId3" tooltip="Environmental issue"/>
              </a:rPr>
              <a:t>environmental issue</a:t>
            </a:r>
            <a:r>
              <a:rPr lang="en-GB" b="0" i="0">
                <a:solidFill>
                  <a:srgbClr val="202122"/>
                </a:solidFill>
                <a:effectLst/>
                <a:latin typeface="-apple-system"/>
              </a:rPr>
              <a:t> of stratospheric ozone depletion..</a:t>
            </a:r>
          </a:p>
          <a:p>
            <a:pPr marL="0" indent="0" fontAlgn="base">
              <a:buNone/>
            </a:pPr>
            <a:r>
              <a:rPr lang="en-GB" b="0" i="0">
                <a:solidFill>
                  <a:srgbClr val="202122"/>
                </a:solidFill>
                <a:effectLst/>
                <a:latin typeface="-apple-system"/>
              </a:rPr>
              <a:t>Environmental indicators have been defined in different ways but common themes exist.</a:t>
            </a:r>
          </a:p>
          <a:p>
            <a:pPr marL="0" indent="0" fontAlgn="base">
              <a:buNone/>
            </a:pPr>
            <a:r>
              <a:rPr lang="en-GB" b="0" i="0">
                <a:solidFill>
                  <a:srgbClr val="202122"/>
                </a:solidFill>
                <a:effectLst/>
                <a:latin typeface="-apple-system"/>
              </a:rPr>
              <a:t>An environmental indicator is a numerical value that helps provide insight into the state of the environment or human health. Indicators are developed based on quantitative measurements or statistics of environmental condition that are tracked over time. Environmental indicators can be developed and used at a wide variety of geographic scales, from local to regional to national levels.” </a:t>
            </a:r>
            <a:r>
              <a:rPr lang="en-GB" b="0" i="0" u="none" strike="noStrike" baseline="30000">
                <a:solidFill>
                  <a:srgbClr val="6B4BA1"/>
                </a:solidFill>
                <a:effectLst/>
                <a:latin typeface="inherit"/>
                <a:hlinkClick r:id="rId4"/>
              </a:rPr>
              <a:t>[1]</a:t>
            </a:r>
            <a:endParaRPr lang="en-GB" b="0" i="0">
              <a:solidFill>
                <a:srgbClr val="202122"/>
              </a:solidFill>
              <a:effectLst/>
              <a:latin typeface="-apple-system"/>
            </a:endParaRPr>
          </a:p>
          <a:p>
            <a:pPr marL="0" indent="0" fontAlgn="base">
              <a:buNone/>
            </a:pPr>
            <a:r>
              <a:rPr lang="en-GB" b="0" i="0">
                <a:solidFill>
                  <a:srgbClr val="202122"/>
                </a:solidFill>
                <a:effectLst/>
                <a:latin typeface="-apple-system"/>
              </a:rPr>
              <a:t>A parameter or a value derived from parameters that describe the state of the environment and its impact on human beings, ecosystems and materials, the pressures on the environment, the driving forces and the responses steering that system. An indicator has gone through a selection and/or aggregation process to enable it to steer action.” </a:t>
            </a:r>
            <a:r>
              <a:rPr lang="en-GB" b="0" i="0" u="none" strike="noStrike" baseline="30000">
                <a:solidFill>
                  <a:srgbClr val="6B4BA1"/>
                </a:solidFill>
                <a:effectLst/>
                <a:latin typeface="inherit"/>
                <a:hlinkClick r:id="rId4"/>
              </a:rPr>
              <a:t>[2]</a:t>
            </a:r>
            <a:endParaRPr lang="en-GB" b="0" i="0">
              <a:solidFill>
                <a:srgbClr val="202122"/>
              </a:solidFill>
              <a:effectLst/>
              <a:latin typeface="-apple-system"/>
            </a:endParaRPr>
          </a:p>
        </p:txBody>
      </p:sp>
    </p:spTree>
    <p:extLst>
      <p:ext uri="{BB962C8B-B14F-4D97-AF65-F5344CB8AC3E}">
        <p14:creationId xmlns:p14="http://schemas.microsoft.com/office/powerpoint/2010/main" xmlns="" val="32685129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AF1DE0-FD27-564B-A859-1F7BFB0A9A80}"/>
              </a:ext>
            </a:extLst>
          </p:cNvPr>
          <p:cNvSpPr>
            <a:spLocks noGrp="1"/>
          </p:cNvSpPr>
          <p:nvPr>
            <p:ph type="title"/>
          </p:nvPr>
        </p:nvSpPr>
        <p:spPr/>
        <p:txBody>
          <a:bodyPr/>
          <a:lstStyle/>
          <a:p>
            <a:r>
              <a:rPr lang="en-GB"/>
              <a:t>Socioeconomics Indicators </a:t>
            </a:r>
            <a:endParaRPr lang="en-US"/>
          </a:p>
        </p:txBody>
      </p:sp>
      <p:sp>
        <p:nvSpPr>
          <p:cNvPr id="3" name="Content Placeholder 2">
            <a:extLst>
              <a:ext uri="{FF2B5EF4-FFF2-40B4-BE49-F238E27FC236}">
                <a16:creationId xmlns:a16="http://schemas.microsoft.com/office/drawing/2014/main" xmlns="" id="{34D25232-E1CE-214B-81C9-A7B2263B0E3B}"/>
              </a:ext>
            </a:extLst>
          </p:cNvPr>
          <p:cNvSpPr>
            <a:spLocks noGrp="1"/>
          </p:cNvSpPr>
          <p:nvPr>
            <p:ph idx="1"/>
          </p:nvPr>
        </p:nvSpPr>
        <p:spPr/>
        <p:txBody>
          <a:bodyPr>
            <a:normAutofit fontScale="85000" lnSpcReduction="20000"/>
          </a:bodyPr>
          <a:lstStyle/>
          <a:p>
            <a:r>
              <a:rPr lang="en-GB"/>
              <a:t>These do not directly measures health but are important in interpreting health indicators. </a:t>
            </a:r>
          </a:p>
          <a:p>
            <a:r>
              <a:rPr lang="en-GB"/>
              <a:t>These are</a:t>
            </a:r>
          </a:p>
          <a:p>
            <a:pPr>
              <a:buFont typeface="+mj-lt"/>
              <a:buAutoNum type="arabicPeriod"/>
            </a:pPr>
            <a:r>
              <a:rPr lang="en-GB"/>
              <a:t>Rates of growth of population increase </a:t>
            </a:r>
          </a:p>
          <a:p>
            <a:pPr>
              <a:buFont typeface="+mj-lt"/>
              <a:buAutoNum type="arabicPeriod"/>
            </a:pPr>
            <a:r>
              <a:rPr lang="en-GB"/>
              <a:t>Per capita GNP </a:t>
            </a:r>
          </a:p>
          <a:p>
            <a:pPr>
              <a:buFont typeface="+mj-lt"/>
              <a:buAutoNum type="arabicPeriod"/>
            </a:pPr>
            <a:r>
              <a:rPr lang="en-GB"/>
              <a:t>Level of employment</a:t>
            </a:r>
          </a:p>
          <a:p>
            <a:pPr>
              <a:buFont typeface="+mj-lt"/>
              <a:buAutoNum type="arabicPeriod"/>
            </a:pPr>
            <a:r>
              <a:rPr lang="en-GB"/>
              <a:t>Literacy rate esp:female literacy rate</a:t>
            </a:r>
          </a:p>
          <a:p>
            <a:pPr>
              <a:buFont typeface="+mj-lt"/>
              <a:buAutoNum type="arabicPeriod"/>
            </a:pPr>
            <a:r>
              <a:rPr lang="en-GB"/>
              <a:t>Dependency ratio</a:t>
            </a:r>
          </a:p>
          <a:p>
            <a:pPr>
              <a:buFont typeface="+mj-lt"/>
              <a:buAutoNum type="arabicPeriod"/>
            </a:pPr>
            <a:r>
              <a:rPr lang="en-GB"/>
              <a:t>Family size</a:t>
            </a:r>
          </a:p>
          <a:p>
            <a:pPr>
              <a:buFont typeface="+mj-lt"/>
              <a:buAutoNum type="arabicPeriod"/>
            </a:pPr>
            <a:r>
              <a:rPr lang="en-GB"/>
              <a:t>Housing –the number of persons per room</a:t>
            </a:r>
          </a:p>
          <a:p>
            <a:pPr>
              <a:buFont typeface="+mj-lt"/>
              <a:buAutoNum type="arabicPeriod"/>
            </a:pPr>
            <a:r>
              <a:rPr lang="en-GB"/>
              <a:t>Per capita”calorie” availability</a:t>
            </a:r>
          </a:p>
          <a:p>
            <a:r>
              <a:rPr lang="en-GB"/>
              <a:t>    Countries with favorable socioeconomic indicators have reported less health related problems.                </a:t>
            </a:r>
            <a:endParaRPr lang="en-US"/>
          </a:p>
        </p:txBody>
      </p:sp>
    </p:spTree>
    <p:extLst>
      <p:ext uri="{BB962C8B-B14F-4D97-AF65-F5344CB8AC3E}">
        <p14:creationId xmlns:p14="http://schemas.microsoft.com/office/powerpoint/2010/main" xmlns="" val="22544429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D33CAD-3362-D644-AABD-BB82D82A5C91}"/>
              </a:ext>
            </a:extLst>
          </p:cNvPr>
          <p:cNvSpPr>
            <a:spLocks noGrp="1"/>
          </p:cNvSpPr>
          <p:nvPr>
            <p:ph type="title"/>
          </p:nvPr>
        </p:nvSpPr>
        <p:spPr/>
        <p:txBody>
          <a:bodyPr/>
          <a:lstStyle/>
          <a:p>
            <a:r>
              <a:rPr lang="en-GB"/>
              <a:t>Health policy indicators   </a:t>
            </a:r>
            <a:endParaRPr lang="en-US"/>
          </a:p>
        </p:txBody>
      </p:sp>
      <p:sp>
        <p:nvSpPr>
          <p:cNvPr id="3" name="Content Placeholder 2">
            <a:extLst>
              <a:ext uri="{FF2B5EF4-FFF2-40B4-BE49-F238E27FC236}">
                <a16:creationId xmlns:a16="http://schemas.microsoft.com/office/drawing/2014/main" xmlns="" id="{BCC385DE-64CB-C249-93FA-1CE4867F0E25}"/>
              </a:ext>
            </a:extLst>
          </p:cNvPr>
          <p:cNvSpPr>
            <a:spLocks noGrp="1"/>
          </p:cNvSpPr>
          <p:nvPr>
            <p:ph idx="1"/>
          </p:nvPr>
        </p:nvSpPr>
        <p:spPr/>
        <p:txBody>
          <a:bodyPr/>
          <a:lstStyle/>
          <a:p>
            <a:pPr marL="0" indent="0">
              <a:buNone/>
            </a:pPr>
            <a:r>
              <a:rPr lang="en-GB"/>
              <a:t>Single most important indicators of political commitment is allocation of adequate resources. </a:t>
            </a:r>
          </a:p>
          <a:p>
            <a:pPr>
              <a:buFont typeface="+mj-lt"/>
              <a:buAutoNum type="arabicPeriod"/>
            </a:pPr>
            <a:r>
              <a:rPr lang="en-GB"/>
              <a:t>Proportion of GNP spent on health services</a:t>
            </a:r>
          </a:p>
          <a:p>
            <a:pPr>
              <a:buFont typeface="+mj-lt"/>
              <a:buAutoNum type="arabicPeriod"/>
            </a:pPr>
            <a:r>
              <a:rPr lang="en-GB"/>
              <a:t>Proportion of GNP spent on health related activities like water supply and Sanitation &amp; housing and nutrition</a:t>
            </a:r>
          </a:p>
          <a:p>
            <a:pPr>
              <a:buFont typeface="+mj-lt"/>
              <a:buAutoNum type="arabicPeriod"/>
            </a:pPr>
            <a:r>
              <a:rPr lang="en-GB"/>
              <a:t>Proportion of total health resources devoted primary healthcare..</a:t>
            </a:r>
          </a:p>
          <a:p>
            <a:pPr marL="0" indent="0">
              <a:buNone/>
            </a:pPr>
            <a:r>
              <a:rPr lang="en-GB"/>
              <a:t>                     </a:t>
            </a:r>
            <a:endParaRPr lang="en-US"/>
          </a:p>
        </p:txBody>
      </p:sp>
    </p:spTree>
    <p:extLst>
      <p:ext uri="{BB962C8B-B14F-4D97-AF65-F5344CB8AC3E}">
        <p14:creationId xmlns:p14="http://schemas.microsoft.com/office/powerpoint/2010/main" xmlns="" val="5816233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B1FCC8-0E07-774C-9219-D0609C5D3E4B}"/>
              </a:ext>
            </a:extLst>
          </p:cNvPr>
          <p:cNvSpPr>
            <a:spLocks noGrp="1"/>
          </p:cNvSpPr>
          <p:nvPr>
            <p:ph type="title"/>
          </p:nvPr>
        </p:nvSpPr>
        <p:spPr/>
        <p:txBody>
          <a:bodyPr/>
          <a:lstStyle/>
          <a:p>
            <a:r>
              <a:rPr lang="en-GB"/>
              <a:t>Other indicators </a:t>
            </a:r>
            <a:endParaRPr lang="en-US"/>
          </a:p>
        </p:txBody>
      </p:sp>
      <p:sp>
        <p:nvSpPr>
          <p:cNvPr id="3" name="Content Placeholder 2">
            <a:extLst>
              <a:ext uri="{FF2B5EF4-FFF2-40B4-BE49-F238E27FC236}">
                <a16:creationId xmlns:a16="http://schemas.microsoft.com/office/drawing/2014/main" xmlns="" id="{96D9D843-0901-ED49-BE12-68E744164743}"/>
              </a:ext>
            </a:extLst>
          </p:cNvPr>
          <p:cNvSpPr>
            <a:spLocks noGrp="1"/>
          </p:cNvSpPr>
          <p:nvPr>
            <p:ph idx="1"/>
          </p:nvPr>
        </p:nvSpPr>
        <p:spPr/>
        <p:txBody>
          <a:bodyPr/>
          <a:lstStyle/>
          <a:p>
            <a:r>
              <a:rPr lang="en-GB" b="1"/>
              <a:t>Social indicators</a:t>
            </a:r>
          </a:p>
          <a:p>
            <a:pPr marL="0" indent="0">
              <a:buNone/>
            </a:pPr>
            <a:r>
              <a:rPr lang="en-GB" b="1"/>
              <a:t>  </a:t>
            </a:r>
            <a:r>
              <a:rPr lang="en-GB" b="1" i="0">
                <a:solidFill>
                  <a:srgbClr val="3C4043"/>
                </a:solidFill>
                <a:effectLst/>
                <a:latin typeface="Roboto" panose="02000000000000000000" pitchFamily="2" charset="0"/>
              </a:rPr>
              <a:t>Social indicators</a:t>
            </a:r>
            <a:r>
              <a:rPr lang="en-GB" b="0" i="0">
                <a:solidFill>
                  <a:srgbClr val="3C4043"/>
                </a:solidFill>
                <a:effectLst/>
                <a:latin typeface="Roboto" panose="02000000000000000000" pitchFamily="2" charset="0"/>
              </a:rPr>
              <a:t> are defined as statistical measures that describe </a:t>
            </a:r>
            <a:r>
              <a:rPr lang="en-GB" b="1" i="0">
                <a:solidFill>
                  <a:srgbClr val="3C4043"/>
                </a:solidFill>
                <a:effectLst/>
                <a:latin typeface="Roboto" panose="02000000000000000000" pitchFamily="2" charset="0"/>
              </a:rPr>
              <a:t>social</a:t>
            </a:r>
            <a:r>
              <a:rPr lang="en-GB" b="0" i="0">
                <a:solidFill>
                  <a:srgbClr val="3C4043"/>
                </a:solidFill>
                <a:effectLst/>
                <a:latin typeface="Roboto" panose="02000000000000000000" pitchFamily="2" charset="0"/>
              </a:rPr>
              <a:t> trends and conditions impacting on human well-being. [1] Generally, </a:t>
            </a:r>
            <a:r>
              <a:rPr lang="en-GB" b="1" i="0">
                <a:solidFill>
                  <a:srgbClr val="3C4043"/>
                </a:solidFill>
                <a:effectLst/>
                <a:latin typeface="Roboto" panose="02000000000000000000" pitchFamily="2" charset="0"/>
              </a:rPr>
              <a:t>social indicators</a:t>
            </a:r>
            <a:r>
              <a:rPr lang="en-GB" b="0" i="0">
                <a:solidFill>
                  <a:srgbClr val="3C4043"/>
                </a:solidFill>
                <a:effectLst/>
                <a:latin typeface="Roboto" panose="02000000000000000000" pitchFamily="2" charset="0"/>
              </a:rPr>
              <a:t> perform one or more of three functions: providing information for decision-making. monitoring and evaluating policies.</a:t>
            </a:r>
          </a:p>
          <a:p>
            <a:r>
              <a:rPr lang="en-GB" b="1"/>
              <a:t>Basic need indicators</a:t>
            </a:r>
          </a:p>
          <a:p>
            <a:pPr marL="0" indent="0">
              <a:buNone/>
            </a:pPr>
            <a:r>
              <a:rPr lang="en-GB" b="1"/>
              <a:t> </a:t>
            </a:r>
            <a:r>
              <a:rPr lang="en-GB" b="0" i="0">
                <a:solidFill>
                  <a:srgbClr val="3C4043"/>
                </a:solidFill>
                <a:effectLst/>
                <a:latin typeface="Roboto" panose="02000000000000000000" pitchFamily="2" charset="0"/>
              </a:rPr>
              <a:t>The social </a:t>
            </a:r>
            <a:r>
              <a:rPr lang="en-GB" b="1" i="0">
                <a:solidFill>
                  <a:srgbClr val="3C4043"/>
                </a:solidFill>
                <a:effectLst/>
                <a:latin typeface="Roboto" panose="02000000000000000000" pitchFamily="2" charset="0"/>
              </a:rPr>
              <a:t>indicators need</a:t>
            </a:r>
            <a:r>
              <a:rPr lang="en-GB" b="0" i="0">
                <a:solidFill>
                  <a:srgbClr val="3C4043"/>
                </a:solidFill>
                <a:effectLst/>
                <a:latin typeface="Roboto" panose="02000000000000000000" pitchFamily="2" charset="0"/>
              </a:rPr>
              <a:t> to belong to the class of objective </a:t>
            </a:r>
            <a:r>
              <a:rPr lang="en-GB" b="1" i="0">
                <a:solidFill>
                  <a:srgbClr val="3C4043"/>
                </a:solidFill>
                <a:effectLst/>
                <a:latin typeface="Roboto" panose="02000000000000000000" pitchFamily="2" charset="0"/>
              </a:rPr>
              <a:t>indicators</a:t>
            </a:r>
            <a:r>
              <a:rPr lang="en-GB" b="0" i="0">
                <a:solidFill>
                  <a:srgbClr val="3C4043"/>
                </a:solidFill>
                <a:effectLst/>
                <a:latin typeface="Roboto" panose="02000000000000000000" pitchFamily="2" charset="0"/>
              </a:rPr>
              <a:t> expressed in physical units. The 5 </a:t>
            </a:r>
            <a:r>
              <a:rPr lang="en-GB" b="1" i="0">
                <a:solidFill>
                  <a:srgbClr val="3C4043"/>
                </a:solidFill>
                <a:effectLst/>
                <a:latin typeface="Roboto" panose="02000000000000000000" pitchFamily="2" charset="0"/>
              </a:rPr>
              <a:t>basic needs</a:t>
            </a:r>
            <a:r>
              <a:rPr lang="en-GB" b="0" i="0">
                <a:solidFill>
                  <a:srgbClr val="3C4043"/>
                </a:solidFill>
                <a:effectLst/>
                <a:latin typeface="Roboto" panose="02000000000000000000" pitchFamily="2" charset="0"/>
              </a:rPr>
              <a:t> selected for the purpose of presenting the integrated approach are nutrition, housing, health, education, and security.</a:t>
            </a:r>
            <a:endParaRPr lang="en-US" b="1"/>
          </a:p>
        </p:txBody>
      </p:sp>
    </p:spTree>
    <p:extLst>
      <p:ext uri="{BB962C8B-B14F-4D97-AF65-F5344CB8AC3E}">
        <p14:creationId xmlns:p14="http://schemas.microsoft.com/office/powerpoint/2010/main" xmlns="" val="18941407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4224081-3165-4546-8ADE-C9B71E5EAECD}"/>
              </a:ext>
            </a:extLst>
          </p:cNvPr>
          <p:cNvSpPr>
            <a:spLocks noGrp="1"/>
          </p:cNvSpPr>
          <p:nvPr>
            <p:ph idx="1"/>
          </p:nvPr>
        </p:nvSpPr>
        <p:spPr/>
        <p:txBody>
          <a:bodyPr>
            <a:normAutofit/>
          </a:bodyPr>
          <a:lstStyle/>
          <a:p>
            <a:pPr marL="2628900" lvl="6" indent="0">
              <a:buNone/>
            </a:pPr>
            <a:r>
              <a:rPr lang="en-GB" sz="5400"/>
              <a:t>Thank  You</a:t>
            </a:r>
            <a:endParaRPr lang="en-US" sz="5400"/>
          </a:p>
        </p:txBody>
      </p:sp>
    </p:spTree>
    <p:extLst>
      <p:ext uri="{BB962C8B-B14F-4D97-AF65-F5344CB8AC3E}">
        <p14:creationId xmlns:p14="http://schemas.microsoft.com/office/powerpoint/2010/main" xmlns="" val="1634428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74F556-0156-6046-9CD2-EDD2B5A52863}"/>
              </a:ext>
            </a:extLst>
          </p:cNvPr>
          <p:cNvSpPr>
            <a:spLocks noGrp="1"/>
          </p:cNvSpPr>
          <p:nvPr>
            <p:ph type="title"/>
          </p:nvPr>
        </p:nvSpPr>
        <p:spPr>
          <a:xfrm>
            <a:off x="2592925" y="624110"/>
            <a:ext cx="8911687" cy="1280890"/>
          </a:xfrm>
        </p:spPr>
        <p:txBody>
          <a:bodyPr/>
          <a:lstStyle/>
          <a:p>
            <a:pPr fontAlgn="base"/>
            <a:r>
              <a:rPr lang="en-GB" b="1" i="0">
                <a:solidFill>
                  <a:srgbClr val="494949"/>
                </a:solidFill>
                <a:effectLst/>
                <a:latin typeface="Lato"/>
              </a:rPr>
              <a:t>Current Concept of Public Health Optometry</a:t>
            </a:r>
          </a:p>
        </p:txBody>
      </p:sp>
      <p:sp>
        <p:nvSpPr>
          <p:cNvPr id="3" name="Content Placeholder 2">
            <a:extLst>
              <a:ext uri="{FF2B5EF4-FFF2-40B4-BE49-F238E27FC236}">
                <a16:creationId xmlns:a16="http://schemas.microsoft.com/office/drawing/2014/main" xmlns="" id="{9077B093-FD91-7349-8621-BCBD38669F7B}"/>
              </a:ext>
            </a:extLst>
          </p:cNvPr>
          <p:cNvSpPr>
            <a:spLocks noGrp="1"/>
          </p:cNvSpPr>
          <p:nvPr>
            <p:ph idx="1"/>
          </p:nvPr>
        </p:nvSpPr>
        <p:spPr>
          <a:xfrm>
            <a:off x="2524887" y="2359781"/>
            <a:ext cx="8915400" cy="3777622"/>
          </a:xfrm>
        </p:spPr>
        <p:txBody>
          <a:bodyPr>
            <a:normAutofit/>
          </a:bodyPr>
          <a:lstStyle/>
          <a:p>
            <a:pPr marL="0" indent="0" fontAlgn="base">
              <a:buNone/>
            </a:pPr>
            <a:r>
              <a:rPr lang="en-GB" b="0" i="0">
                <a:solidFill>
                  <a:srgbClr val="555555"/>
                </a:solidFill>
                <a:effectLst/>
                <a:latin typeface="Georgia" panose="02040502050405020303" pitchFamily="18" charset="0"/>
              </a:rPr>
              <a:t>The </a:t>
            </a:r>
            <a:r>
              <a:rPr lang="en-GB" b="0" i="0" dirty="0">
                <a:solidFill>
                  <a:srgbClr val="555555"/>
                </a:solidFill>
                <a:effectLst/>
                <a:latin typeface="Georgia" panose="02040502050405020303" pitchFamily="18" charset="0"/>
              </a:rPr>
              <a:t>objective of public health </a:t>
            </a:r>
            <a:r>
              <a:rPr lang="en-GB" b="0" i="0" dirty="0">
                <a:solidFill>
                  <a:schemeClr val="tx1"/>
                </a:solidFill>
                <a:effectLst/>
                <a:latin typeface="Georgia" panose="02040502050405020303" pitchFamily="18" charset="0"/>
              </a:rPr>
              <a:t>optometry </a:t>
            </a:r>
            <a:r>
              <a:rPr lang="en-GB" b="0" i="0" dirty="0">
                <a:solidFill>
                  <a:srgbClr val="555555"/>
                </a:solidFill>
                <a:effectLst/>
                <a:latin typeface="Georgia" panose="02040502050405020303" pitchFamily="18" charset="0"/>
              </a:rPr>
              <a:t> is based on the principles of reaching out to those in need and providing them help, making use of local resources, and providing services to the areas which may or may not have regular access to services</a:t>
            </a:r>
          </a:p>
          <a:p>
            <a:pPr marL="0" indent="0" fontAlgn="base">
              <a:buNone/>
            </a:pPr>
            <a:r>
              <a:rPr lang="en-GB" b="0" i="0" dirty="0">
                <a:solidFill>
                  <a:srgbClr val="555555"/>
                </a:solidFill>
                <a:effectLst/>
                <a:latin typeface="Georgia" panose="02040502050405020303" pitchFamily="18" charset="0"/>
              </a:rPr>
              <a:t>The public health optometry program not only provides access to eye care but also addresses social and economic barriers that prevent these groups of patients from accessing services. It is also an opportunity to educate the community on eye care and address conditions such as cataract, refractive errors, and diabetic eye diseases. So outreach visits need to be planned, to respond to the need of the local area, and may have a particular focus e.g. identification of cataract cases, screening of refractive error and refraction, and provision of spectacles.</a:t>
            </a:r>
          </a:p>
        </p:txBody>
      </p:sp>
    </p:spTree>
    <p:extLst>
      <p:ext uri="{BB962C8B-B14F-4D97-AF65-F5344CB8AC3E}">
        <p14:creationId xmlns:p14="http://schemas.microsoft.com/office/powerpoint/2010/main" xmlns="" val="336071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42B7837-ECC1-ED47-BE89-03113D607C08}"/>
              </a:ext>
            </a:extLst>
          </p:cNvPr>
          <p:cNvSpPr>
            <a:spLocks noGrp="1"/>
          </p:cNvSpPr>
          <p:nvPr>
            <p:ph idx="1"/>
          </p:nvPr>
        </p:nvSpPr>
        <p:spPr>
          <a:xfrm>
            <a:off x="2589212" y="649432"/>
            <a:ext cx="8915400" cy="5261790"/>
          </a:xfrm>
        </p:spPr>
        <p:txBody>
          <a:bodyPr/>
          <a:lstStyle/>
          <a:p>
            <a:pPr marL="0" indent="0" fontAlgn="base">
              <a:buNone/>
            </a:pPr>
            <a:r>
              <a:rPr lang="en-GB" b="0" i="0">
                <a:solidFill>
                  <a:srgbClr val="555555"/>
                </a:solidFill>
                <a:effectLst/>
                <a:latin typeface="Georgia" panose="02040502050405020303" pitchFamily="18" charset="0"/>
              </a:rPr>
              <a:t>As we know the prevalence of visual impairment is increasing across the globe, with more burdens on the developing world. Research has shown that the prevalence of chronic conditions such as diabetes and hypertension are increasing day by day in developing countries and the need for public health optometrist is huge for early detection of ocular complications for these conditions.</a:t>
            </a:r>
          </a:p>
          <a:p>
            <a:pPr marL="0" indent="0" fontAlgn="base">
              <a:buNone/>
            </a:pPr>
            <a:endParaRPr lang="en-GB" b="0" i="0">
              <a:solidFill>
                <a:srgbClr val="555555"/>
              </a:solidFill>
              <a:effectLst/>
              <a:latin typeface="Georgia" panose="02040502050405020303" pitchFamily="18" charset="0"/>
            </a:endParaRPr>
          </a:p>
          <a:p>
            <a:pPr marL="0" indent="0" fontAlgn="base">
              <a:buNone/>
            </a:pPr>
            <a:r>
              <a:rPr lang="en-GB" b="0" i="0">
                <a:solidFill>
                  <a:srgbClr val="555555"/>
                </a:solidFill>
                <a:effectLst/>
                <a:latin typeface="Georgia" panose="02040502050405020303" pitchFamily="18" charset="0"/>
              </a:rPr>
              <a:t>Despite considerable efforts in many developing countries, through National Blindness Prevention Programmes, the global number of blind and visually impaired seems to be growing, mainly as an effect of population increase and aging.</a:t>
            </a:r>
          </a:p>
          <a:p>
            <a:pPr marL="0" indent="0" fontAlgn="base">
              <a:buNone/>
            </a:pPr>
            <a:endParaRPr lang="en-GB" b="0" i="0">
              <a:solidFill>
                <a:srgbClr val="555555"/>
              </a:solidFill>
              <a:effectLst/>
              <a:latin typeface="Georgia" panose="02040502050405020303" pitchFamily="18" charset="0"/>
            </a:endParaRPr>
          </a:p>
          <a:p>
            <a:pPr marL="0" indent="0" fontAlgn="base">
              <a:buNone/>
            </a:pPr>
            <a:r>
              <a:rPr lang="en-GB" b="0" i="0">
                <a:solidFill>
                  <a:srgbClr val="555555"/>
                </a:solidFill>
                <a:effectLst/>
                <a:latin typeface="Georgia" panose="02040502050405020303" pitchFamily="18" charset="0"/>
              </a:rPr>
              <a:t>A large number of visually impaired people in a country denote poor socio-economic development and an inefficient eye care service in the country. About 80-90% of the blindness is either curable or preventable. The planning and implementation of appropriate eye care services in a country need evidence generated from the population.</a:t>
            </a:r>
          </a:p>
          <a:p>
            <a:pPr marL="0" indent="0">
              <a:buNone/>
            </a:pPr>
            <a:endParaRPr lang="en-US"/>
          </a:p>
        </p:txBody>
      </p:sp>
    </p:spTree>
    <p:extLst>
      <p:ext uri="{BB962C8B-B14F-4D97-AF65-F5344CB8AC3E}">
        <p14:creationId xmlns:p14="http://schemas.microsoft.com/office/powerpoint/2010/main" xmlns="" val="1407901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74CE0CD-4656-E546-84A2-685D63471D97}"/>
              </a:ext>
            </a:extLst>
          </p:cNvPr>
          <p:cNvSpPr>
            <a:spLocks noGrp="1"/>
          </p:cNvSpPr>
          <p:nvPr>
            <p:ph idx="1"/>
          </p:nvPr>
        </p:nvSpPr>
        <p:spPr>
          <a:xfrm>
            <a:off x="2589212" y="649432"/>
            <a:ext cx="8915400" cy="5261790"/>
          </a:xfrm>
        </p:spPr>
        <p:txBody>
          <a:bodyPr>
            <a:normAutofit/>
          </a:bodyPr>
          <a:lstStyle/>
          <a:p>
            <a:pPr marL="0" indent="0" fontAlgn="base">
              <a:buNone/>
            </a:pPr>
            <a:r>
              <a:rPr lang="en-GB" b="0" i="0">
                <a:solidFill>
                  <a:srgbClr val="555555"/>
                </a:solidFill>
                <a:effectLst/>
                <a:latin typeface="Georgia" panose="02040502050405020303" pitchFamily="18" charset="0"/>
              </a:rPr>
              <a:t>Cataract stands out as the first priority among the major causes of visual impairments. Thus there is a need to drastically increase the number of cataract surgeries in the developing world. Refractive errors and Low vision constitute another priority in terms of visual impairment. There is an enormous need globally for spectacles and low vision devices. Emphasis on the public health optometry coverage by covering diseases other than cataracts like diabetic retinopathy, glaucoma, corneal opacity, and childhood blindness, etc. needs immediate attention to eliminate avoidable blindness.</a:t>
            </a:r>
          </a:p>
          <a:p>
            <a:pPr marL="0" indent="0" fontAlgn="base">
              <a:buNone/>
            </a:pPr>
            <a:r>
              <a:rPr lang="en-GB" b="0" i="0">
                <a:solidFill>
                  <a:srgbClr val="555555"/>
                </a:solidFill>
                <a:effectLst/>
                <a:latin typeface="Georgia" panose="02040502050405020303" pitchFamily="18" charset="0"/>
              </a:rPr>
              <a:t>The global initiative is still in its planning phase, but there is clearly recognized a need for a global awareness campaign to sensitize decision-makers and health care providers as to the rationale and great benefit of prevention of visual impairment. That is why a strong partnership between all those working for the prevention of visual impairments is essential for optimal utilization of resources available today and in the future.</a:t>
            </a:r>
          </a:p>
          <a:p>
            <a:pPr marL="0" indent="0" fontAlgn="base">
              <a:buNone/>
            </a:pPr>
            <a:r>
              <a:rPr lang="en-GB" b="0" i="0">
                <a:solidFill>
                  <a:srgbClr val="555555"/>
                </a:solidFill>
                <a:effectLst/>
                <a:latin typeface="Georgia" panose="02040502050405020303" pitchFamily="18" charset="0"/>
              </a:rPr>
              <a:t>Together Let us empower and enable the visually impaired.</a:t>
            </a:r>
          </a:p>
        </p:txBody>
      </p:sp>
    </p:spTree>
    <p:extLst>
      <p:ext uri="{BB962C8B-B14F-4D97-AF65-F5344CB8AC3E}">
        <p14:creationId xmlns:p14="http://schemas.microsoft.com/office/powerpoint/2010/main" xmlns="" val="2022410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B96B75-3203-174B-9D02-02D3467F737F}"/>
              </a:ext>
            </a:extLst>
          </p:cNvPr>
          <p:cNvSpPr>
            <a:spLocks noGrp="1"/>
          </p:cNvSpPr>
          <p:nvPr>
            <p:ph type="title"/>
          </p:nvPr>
        </p:nvSpPr>
        <p:spPr/>
        <p:txBody>
          <a:bodyPr/>
          <a:lstStyle/>
          <a:p>
            <a:r>
              <a:rPr lang="en-GB"/>
              <a:t>Public health implementation  </a:t>
            </a:r>
            <a:endParaRPr lang="en-US"/>
          </a:p>
        </p:txBody>
      </p:sp>
      <p:sp>
        <p:nvSpPr>
          <p:cNvPr id="3" name="Content Placeholder 2">
            <a:extLst>
              <a:ext uri="{FF2B5EF4-FFF2-40B4-BE49-F238E27FC236}">
                <a16:creationId xmlns:a16="http://schemas.microsoft.com/office/drawing/2014/main" xmlns="" id="{66F65DA8-94B8-B74A-85A5-9156E674EACF}"/>
              </a:ext>
            </a:extLst>
          </p:cNvPr>
          <p:cNvSpPr>
            <a:spLocks noGrp="1"/>
          </p:cNvSpPr>
          <p:nvPr>
            <p:ph idx="1"/>
          </p:nvPr>
        </p:nvSpPr>
        <p:spPr>
          <a:xfrm>
            <a:off x="2273774" y="1540189"/>
            <a:ext cx="9918226" cy="3777622"/>
          </a:xfrm>
        </p:spPr>
        <p:txBody>
          <a:bodyPr/>
          <a:lstStyle/>
          <a:p>
            <a:pPr marL="0" indent="0">
              <a:buNone/>
            </a:pPr>
            <a:r>
              <a:rPr lang="en-GB" b="1">
                <a:solidFill>
                  <a:srgbClr val="3C4043"/>
                </a:solidFill>
                <a:latin typeface="Roboto" panose="02000000000000000000" pitchFamily="2" charset="0"/>
              </a:rPr>
              <a:t>I</a:t>
            </a:r>
            <a:r>
              <a:rPr lang="en-GB" b="1" i="0">
                <a:solidFill>
                  <a:srgbClr val="3C4043"/>
                </a:solidFill>
                <a:effectLst/>
                <a:latin typeface="Roboto" panose="02000000000000000000" pitchFamily="2" charset="0"/>
              </a:rPr>
              <a:t>mplementation</a:t>
            </a:r>
            <a:r>
              <a:rPr lang="en-GB" b="0" i="0">
                <a:solidFill>
                  <a:srgbClr val="3C4043"/>
                </a:solidFill>
                <a:effectLst/>
                <a:latin typeface="Roboto" panose="02000000000000000000" pitchFamily="2" charset="0"/>
              </a:rPr>
              <a:t> research is an integrated concept that links research and practice to accelerate the development and delivery of </a:t>
            </a:r>
            <a:r>
              <a:rPr lang="en-GB" b="1" i="0">
                <a:solidFill>
                  <a:srgbClr val="3C4043"/>
                </a:solidFill>
                <a:effectLst/>
                <a:latin typeface="Roboto" panose="02000000000000000000" pitchFamily="2" charset="0"/>
              </a:rPr>
              <a:t>publichealth</a:t>
            </a:r>
            <a:r>
              <a:rPr lang="en-GB" b="0" i="0">
                <a:solidFill>
                  <a:srgbClr val="3C4043"/>
                </a:solidFill>
                <a:effectLst/>
                <a:latin typeface="Roboto" panose="02000000000000000000" pitchFamily="2" charset="0"/>
              </a:rPr>
              <a:t> approaches. </a:t>
            </a:r>
            <a:r>
              <a:rPr lang="en-GB" b="1" i="0">
                <a:solidFill>
                  <a:srgbClr val="3C4043"/>
                </a:solidFill>
                <a:effectLst/>
                <a:latin typeface="Roboto" panose="02000000000000000000" pitchFamily="2" charset="0"/>
              </a:rPr>
              <a:t>Implementation</a:t>
            </a:r>
            <a:r>
              <a:rPr lang="en-GB" b="0" i="0">
                <a:solidFill>
                  <a:srgbClr val="3C4043"/>
                </a:solidFill>
                <a:effectLst/>
                <a:latin typeface="Roboto" panose="02000000000000000000" pitchFamily="2" charset="0"/>
              </a:rPr>
              <a:t> research involves the creation and application of knowledge to improve the </a:t>
            </a:r>
            <a:r>
              <a:rPr lang="en-GB" b="1" i="0">
                <a:solidFill>
                  <a:srgbClr val="3C4043"/>
                </a:solidFill>
                <a:effectLst/>
                <a:latin typeface="Roboto" panose="02000000000000000000" pitchFamily="2" charset="0"/>
              </a:rPr>
              <a:t>implementation</a:t>
            </a:r>
            <a:r>
              <a:rPr lang="en-GB" b="0" i="0">
                <a:solidFill>
                  <a:srgbClr val="3C4043"/>
                </a:solidFill>
                <a:effectLst/>
                <a:latin typeface="Roboto" panose="02000000000000000000" pitchFamily="2" charset="0"/>
              </a:rPr>
              <a:t> of </a:t>
            </a:r>
            <a:r>
              <a:rPr lang="en-GB" b="1" i="0">
                <a:solidFill>
                  <a:srgbClr val="3C4043"/>
                </a:solidFill>
                <a:effectLst/>
                <a:latin typeface="Roboto" panose="02000000000000000000" pitchFamily="2" charset="0"/>
              </a:rPr>
              <a:t>health</a:t>
            </a:r>
            <a:r>
              <a:rPr lang="en-GB" b="0" i="0">
                <a:solidFill>
                  <a:srgbClr val="3C4043"/>
                </a:solidFill>
                <a:effectLst/>
                <a:latin typeface="Roboto" panose="02000000000000000000" pitchFamily="2" charset="0"/>
              </a:rPr>
              <a:t> policies, programmes, and practices.</a:t>
            </a:r>
            <a:endParaRPr lang="en-US"/>
          </a:p>
        </p:txBody>
      </p:sp>
    </p:spTree>
    <p:extLst>
      <p:ext uri="{BB962C8B-B14F-4D97-AF65-F5344CB8AC3E}">
        <p14:creationId xmlns:p14="http://schemas.microsoft.com/office/powerpoint/2010/main" xmlns="" val="3583354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F87A6C5-47A3-AC41-AFA1-0FB69CF32F6A}"/>
              </a:ext>
            </a:extLst>
          </p:cNvPr>
          <p:cNvSpPr>
            <a:spLocks noGrp="1"/>
          </p:cNvSpPr>
          <p:nvPr>
            <p:ph idx="1"/>
          </p:nvPr>
        </p:nvSpPr>
        <p:spPr>
          <a:xfrm>
            <a:off x="2032556" y="723652"/>
            <a:ext cx="8915400" cy="4903304"/>
          </a:xfrm>
        </p:spPr>
        <p:txBody>
          <a:bodyPr/>
          <a:lstStyle/>
          <a:p>
            <a:pPr marL="0" indent="0">
              <a:buNone/>
            </a:pPr>
            <a:r>
              <a:rPr lang="en-GB" dirty="0"/>
              <a:t>Public health implemented by following steps</a:t>
            </a:r>
          </a:p>
          <a:p>
            <a:r>
              <a:rPr lang="en-GB" b="0" i="0" dirty="0">
                <a:effectLst/>
                <a:latin typeface="Roboto" panose="02000000000000000000" pitchFamily="2" charset="0"/>
              </a:rPr>
              <a:t>STEP 1: CONDUCT A SITUATIONAL ASSESSMENT</a:t>
            </a:r>
          </a:p>
          <a:p>
            <a:r>
              <a:rPr lang="en-GB" b="0" i="0" dirty="0">
                <a:effectLst/>
                <a:latin typeface="Roboto" panose="02000000000000000000" pitchFamily="2" charset="0"/>
              </a:rPr>
              <a:t>STEP 2: MANAGE THE PLANNING PROCESS. . ... </a:t>
            </a:r>
          </a:p>
          <a:p>
            <a:r>
              <a:rPr lang="en-GB" b="0" i="0" dirty="0">
                <a:effectLst/>
                <a:latin typeface="Roboto" panose="02000000000000000000" pitchFamily="2" charset="0"/>
              </a:rPr>
              <a:t>STEP 3: IDENTIFY GOALS, POPULATIONS OF INTEREST, OUTCOMES.</a:t>
            </a:r>
          </a:p>
          <a:p>
            <a:r>
              <a:rPr lang="en-GB" b="0" i="0" dirty="0">
                <a:effectLst/>
                <a:latin typeface="Roboto" panose="02000000000000000000" pitchFamily="2" charset="0"/>
              </a:rPr>
              <a:t>STEP 4: IDENTIFY STRATEGIES, ACTIVITIES, OUTPUTS, PROCESS.</a:t>
            </a:r>
          </a:p>
          <a:p>
            <a:r>
              <a:rPr lang="en-GB" b="0" i="0" dirty="0">
                <a:effectLst/>
                <a:latin typeface="Roboto" panose="02000000000000000000" pitchFamily="2" charset="0"/>
              </a:rPr>
              <a:t>STEP 5: DEVELOP INDICATORS. ... </a:t>
            </a:r>
          </a:p>
          <a:p>
            <a:r>
              <a:rPr lang="en-GB" b="0" i="0" dirty="0">
                <a:effectLst/>
                <a:latin typeface="Roboto" panose="02000000000000000000" pitchFamily="2" charset="0"/>
              </a:rPr>
              <a:t>STEP 6: REVIEW THE </a:t>
            </a:r>
            <a:r>
              <a:rPr lang="en-GB" b="1" i="0" dirty="0">
                <a:effectLst/>
                <a:latin typeface="Roboto" panose="02000000000000000000" pitchFamily="2" charset="0"/>
              </a:rPr>
              <a:t>PROGRAM</a:t>
            </a:r>
            <a:r>
              <a:rPr lang="en-GB" b="0" i="0" dirty="0">
                <a:effectLst/>
                <a:latin typeface="Roboto" panose="02000000000000000000" pitchFamily="2" charset="0"/>
              </a:rPr>
              <a:t> PLAN.</a:t>
            </a:r>
          </a:p>
          <a:p>
            <a:endParaRPr lang="en-US" dirty="0"/>
          </a:p>
        </p:txBody>
      </p:sp>
    </p:spTree>
    <p:extLst>
      <p:ext uri="{BB962C8B-B14F-4D97-AF65-F5344CB8AC3E}">
        <p14:creationId xmlns:p14="http://schemas.microsoft.com/office/powerpoint/2010/main" xmlns="" val="1205340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28CBB9-6F8E-3E4E-83B8-F82846170C6E}"/>
              </a:ext>
            </a:extLst>
          </p:cNvPr>
          <p:cNvSpPr>
            <a:spLocks noGrp="1"/>
          </p:cNvSpPr>
          <p:nvPr>
            <p:ph type="title"/>
          </p:nvPr>
        </p:nvSpPr>
        <p:spPr/>
        <p:txBody>
          <a:bodyPr/>
          <a:lstStyle/>
          <a:p>
            <a:r>
              <a:rPr lang="en-GB"/>
              <a:t>Stages of diseases </a:t>
            </a:r>
            <a:endParaRPr lang="en-US"/>
          </a:p>
        </p:txBody>
      </p:sp>
      <p:sp>
        <p:nvSpPr>
          <p:cNvPr id="3" name="Content Placeholder 2">
            <a:extLst>
              <a:ext uri="{FF2B5EF4-FFF2-40B4-BE49-F238E27FC236}">
                <a16:creationId xmlns:a16="http://schemas.microsoft.com/office/drawing/2014/main" xmlns="" id="{9C6C2BC3-7B6B-3940-BC61-0E8278ECB71A}"/>
              </a:ext>
            </a:extLst>
          </p:cNvPr>
          <p:cNvSpPr>
            <a:spLocks noGrp="1"/>
          </p:cNvSpPr>
          <p:nvPr>
            <p:ph idx="1"/>
          </p:nvPr>
        </p:nvSpPr>
        <p:spPr>
          <a:xfrm>
            <a:off x="2459326" y="1335975"/>
            <a:ext cx="8915400" cy="5224215"/>
          </a:xfrm>
        </p:spPr>
        <p:txBody>
          <a:bodyPr>
            <a:normAutofit/>
          </a:bodyPr>
          <a:lstStyle/>
          <a:p>
            <a:pPr marL="0" indent="0">
              <a:buNone/>
            </a:pPr>
            <a:r>
              <a:rPr lang="en-GB" b="0" i="0">
                <a:solidFill>
                  <a:srgbClr val="3C4043"/>
                </a:solidFill>
                <a:effectLst/>
                <a:latin typeface="Roboto" panose="02000000000000000000" pitchFamily="2" charset="0"/>
              </a:rPr>
              <a:t>The </a:t>
            </a:r>
            <a:r>
              <a:rPr lang="en-GB" b="1" i="0">
                <a:solidFill>
                  <a:srgbClr val="3C4043"/>
                </a:solidFill>
                <a:effectLst/>
                <a:latin typeface="Roboto" panose="02000000000000000000" pitchFamily="2" charset="0"/>
              </a:rPr>
              <a:t>five</a:t>
            </a:r>
            <a:r>
              <a:rPr lang="en-GB" b="0" i="0">
                <a:solidFill>
                  <a:srgbClr val="3C4043"/>
                </a:solidFill>
                <a:effectLst/>
                <a:latin typeface="Roboto" panose="02000000000000000000" pitchFamily="2" charset="0"/>
              </a:rPr>
              <a:t> periods of disease (sometimes referred to as stages or phases) include the </a:t>
            </a:r>
            <a:r>
              <a:rPr lang="en-GB" b="1" i="0">
                <a:solidFill>
                  <a:srgbClr val="3C4043"/>
                </a:solidFill>
                <a:effectLst/>
                <a:latin typeface="Roboto" panose="02000000000000000000" pitchFamily="2" charset="0"/>
              </a:rPr>
              <a:t>incubation</a:t>
            </a:r>
            <a:r>
              <a:rPr lang="en-GB" b="0" i="0">
                <a:solidFill>
                  <a:srgbClr val="3C4043"/>
                </a:solidFill>
                <a:effectLst/>
                <a:latin typeface="Roboto" panose="02000000000000000000" pitchFamily="2" charset="0"/>
              </a:rPr>
              <a:t>, prodromal, illness, </a:t>
            </a:r>
            <a:r>
              <a:rPr lang="en-GB" b="1" i="0">
                <a:solidFill>
                  <a:srgbClr val="3C4043"/>
                </a:solidFill>
                <a:effectLst/>
                <a:latin typeface="Roboto" panose="02000000000000000000" pitchFamily="2" charset="0"/>
              </a:rPr>
              <a:t>decline</a:t>
            </a:r>
            <a:r>
              <a:rPr lang="en-GB" b="0" i="0">
                <a:solidFill>
                  <a:srgbClr val="3C4043"/>
                </a:solidFill>
                <a:effectLst/>
                <a:latin typeface="Roboto" panose="02000000000000000000" pitchFamily="2" charset="0"/>
              </a:rPr>
              <a:t>, and convalescence periods (Figure 2). The </a:t>
            </a:r>
            <a:r>
              <a:rPr lang="en-GB" b="1" i="0">
                <a:solidFill>
                  <a:srgbClr val="3C4043"/>
                </a:solidFill>
                <a:effectLst/>
                <a:latin typeface="Roboto" panose="02000000000000000000" pitchFamily="2" charset="0"/>
              </a:rPr>
              <a:t>incubation</a:t>
            </a:r>
            <a:r>
              <a:rPr lang="en-GB" b="0" i="0">
                <a:solidFill>
                  <a:srgbClr val="3C4043"/>
                </a:solidFill>
                <a:effectLst/>
                <a:latin typeface="Roboto" panose="02000000000000000000" pitchFamily="2" charset="0"/>
              </a:rPr>
              <a:t> period occurs in an acute disease after the initial entry of the pathogen into the host (patient).</a:t>
            </a:r>
          </a:p>
          <a:p>
            <a:pPr marL="0" indent="0">
              <a:buNone/>
            </a:pPr>
            <a:endParaRPr lang="en-GB">
              <a:solidFill>
                <a:srgbClr val="3C4043"/>
              </a:solidFill>
              <a:latin typeface="Roboto" panose="02000000000000000000" pitchFamily="2" charset="0"/>
            </a:endParaRPr>
          </a:p>
          <a:p>
            <a:pPr marL="0" indent="0" fontAlgn="base">
              <a:buNone/>
            </a:pPr>
            <a:r>
              <a:rPr lang="en-GB" b="1" i="0">
                <a:solidFill>
                  <a:srgbClr val="6C64AD"/>
                </a:solidFill>
                <a:effectLst/>
                <a:latin typeface="proxima-nova"/>
              </a:rPr>
              <a:t> </a:t>
            </a:r>
            <a:endParaRPr lang="en-GB" b="0" i="0">
              <a:solidFill>
                <a:srgbClr val="373D3F"/>
              </a:solidFill>
              <a:effectLst/>
              <a:latin typeface="proxima-nova"/>
            </a:endParaRPr>
          </a:p>
          <a:p>
            <a:pPr marL="0" indent="0">
              <a:buNone/>
            </a:pPr>
            <a:r>
              <a:rPr lang="en-GB" b="0" i="0">
                <a:solidFill>
                  <a:srgbClr val="373D3F"/>
                </a:solidFill>
                <a:effectLst/>
                <a:latin typeface="proxima-nova"/>
              </a:rPr>
              <a:t>.</a:t>
            </a:r>
          </a:p>
          <a:p>
            <a:pPr marL="0" indent="0">
              <a:buNone/>
            </a:pPr>
            <a:endParaRPr lang="en-US"/>
          </a:p>
        </p:txBody>
      </p:sp>
      <p:pic>
        <p:nvPicPr>
          <p:cNvPr id="6" name="Picture 5">
            <a:extLst>
              <a:ext uri="{FF2B5EF4-FFF2-40B4-BE49-F238E27FC236}">
                <a16:creationId xmlns:a16="http://schemas.microsoft.com/office/drawing/2014/main" xmlns="" id="{1CD491AB-3D12-C74B-A262-DC5BDB5D26D1}"/>
              </a:ext>
            </a:extLst>
          </p:cNvPr>
          <p:cNvPicPr>
            <a:picLocks noChangeAspect="1"/>
          </p:cNvPicPr>
          <p:nvPr/>
        </p:nvPicPr>
        <p:blipFill>
          <a:blip r:embed="rId2"/>
          <a:stretch>
            <a:fillRect/>
          </a:stretch>
        </p:blipFill>
        <p:spPr>
          <a:xfrm>
            <a:off x="2589211" y="2876055"/>
            <a:ext cx="8030069" cy="3684135"/>
          </a:xfrm>
          <a:prstGeom prst="rect">
            <a:avLst/>
          </a:prstGeom>
        </p:spPr>
      </p:pic>
    </p:spTree>
    <p:extLst>
      <p:ext uri="{BB962C8B-B14F-4D97-AF65-F5344CB8AC3E}">
        <p14:creationId xmlns:p14="http://schemas.microsoft.com/office/powerpoint/2010/main" xmlns="" val="232110488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228</TotalTime>
  <Words>2245</Words>
  <Application>Microsoft Office PowerPoint</Application>
  <PresentationFormat>Custom</PresentationFormat>
  <Paragraphs>171</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Wisp</vt:lpstr>
      <vt:lpstr>                Module-1</vt:lpstr>
      <vt:lpstr>Public Health Optometry   </vt:lpstr>
      <vt:lpstr>Slide 3</vt:lpstr>
      <vt:lpstr>Current Concept of Public Health Optometry</vt:lpstr>
      <vt:lpstr>Slide 5</vt:lpstr>
      <vt:lpstr>Slide 6</vt:lpstr>
      <vt:lpstr>Public health implementation  </vt:lpstr>
      <vt:lpstr>Slide 8</vt:lpstr>
      <vt:lpstr>Stages of diseases </vt:lpstr>
      <vt:lpstr>Slide 10</vt:lpstr>
      <vt:lpstr>Slide 11</vt:lpstr>
      <vt:lpstr>Slide 12</vt:lpstr>
      <vt:lpstr>Dimensions of Health  </vt:lpstr>
      <vt:lpstr>Slide 14</vt:lpstr>
      <vt:lpstr>Slide 15</vt:lpstr>
      <vt:lpstr>Slide 16</vt:lpstr>
      <vt:lpstr>Slide 17</vt:lpstr>
      <vt:lpstr>Slide 18</vt:lpstr>
      <vt:lpstr>Slide 19</vt:lpstr>
      <vt:lpstr>Social Determinant of Health  </vt:lpstr>
      <vt:lpstr>Slide 21</vt:lpstr>
      <vt:lpstr>Indicators of Health  </vt:lpstr>
      <vt:lpstr>Classification of Health Indicators    </vt:lpstr>
      <vt:lpstr>Quality of life indicators   </vt:lpstr>
      <vt:lpstr>Mortality indicators  </vt:lpstr>
      <vt:lpstr>Slide 26</vt:lpstr>
      <vt:lpstr>Slide 27</vt:lpstr>
      <vt:lpstr>Morbidity indicators  </vt:lpstr>
      <vt:lpstr>Disability Rates </vt:lpstr>
      <vt:lpstr>Nutritional status indicators   </vt:lpstr>
      <vt:lpstr>Health care delivery indicators   </vt:lpstr>
      <vt:lpstr>Utilization rates </vt:lpstr>
      <vt:lpstr>Indicators of social and mental health    </vt:lpstr>
      <vt:lpstr>Environmental indicators  </vt:lpstr>
      <vt:lpstr>Socioeconomics Indicators </vt:lpstr>
      <vt:lpstr>Health policy indicators   </vt:lpstr>
      <vt:lpstr>Other indicators </vt:lpstr>
      <vt:lpstr>Slide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Module-1</dc:title>
  <dc:creator>nakkorbuli14@gmail.com</dc:creator>
  <cp:lastModifiedBy>Windows User</cp:lastModifiedBy>
  <cp:revision>28</cp:revision>
  <dcterms:created xsi:type="dcterms:W3CDTF">2021-01-13T16:34:57Z</dcterms:created>
  <dcterms:modified xsi:type="dcterms:W3CDTF">2021-02-04T08:52:35Z</dcterms:modified>
</cp:coreProperties>
</file>