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1"/>
  </p:sldMasterIdLst>
  <p:notesMasterIdLst>
    <p:notesMasterId r:id="rId24"/>
  </p:notesMasterIdLst>
  <p:sldIdLst>
    <p:sldId id="256" r:id="rId2"/>
    <p:sldId id="257" r:id="rId3"/>
    <p:sldId id="258" r:id="rId4"/>
    <p:sldId id="268" r:id="rId5"/>
    <p:sldId id="259" r:id="rId6"/>
    <p:sldId id="269" r:id="rId7"/>
    <p:sldId id="260" r:id="rId8"/>
    <p:sldId id="261" r:id="rId9"/>
    <p:sldId id="271" r:id="rId10"/>
    <p:sldId id="262" r:id="rId11"/>
    <p:sldId id="263" r:id="rId12"/>
    <p:sldId id="272" r:id="rId13"/>
    <p:sldId id="275" r:id="rId14"/>
    <p:sldId id="276" r:id="rId15"/>
    <p:sldId id="277" r:id="rId16"/>
    <p:sldId id="278" r:id="rId17"/>
    <p:sldId id="265" r:id="rId18"/>
    <p:sldId id="264" r:id="rId19"/>
    <p:sldId id="273" r:id="rId20"/>
    <p:sldId id="274" r:id="rId21"/>
    <p:sldId id="266" r:id="rId22"/>
    <p:sldId id="26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702FF2-B208-4BB2-92F9-15F0C465036D}" type="datetimeFigureOut">
              <a:rPr lang="en-GB" smtClean="0"/>
              <a:t>29/05/2021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781E46-9977-4C07-B1CF-F4D7F15C0E72}" type="slidenum">
              <a:rPr lang="en-GB" smtClean="0"/>
              <a:t>‹#›</a:t>
            </a:fld>
            <a:endParaRPr lang="en-GB"/>
          </a:p>
        </p:txBody>
      </p:sp>
    </p:spTree>
    <p:extLst>
      <p:ext uri="{BB962C8B-B14F-4D97-AF65-F5344CB8AC3E}">
        <p14:creationId xmlns:p14="http://schemas.microsoft.com/office/powerpoint/2010/main" val="3855249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Illicitly produced fentanyl is sold alone or in combination with heroin and other substances and has been identified in counterfeit pills, mimicking pharmaceutical drugs such as oxycodone. According to the National Forensic Laboratory Information System, reports on fentanyl (both pharmaceutical and clandestinely produced) increased from nearly 5,400 in 2014 to over 14,600 in 2015, as reported by federal, state, and local forensic laboratories in the United States.</a:t>
            </a:r>
          </a:p>
          <a:p>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4</a:t>
            </a:fld>
            <a:endParaRPr lang="en-GB"/>
          </a:p>
        </p:txBody>
      </p:sp>
    </p:spTree>
    <p:extLst>
      <p:ext uri="{BB962C8B-B14F-4D97-AF65-F5344CB8AC3E}">
        <p14:creationId xmlns:p14="http://schemas.microsoft.com/office/powerpoint/2010/main" val="2698613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Although MDMA is known among users as ecstasy, researchers have determined that many ecstasy tablets contain</a:t>
            </a:r>
          </a:p>
          <a:p>
            <a:r>
              <a:rPr lang="en-GB" dirty="0" smtClean="0"/>
              <a:t>not only MDMA but also a number of other drugs or drug</a:t>
            </a:r>
          </a:p>
          <a:p>
            <a:r>
              <a:rPr lang="en-GB" dirty="0" smtClean="0"/>
              <a:t>combinations that can be harmful, such as:</a:t>
            </a:r>
          </a:p>
          <a:p>
            <a:r>
              <a:rPr lang="en-GB" dirty="0" smtClean="0"/>
              <a:t>• Methamphetamine, ketamine, cocaine, the over-the-counter</a:t>
            </a:r>
          </a:p>
          <a:p>
            <a:r>
              <a:rPr lang="en-GB" dirty="0" smtClean="0"/>
              <a:t>cough suppressant dextromethorphan (DXM), the diet drug</a:t>
            </a:r>
          </a:p>
          <a:p>
            <a:r>
              <a:rPr lang="en-GB" dirty="0" smtClean="0"/>
              <a:t>ephedrine, and caffeine </a:t>
            </a:r>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5</a:t>
            </a:fld>
            <a:endParaRPr lang="en-GB"/>
          </a:p>
        </p:txBody>
      </p:sp>
    </p:spTree>
    <p:extLst>
      <p:ext uri="{BB962C8B-B14F-4D97-AF65-F5344CB8AC3E}">
        <p14:creationId xmlns:p14="http://schemas.microsoft.com/office/powerpoint/2010/main" val="1267535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“dissociative </a:t>
            </a:r>
            <a:r>
              <a:rPr lang="en-GB" dirty="0" err="1" smtClean="0"/>
              <a:t>anesthetic</a:t>
            </a:r>
            <a:r>
              <a:rPr lang="en-GB" dirty="0" smtClean="0"/>
              <a:t>” because it makes patients feel detached from their pain and environment. </a:t>
            </a:r>
          </a:p>
          <a:p>
            <a:r>
              <a:rPr lang="en-GB" dirty="0" smtClean="0"/>
              <a:t>What is its effect on the mind? Ketamine produces hallucinations. It distorts perceptions of sight and sound and makes the user feel disconnected and not in control. A “Special K” trip is touted as better than that of LSD or PCP because its hallucinatory effects are relatively short in duration, lasting approximately 30 to 60 minutes as opposed to several hours.</a:t>
            </a:r>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8</a:t>
            </a:fld>
            <a:endParaRPr lang="en-GB"/>
          </a:p>
        </p:txBody>
      </p:sp>
    </p:spTree>
    <p:extLst>
      <p:ext uri="{BB962C8B-B14F-4D97-AF65-F5344CB8AC3E}">
        <p14:creationId xmlns:p14="http://schemas.microsoft.com/office/powerpoint/2010/main" val="685888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Ketamine, along with the other “club drugs,” has become popular among teens and young adults at dance clubs and “raves.” Ketamine is manufactured commercially as a powder or liquid. Powdered ketamine is also formed from pharmaceutical ketamine by evaporating the liquid using hot plates, warming trays, or microwave ovens, a process that results in the formation of crystals, which are then ground into powder.</a:t>
            </a:r>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9</a:t>
            </a:fld>
            <a:endParaRPr lang="en-GB"/>
          </a:p>
        </p:txBody>
      </p:sp>
    </p:spTree>
    <p:extLst>
      <p:ext uri="{BB962C8B-B14F-4D97-AF65-F5344CB8AC3E}">
        <p14:creationId xmlns:p14="http://schemas.microsoft.com/office/powerpoint/2010/main" val="3969336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Analogues that are often substituted for GHB include GBL (gamma </a:t>
            </a:r>
            <a:r>
              <a:rPr lang="en-GB" dirty="0" err="1" smtClean="0"/>
              <a:t>butyrolactone</a:t>
            </a:r>
            <a:r>
              <a:rPr lang="en-GB" dirty="0" smtClean="0"/>
              <a:t>) and 1,4 BD (also called just “BD”), which is 1,4-butanediol. These analogues are available legally as industrial solvents used to produce polyurethane, pesticides, elastic </a:t>
            </a:r>
            <a:r>
              <a:rPr lang="en-GB" dirty="0" err="1" smtClean="0"/>
              <a:t>fibers</a:t>
            </a:r>
            <a:r>
              <a:rPr lang="en-GB" dirty="0" smtClean="0"/>
              <a:t>, pharmaceuticals, coatings on metal or plastic, and other products. They are also sold illicitly as supplements for bodybuilding, fat loss, reversal of baldness, improved eyesight, and to combat aging, depression, drug addiction, and insomnia. </a:t>
            </a:r>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11</a:t>
            </a:fld>
            <a:endParaRPr lang="en-GB"/>
          </a:p>
        </p:txBody>
      </p:sp>
    </p:spTree>
    <p:extLst>
      <p:ext uri="{BB962C8B-B14F-4D97-AF65-F5344CB8AC3E}">
        <p14:creationId xmlns:p14="http://schemas.microsoft.com/office/powerpoint/2010/main" val="168926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Potency refers to the amount of a drug that must be taken to produce a certain effect, while efficacy refers to whether or not a drug is capable of producing a given effect regardless of dose. Both the strength and the ability of a substance to produce certain effects play a role in whether that drug is selected by the drug user. It is important to keep in mind that the effects produced by any drug can vary significantly and is largely dependent on the dose and route of administration. Concurrent use of other drugs can enhance or block an effect, and substance abusers often take more than one drug to boost the desired effects or counter unwanted side effects. The risks associated with drug abuse cannot be accurately predicted because each user has his/her own unique sensitivity to a drug. There are a number of theories that attempt to explain these differences, and it is clear that a genetic component may predispose an individual to certain toxicities or even addictive </a:t>
            </a:r>
            <a:r>
              <a:rPr lang="en-GB" dirty="0" err="1" smtClean="0"/>
              <a:t>behavior</a:t>
            </a:r>
            <a:r>
              <a:rPr lang="en-GB" dirty="0" smtClean="0"/>
              <a:t>. </a:t>
            </a:r>
            <a:endParaRPr lang="en-GB" dirty="0"/>
          </a:p>
        </p:txBody>
      </p:sp>
      <p:sp>
        <p:nvSpPr>
          <p:cNvPr id="4" name="Slide Number Placeholder 3"/>
          <p:cNvSpPr>
            <a:spLocks noGrp="1"/>
          </p:cNvSpPr>
          <p:nvPr>
            <p:ph type="sldNum" sz="quarter" idx="10"/>
          </p:nvPr>
        </p:nvSpPr>
        <p:spPr/>
        <p:txBody>
          <a:bodyPr/>
          <a:lstStyle/>
          <a:p>
            <a:fld id="{32781E46-9977-4C07-B1CF-F4D7F15C0E72}" type="slidenum">
              <a:rPr lang="en-GB" smtClean="0"/>
              <a:t>21</a:t>
            </a:fld>
            <a:endParaRPr lang="en-GB"/>
          </a:p>
        </p:txBody>
      </p:sp>
    </p:spTree>
    <p:extLst>
      <p:ext uri="{BB962C8B-B14F-4D97-AF65-F5344CB8AC3E}">
        <p14:creationId xmlns:p14="http://schemas.microsoft.com/office/powerpoint/2010/main" val="3961879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285C5F2C-75B8-48B4-AD9D-F208BF795B68}" type="datetimeFigureOut">
              <a:rPr lang="en-GB" smtClean="0"/>
              <a:t>29/05/2021</a:t>
            </a:fld>
            <a:endParaRPr lang="en-GB"/>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6CEE7FA-B0F8-4CF7-A899-3D015132AD87}" type="slidenum">
              <a:rPr lang="en-GB" smtClean="0"/>
              <a:t>‹#›</a:t>
            </a:fld>
            <a:endParaRPr lang="en-GB"/>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581450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C5F2C-75B8-48B4-AD9D-F208BF795B68}" type="datetimeFigureOut">
              <a:rPr lang="en-GB" smtClean="0"/>
              <a:t>29/05/2021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503605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C5F2C-75B8-48B4-AD9D-F208BF795B68}" type="datetimeFigureOut">
              <a:rPr lang="en-GB" smtClean="0"/>
              <a:t>29/05/2021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397467569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C5F2C-75B8-48B4-AD9D-F208BF795B68}" type="datetimeFigureOut">
              <a:rPr lang="en-GB" smtClean="0"/>
              <a:t>29/05/2021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2208574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5C5F2C-75B8-48B4-AD9D-F208BF795B68}" type="datetimeFigureOut">
              <a:rPr lang="en-GB" smtClean="0"/>
              <a:t>29/05/2021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EE7FA-B0F8-4CF7-A899-3D015132AD87}" type="slidenum">
              <a:rPr lang="en-GB" smtClean="0"/>
              <a:t>‹#›</a:t>
            </a:fld>
            <a:endParaRPr lang="en-GB"/>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995579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5C5F2C-75B8-48B4-AD9D-F208BF795B68}" type="datetimeFigureOut">
              <a:rPr lang="en-GB" smtClean="0"/>
              <a:t>29/05/2021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426161429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5C5F2C-75B8-48B4-AD9D-F208BF795B68}" type="datetimeFigureOut">
              <a:rPr lang="en-GB" smtClean="0"/>
              <a:t>29/05/2021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398952704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5C5F2C-75B8-48B4-AD9D-F208BF795B68}" type="datetimeFigureOut">
              <a:rPr lang="en-GB" smtClean="0"/>
              <a:t>29/05/2021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2986629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5C5F2C-75B8-48B4-AD9D-F208BF795B68}" type="datetimeFigureOut">
              <a:rPr lang="en-GB" smtClean="0"/>
              <a:t>29/05/2021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271894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C5F2C-75B8-48B4-AD9D-F208BF795B68}" type="datetimeFigureOut">
              <a:rPr lang="en-GB" smtClean="0"/>
              <a:t>29/05/2021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2402856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C5F2C-75B8-48B4-AD9D-F208BF795B68}" type="datetimeFigureOut">
              <a:rPr lang="en-GB" smtClean="0"/>
              <a:t>29/05/2021</a:t>
            </a:fld>
            <a:endParaRPr lang="en-GB"/>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CEE7FA-B0F8-4CF7-A899-3D015132AD87}" type="slidenum">
              <a:rPr lang="en-GB" smtClean="0"/>
              <a:t>‹#›</a:t>
            </a:fld>
            <a:endParaRPr lang="en-GB"/>
          </a:p>
        </p:txBody>
      </p:sp>
    </p:spTree>
    <p:extLst>
      <p:ext uri="{BB962C8B-B14F-4D97-AF65-F5344CB8AC3E}">
        <p14:creationId xmlns:p14="http://schemas.microsoft.com/office/powerpoint/2010/main" val="24841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285C5F2C-75B8-48B4-AD9D-F208BF795B68}" type="datetimeFigureOut">
              <a:rPr lang="en-GB" smtClean="0"/>
              <a:t>29/05/2021</a:t>
            </a:fld>
            <a:endParaRPr lang="en-GB"/>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GB"/>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76CEE7FA-B0F8-4CF7-A899-3D015132AD87}" type="slidenum">
              <a:rPr lang="en-GB" smtClean="0"/>
              <a:t>‹#›</a:t>
            </a:fld>
            <a:endParaRPr lang="en-GB"/>
          </a:p>
        </p:txBody>
      </p:sp>
    </p:spTree>
    <p:extLst>
      <p:ext uri="{BB962C8B-B14F-4D97-AF65-F5344CB8AC3E}">
        <p14:creationId xmlns:p14="http://schemas.microsoft.com/office/powerpoint/2010/main" val="1586454735"/>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Designer drugs</a:t>
            </a:r>
            <a:endParaRPr lang="en-GB" dirty="0"/>
          </a:p>
        </p:txBody>
      </p:sp>
    </p:spTree>
    <p:extLst>
      <p:ext uri="{BB962C8B-B14F-4D97-AF65-F5344CB8AC3E}">
        <p14:creationId xmlns:p14="http://schemas.microsoft.com/office/powerpoint/2010/main" val="3285005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LSD</a:t>
            </a:r>
            <a:endParaRPr lang="en-GB" dirty="0"/>
          </a:p>
        </p:txBody>
      </p:sp>
      <p:sp>
        <p:nvSpPr>
          <p:cNvPr id="3" name="Content Placeholder 2"/>
          <p:cNvSpPr>
            <a:spLocks noGrp="1"/>
          </p:cNvSpPr>
          <p:nvPr>
            <p:ph idx="1"/>
          </p:nvPr>
        </p:nvSpPr>
        <p:spPr/>
        <p:txBody>
          <a:bodyPr/>
          <a:lstStyle/>
          <a:p>
            <a:r>
              <a:rPr lang="en-US" dirty="0" smtClean="0"/>
              <a:t>Also known as Acid.</a:t>
            </a:r>
          </a:p>
          <a:p>
            <a:r>
              <a:rPr lang="en-US" dirty="0" smtClean="0"/>
              <a:t>Hallucinogenic designer drug.</a:t>
            </a:r>
          </a:p>
          <a:p>
            <a:r>
              <a:rPr lang="en-US" dirty="0" smtClean="0"/>
              <a:t>Disrupts serotonin and nerve cell interaction in the body.</a:t>
            </a:r>
          </a:p>
          <a:p>
            <a:r>
              <a:rPr lang="en-US" dirty="0" smtClean="0"/>
              <a:t>Alters the perceptual, behavioral and regulatory systems including increased blood pressure and heart rate, raised body temperature, tremors and sweating.</a:t>
            </a:r>
            <a:endParaRPr lang="en-GB" dirty="0"/>
          </a:p>
        </p:txBody>
      </p:sp>
    </p:spTree>
    <p:extLst>
      <p:ext uri="{BB962C8B-B14F-4D97-AF65-F5344CB8AC3E}">
        <p14:creationId xmlns:p14="http://schemas.microsoft.com/office/powerpoint/2010/main" val="3576921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Gamma </a:t>
            </a:r>
            <a:r>
              <a:rPr lang="en-US" dirty="0" err="1" smtClean="0"/>
              <a:t>Hydroxybutyrate</a:t>
            </a:r>
            <a:r>
              <a:rPr lang="en-US" dirty="0" smtClean="0"/>
              <a:t> - GHB</a:t>
            </a:r>
            <a:endParaRPr lang="en-GB" dirty="0"/>
          </a:p>
        </p:txBody>
      </p:sp>
      <p:sp>
        <p:nvSpPr>
          <p:cNvPr id="3" name="Content Placeholder 2"/>
          <p:cNvSpPr>
            <a:spLocks noGrp="1"/>
          </p:cNvSpPr>
          <p:nvPr>
            <p:ph idx="1"/>
          </p:nvPr>
        </p:nvSpPr>
        <p:spPr/>
        <p:txBody>
          <a:bodyPr>
            <a:normAutofit fontScale="92500" lnSpcReduction="10000"/>
          </a:bodyPr>
          <a:lstStyle/>
          <a:p>
            <a:r>
              <a:rPr lang="en-US" dirty="0" err="1" smtClean="0"/>
              <a:t>Svhedule</a:t>
            </a:r>
            <a:r>
              <a:rPr lang="en-US" dirty="0" smtClean="0"/>
              <a:t> I</a:t>
            </a:r>
          </a:p>
          <a:p>
            <a:r>
              <a:rPr lang="en-US" dirty="0" smtClean="0"/>
              <a:t>Originally </a:t>
            </a:r>
            <a:r>
              <a:rPr lang="en-US" dirty="0"/>
              <a:t>developed as </a:t>
            </a:r>
            <a:r>
              <a:rPr lang="en-US" dirty="0" smtClean="0"/>
              <a:t>anesthetic : </a:t>
            </a:r>
            <a:r>
              <a:rPr lang="en-GB" dirty="0" smtClean="0"/>
              <a:t>Generic drug Sodium </a:t>
            </a:r>
            <a:r>
              <a:rPr lang="en-GB" dirty="0" err="1" smtClean="0"/>
              <a:t>Oxybate</a:t>
            </a:r>
            <a:r>
              <a:rPr lang="en-GB" dirty="0" smtClean="0"/>
              <a:t> (</a:t>
            </a:r>
            <a:r>
              <a:rPr lang="en-GB" dirty="0" err="1" smtClean="0"/>
              <a:t>Xyrem</a:t>
            </a:r>
            <a:r>
              <a:rPr lang="en-GB" dirty="0" smtClean="0"/>
              <a:t>)</a:t>
            </a:r>
          </a:p>
          <a:p>
            <a:r>
              <a:rPr lang="en-GB" dirty="0" smtClean="0"/>
              <a:t>Common </a:t>
            </a:r>
            <a:r>
              <a:rPr lang="en-GB" dirty="0"/>
              <a:t>street names </a:t>
            </a:r>
            <a:r>
              <a:rPr lang="en-GB" dirty="0" smtClean="0"/>
              <a:t>: Easy </a:t>
            </a:r>
            <a:r>
              <a:rPr lang="en-GB" dirty="0"/>
              <a:t>Lay, G, Georgia Home Boy, GHB, </a:t>
            </a:r>
            <a:r>
              <a:rPr lang="en-GB" dirty="0" err="1"/>
              <a:t>Goop</a:t>
            </a:r>
            <a:r>
              <a:rPr lang="en-GB" dirty="0"/>
              <a:t>, Grievous Bodily Harm, Liquid Ecstasy, Liquid X, and </a:t>
            </a:r>
            <a:r>
              <a:rPr lang="en-GB" dirty="0" smtClean="0"/>
              <a:t>Scoop</a:t>
            </a:r>
          </a:p>
          <a:p>
            <a:r>
              <a:rPr lang="en-GB" dirty="0" smtClean="0"/>
              <a:t>Abused </a:t>
            </a:r>
            <a:r>
              <a:rPr lang="en-GB" dirty="0"/>
              <a:t>for their euphoric and calming </a:t>
            </a:r>
            <a:r>
              <a:rPr lang="en-GB" dirty="0" smtClean="0"/>
              <a:t>effects.</a:t>
            </a:r>
          </a:p>
          <a:p>
            <a:r>
              <a:rPr lang="en-GB" dirty="0" smtClean="0"/>
              <a:t>GHB </a:t>
            </a:r>
            <a:r>
              <a:rPr lang="en-GB" dirty="0"/>
              <a:t>and its analogues are also misused for their ability to increase libido, suggestibility, passivity, and to cause amnesia (no memory of events while under the influence of the substance</a:t>
            </a:r>
            <a:r>
              <a:rPr lang="en-GB" dirty="0" smtClean="0"/>
              <a:t>).</a:t>
            </a:r>
          </a:p>
          <a:p>
            <a:r>
              <a:rPr lang="en-US" dirty="0"/>
              <a:t>Used in drug facilitated sexual assaults.</a:t>
            </a:r>
          </a:p>
          <a:p>
            <a:r>
              <a:rPr lang="en-US" dirty="0" smtClean="0"/>
              <a:t>GHB (Gamma </a:t>
            </a:r>
            <a:r>
              <a:rPr lang="en-US" dirty="0" err="1" smtClean="0"/>
              <a:t>hydroxybutyric</a:t>
            </a:r>
            <a:r>
              <a:rPr lang="en-US" dirty="0" smtClean="0"/>
              <a:t> acid) is a substance endogenously present in brain.</a:t>
            </a:r>
          </a:p>
          <a:p>
            <a:r>
              <a:rPr lang="en-US" dirty="0" smtClean="0"/>
              <a:t>Acts as CNS depressant and hypnotic and is chemically related to GABA.</a:t>
            </a:r>
          </a:p>
        </p:txBody>
      </p:sp>
    </p:spTree>
    <p:extLst>
      <p:ext uri="{BB962C8B-B14F-4D97-AF65-F5344CB8AC3E}">
        <p14:creationId xmlns:p14="http://schemas.microsoft.com/office/powerpoint/2010/main" val="1350572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50167" y="1567755"/>
            <a:ext cx="3729795" cy="4873425"/>
          </a:xfrm>
        </p:spPr>
      </p:pic>
      <p:sp>
        <p:nvSpPr>
          <p:cNvPr id="6" name="Content Placeholder 5"/>
          <p:cNvSpPr>
            <a:spLocks noGrp="1"/>
          </p:cNvSpPr>
          <p:nvPr>
            <p:ph sz="half" idx="2"/>
          </p:nvPr>
        </p:nvSpPr>
        <p:spPr/>
        <p:txBody>
          <a:bodyPr>
            <a:normAutofit/>
          </a:bodyPr>
          <a:lstStyle/>
          <a:p>
            <a:r>
              <a:rPr lang="en-GB" dirty="0" smtClean="0"/>
              <a:t>Available forms:</a:t>
            </a:r>
          </a:p>
          <a:p>
            <a:pPr lvl="1"/>
            <a:r>
              <a:rPr lang="en-GB" dirty="0" smtClean="0"/>
              <a:t>liquid – clear and colourless and slightly salty</a:t>
            </a:r>
          </a:p>
          <a:p>
            <a:pPr lvl="1"/>
            <a:r>
              <a:rPr lang="en-GB" dirty="0" smtClean="0"/>
              <a:t>white </a:t>
            </a:r>
            <a:r>
              <a:rPr lang="en-GB" dirty="0"/>
              <a:t>powder </a:t>
            </a:r>
            <a:r>
              <a:rPr lang="en-GB" dirty="0" smtClean="0"/>
              <a:t>(that </a:t>
            </a:r>
            <a:r>
              <a:rPr lang="en-GB" dirty="0"/>
              <a:t>is dissolved in a liquid, such as water, juice, or </a:t>
            </a:r>
            <a:r>
              <a:rPr lang="en-GB" dirty="0" smtClean="0"/>
              <a:t>alcohol) </a:t>
            </a:r>
          </a:p>
        </p:txBody>
      </p:sp>
    </p:spTree>
    <p:extLst>
      <p:ext uri="{BB962C8B-B14F-4D97-AF65-F5344CB8AC3E}">
        <p14:creationId xmlns:p14="http://schemas.microsoft.com/office/powerpoint/2010/main" val="3209476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Bath Salts or Designer </a:t>
            </a:r>
            <a:r>
              <a:rPr lang="en-GB" dirty="0" err="1"/>
              <a:t>Cathinones</a:t>
            </a:r>
            <a:endParaRPr lang="en-GB" dirty="0"/>
          </a:p>
        </p:txBody>
      </p:sp>
      <p:sp>
        <p:nvSpPr>
          <p:cNvPr id="5" name="Content Placeholder 4"/>
          <p:cNvSpPr>
            <a:spLocks noGrp="1"/>
          </p:cNvSpPr>
          <p:nvPr>
            <p:ph idx="1"/>
          </p:nvPr>
        </p:nvSpPr>
        <p:spPr/>
        <p:txBody>
          <a:bodyPr>
            <a:normAutofit lnSpcReduction="10000"/>
          </a:bodyPr>
          <a:lstStyle/>
          <a:p>
            <a:r>
              <a:rPr lang="en-GB" dirty="0" smtClean="0"/>
              <a:t>common </a:t>
            </a:r>
            <a:r>
              <a:rPr lang="en-GB" dirty="0"/>
              <a:t>street </a:t>
            </a:r>
            <a:r>
              <a:rPr lang="en-GB" dirty="0" smtClean="0"/>
              <a:t>names: </a:t>
            </a:r>
            <a:r>
              <a:rPr lang="en-GB" dirty="0"/>
              <a:t>Bliss, Blue Silk, Cloud Nine, Drone, Energy-1, Ivory Wave, Lunar Wave, Meow </a:t>
            </a:r>
            <a:r>
              <a:rPr lang="en-GB" dirty="0" err="1"/>
              <a:t>Meow</a:t>
            </a:r>
            <a:r>
              <a:rPr lang="en-GB" dirty="0"/>
              <a:t>, Ocean Burst, Pure Ivory, Purple Wave, Red Dove, Snow Leopard, Stardust, Vanilla Sky, White Dove, White Knight, White </a:t>
            </a:r>
            <a:r>
              <a:rPr lang="en-GB" dirty="0" smtClean="0"/>
              <a:t>Lightning</a:t>
            </a:r>
          </a:p>
          <a:p>
            <a:r>
              <a:rPr lang="en-GB" dirty="0" smtClean="0"/>
              <a:t>Synthetic stimulants.</a:t>
            </a:r>
          </a:p>
          <a:p>
            <a:r>
              <a:rPr lang="en-GB" dirty="0" smtClean="0"/>
              <a:t>Synthetic </a:t>
            </a:r>
            <a:r>
              <a:rPr lang="en-GB" dirty="0" err="1"/>
              <a:t>cathinones</a:t>
            </a:r>
            <a:r>
              <a:rPr lang="en-GB" dirty="0"/>
              <a:t> are central nervous stimulants and are designed to mimic effects similar to those produced by cocaine, methamphetamine, and MDMA (ecstasy). </a:t>
            </a:r>
            <a:endParaRPr lang="en-GB" dirty="0" smtClean="0"/>
          </a:p>
          <a:p>
            <a:r>
              <a:rPr lang="en-GB" dirty="0" smtClean="0"/>
              <a:t>These </a:t>
            </a:r>
            <a:r>
              <a:rPr lang="en-GB" dirty="0"/>
              <a:t>substances are often marketed as “bath salts,” “research chemicals,” “plant food,” “glass cleaner,” and </a:t>
            </a:r>
            <a:r>
              <a:rPr lang="en-GB" dirty="0" err="1"/>
              <a:t>labeled</a:t>
            </a:r>
            <a:r>
              <a:rPr lang="en-GB" dirty="0"/>
              <a:t> “not for human consumption,” in order to circumvent application of the Controlled Substance Analogue Enforcement Act. </a:t>
            </a:r>
            <a:endParaRPr lang="en-GB" dirty="0" smtClean="0"/>
          </a:p>
          <a:p>
            <a:r>
              <a:rPr lang="en-GB" dirty="0" smtClean="0"/>
              <a:t>Marketing </a:t>
            </a:r>
            <a:r>
              <a:rPr lang="en-GB" dirty="0"/>
              <a:t>in this manner attempts to hide the true reason for the products’ existence—the distribution of a psychoactive/stimulant substance for abuse.</a:t>
            </a:r>
          </a:p>
        </p:txBody>
      </p:sp>
    </p:spTree>
    <p:extLst>
      <p:ext uri="{BB962C8B-B14F-4D97-AF65-F5344CB8AC3E}">
        <p14:creationId xmlns:p14="http://schemas.microsoft.com/office/powerpoint/2010/main" val="136308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p:txBody>
          <a:bodyPr>
            <a:normAutofit/>
          </a:bodyPr>
          <a:lstStyle/>
          <a:p>
            <a:r>
              <a:rPr lang="en-US" dirty="0" smtClean="0"/>
              <a:t>Available forms:</a:t>
            </a:r>
          </a:p>
          <a:p>
            <a:pPr lvl="1"/>
            <a:r>
              <a:rPr lang="en-GB" dirty="0" smtClean="0"/>
              <a:t>Powder form : listed products containing these synthetic stimulants as “plant food” or “bath salts,” </a:t>
            </a:r>
          </a:p>
          <a:p>
            <a:pPr lvl="1"/>
            <a:r>
              <a:rPr lang="en-GB" dirty="0" smtClean="0"/>
              <a:t>Powdered form is also compressed in </a:t>
            </a:r>
            <a:r>
              <a:rPr lang="en-GB" dirty="0" err="1" smtClean="0"/>
              <a:t>gelatin</a:t>
            </a:r>
            <a:r>
              <a:rPr lang="en-GB" dirty="0" smtClean="0"/>
              <a:t> capsules. </a:t>
            </a:r>
          </a:p>
          <a:p>
            <a:r>
              <a:rPr lang="en-GB" dirty="0" smtClean="0"/>
              <a:t>Mode of administration: </a:t>
            </a:r>
          </a:p>
          <a:p>
            <a:pPr lvl="1"/>
            <a:r>
              <a:rPr lang="en-GB" dirty="0" smtClean="0"/>
              <a:t>Usually ingested by sniffing/snorting.</a:t>
            </a:r>
          </a:p>
          <a:p>
            <a:pPr lvl="1"/>
            <a:r>
              <a:rPr lang="en-GB" dirty="0" smtClean="0"/>
              <a:t>Can also be taken orally, smoked, or put into a solution and injected into veins.</a:t>
            </a:r>
            <a:endParaRPr lang="en-GB"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52274" y="1828800"/>
            <a:ext cx="3096779" cy="3423444"/>
          </a:xfrm>
        </p:spPr>
      </p:pic>
    </p:spTree>
    <p:extLst>
      <p:ext uri="{BB962C8B-B14F-4D97-AF65-F5344CB8AC3E}">
        <p14:creationId xmlns:p14="http://schemas.microsoft.com/office/powerpoint/2010/main" val="2906221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K2 /Spice</a:t>
            </a:r>
          </a:p>
        </p:txBody>
      </p:sp>
      <p:sp>
        <p:nvSpPr>
          <p:cNvPr id="5" name="Content Placeholder 4"/>
          <p:cNvSpPr>
            <a:spLocks noGrp="1"/>
          </p:cNvSpPr>
          <p:nvPr>
            <p:ph idx="1"/>
          </p:nvPr>
        </p:nvSpPr>
        <p:spPr/>
        <p:txBody>
          <a:bodyPr>
            <a:normAutofit/>
          </a:bodyPr>
          <a:lstStyle/>
          <a:p>
            <a:r>
              <a:rPr lang="en-GB" dirty="0" smtClean="0"/>
              <a:t>Common </a:t>
            </a:r>
            <a:r>
              <a:rPr lang="en-GB" dirty="0"/>
              <a:t>street names: “Spice,”“K2,” Blaze, </a:t>
            </a:r>
            <a:r>
              <a:rPr lang="en-GB" dirty="0" err="1"/>
              <a:t>RedX</a:t>
            </a:r>
            <a:r>
              <a:rPr lang="en-GB" dirty="0"/>
              <a:t> Dawn, Paradise, Demon, Black Magic, Spike, Mr. Nice Guy, Ninja, </a:t>
            </a:r>
            <a:r>
              <a:rPr lang="en-GB" dirty="0" err="1"/>
              <a:t>Zohai</a:t>
            </a:r>
            <a:r>
              <a:rPr lang="en-GB" dirty="0"/>
              <a:t>, Dream, Genie, </a:t>
            </a:r>
            <a:r>
              <a:rPr lang="en-GB" dirty="0" err="1"/>
              <a:t>Sence</a:t>
            </a:r>
            <a:r>
              <a:rPr lang="en-GB" dirty="0"/>
              <a:t>, Smoke, Skunk, Serenity, Yucatan, Fire, and Crazy Clown. </a:t>
            </a:r>
            <a:endParaRPr lang="en-GB" dirty="0" smtClean="0"/>
          </a:p>
          <a:p>
            <a:r>
              <a:rPr lang="en-GB" dirty="0" smtClean="0"/>
              <a:t>Designer </a:t>
            </a:r>
            <a:r>
              <a:rPr lang="en-GB" dirty="0"/>
              <a:t>drugs that are intended to mimic THC, the main active ingredient of marijuana. </a:t>
            </a:r>
            <a:endParaRPr lang="en-GB" dirty="0" smtClean="0"/>
          </a:p>
          <a:p>
            <a:r>
              <a:rPr lang="en-GB" dirty="0" smtClean="0"/>
              <a:t>sold </a:t>
            </a:r>
            <a:r>
              <a:rPr lang="en-GB" dirty="0"/>
              <a:t>under the guise of “herbal incense” or “potpourri.” </a:t>
            </a:r>
            <a:endParaRPr lang="en-GB" dirty="0" smtClean="0"/>
          </a:p>
          <a:p>
            <a:r>
              <a:rPr lang="en-GB" dirty="0" smtClean="0"/>
              <a:t>Abused </a:t>
            </a:r>
            <a:r>
              <a:rPr lang="en-GB" dirty="0"/>
              <a:t>for their psychoactive properties and are packaged without information as to their </a:t>
            </a:r>
            <a:r>
              <a:rPr lang="en-GB" dirty="0" smtClean="0"/>
              <a:t>health </a:t>
            </a:r>
            <a:r>
              <a:rPr lang="en-GB" dirty="0"/>
              <a:t> and safety risks. </a:t>
            </a:r>
            <a:endParaRPr lang="en-GB" dirty="0" smtClean="0"/>
          </a:p>
        </p:txBody>
      </p:sp>
    </p:spTree>
    <p:extLst>
      <p:ext uri="{BB962C8B-B14F-4D97-AF65-F5344CB8AC3E}">
        <p14:creationId xmlns:p14="http://schemas.microsoft.com/office/powerpoint/2010/main" val="46252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p:txBody>
          <a:bodyPr>
            <a:normAutofit/>
          </a:bodyPr>
          <a:lstStyle/>
          <a:p>
            <a:r>
              <a:rPr lang="en-US" dirty="0" smtClean="0"/>
              <a:t>Available form:</a:t>
            </a:r>
          </a:p>
          <a:p>
            <a:pPr lvl="1"/>
            <a:r>
              <a:rPr lang="en-GB" dirty="0" smtClean="0"/>
              <a:t>Bulk powder form, and then dissolved in solvents, such as acetone, before being applied to dry plant material to make the “herbal incense” products. </a:t>
            </a:r>
          </a:p>
          <a:p>
            <a:r>
              <a:rPr lang="en-GB" dirty="0" smtClean="0"/>
              <a:t>Route of administration –</a:t>
            </a:r>
          </a:p>
          <a:p>
            <a:pPr lvl="1"/>
            <a:r>
              <a:rPr lang="en-GB" dirty="0" smtClean="0"/>
              <a:t>Smoking (using a pipe, a water pipe, or rolling the drug-laced plant material in cigarette papers). </a:t>
            </a:r>
          </a:p>
          <a:p>
            <a:pPr lvl="1"/>
            <a:r>
              <a:rPr lang="en-GB" dirty="0" smtClean="0"/>
              <a:t>Designed to be vaporized through both disposable and reusable electronic cigarettes. </a:t>
            </a:r>
            <a:endParaRPr lang="en-GB"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338680" y="1828800"/>
            <a:ext cx="3993172" cy="2960455"/>
          </a:xfrm>
        </p:spPr>
      </p:pic>
    </p:spTree>
    <p:extLst>
      <p:ext uri="{BB962C8B-B14F-4D97-AF65-F5344CB8AC3E}">
        <p14:creationId xmlns:p14="http://schemas.microsoft.com/office/powerpoint/2010/main" val="2240317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Terminologies:</a:t>
            </a:r>
            <a:endParaRPr lang="en-GB" dirty="0"/>
          </a:p>
        </p:txBody>
      </p:sp>
    </p:spTree>
    <p:extLst>
      <p:ext uri="{BB962C8B-B14F-4D97-AF65-F5344CB8AC3E}">
        <p14:creationId xmlns:p14="http://schemas.microsoft.com/office/powerpoint/2010/main" val="121324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872" y="1139484"/>
            <a:ext cx="8595360" cy="5040654"/>
          </a:xfrm>
        </p:spPr>
        <p:txBody>
          <a:bodyPr>
            <a:normAutofit/>
          </a:bodyPr>
          <a:lstStyle/>
          <a:p>
            <a:r>
              <a:rPr lang="en-GB" dirty="0"/>
              <a:t>The Controlled Substances Act (CSA</a:t>
            </a:r>
            <a:r>
              <a:rPr lang="en-GB" dirty="0" smtClean="0"/>
              <a:t>) 1970:</a:t>
            </a:r>
          </a:p>
          <a:p>
            <a:r>
              <a:rPr lang="en-GB" dirty="0" smtClean="0"/>
              <a:t>Regulates </a:t>
            </a:r>
            <a:r>
              <a:rPr lang="en-GB" dirty="0"/>
              <a:t>five classes of drugs: </a:t>
            </a:r>
          </a:p>
          <a:p>
            <a:pPr lvl="1"/>
            <a:r>
              <a:rPr lang="en-GB" dirty="0" smtClean="0"/>
              <a:t>Narcotics </a:t>
            </a:r>
          </a:p>
          <a:p>
            <a:pPr lvl="1"/>
            <a:r>
              <a:rPr lang="en-GB" dirty="0" smtClean="0"/>
              <a:t>Depressants </a:t>
            </a:r>
          </a:p>
          <a:p>
            <a:pPr lvl="1"/>
            <a:r>
              <a:rPr lang="en-GB" dirty="0" smtClean="0"/>
              <a:t>Stimulants </a:t>
            </a:r>
          </a:p>
          <a:p>
            <a:pPr lvl="1"/>
            <a:r>
              <a:rPr lang="en-GB" dirty="0" smtClean="0"/>
              <a:t>Hallucinogens </a:t>
            </a:r>
          </a:p>
          <a:p>
            <a:pPr lvl="1"/>
            <a:r>
              <a:rPr lang="en-GB" dirty="0" smtClean="0"/>
              <a:t>Anabolic steroids</a:t>
            </a:r>
          </a:p>
          <a:p>
            <a:r>
              <a:rPr lang="en-GB" dirty="0" smtClean="0"/>
              <a:t>All </a:t>
            </a:r>
            <a:r>
              <a:rPr lang="en-GB" dirty="0"/>
              <a:t>controlled substances have abuse potential or are immediate precursors to substances with abuse potential. </a:t>
            </a:r>
            <a:endParaRPr lang="en-GB" dirty="0" smtClean="0"/>
          </a:p>
          <a:p>
            <a:r>
              <a:rPr lang="en-GB" dirty="0" smtClean="0"/>
              <a:t>Controlled </a:t>
            </a:r>
            <a:r>
              <a:rPr lang="en-GB" dirty="0"/>
              <a:t>substances are abused to alter mood, thought, and feeling through their actions on the central nervous system (brain and spinal cord). </a:t>
            </a:r>
            <a:endParaRPr lang="en-GB" dirty="0" smtClean="0"/>
          </a:p>
        </p:txBody>
      </p:sp>
    </p:spTree>
    <p:extLst>
      <p:ext uri="{BB962C8B-B14F-4D97-AF65-F5344CB8AC3E}">
        <p14:creationId xmlns:p14="http://schemas.microsoft.com/office/powerpoint/2010/main" val="857573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DRUG ABUSE </a:t>
            </a:r>
            <a:r>
              <a:rPr lang="en-GB" dirty="0" smtClean="0"/>
              <a:t>: </a:t>
            </a:r>
          </a:p>
          <a:p>
            <a:r>
              <a:rPr lang="en-GB" dirty="0" smtClean="0"/>
              <a:t>When </a:t>
            </a:r>
            <a:r>
              <a:rPr lang="en-GB" dirty="0"/>
              <a:t>controlled substances are used in a manner or amount inconsistent with the legitimate medical use, it is called drug abuse</a:t>
            </a:r>
            <a:r>
              <a:rPr lang="en-GB" dirty="0" smtClean="0"/>
              <a:t>.</a:t>
            </a:r>
          </a:p>
          <a:p>
            <a:r>
              <a:rPr lang="en-GB" dirty="0" smtClean="0"/>
              <a:t>The </a:t>
            </a:r>
            <a:r>
              <a:rPr lang="en-GB" dirty="0"/>
              <a:t>non-sanctioned use of substances controlled in Schedules I through V of the CSA is considered drug abuse. </a:t>
            </a:r>
            <a:endParaRPr lang="en-GB" dirty="0" smtClean="0"/>
          </a:p>
          <a:p>
            <a:r>
              <a:rPr lang="en-GB" dirty="0" smtClean="0"/>
              <a:t>Use </a:t>
            </a:r>
            <a:r>
              <a:rPr lang="en-GB" dirty="0"/>
              <a:t>of </a:t>
            </a:r>
            <a:r>
              <a:rPr lang="en-GB" dirty="0" smtClean="0"/>
              <a:t>pharmaceuticals </a:t>
            </a:r>
            <a:r>
              <a:rPr lang="en-GB" dirty="0"/>
              <a:t>outside the scope of sound medical practice is drug abuse. </a:t>
            </a:r>
            <a:endParaRPr lang="en-GB" dirty="0" smtClean="0"/>
          </a:p>
        </p:txBody>
      </p:sp>
    </p:spTree>
    <p:extLst>
      <p:ext uri="{BB962C8B-B14F-4D97-AF65-F5344CB8AC3E}">
        <p14:creationId xmlns:p14="http://schemas.microsoft.com/office/powerpoint/2010/main" val="3744959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Designer Drugs ?</a:t>
            </a:r>
            <a:endParaRPr lang="en-GB" dirty="0"/>
          </a:p>
        </p:txBody>
      </p:sp>
      <p:sp>
        <p:nvSpPr>
          <p:cNvPr id="3" name="Content Placeholder 2"/>
          <p:cNvSpPr>
            <a:spLocks noGrp="1"/>
          </p:cNvSpPr>
          <p:nvPr>
            <p:ph idx="1"/>
          </p:nvPr>
        </p:nvSpPr>
        <p:spPr/>
        <p:txBody>
          <a:bodyPr>
            <a:normAutofit/>
          </a:bodyPr>
          <a:lstStyle/>
          <a:p>
            <a:r>
              <a:rPr lang="en-GB" dirty="0" smtClean="0"/>
              <a:t>These </a:t>
            </a:r>
            <a:r>
              <a:rPr lang="en-GB" dirty="0"/>
              <a:t>drugs are illicitly produced with the intent of developing substances that differ slightly from controlled substances in their chemical structure while retaining their pharmacological effects.</a:t>
            </a:r>
            <a:endParaRPr lang="en-US" dirty="0" smtClean="0"/>
          </a:p>
          <a:p>
            <a:r>
              <a:rPr lang="en-US" dirty="0" smtClean="0"/>
              <a:t>Term refers to drugs that are created in a clandestine lab, by changing the molecular structure and chemical properties of a drug that comes from a plant – such as cocaine, morphine or marijuana, to mimic the psychoactive effects of controlled drugs.</a:t>
            </a:r>
          </a:p>
          <a:p>
            <a:r>
              <a:rPr lang="en-US" dirty="0" smtClean="0"/>
              <a:t>These drugs are designed and modified according to the need of user.</a:t>
            </a:r>
          </a:p>
          <a:p>
            <a:r>
              <a:rPr lang="en-US" dirty="0" smtClean="0"/>
              <a:t>Their street names vary with time, place and manufacturer.</a:t>
            </a:r>
          </a:p>
        </p:txBody>
      </p:sp>
    </p:spTree>
    <p:extLst>
      <p:ext uri="{BB962C8B-B14F-4D97-AF65-F5344CB8AC3E}">
        <p14:creationId xmlns:p14="http://schemas.microsoft.com/office/powerpoint/2010/main" val="3896697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872" y="422032"/>
            <a:ext cx="8595360" cy="5758106"/>
          </a:xfrm>
        </p:spPr>
        <p:txBody>
          <a:bodyPr>
            <a:normAutofit lnSpcReduction="10000"/>
          </a:bodyPr>
          <a:lstStyle/>
          <a:p>
            <a:r>
              <a:rPr lang="en-GB" dirty="0"/>
              <a:t>DEPENDENCE :</a:t>
            </a:r>
          </a:p>
          <a:p>
            <a:r>
              <a:rPr lang="en-GB" dirty="0"/>
              <a:t>Physical Dependence </a:t>
            </a:r>
            <a:r>
              <a:rPr lang="en-GB" dirty="0" smtClean="0"/>
              <a:t>: refers </a:t>
            </a:r>
            <a:r>
              <a:rPr lang="en-GB" dirty="0"/>
              <a:t>to the changes that have occurred in the body after repeated use of a drug that necessitates the continued administration of the drug to prevent a withdrawal syndrome. </a:t>
            </a:r>
            <a:endParaRPr lang="en-GB" dirty="0" smtClean="0"/>
          </a:p>
          <a:p>
            <a:r>
              <a:rPr lang="en-GB" dirty="0" smtClean="0"/>
              <a:t>This </a:t>
            </a:r>
            <a:r>
              <a:rPr lang="en-GB" dirty="0"/>
              <a:t>withdrawal syndrome can range from mildly unpleasant to life-threatening and is dependent on a number of factors, such as</a:t>
            </a:r>
            <a:r>
              <a:rPr lang="en-GB" dirty="0" smtClean="0"/>
              <a:t>:</a:t>
            </a:r>
          </a:p>
          <a:p>
            <a:pPr lvl="1"/>
            <a:r>
              <a:rPr lang="en-GB" dirty="0" smtClean="0"/>
              <a:t>The </a:t>
            </a:r>
            <a:r>
              <a:rPr lang="en-GB" dirty="0"/>
              <a:t>drug being used </a:t>
            </a:r>
            <a:endParaRPr lang="en-GB" dirty="0" smtClean="0"/>
          </a:p>
          <a:p>
            <a:pPr lvl="1"/>
            <a:r>
              <a:rPr lang="en-GB" dirty="0" smtClean="0"/>
              <a:t>The </a:t>
            </a:r>
            <a:r>
              <a:rPr lang="en-GB" dirty="0"/>
              <a:t>dose and route of </a:t>
            </a:r>
            <a:r>
              <a:rPr lang="en-GB" dirty="0" smtClean="0"/>
              <a:t>administration</a:t>
            </a:r>
          </a:p>
          <a:p>
            <a:pPr lvl="1"/>
            <a:r>
              <a:rPr lang="en-GB" dirty="0" smtClean="0"/>
              <a:t>Concurrent </a:t>
            </a:r>
            <a:r>
              <a:rPr lang="en-GB" dirty="0"/>
              <a:t>use of other drugs </a:t>
            </a:r>
          </a:p>
          <a:p>
            <a:pPr lvl="1"/>
            <a:r>
              <a:rPr lang="en-GB" dirty="0" smtClean="0"/>
              <a:t>Frequency </a:t>
            </a:r>
            <a:r>
              <a:rPr lang="en-GB" dirty="0"/>
              <a:t>and duration of drug use </a:t>
            </a:r>
            <a:endParaRPr lang="en-GB" dirty="0" smtClean="0"/>
          </a:p>
          <a:p>
            <a:pPr lvl="1"/>
            <a:r>
              <a:rPr lang="en-GB" dirty="0" smtClean="0"/>
              <a:t>The </a:t>
            </a:r>
            <a:r>
              <a:rPr lang="en-GB" dirty="0"/>
              <a:t>age, sex, health, and genetic makeup of the user </a:t>
            </a:r>
            <a:endParaRPr lang="en-GB" dirty="0" smtClean="0"/>
          </a:p>
          <a:p>
            <a:r>
              <a:rPr lang="en-GB" dirty="0" smtClean="0"/>
              <a:t>Psychological Dependence: refers </a:t>
            </a:r>
            <a:r>
              <a:rPr lang="en-GB" dirty="0"/>
              <a:t>to the perceived “need” or “craving” for a </a:t>
            </a:r>
            <a:r>
              <a:rPr lang="en-GB" dirty="0" smtClean="0"/>
              <a:t>drug.</a:t>
            </a:r>
          </a:p>
          <a:p>
            <a:r>
              <a:rPr lang="en-GB" dirty="0" smtClean="0"/>
              <a:t>Individuals often </a:t>
            </a:r>
            <a:r>
              <a:rPr lang="en-GB" dirty="0"/>
              <a:t>feel that they cannot function without continued use of that substance</a:t>
            </a:r>
            <a:r>
              <a:rPr lang="en-GB" dirty="0" smtClean="0"/>
              <a:t>.</a:t>
            </a:r>
          </a:p>
          <a:p>
            <a:r>
              <a:rPr lang="en-GB" dirty="0" smtClean="0"/>
              <a:t>While </a:t>
            </a:r>
            <a:r>
              <a:rPr lang="en-GB" dirty="0"/>
              <a:t>physical dependence disappears within days or weeks after drug use stops, psychological dependence can last much longer and is one of the primary reasons for relapse (initiation of drug use after a period of abstinence). </a:t>
            </a:r>
          </a:p>
          <a:p>
            <a:endParaRPr lang="en-GB" dirty="0"/>
          </a:p>
        </p:txBody>
      </p:sp>
    </p:spTree>
    <p:extLst>
      <p:ext uri="{BB962C8B-B14F-4D97-AF65-F5344CB8AC3E}">
        <p14:creationId xmlns:p14="http://schemas.microsoft.com/office/powerpoint/2010/main" val="3449875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6092" y="569066"/>
            <a:ext cx="9003323" cy="5655156"/>
          </a:xfrm>
        </p:spPr>
        <p:txBody>
          <a:bodyPr>
            <a:normAutofit/>
          </a:bodyPr>
          <a:lstStyle/>
          <a:p>
            <a:r>
              <a:rPr lang="en-GB" dirty="0"/>
              <a:t>ADDICTION </a:t>
            </a:r>
            <a:r>
              <a:rPr lang="en-GB" dirty="0" smtClean="0"/>
              <a:t>:</a:t>
            </a:r>
          </a:p>
          <a:p>
            <a:r>
              <a:rPr lang="en-GB" dirty="0" smtClean="0"/>
              <a:t>Addiction </a:t>
            </a:r>
            <a:r>
              <a:rPr lang="en-GB" dirty="0"/>
              <a:t>is defined as compulsive drug-seeking </a:t>
            </a:r>
            <a:r>
              <a:rPr lang="en-GB" dirty="0" err="1"/>
              <a:t>behavior</a:t>
            </a:r>
            <a:r>
              <a:rPr lang="en-GB" dirty="0"/>
              <a:t> where acquiring and using a drug becomes the most important activity in the user’s life. </a:t>
            </a:r>
            <a:endParaRPr lang="en-GB" dirty="0" smtClean="0"/>
          </a:p>
          <a:p>
            <a:r>
              <a:rPr lang="en-GB" dirty="0" smtClean="0"/>
              <a:t>This </a:t>
            </a:r>
            <a:r>
              <a:rPr lang="en-GB" dirty="0"/>
              <a:t>definition implies a loss of control regarding drug use, and the person with a substance use disorder will continue to use a drug despite serious medical and/or social consequences</a:t>
            </a:r>
            <a:r>
              <a:rPr lang="en-GB" dirty="0" smtClean="0"/>
              <a:t>.</a:t>
            </a:r>
          </a:p>
          <a:p>
            <a:endParaRPr lang="en-GB" dirty="0"/>
          </a:p>
        </p:txBody>
      </p:sp>
    </p:spTree>
    <p:extLst>
      <p:ext uri="{BB962C8B-B14F-4D97-AF65-F5344CB8AC3E}">
        <p14:creationId xmlns:p14="http://schemas.microsoft.com/office/powerpoint/2010/main" val="922412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872" y="464234"/>
            <a:ext cx="8595360" cy="5715903"/>
          </a:xfrm>
        </p:spPr>
        <p:txBody>
          <a:bodyPr>
            <a:normAutofit/>
          </a:bodyPr>
          <a:lstStyle/>
          <a:p>
            <a:r>
              <a:rPr lang="en-GB" dirty="0" smtClean="0"/>
              <a:t>NARCOTICS:</a:t>
            </a:r>
          </a:p>
          <a:p>
            <a:r>
              <a:rPr lang="en-GB" dirty="0" smtClean="0"/>
              <a:t>Also </a:t>
            </a:r>
            <a:r>
              <a:rPr lang="en-GB" dirty="0"/>
              <a:t>known as “opioids,” the term “narcotic” comes from the Greek word for “stupor” and originally referred to a variety of substances that dulled the senses and relieved pain. </a:t>
            </a:r>
            <a:endParaRPr lang="en-GB" dirty="0" smtClean="0"/>
          </a:p>
          <a:p>
            <a:r>
              <a:rPr lang="en-GB" dirty="0" smtClean="0"/>
              <a:t>Though </a:t>
            </a:r>
            <a:r>
              <a:rPr lang="en-GB" dirty="0"/>
              <a:t>some people still refer to all drugs as “narcotics,” today “narcotic” refers to opium, opium derivatives, and their semi-synthetic substitutes. </a:t>
            </a:r>
            <a:endParaRPr lang="en-GB" dirty="0" smtClean="0"/>
          </a:p>
          <a:p>
            <a:r>
              <a:rPr lang="en-GB" dirty="0" smtClean="0"/>
              <a:t>A </a:t>
            </a:r>
            <a:r>
              <a:rPr lang="en-GB" dirty="0"/>
              <a:t>more current term for these drugs, with less uncertainty regarding its meaning, is “opioid.” </a:t>
            </a:r>
            <a:endParaRPr lang="en-GB" dirty="0" smtClean="0"/>
          </a:p>
          <a:p>
            <a:r>
              <a:rPr lang="en-GB" dirty="0" smtClean="0"/>
              <a:t>Examples </a:t>
            </a:r>
            <a:r>
              <a:rPr lang="en-GB" dirty="0"/>
              <a:t>include the illicit drug heroin and pharmaceutical drugs like OxyContin, Vicodin, codeine, morphine, methadone, and </a:t>
            </a:r>
            <a:r>
              <a:rPr lang="en-GB" dirty="0" smtClean="0"/>
              <a:t>fentanyl.</a:t>
            </a:r>
          </a:p>
          <a:p>
            <a:r>
              <a:rPr lang="en-GB" dirty="0" smtClean="0"/>
              <a:t>The </a:t>
            </a:r>
            <a:r>
              <a:rPr lang="en-GB" dirty="0"/>
              <a:t>poppy Papaver </a:t>
            </a:r>
            <a:r>
              <a:rPr lang="en-GB" dirty="0" err="1"/>
              <a:t>somniferum</a:t>
            </a:r>
            <a:r>
              <a:rPr lang="en-GB" dirty="0"/>
              <a:t> is the source for all natural opioids, whereas synthetic opioids are made entirely in a lab and include meperidine, fentanyl, and methadone. Semi-synthetic opioids are synthesized from naturally occurring opium products, such as morphine and codeine, and include heroin, oxycodone, hydrocodone, and hydromorphone. </a:t>
            </a:r>
          </a:p>
        </p:txBody>
      </p:sp>
    </p:spTree>
    <p:extLst>
      <p:ext uri="{BB962C8B-B14F-4D97-AF65-F5344CB8AC3E}">
        <p14:creationId xmlns:p14="http://schemas.microsoft.com/office/powerpoint/2010/main" val="745523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Fentanyl Derivatives</a:t>
            </a:r>
            <a:endParaRPr lang="en-GB" dirty="0"/>
          </a:p>
        </p:txBody>
      </p:sp>
      <p:sp>
        <p:nvSpPr>
          <p:cNvPr id="3" name="Content Placeholder 2"/>
          <p:cNvSpPr>
            <a:spLocks noGrp="1"/>
          </p:cNvSpPr>
          <p:nvPr>
            <p:ph idx="1"/>
          </p:nvPr>
        </p:nvSpPr>
        <p:spPr/>
        <p:txBody>
          <a:bodyPr>
            <a:normAutofit/>
          </a:bodyPr>
          <a:lstStyle/>
          <a:p>
            <a:r>
              <a:rPr lang="en-US" dirty="0" smtClean="0"/>
              <a:t>Schedule II</a:t>
            </a:r>
          </a:p>
          <a:p>
            <a:r>
              <a:rPr lang="en-US" dirty="0" smtClean="0"/>
              <a:t>Street names: </a:t>
            </a:r>
            <a:r>
              <a:rPr lang="en-GB" dirty="0"/>
              <a:t>Apache, China Girl, China Town, Dance Fever, </a:t>
            </a:r>
            <a:r>
              <a:rPr lang="en-GB" dirty="0" smtClean="0"/>
              <a:t>Friend, </a:t>
            </a:r>
            <a:r>
              <a:rPr lang="en-GB" dirty="0" err="1" smtClean="0"/>
              <a:t>Goodfellas</a:t>
            </a:r>
            <a:r>
              <a:rPr lang="en-GB" dirty="0"/>
              <a:t>, Great Bear, He-Man, Jackpot, King </a:t>
            </a:r>
            <a:r>
              <a:rPr lang="en-GB" dirty="0" smtClean="0"/>
              <a:t>Ivory, Murder </a:t>
            </a:r>
            <a:r>
              <a:rPr lang="en-GB" dirty="0"/>
              <a:t>8, and Tango &amp; Cash</a:t>
            </a:r>
            <a:r>
              <a:rPr lang="en-GB" dirty="0" smtClean="0"/>
              <a:t>.</a:t>
            </a:r>
          </a:p>
          <a:p>
            <a:r>
              <a:rPr lang="en-US" dirty="0" smtClean="0"/>
              <a:t>Pharmacologically </a:t>
            </a:r>
            <a:r>
              <a:rPr lang="en-US" dirty="0"/>
              <a:t>similar to heroin and morphine</a:t>
            </a:r>
            <a:r>
              <a:rPr lang="en-US" dirty="0" smtClean="0"/>
              <a:t>.</a:t>
            </a:r>
          </a:p>
          <a:p>
            <a:r>
              <a:rPr lang="en-GB" dirty="0" smtClean="0"/>
              <a:t>Synthetic </a:t>
            </a:r>
            <a:r>
              <a:rPr lang="en-GB" dirty="0"/>
              <a:t>opioid drug approved by the Food and Drug Administration for use as an analgesic (pain relief) and </a:t>
            </a:r>
            <a:r>
              <a:rPr lang="en-GB" dirty="0" smtClean="0"/>
              <a:t>anaesthetic.</a:t>
            </a:r>
            <a:endParaRPr lang="en-GB" dirty="0"/>
          </a:p>
          <a:p>
            <a:r>
              <a:rPr lang="en-GB" dirty="0" smtClean="0"/>
              <a:t>Approximately </a:t>
            </a:r>
            <a:r>
              <a:rPr lang="en-GB" dirty="0"/>
              <a:t>100 times more potent than morphine and 50 times more potent than heroin as an analgesic. </a:t>
            </a:r>
            <a:endParaRPr lang="en-US" dirty="0"/>
          </a:p>
          <a:p>
            <a:r>
              <a:rPr lang="en-GB" dirty="0" smtClean="0"/>
              <a:t>Produces </a:t>
            </a:r>
            <a:r>
              <a:rPr lang="en-GB" dirty="0"/>
              <a:t>effects such </a:t>
            </a:r>
            <a:r>
              <a:rPr lang="en-GB" dirty="0" smtClean="0"/>
              <a:t>as relaxation</a:t>
            </a:r>
            <a:r>
              <a:rPr lang="en-GB" dirty="0"/>
              <a:t>, euphoria, pain relief, sedation, c</a:t>
            </a:r>
            <a:r>
              <a:rPr lang="en-GB" dirty="0" smtClean="0"/>
              <a:t>onfusion, drowsiness</a:t>
            </a:r>
            <a:r>
              <a:rPr lang="en-GB" dirty="0"/>
              <a:t>, dizziness, nausea, vomiting, urinary retention</a:t>
            </a:r>
            <a:r>
              <a:rPr lang="en-GB" dirty="0" smtClean="0"/>
              <a:t>, pupillary </a:t>
            </a:r>
            <a:r>
              <a:rPr lang="en-GB" dirty="0"/>
              <a:t>constriction, and respiratory depression.</a:t>
            </a:r>
          </a:p>
        </p:txBody>
      </p:sp>
    </p:spTree>
    <p:extLst>
      <p:ext uri="{BB962C8B-B14F-4D97-AF65-F5344CB8AC3E}">
        <p14:creationId xmlns:p14="http://schemas.microsoft.com/office/powerpoint/2010/main" val="278753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8819" y="689317"/>
            <a:ext cx="8824663" cy="5739618"/>
          </a:xfrm>
        </p:spPr>
        <p:txBody>
          <a:bodyPr>
            <a:normAutofit/>
          </a:bodyPr>
          <a:lstStyle/>
          <a:p>
            <a:r>
              <a:rPr lang="en-GB" dirty="0" smtClean="0"/>
              <a:t>Pharmaceutical products are currently available </a:t>
            </a:r>
            <a:r>
              <a:rPr lang="en-GB" dirty="0"/>
              <a:t>in </a:t>
            </a:r>
            <a:r>
              <a:rPr lang="en-GB" dirty="0" smtClean="0"/>
              <a:t>the following </a:t>
            </a:r>
            <a:r>
              <a:rPr lang="en-GB" dirty="0"/>
              <a:t>dosage </a:t>
            </a:r>
            <a:r>
              <a:rPr lang="en-GB" dirty="0" smtClean="0"/>
              <a:t>forms:</a:t>
            </a:r>
          </a:p>
          <a:p>
            <a:pPr lvl="1"/>
            <a:r>
              <a:rPr lang="en-GB" dirty="0" smtClean="0"/>
              <a:t>Oral </a:t>
            </a:r>
            <a:r>
              <a:rPr lang="en-GB" dirty="0" err="1" smtClean="0"/>
              <a:t>transmucosal</a:t>
            </a:r>
            <a:r>
              <a:rPr lang="en-GB" dirty="0" smtClean="0"/>
              <a:t> lozenges </a:t>
            </a:r>
          </a:p>
          <a:p>
            <a:pPr lvl="1"/>
            <a:r>
              <a:rPr lang="en-GB" dirty="0" smtClean="0"/>
              <a:t>Effervescent buccal tablets (</a:t>
            </a:r>
            <a:r>
              <a:rPr lang="en-GB" dirty="0" err="1" smtClean="0"/>
              <a:t>fentora</a:t>
            </a:r>
            <a:r>
              <a:rPr lang="en-GB" dirty="0" smtClean="0"/>
              <a:t>), </a:t>
            </a:r>
          </a:p>
          <a:p>
            <a:pPr lvl="1"/>
            <a:r>
              <a:rPr lang="en-GB" dirty="0" smtClean="0"/>
              <a:t>Sublingual tablets (</a:t>
            </a:r>
            <a:r>
              <a:rPr lang="en-GB" dirty="0" err="1" smtClean="0"/>
              <a:t>abstral</a:t>
            </a:r>
            <a:r>
              <a:rPr lang="en-GB" dirty="0" smtClean="0"/>
              <a:t>),</a:t>
            </a:r>
          </a:p>
          <a:p>
            <a:pPr lvl="1"/>
            <a:r>
              <a:rPr lang="en-GB" dirty="0" smtClean="0"/>
              <a:t>Sublingual sprays (</a:t>
            </a:r>
            <a:r>
              <a:rPr lang="en-GB" dirty="0" err="1" smtClean="0"/>
              <a:t>subsys</a:t>
            </a:r>
            <a:r>
              <a:rPr lang="en-GB" dirty="0" smtClean="0"/>
              <a:t>), </a:t>
            </a:r>
          </a:p>
          <a:p>
            <a:pPr lvl="1"/>
            <a:r>
              <a:rPr lang="en-GB" dirty="0" smtClean="0"/>
              <a:t>Nasal sprays (</a:t>
            </a:r>
            <a:r>
              <a:rPr lang="en-GB" dirty="0" err="1" smtClean="0"/>
              <a:t>lazanda</a:t>
            </a:r>
            <a:r>
              <a:rPr lang="en-GB" dirty="0" smtClean="0"/>
              <a:t>), </a:t>
            </a:r>
          </a:p>
          <a:p>
            <a:pPr lvl="1"/>
            <a:r>
              <a:rPr lang="en-GB" dirty="0" smtClean="0"/>
              <a:t>Transdermal patches (</a:t>
            </a:r>
            <a:r>
              <a:rPr lang="en-GB" dirty="0" err="1" smtClean="0"/>
              <a:t>duragesic</a:t>
            </a:r>
            <a:r>
              <a:rPr lang="en-GB" dirty="0" smtClean="0"/>
              <a:t>), </a:t>
            </a:r>
          </a:p>
          <a:p>
            <a:pPr lvl="1"/>
            <a:r>
              <a:rPr lang="en-GB" dirty="0" smtClean="0"/>
              <a:t>Injectable formulations.</a:t>
            </a:r>
          </a:p>
          <a:p>
            <a:r>
              <a:rPr lang="en-GB" dirty="0" smtClean="0"/>
              <a:t>Clandestinely </a:t>
            </a:r>
            <a:r>
              <a:rPr lang="en-GB" dirty="0"/>
              <a:t>produced fentanyl (can sold alone or in combination with other drugs such as heroin or </a:t>
            </a:r>
            <a:r>
              <a:rPr lang="en-GB" dirty="0" smtClean="0"/>
              <a:t>cocaine), is available in:</a:t>
            </a:r>
          </a:p>
          <a:p>
            <a:pPr lvl="1"/>
            <a:r>
              <a:rPr lang="en-GB" dirty="0" smtClean="0"/>
              <a:t>Powder</a:t>
            </a:r>
          </a:p>
          <a:p>
            <a:pPr lvl="1"/>
            <a:r>
              <a:rPr lang="en-GB" dirty="0" smtClean="0"/>
              <a:t>counterfeit tablets</a:t>
            </a:r>
            <a:endParaRPr lang="en-GB" dirty="0"/>
          </a:p>
          <a:p>
            <a:r>
              <a:rPr lang="en-GB" dirty="0" smtClean="0"/>
              <a:t>Mode of administration: </a:t>
            </a:r>
          </a:p>
          <a:p>
            <a:pPr lvl="1"/>
            <a:r>
              <a:rPr lang="en-GB" dirty="0" smtClean="0"/>
              <a:t>Fentanyl </a:t>
            </a:r>
            <a:r>
              <a:rPr lang="en-GB" dirty="0"/>
              <a:t>can be injected, snorted/sniffed, smoked, taken orally </a:t>
            </a:r>
            <a:r>
              <a:rPr lang="en-GB" dirty="0" smtClean="0"/>
              <a:t>by pill </a:t>
            </a:r>
            <a:r>
              <a:rPr lang="en-GB" dirty="0"/>
              <a:t>or tablet, and spiked onto blotter paper. </a:t>
            </a:r>
            <a:endParaRPr lang="en-GB" dirty="0" smtClean="0"/>
          </a:p>
          <a:p>
            <a:pPr lvl="1"/>
            <a:r>
              <a:rPr lang="en-GB" dirty="0" smtClean="0"/>
              <a:t>Fentanyl patches: by </a:t>
            </a:r>
            <a:r>
              <a:rPr lang="en-GB" dirty="0"/>
              <a:t>removing its gel contents and then injecting or </a:t>
            </a:r>
            <a:r>
              <a:rPr lang="en-GB" dirty="0" smtClean="0"/>
              <a:t>ingesting </a:t>
            </a:r>
            <a:r>
              <a:rPr lang="en-GB" dirty="0"/>
              <a:t>these contents. </a:t>
            </a:r>
            <a:endParaRPr lang="en-GB" dirty="0" smtClean="0"/>
          </a:p>
          <a:p>
            <a:pPr lvl="1"/>
            <a:r>
              <a:rPr lang="en-GB" dirty="0" smtClean="0"/>
              <a:t>Frozen patches; cut </a:t>
            </a:r>
            <a:r>
              <a:rPr lang="en-GB" dirty="0"/>
              <a:t>into pieces, and placed under the tongue or in the cheek cavity. </a:t>
            </a:r>
          </a:p>
        </p:txBody>
      </p:sp>
    </p:spTree>
    <p:extLst>
      <p:ext uri="{BB962C8B-B14F-4D97-AF65-F5344CB8AC3E}">
        <p14:creationId xmlns:p14="http://schemas.microsoft.com/office/powerpoint/2010/main" val="4049793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MDMA </a:t>
            </a:r>
            <a:endParaRPr lang="en-GB" dirty="0"/>
          </a:p>
        </p:txBody>
      </p:sp>
      <p:sp>
        <p:nvSpPr>
          <p:cNvPr id="3" name="Content Placeholder 2"/>
          <p:cNvSpPr>
            <a:spLocks noGrp="1"/>
          </p:cNvSpPr>
          <p:nvPr>
            <p:ph idx="1"/>
          </p:nvPr>
        </p:nvSpPr>
        <p:spPr/>
        <p:txBody>
          <a:bodyPr>
            <a:normAutofit/>
          </a:bodyPr>
          <a:lstStyle/>
          <a:p>
            <a:r>
              <a:rPr lang="en-US" dirty="0" smtClean="0"/>
              <a:t>Common street names : Adam</a:t>
            </a:r>
            <a:r>
              <a:rPr lang="en-US" dirty="0"/>
              <a:t>, Beans, Clarity, Disco Biscuit, E, Ecstasy, Eve, Go, </a:t>
            </a:r>
            <a:r>
              <a:rPr lang="en-US" dirty="0" smtClean="0"/>
              <a:t>Hug Drug</a:t>
            </a:r>
            <a:r>
              <a:rPr lang="en-US" dirty="0"/>
              <a:t>, Lover’s Speed, MDMA, Peace, STP, X, and </a:t>
            </a:r>
            <a:r>
              <a:rPr lang="en-US" dirty="0" smtClean="0"/>
              <a:t>XTC</a:t>
            </a:r>
          </a:p>
          <a:p>
            <a:r>
              <a:rPr lang="en-GB" dirty="0" smtClean="0"/>
              <a:t>Acts as a stimulant and psychedelic.</a:t>
            </a:r>
          </a:p>
          <a:p>
            <a:r>
              <a:rPr lang="en-GB" dirty="0" smtClean="0"/>
              <a:t>Produces </a:t>
            </a:r>
            <a:r>
              <a:rPr lang="en-GB" dirty="0"/>
              <a:t>energizing effect, distortions in time and perception, and enhanced enjoyment of tactile </a:t>
            </a:r>
            <a:r>
              <a:rPr lang="en-GB" dirty="0" smtClean="0"/>
              <a:t>experiences, sensual </a:t>
            </a:r>
            <a:r>
              <a:rPr lang="en-GB" dirty="0"/>
              <a:t>and sexual arousal, need to be touched, and need for stimulation. </a:t>
            </a:r>
            <a:endParaRPr lang="en-GB" dirty="0" smtClean="0"/>
          </a:p>
          <a:p>
            <a:r>
              <a:rPr lang="en-GB" dirty="0" smtClean="0"/>
              <a:t>Adolescents </a:t>
            </a:r>
            <a:r>
              <a:rPr lang="en-GB" dirty="0"/>
              <a:t>and young adults use it to reduce inhibitions and to </a:t>
            </a:r>
            <a:r>
              <a:rPr lang="en-GB" dirty="0" smtClean="0"/>
              <a:t>promote </a:t>
            </a:r>
            <a:r>
              <a:rPr lang="en-GB" dirty="0"/>
              <a:t>Euphoria, feelings of closeness, empathy, and </a:t>
            </a:r>
            <a:r>
              <a:rPr lang="en-GB" dirty="0" smtClean="0"/>
              <a:t>sexuality</a:t>
            </a:r>
            <a:r>
              <a:rPr lang="en-US" dirty="0" smtClean="0"/>
              <a:t>.</a:t>
            </a:r>
          </a:p>
          <a:p>
            <a:r>
              <a:rPr lang="en-US" dirty="0" smtClean="0"/>
              <a:t>Pharmacological effect : increase in secretion and inhibition of reuptake of serotonin, dopamine and norepinephrine in the brain.</a:t>
            </a:r>
            <a:r>
              <a:rPr lang="en-GB" dirty="0"/>
              <a:t> </a:t>
            </a:r>
            <a:r>
              <a:rPr lang="en-GB" dirty="0" smtClean="0"/>
              <a:t>Serotonin </a:t>
            </a:r>
            <a:r>
              <a:rPr lang="en-GB" dirty="0"/>
              <a:t>helps to regulate mood, aggression, sexual activity, sleep, and sensitivity to </a:t>
            </a:r>
            <a:r>
              <a:rPr lang="en-GB" dirty="0" smtClean="0"/>
              <a:t>pain.</a:t>
            </a:r>
          </a:p>
          <a:p>
            <a:pPr marL="0" indent="0">
              <a:buNone/>
            </a:pPr>
            <a:endParaRPr lang="en-US" dirty="0" smtClean="0"/>
          </a:p>
        </p:txBody>
      </p:sp>
    </p:spTree>
    <p:extLst>
      <p:ext uri="{BB962C8B-B14F-4D97-AF65-F5344CB8AC3E}">
        <p14:creationId xmlns:p14="http://schemas.microsoft.com/office/powerpoint/2010/main" val="3445758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lnSpcReduction="10000"/>
          </a:bodyPr>
          <a:lstStyle/>
          <a:p>
            <a:r>
              <a:rPr lang="en-GB" dirty="0" smtClean="0"/>
              <a:t>Available forms: </a:t>
            </a:r>
          </a:p>
          <a:p>
            <a:pPr lvl="1"/>
            <a:r>
              <a:rPr lang="en-GB" dirty="0" smtClean="0"/>
              <a:t>Tablet with logos, creating brand names for users to seek out.</a:t>
            </a:r>
          </a:p>
          <a:p>
            <a:pPr lvl="1"/>
            <a:r>
              <a:rPr lang="en-GB" dirty="0" smtClean="0"/>
              <a:t>Capsules</a:t>
            </a:r>
          </a:p>
          <a:p>
            <a:pPr lvl="1"/>
            <a:r>
              <a:rPr lang="en-GB" dirty="0" smtClean="0"/>
              <a:t>Powder</a:t>
            </a:r>
          </a:p>
          <a:p>
            <a:pPr lvl="1"/>
            <a:r>
              <a:rPr lang="en-GB" dirty="0" smtClean="0"/>
              <a:t>Liquid forms</a:t>
            </a:r>
          </a:p>
          <a:p>
            <a:r>
              <a:rPr lang="en-GB" dirty="0" smtClean="0"/>
              <a:t>Mode of administration :</a:t>
            </a:r>
          </a:p>
          <a:p>
            <a:pPr lvl="1"/>
            <a:r>
              <a:rPr lang="en-GB" dirty="0" smtClean="0"/>
              <a:t>Swallowing tablets (50-150 mg), </a:t>
            </a:r>
          </a:p>
          <a:p>
            <a:pPr lvl="1"/>
            <a:r>
              <a:rPr lang="en-GB" dirty="0" smtClean="0"/>
              <a:t>Tablets can be crushed and snorted, occasionally smoked but rarely injected. </a:t>
            </a:r>
          </a:p>
          <a:p>
            <a:pPr lvl="1"/>
            <a:r>
              <a:rPr lang="en-GB" dirty="0" smtClean="0"/>
              <a:t>“Stacking” (taking three or more tablets at once) or by “piggy-backing” (taking a series of tablets over a short period of time). </a:t>
            </a:r>
          </a:p>
          <a:p>
            <a:pPr lvl="1"/>
            <a:r>
              <a:rPr lang="en-GB" dirty="0" smtClean="0"/>
              <a:t>“Candy flipping,” which is the co-abuse of MDMA and LSD. </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87150" y="2560320"/>
            <a:ext cx="2981067" cy="2168049"/>
          </a:xfrm>
        </p:spPr>
      </p:pic>
    </p:spTree>
    <p:extLst>
      <p:ext uri="{BB962C8B-B14F-4D97-AF65-F5344CB8AC3E}">
        <p14:creationId xmlns:p14="http://schemas.microsoft.com/office/powerpoint/2010/main" val="83591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MDA ( 3,4-Methylenedioxyamphetamine)</a:t>
            </a:r>
            <a:endParaRPr lang="en-GB" dirty="0"/>
          </a:p>
        </p:txBody>
      </p:sp>
      <p:sp>
        <p:nvSpPr>
          <p:cNvPr id="3" name="Content Placeholder 2"/>
          <p:cNvSpPr>
            <a:spLocks noGrp="1"/>
          </p:cNvSpPr>
          <p:nvPr>
            <p:ph idx="1"/>
          </p:nvPr>
        </p:nvSpPr>
        <p:spPr/>
        <p:txBody>
          <a:bodyPr/>
          <a:lstStyle/>
          <a:p>
            <a:r>
              <a:rPr lang="en-US" dirty="0" smtClean="0"/>
              <a:t>Also known as love drug.</a:t>
            </a:r>
          </a:p>
          <a:p>
            <a:r>
              <a:rPr lang="en-US" dirty="0" smtClean="0"/>
              <a:t>Results in increased need for interpersonal relationships.</a:t>
            </a:r>
          </a:p>
          <a:p>
            <a:r>
              <a:rPr lang="en-US" dirty="0" smtClean="0"/>
              <a:t>Users experience heightened need to talk and be with other people.</a:t>
            </a:r>
            <a:endParaRPr lang="en-GB" dirty="0"/>
          </a:p>
        </p:txBody>
      </p:sp>
    </p:spTree>
    <p:extLst>
      <p:ext uri="{BB962C8B-B14F-4D97-AF65-F5344CB8AC3E}">
        <p14:creationId xmlns:p14="http://schemas.microsoft.com/office/powerpoint/2010/main" val="53673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Ketamine	</a:t>
            </a:r>
            <a:endParaRPr lang="en-GB" dirty="0"/>
          </a:p>
        </p:txBody>
      </p:sp>
      <p:sp>
        <p:nvSpPr>
          <p:cNvPr id="3" name="Content Placeholder 2"/>
          <p:cNvSpPr>
            <a:spLocks noGrp="1"/>
          </p:cNvSpPr>
          <p:nvPr>
            <p:ph idx="1"/>
          </p:nvPr>
        </p:nvSpPr>
        <p:spPr/>
        <p:txBody>
          <a:bodyPr/>
          <a:lstStyle/>
          <a:p>
            <a:r>
              <a:rPr lang="en-GB" dirty="0"/>
              <a:t>Common street names include: </a:t>
            </a:r>
            <a:r>
              <a:rPr lang="en-GB" dirty="0" smtClean="0"/>
              <a:t>Cat </a:t>
            </a:r>
            <a:r>
              <a:rPr lang="en-GB" dirty="0"/>
              <a:t>Tranquilizer, Cat Valium, Jet K, Kit Kat, Purple, Special K, Special La Coke, Super Acid, Super K, and Vitamin K</a:t>
            </a:r>
            <a:r>
              <a:rPr lang="en-US" dirty="0" smtClean="0"/>
              <a:t>.</a:t>
            </a:r>
          </a:p>
          <a:p>
            <a:r>
              <a:rPr lang="en-GB" dirty="0" smtClean="0"/>
              <a:t>Dissociative </a:t>
            </a:r>
            <a:r>
              <a:rPr lang="en-GB" dirty="0" err="1" smtClean="0"/>
              <a:t>anesthetic</a:t>
            </a:r>
            <a:r>
              <a:rPr lang="en-GB" dirty="0" smtClean="0"/>
              <a:t> that has some hallucinogenic effects.</a:t>
            </a:r>
          </a:p>
          <a:p>
            <a:r>
              <a:rPr lang="en-GB" dirty="0" smtClean="0"/>
              <a:t>It </a:t>
            </a:r>
            <a:r>
              <a:rPr lang="en-GB" dirty="0"/>
              <a:t>distorts perceptions of sight and sound and makes the user feel disconnected and not in control. </a:t>
            </a:r>
            <a:endParaRPr lang="en-GB" dirty="0" smtClean="0"/>
          </a:p>
          <a:p>
            <a:r>
              <a:rPr lang="en-GB" dirty="0" smtClean="0"/>
              <a:t>Can </a:t>
            </a:r>
            <a:r>
              <a:rPr lang="en-GB" dirty="0"/>
              <a:t>induce a state of sedation (feeling calm and relaxed), immobility, relief from pain, and amnesia (no memory of events while under the influence of the drug). </a:t>
            </a:r>
            <a:endParaRPr lang="en-GB" dirty="0" smtClean="0"/>
          </a:p>
          <a:p>
            <a:r>
              <a:rPr lang="en-GB" dirty="0" smtClean="0"/>
              <a:t>It </a:t>
            </a:r>
            <a:r>
              <a:rPr lang="en-GB" dirty="0"/>
              <a:t>is abused for its ability to produce dissociative sensations and hallucinations. </a:t>
            </a:r>
            <a:endParaRPr lang="en-GB" dirty="0" smtClean="0"/>
          </a:p>
          <a:p>
            <a:r>
              <a:rPr lang="en-GB" dirty="0" smtClean="0"/>
              <a:t>Ketamine </a:t>
            </a:r>
            <a:r>
              <a:rPr lang="en-GB" dirty="0"/>
              <a:t>has also been used to facilitate sexual assault.</a:t>
            </a:r>
          </a:p>
        </p:txBody>
      </p:sp>
    </p:spTree>
    <p:extLst>
      <p:ext uri="{BB962C8B-B14F-4D97-AF65-F5344CB8AC3E}">
        <p14:creationId xmlns:p14="http://schemas.microsoft.com/office/powerpoint/2010/main" val="3896809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69145" y="407964"/>
            <a:ext cx="5458264" cy="6091310"/>
          </a:xfrm>
        </p:spPr>
        <p:txBody>
          <a:bodyPr>
            <a:normAutofit/>
          </a:bodyPr>
          <a:lstStyle/>
          <a:p>
            <a:pPr algn="just"/>
            <a:r>
              <a:rPr lang="en-GB" dirty="0" smtClean="0"/>
              <a:t>Available form</a:t>
            </a:r>
          </a:p>
          <a:p>
            <a:pPr lvl="1" algn="just"/>
            <a:r>
              <a:rPr lang="en-GB" dirty="0" smtClean="0"/>
              <a:t>clear liquid</a:t>
            </a:r>
          </a:p>
          <a:p>
            <a:pPr lvl="1" algn="just"/>
            <a:r>
              <a:rPr lang="en-GB" dirty="0" smtClean="0"/>
              <a:t>white </a:t>
            </a:r>
            <a:r>
              <a:rPr lang="en-GB" dirty="0"/>
              <a:t>or off-white </a:t>
            </a:r>
            <a:r>
              <a:rPr lang="en-GB" dirty="0" smtClean="0"/>
              <a:t>powder (packaged </a:t>
            </a:r>
            <a:r>
              <a:rPr lang="en-GB" dirty="0"/>
              <a:t>in small glass vials, small plastic bags, and capsules as well as paper, glassine, or </a:t>
            </a:r>
            <a:r>
              <a:rPr lang="en-GB" dirty="0" err="1"/>
              <a:t>aluminum</a:t>
            </a:r>
            <a:r>
              <a:rPr lang="en-GB" dirty="0"/>
              <a:t> foil </a:t>
            </a:r>
            <a:r>
              <a:rPr lang="en-GB" dirty="0" smtClean="0"/>
              <a:t>folds</a:t>
            </a:r>
            <a:r>
              <a:rPr lang="en-GB" dirty="0"/>
              <a:t>)</a:t>
            </a:r>
            <a:endParaRPr lang="en-GB" dirty="0" smtClean="0"/>
          </a:p>
          <a:p>
            <a:pPr algn="just"/>
            <a:r>
              <a:rPr lang="en-GB" dirty="0" smtClean="0"/>
              <a:t>Mode of administration :</a:t>
            </a:r>
          </a:p>
          <a:p>
            <a:pPr lvl="1" algn="just"/>
            <a:r>
              <a:rPr lang="en-GB" dirty="0" smtClean="0"/>
              <a:t>Powdered </a:t>
            </a:r>
            <a:r>
              <a:rPr lang="en-GB" dirty="0"/>
              <a:t>ketamine is cut into lines known as bumps and snorted, or it is smoked, typically in marijuana or tobacco cigarettes. </a:t>
            </a:r>
            <a:endParaRPr lang="en-GB" dirty="0" smtClean="0"/>
          </a:p>
          <a:p>
            <a:pPr lvl="1" algn="just"/>
            <a:r>
              <a:rPr lang="en-GB" dirty="0" smtClean="0"/>
              <a:t>Liquid </a:t>
            </a:r>
            <a:r>
              <a:rPr lang="en-GB" dirty="0"/>
              <a:t>ketamine is injected or mixed into drinks. </a:t>
            </a:r>
            <a:endParaRPr lang="en-GB" dirty="0" smtClean="0"/>
          </a:p>
          <a:p>
            <a:pPr algn="just"/>
            <a:r>
              <a:rPr lang="en-GB" dirty="0" smtClean="0"/>
              <a:t>Effect </a:t>
            </a:r>
            <a:r>
              <a:rPr lang="en-GB" dirty="0"/>
              <a:t>on the </a:t>
            </a:r>
            <a:r>
              <a:rPr lang="en-GB" dirty="0" smtClean="0"/>
              <a:t>mind: </a:t>
            </a:r>
          </a:p>
          <a:p>
            <a:pPr lvl="1" algn="just"/>
            <a:r>
              <a:rPr lang="en-GB" dirty="0" smtClean="0"/>
              <a:t>produces </a:t>
            </a:r>
            <a:r>
              <a:rPr lang="en-GB" dirty="0"/>
              <a:t>hallucinations. </a:t>
            </a:r>
            <a:endParaRPr lang="en-GB" dirty="0" smtClean="0"/>
          </a:p>
          <a:p>
            <a:pPr lvl="1" algn="just"/>
            <a:r>
              <a:rPr lang="en-GB" dirty="0" smtClean="0"/>
              <a:t>distorts </a:t>
            </a:r>
            <a:r>
              <a:rPr lang="en-GB" dirty="0"/>
              <a:t>perceptions of sight and sound and makes the user feel disconnected and not in control. </a:t>
            </a:r>
            <a:endParaRPr lang="en-GB" dirty="0" smtClean="0"/>
          </a:p>
          <a:p>
            <a:pPr lvl="1" algn="just"/>
            <a:r>
              <a:rPr lang="en-GB" dirty="0" smtClean="0"/>
              <a:t>A </a:t>
            </a:r>
            <a:r>
              <a:rPr lang="en-GB" dirty="0"/>
              <a:t>“Special K” trip is touted as better than that of LSD or PCP because its hallucinatory effects are relatively short in duration, lasting approximately 30 to 60 minutes as opposed to several hours.</a:t>
            </a:r>
          </a:p>
        </p:txBody>
      </p:sp>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121049" y="1926694"/>
            <a:ext cx="3982592" cy="2734713"/>
          </a:xfrm>
        </p:spPr>
      </p:pic>
    </p:spTree>
    <p:extLst>
      <p:ext uri="{BB962C8B-B14F-4D97-AF65-F5344CB8AC3E}">
        <p14:creationId xmlns:p14="http://schemas.microsoft.com/office/powerpoint/2010/main" val="499227776"/>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136</TotalTime>
  <Words>2519</Words>
  <Application>Microsoft Office PowerPoint</Application>
  <PresentationFormat>Widescreen</PresentationFormat>
  <Paragraphs>156</Paragraphs>
  <Slides>22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Century Schoolbook</vt:lpstr>
      <vt:lpstr>Wingdings 2</vt:lpstr>
      <vt:lpstr>View</vt:lpstr>
      <vt:lpstr>Designer drugs</vt:lpstr>
      <vt:lpstr>What are Designer Drugs ?</vt:lpstr>
      <vt:lpstr>Fentanyl Derivatives</vt:lpstr>
      <vt:lpstr>PowerPoint Presentation</vt:lpstr>
      <vt:lpstr>MDMA </vt:lpstr>
      <vt:lpstr>PowerPoint Presentation</vt:lpstr>
      <vt:lpstr>MDA ( 3,4-Methylenedioxyamphetamine)</vt:lpstr>
      <vt:lpstr>Ketamine </vt:lpstr>
      <vt:lpstr>PowerPoint Presentation</vt:lpstr>
      <vt:lpstr>LSD</vt:lpstr>
      <vt:lpstr>Gamma Hydroxybutyrate - GHB</vt:lpstr>
      <vt:lpstr>PowerPoint Presentation</vt:lpstr>
      <vt:lpstr>Bath Salts or Designer Cathinones</vt:lpstr>
      <vt:lpstr>PowerPoint Presentation</vt:lpstr>
      <vt:lpstr>K2 /Spice</vt:lpstr>
      <vt:lpstr>PowerPoint Presentation</vt:lpstr>
      <vt:lpstr>Terminologies:</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Designer drugs</dc:title>
  <dc:creator>Shruti Rajwar</dc:creator>
  <cp:lastModifiedBy>Shruti Rajwar</cp:lastModifiedBy>
  <cp:revision>17</cp:revision>
  <dcterms:created xsi:type="dcterms:W3CDTF">2021-05-29T15:02:20Z</dcterms:created>
  <dcterms:modified xsi:type="dcterms:W3CDTF">2021-05-29T17:19:17Z</dcterms:modified>
</cp:coreProperties>
</file>