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60" r:id="rId3"/>
    <p:sldId id="257" r:id="rId4"/>
    <p:sldId id="258" r:id="rId5"/>
    <p:sldId id="259" r:id="rId6"/>
    <p:sldId id="261" r:id="rId7"/>
    <p:sldId id="262" r:id="rId8"/>
    <p:sldId id="263" r:id="rId9"/>
    <p:sldId id="274" r:id="rId10"/>
    <p:sldId id="275" r:id="rId11"/>
    <p:sldId id="264" r:id="rId12"/>
    <p:sldId id="268" r:id="rId13"/>
    <p:sldId id="272" r:id="rId14"/>
    <p:sldId id="273" r:id="rId15"/>
    <p:sldId id="265" r:id="rId16"/>
    <p:sldId id="266" r:id="rId17"/>
    <p:sldId id="270" r:id="rId18"/>
    <p:sldId id="269"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7" autoAdjust="0"/>
    <p:restoredTop sz="94660"/>
  </p:normalViewPr>
  <p:slideViewPr>
    <p:cSldViewPr snapToGrid="0">
      <p:cViewPr varScale="1">
        <p:scale>
          <a:sx n="70" d="100"/>
          <a:sy n="70"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F7ED1-EE5E-481D-9F9F-7B7D9351CA42}" type="datetimeFigureOut">
              <a:rPr lang="en-GB" smtClean="0"/>
              <a:t>03/08/2021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35E2D-DFD7-4725-A57E-EE389FA004B8}" type="slidenum">
              <a:rPr lang="en-GB" smtClean="0"/>
              <a:t>‹#›</a:t>
            </a:fld>
            <a:endParaRPr lang="en-GB"/>
          </a:p>
        </p:txBody>
      </p:sp>
    </p:spTree>
    <p:extLst>
      <p:ext uri="{BB962C8B-B14F-4D97-AF65-F5344CB8AC3E}">
        <p14:creationId xmlns:p14="http://schemas.microsoft.com/office/powerpoint/2010/main" val="281993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Precipitation is a process where soluble antigens bind with their specific antibody at an optimum temperature and pH, resulting in the formation of an insoluble precipitate.</a:t>
            </a:r>
          </a:p>
          <a:p>
            <a:r>
              <a:rPr lang="en-GB" sz="1200" b="0" i="0" kern="1200" dirty="0" smtClean="0">
                <a:solidFill>
                  <a:schemeClr val="tx1"/>
                </a:solidFill>
                <a:effectLst/>
                <a:latin typeface="+mn-lt"/>
                <a:ea typeface="+mn-ea"/>
                <a:cs typeface="+mn-cs"/>
              </a:rPr>
              <a:t>Agglutination is the process of clumping of antigens with their respective antibodies.</a:t>
            </a:r>
          </a:p>
          <a:p>
            <a:r>
              <a:rPr lang="en-US" sz="1200" b="0" i="0" kern="1200" dirty="0" smtClean="0">
                <a:solidFill>
                  <a:schemeClr val="tx1"/>
                </a:solidFill>
                <a:effectLst/>
                <a:latin typeface="+mn-lt"/>
                <a:ea typeface="+mn-ea"/>
                <a:cs typeface="+mn-cs"/>
              </a:rPr>
              <a:t>Antigen</a:t>
            </a:r>
            <a:r>
              <a:rPr lang="en-US" sz="1200" b="0" i="0" kern="1200" baseline="0" dirty="0" smtClean="0">
                <a:solidFill>
                  <a:schemeClr val="tx1"/>
                </a:solidFill>
                <a:effectLst/>
                <a:latin typeface="+mn-lt"/>
                <a:ea typeface="+mn-ea"/>
                <a:cs typeface="+mn-cs"/>
              </a:rPr>
              <a:t>s </a:t>
            </a:r>
            <a:r>
              <a:rPr lang="en-US" sz="1200" b="0" i="0" kern="1200" baseline="0" dirty="0" err="1" smtClean="0">
                <a:solidFill>
                  <a:schemeClr val="tx1"/>
                </a:solidFill>
                <a:effectLst/>
                <a:latin typeface="+mn-lt"/>
                <a:ea typeface="+mn-ea"/>
                <a:cs typeface="+mn-cs"/>
              </a:rPr>
              <a:t>shoud</a:t>
            </a:r>
            <a:r>
              <a:rPr lang="en-US" sz="1200" b="0" i="0" kern="1200" baseline="0" dirty="0" smtClean="0">
                <a:solidFill>
                  <a:schemeClr val="tx1"/>
                </a:solidFill>
                <a:effectLst/>
                <a:latin typeface="+mn-lt"/>
                <a:ea typeface="+mn-ea"/>
                <a:cs typeface="+mn-cs"/>
              </a:rPr>
              <a:t> be bivalent or polyvalent</a:t>
            </a:r>
          </a:p>
          <a:p>
            <a:r>
              <a:rPr lang="en-US" sz="1200" b="0" i="0" kern="1200" baseline="0" dirty="0" smtClean="0">
                <a:solidFill>
                  <a:schemeClr val="tx1"/>
                </a:solidFill>
                <a:effectLst/>
                <a:latin typeface="+mn-lt"/>
                <a:ea typeface="+mn-ea"/>
                <a:cs typeface="+mn-cs"/>
              </a:rPr>
              <a:t>Antibodies should be bivalent</a:t>
            </a:r>
            <a:endParaRPr lang="en-GB" dirty="0"/>
          </a:p>
        </p:txBody>
      </p:sp>
      <p:sp>
        <p:nvSpPr>
          <p:cNvPr id="4" name="Slide Number Placeholder 3"/>
          <p:cNvSpPr>
            <a:spLocks noGrp="1"/>
          </p:cNvSpPr>
          <p:nvPr>
            <p:ph type="sldNum" sz="quarter" idx="10"/>
          </p:nvPr>
        </p:nvSpPr>
        <p:spPr/>
        <p:txBody>
          <a:bodyPr/>
          <a:lstStyle/>
          <a:p>
            <a:fld id="{26735E2D-DFD7-4725-A57E-EE389FA004B8}" type="slidenum">
              <a:rPr lang="en-GB" smtClean="0"/>
              <a:t>11</a:t>
            </a:fld>
            <a:endParaRPr lang="en-GB"/>
          </a:p>
        </p:txBody>
      </p:sp>
    </p:spTree>
    <p:extLst>
      <p:ext uri="{BB962C8B-B14F-4D97-AF65-F5344CB8AC3E}">
        <p14:creationId xmlns:p14="http://schemas.microsoft.com/office/powerpoint/2010/main" val="58246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https://www.youtube.com/watch?v=hmK7yYr2T54</a:t>
            </a:r>
            <a:endParaRPr lang="en-GB" dirty="0"/>
          </a:p>
        </p:txBody>
      </p:sp>
      <p:sp>
        <p:nvSpPr>
          <p:cNvPr id="4" name="Slide Number Placeholder 3"/>
          <p:cNvSpPr>
            <a:spLocks noGrp="1"/>
          </p:cNvSpPr>
          <p:nvPr>
            <p:ph type="sldNum" sz="quarter" idx="10"/>
          </p:nvPr>
        </p:nvSpPr>
        <p:spPr/>
        <p:txBody>
          <a:bodyPr/>
          <a:lstStyle/>
          <a:p>
            <a:fld id="{26735E2D-DFD7-4725-A57E-EE389FA004B8}" type="slidenum">
              <a:rPr lang="en-GB" smtClean="0"/>
              <a:t>16</a:t>
            </a:fld>
            <a:endParaRPr lang="en-GB"/>
          </a:p>
        </p:txBody>
      </p:sp>
    </p:spTree>
    <p:extLst>
      <p:ext uri="{BB962C8B-B14F-4D97-AF65-F5344CB8AC3E}">
        <p14:creationId xmlns:p14="http://schemas.microsoft.com/office/powerpoint/2010/main" val="229750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15A0925-A00C-4225-B1CA-0F97A87B31EC}" type="datetimeFigureOut">
              <a:rPr lang="en-GB" smtClean="0"/>
              <a:t>03/08/2021</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4ED7F84-01CC-4225-8870-98B7361E006B}" type="slidenum">
              <a:rPr lang="en-GB" smtClean="0"/>
              <a:t>‹#›</a:t>
            </a:fld>
            <a:endParaRPr lang="en-GB"/>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710424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5A0925-A00C-4225-B1CA-0F97A87B31EC}" type="datetimeFigureOut">
              <a:rPr lang="en-GB" smtClean="0"/>
              <a:t>03/08/2021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ED7F84-01CC-4225-8870-98B7361E006B}" type="slidenum">
              <a:rPr lang="en-GB" smtClean="0"/>
              <a:t>‹#›</a:t>
            </a:fld>
            <a:endParaRPr lang="en-GB"/>
          </a:p>
        </p:txBody>
      </p:sp>
    </p:spTree>
    <p:extLst>
      <p:ext uri="{BB962C8B-B14F-4D97-AF65-F5344CB8AC3E}">
        <p14:creationId xmlns:p14="http://schemas.microsoft.com/office/powerpoint/2010/main" val="372292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5A0925-A00C-4225-B1CA-0F97A87B31EC}" type="datetimeFigureOut">
              <a:rPr lang="en-GB" smtClean="0"/>
              <a:t>03/08/2021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ED7F84-01CC-4225-8870-98B7361E006B}" type="slidenum">
              <a:rPr lang="en-GB" smtClean="0"/>
              <a:t>‹#›</a:t>
            </a:fld>
            <a:endParaRPr lang="en-GB"/>
          </a:p>
        </p:txBody>
      </p:sp>
    </p:spTree>
    <p:extLst>
      <p:ext uri="{BB962C8B-B14F-4D97-AF65-F5344CB8AC3E}">
        <p14:creationId xmlns:p14="http://schemas.microsoft.com/office/powerpoint/2010/main" val="16127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5A0925-A00C-4225-B1CA-0F97A87B31EC}" type="datetimeFigureOut">
              <a:rPr lang="en-GB" smtClean="0"/>
              <a:t>03/08/2021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ED7F84-01CC-4225-8870-98B7361E006B}" type="slidenum">
              <a:rPr lang="en-GB" smtClean="0"/>
              <a:t>‹#›</a:t>
            </a:fld>
            <a:endParaRPr lang="en-GB"/>
          </a:p>
        </p:txBody>
      </p:sp>
    </p:spTree>
    <p:extLst>
      <p:ext uri="{BB962C8B-B14F-4D97-AF65-F5344CB8AC3E}">
        <p14:creationId xmlns:p14="http://schemas.microsoft.com/office/powerpoint/2010/main" val="3914001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15A0925-A00C-4225-B1CA-0F97A87B31EC}" type="datetimeFigureOut">
              <a:rPr lang="en-GB" smtClean="0"/>
              <a:t>03/08/2021</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4ED7F84-01CC-4225-8870-98B7361E006B}" type="slidenum">
              <a:rPr lang="en-GB" smtClean="0"/>
              <a:t>‹#›</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947365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5A0925-A00C-4225-B1CA-0F97A87B31EC}" type="datetimeFigureOut">
              <a:rPr lang="en-GB" smtClean="0"/>
              <a:t>03/08/2021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ED7F84-01CC-4225-8870-98B7361E006B}" type="slidenum">
              <a:rPr lang="en-GB" smtClean="0"/>
              <a:t>‹#›</a:t>
            </a:fld>
            <a:endParaRPr lang="en-GB"/>
          </a:p>
        </p:txBody>
      </p:sp>
    </p:spTree>
    <p:extLst>
      <p:ext uri="{BB962C8B-B14F-4D97-AF65-F5344CB8AC3E}">
        <p14:creationId xmlns:p14="http://schemas.microsoft.com/office/powerpoint/2010/main" val="382528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5A0925-A00C-4225-B1CA-0F97A87B31EC}" type="datetimeFigureOut">
              <a:rPr lang="en-GB" smtClean="0"/>
              <a:t>03/08/2021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ED7F84-01CC-4225-8870-98B7361E006B}" type="slidenum">
              <a:rPr lang="en-GB" smtClean="0"/>
              <a:t>‹#›</a:t>
            </a:fld>
            <a:endParaRPr lang="en-GB"/>
          </a:p>
        </p:txBody>
      </p:sp>
    </p:spTree>
    <p:extLst>
      <p:ext uri="{BB962C8B-B14F-4D97-AF65-F5344CB8AC3E}">
        <p14:creationId xmlns:p14="http://schemas.microsoft.com/office/powerpoint/2010/main" val="315074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5A0925-A00C-4225-B1CA-0F97A87B31EC}" type="datetimeFigureOut">
              <a:rPr lang="en-GB" smtClean="0"/>
              <a:t>03/08/2021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ED7F84-01CC-4225-8870-98B7361E006B}" type="slidenum">
              <a:rPr lang="en-GB" smtClean="0"/>
              <a:t>‹#›</a:t>
            </a:fld>
            <a:endParaRPr lang="en-GB"/>
          </a:p>
        </p:txBody>
      </p:sp>
    </p:spTree>
    <p:extLst>
      <p:ext uri="{BB962C8B-B14F-4D97-AF65-F5344CB8AC3E}">
        <p14:creationId xmlns:p14="http://schemas.microsoft.com/office/powerpoint/2010/main" val="97891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A0925-A00C-4225-B1CA-0F97A87B31EC}" type="datetimeFigureOut">
              <a:rPr lang="en-GB" smtClean="0"/>
              <a:t>03/08/2021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ED7F84-01CC-4225-8870-98B7361E006B}" type="slidenum">
              <a:rPr lang="en-GB" smtClean="0"/>
              <a:t>‹#›</a:t>
            </a:fld>
            <a:endParaRPr lang="en-GB"/>
          </a:p>
        </p:txBody>
      </p:sp>
    </p:spTree>
    <p:extLst>
      <p:ext uri="{BB962C8B-B14F-4D97-AF65-F5344CB8AC3E}">
        <p14:creationId xmlns:p14="http://schemas.microsoft.com/office/powerpoint/2010/main" val="92341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15A0925-A00C-4225-B1CA-0F97A87B31EC}" type="datetimeFigureOut">
              <a:rPr lang="en-GB" smtClean="0"/>
              <a:t>03/08/2021</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4ED7F84-01CC-4225-8870-98B7361E006B}"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704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15A0925-A00C-4225-B1CA-0F97A87B31EC}" type="datetimeFigureOut">
              <a:rPr lang="en-GB" smtClean="0"/>
              <a:t>03/08/2021</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4ED7F84-01CC-4225-8870-98B7361E006B}"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8661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15A0925-A00C-4225-B1CA-0F97A87B31EC}" type="datetimeFigureOut">
              <a:rPr lang="en-GB" smtClean="0"/>
              <a:t>03/08/2021</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4ED7F84-01CC-4225-8870-98B7361E006B}" type="slidenum">
              <a:rPr lang="en-GB" smtClean="0"/>
              <a:t>‹#›</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8397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biosciencenotes.com/immunodiffusion-reaction/" TargetMode="External"/><Relationship Id="rId2" Type="http://schemas.openxmlformats.org/officeDocument/2006/relationships/hyperlink" Target="https://microbenotes.com/agglutination-vs-precipit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3178" y="1216954"/>
            <a:ext cx="9076722" cy="2878796"/>
          </a:xfrm>
        </p:spPr>
        <p:txBody>
          <a:bodyPr/>
          <a:lstStyle/>
          <a:p>
            <a:r>
              <a:rPr lang="en-US" sz="4800" dirty="0" smtClean="0"/>
              <a:t>Distinction between human &amp; non human blood</a:t>
            </a:r>
            <a:endParaRPr lang="en-GB" sz="4800" dirty="0"/>
          </a:p>
        </p:txBody>
      </p:sp>
    </p:spTree>
    <p:extLst>
      <p:ext uri="{BB962C8B-B14F-4D97-AF65-F5344CB8AC3E}">
        <p14:creationId xmlns:p14="http://schemas.microsoft.com/office/powerpoint/2010/main" val="2362270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822" y="1208750"/>
            <a:ext cx="4745246" cy="3799978"/>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8602" y="840261"/>
            <a:ext cx="6039261" cy="4536957"/>
          </a:xfrm>
          <a:prstGeom prst="rect">
            <a:avLst/>
          </a:prstGeom>
        </p:spPr>
      </p:pic>
    </p:spTree>
    <p:extLst>
      <p:ext uri="{BB962C8B-B14F-4D97-AF65-F5344CB8AC3E}">
        <p14:creationId xmlns:p14="http://schemas.microsoft.com/office/powerpoint/2010/main" val="47025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Precipitin Tube </a:t>
            </a:r>
            <a:r>
              <a:rPr lang="en-US" b="1" dirty="0" smtClean="0"/>
              <a:t>Method</a:t>
            </a:r>
            <a:endParaRPr lang="en-GB" dirty="0"/>
          </a:p>
        </p:txBody>
      </p:sp>
      <p:sp>
        <p:nvSpPr>
          <p:cNvPr id="3" name="Content Placeholder 2"/>
          <p:cNvSpPr>
            <a:spLocks noGrp="1"/>
          </p:cNvSpPr>
          <p:nvPr>
            <p:ph idx="1"/>
          </p:nvPr>
        </p:nvSpPr>
        <p:spPr/>
        <p:txBody>
          <a:bodyPr>
            <a:normAutofit/>
          </a:bodyPr>
          <a:lstStyle/>
          <a:p>
            <a:r>
              <a:rPr lang="en-US" dirty="0" smtClean="0"/>
              <a:t>Take </a:t>
            </a:r>
            <a:r>
              <a:rPr lang="en-US" dirty="0"/>
              <a:t>six (can vary on the number of antisera used) precipitin tubes and place them vertically in a precipitin tube stand and </a:t>
            </a:r>
            <a:r>
              <a:rPr lang="en-US" dirty="0" smtClean="0"/>
              <a:t>label.</a:t>
            </a:r>
          </a:p>
          <a:p>
            <a:r>
              <a:rPr lang="en-US" dirty="0" smtClean="0"/>
              <a:t>Put </a:t>
            </a:r>
            <a:r>
              <a:rPr lang="en-US" dirty="0"/>
              <a:t>a drop of the bloodstain/tissue extract in the </a:t>
            </a:r>
            <a:r>
              <a:rPr lang="en-US" dirty="0" smtClean="0"/>
              <a:t>tubes.</a:t>
            </a:r>
          </a:p>
          <a:p>
            <a:r>
              <a:rPr lang="en-US" dirty="0" smtClean="0"/>
              <a:t>Carefully </a:t>
            </a:r>
            <a:r>
              <a:rPr lang="en-US" dirty="0"/>
              <a:t>add one drop of antiserum for species origin (anti Human serum, anti Fowl serum, anti Dog serum, anti Cow Serum, anti Goat serum etc.) along the walls of tube and leave undisturbed for 30 minutes at room temperature. </a:t>
            </a:r>
            <a:endParaRPr lang="en-US" dirty="0" smtClean="0"/>
          </a:p>
          <a:p>
            <a:r>
              <a:rPr lang="en-US" dirty="0" smtClean="0"/>
              <a:t>Examine </a:t>
            </a:r>
            <a:r>
              <a:rPr lang="en-US" dirty="0"/>
              <a:t>for a white ring at the interface of two solutions.</a:t>
            </a:r>
            <a:endParaRPr lang="en-GB" dirty="0"/>
          </a:p>
          <a:p>
            <a:endParaRPr lang="en-GB" dirty="0"/>
          </a:p>
        </p:txBody>
      </p:sp>
    </p:spTree>
    <p:extLst>
      <p:ext uri="{BB962C8B-B14F-4D97-AF65-F5344CB8AC3E}">
        <p14:creationId xmlns:p14="http://schemas.microsoft.com/office/powerpoint/2010/main" val="3537337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692" y="746169"/>
            <a:ext cx="9691353" cy="5087960"/>
          </a:xfrm>
          <a:prstGeom prst="rect">
            <a:avLst/>
          </a:prstGeom>
        </p:spPr>
      </p:pic>
    </p:spTree>
    <p:extLst>
      <p:ext uri="{BB962C8B-B14F-4D97-AF65-F5344CB8AC3E}">
        <p14:creationId xmlns:p14="http://schemas.microsoft.com/office/powerpoint/2010/main" val="135658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 Immunodiffusion</a:t>
            </a:r>
            <a:endParaRPr lang="en-GB"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2256" y="1944805"/>
            <a:ext cx="7419887" cy="3895441"/>
          </a:xfrm>
        </p:spPr>
      </p:pic>
    </p:spTree>
    <p:extLst>
      <p:ext uri="{BB962C8B-B14F-4D97-AF65-F5344CB8AC3E}">
        <p14:creationId xmlns:p14="http://schemas.microsoft.com/office/powerpoint/2010/main" val="342318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8592" y="1542268"/>
            <a:ext cx="6823812" cy="2633947"/>
          </a:xfrm>
        </p:spPr>
      </p:pic>
    </p:spTree>
    <p:extLst>
      <p:ext uri="{BB962C8B-B14F-4D97-AF65-F5344CB8AC3E}">
        <p14:creationId xmlns:p14="http://schemas.microsoft.com/office/powerpoint/2010/main" val="254503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Double </a:t>
            </a:r>
            <a:r>
              <a:rPr lang="en-US" dirty="0" smtClean="0"/>
              <a:t>Diffusion (</a:t>
            </a:r>
            <a:r>
              <a:rPr lang="en-GB" dirty="0" err="1"/>
              <a:t>Ouchterlony</a:t>
            </a:r>
            <a:r>
              <a:rPr lang="en-GB" dirty="0"/>
              <a:t> double </a:t>
            </a:r>
            <a:r>
              <a:rPr lang="en-GB" dirty="0" smtClean="0"/>
              <a:t>immunodiffusion)</a:t>
            </a:r>
            <a:r>
              <a:rPr lang="en-GB" dirty="0"/>
              <a:t/>
            </a:r>
            <a:br>
              <a:rPr lang="en-GB" dirty="0"/>
            </a:br>
            <a:endParaRPr lang="en-GB" dirty="0"/>
          </a:p>
        </p:txBody>
      </p:sp>
      <p:sp>
        <p:nvSpPr>
          <p:cNvPr id="3" name="Content Placeholder 2"/>
          <p:cNvSpPr>
            <a:spLocks noGrp="1"/>
          </p:cNvSpPr>
          <p:nvPr>
            <p:ph idx="1"/>
          </p:nvPr>
        </p:nvSpPr>
        <p:spPr/>
        <p:txBody>
          <a:bodyPr>
            <a:normAutofit fontScale="85000" lnSpcReduction="20000"/>
          </a:bodyPr>
          <a:lstStyle/>
          <a:p>
            <a:r>
              <a:rPr lang="en-US" dirty="0" smtClean="0"/>
              <a:t>Both </a:t>
            </a:r>
            <a:r>
              <a:rPr lang="en-US" dirty="0"/>
              <a:t>of the reactants, antigen and antibody diffuse towards each other in gel; and when an antigen combines with its specific antibody at optimum proportions, a precipitin arc forms. </a:t>
            </a:r>
            <a:endParaRPr lang="en-GB" dirty="0"/>
          </a:p>
          <a:p>
            <a:pPr lvl="1"/>
            <a:r>
              <a:rPr lang="en-US" dirty="0" smtClean="0"/>
              <a:t>Weigh </a:t>
            </a:r>
            <a:r>
              <a:rPr lang="en-US" dirty="0"/>
              <a:t>100 mg of Agar (or Agarose) and put in a beaker containing 10 ml of normal saline</a:t>
            </a:r>
            <a:r>
              <a:rPr lang="en-US" dirty="0" smtClean="0"/>
              <a:t>.</a:t>
            </a:r>
            <a:r>
              <a:rPr lang="en-US" dirty="0"/>
              <a:t> </a:t>
            </a:r>
            <a:endParaRPr lang="en-GB" dirty="0"/>
          </a:p>
          <a:p>
            <a:pPr lvl="1"/>
            <a:r>
              <a:rPr lang="en-US" dirty="0" smtClean="0"/>
              <a:t>Heat </a:t>
            </a:r>
            <a:r>
              <a:rPr lang="en-US" dirty="0"/>
              <a:t>the solution while </a:t>
            </a:r>
            <a:r>
              <a:rPr lang="en-US" dirty="0" smtClean="0"/>
              <a:t>shaking</a:t>
            </a:r>
            <a:endParaRPr lang="en-GB" dirty="0"/>
          </a:p>
          <a:p>
            <a:pPr lvl="1"/>
            <a:r>
              <a:rPr lang="en-US" dirty="0" smtClean="0"/>
              <a:t>When </a:t>
            </a:r>
            <a:r>
              <a:rPr lang="en-US" dirty="0"/>
              <a:t>the Agar gets dissolved completely, pour it over in a properly levelled disposable petri dish or glass slide to make a 1-2mm thick agar layer. Wait until the agar </a:t>
            </a:r>
            <a:r>
              <a:rPr lang="en-US" dirty="0" smtClean="0"/>
              <a:t>solidifies.</a:t>
            </a:r>
            <a:endParaRPr lang="en-GB" dirty="0"/>
          </a:p>
          <a:p>
            <a:pPr lvl="1"/>
            <a:r>
              <a:rPr lang="en-US" dirty="0" smtClean="0"/>
              <a:t>Punch </a:t>
            </a:r>
            <a:r>
              <a:rPr lang="en-US" dirty="0"/>
              <a:t>wells in gel, each about 5 mm apart, in a hexagonal way. </a:t>
            </a:r>
            <a:endParaRPr lang="en-GB" dirty="0"/>
          </a:p>
          <a:p>
            <a:pPr lvl="1"/>
            <a:r>
              <a:rPr lang="en-US" dirty="0" smtClean="0"/>
              <a:t>Seal </a:t>
            </a:r>
            <a:r>
              <a:rPr lang="en-US" dirty="0"/>
              <a:t>the bottoms of punched wells with dilute agar (0.5</a:t>
            </a:r>
            <a:r>
              <a:rPr lang="en-US" dirty="0" smtClean="0"/>
              <a:t>%)</a:t>
            </a:r>
            <a:endParaRPr lang="en-GB" dirty="0"/>
          </a:p>
          <a:p>
            <a:pPr lvl="1"/>
            <a:r>
              <a:rPr lang="en-US" dirty="0" smtClean="0"/>
              <a:t>Fill </a:t>
            </a:r>
            <a:r>
              <a:rPr lang="en-US" dirty="0"/>
              <a:t>the central well with tissue extract and peripheral wells with different antisera for species origin or vice versa (anti Human serum, anti Fowl serum, anti Dog serum, anti Cow Serum, anti Goat serum etc.).  </a:t>
            </a:r>
            <a:endParaRPr lang="en-GB" dirty="0"/>
          </a:p>
          <a:p>
            <a:pPr lvl="1"/>
            <a:r>
              <a:rPr lang="en-US" dirty="0" smtClean="0"/>
              <a:t>Cover </a:t>
            </a:r>
            <a:r>
              <a:rPr lang="en-US" dirty="0"/>
              <a:t>the petri dish and keep gel in a moist chamber for </a:t>
            </a:r>
            <a:r>
              <a:rPr lang="en-US" dirty="0" smtClean="0"/>
              <a:t>overnight.</a:t>
            </a:r>
            <a:endParaRPr lang="en-GB" dirty="0"/>
          </a:p>
          <a:p>
            <a:pPr lvl="1"/>
            <a:r>
              <a:rPr lang="en-US" dirty="0" smtClean="0"/>
              <a:t>Examine </a:t>
            </a:r>
            <a:r>
              <a:rPr lang="en-US" dirty="0"/>
              <a:t>gel for the presence of precipitin arcs. </a:t>
            </a:r>
            <a:endParaRPr lang="en-GB" dirty="0"/>
          </a:p>
          <a:p>
            <a:endParaRPr lang="en-GB" dirty="0"/>
          </a:p>
        </p:txBody>
      </p:sp>
    </p:spTree>
    <p:extLst>
      <p:ext uri="{BB962C8B-B14F-4D97-AF65-F5344CB8AC3E}">
        <p14:creationId xmlns:p14="http://schemas.microsoft.com/office/powerpoint/2010/main" val="144395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14" y="1700744"/>
            <a:ext cx="4184856" cy="26321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8300" y="410781"/>
            <a:ext cx="6942206" cy="5212095"/>
          </a:xfrm>
          <a:prstGeom prst="rect">
            <a:avLst/>
          </a:prstGeom>
        </p:spPr>
      </p:pic>
    </p:spTree>
    <p:extLst>
      <p:ext uri="{BB962C8B-B14F-4D97-AF65-F5344CB8AC3E}">
        <p14:creationId xmlns:p14="http://schemas.microsoft.com/office/powerpoint/2010/main" val="978071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92" t="13651"/>
          <a:stretch/>
        </p:blipFill>
        <p:spPr>
          <a:xfrm>
            <a:off x="2129050" y="395785"/>
            <a:ext cx="9124031" cy="5944265"/>
          </a:xfrm>
          <a:prstGeom prst="rect">
            <a:avLst/>
          </a:prstGeom>
        </p:spPr>
      </p:pic>
    </p:spTree>
    <p:extLst>
      <p:ext uri="{BB962C8B-B14F-4D97-AF65-F5344CB8AC3E}">
        <p14:creationId xmlns:p14="http://schemas.microsoft.com/office/powerpoint/2010/main" val="39978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594" y="109182"/>
            <a:ext cx="9030672" cy="6478949"/>
          </a:xfrm>
          <a:prstGeom prst="rect">
            <a:avLst/>
          </a:prstGeom>
        </p:spPr>
      </p:pic>
    </p:spTree>
    <p:extLst>
      <p:ext uri="{BB962C8B-B14F-4D97-AF65-F5344CB8AC3E}">
        <p14:creationId xmlns:p14="http://schemas.microsoft.com/office/powerpoint/2010/main" val="482427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GB" dirty="0"/>
          </a:p>
        </p:txBody>
      </p:sp>
      <p:sp>
        <p:nvSpPr>
          <p:cNvPr id="3" name="Content Placeholder 2"/>
          <p:cNvSpPr>
            <a:spLocks noGrp="1"/>
          </p:cNvSpPr>
          <p:nvPr>
            <p:ph idx="1"/>
          </p:nvPr>
        </p:nvSpPr>
        <p:spPr/>
        <p:txBody>
          <a:bodyPr/>
          <a:lstStyle/>
          <a:p>
            <a:r>
              <a:rPr lang="en-GB" dirty="0">
                <a:hlinkClick r:id="rId2"/>
              </a:rPr>
              <a:t>https://microbenotes.com/agglutination-vs-precipitation</a:t>
            </a:r>
            <a:r>
              <a:rPr lang="en-GB" dirty="0" smtClean="0">
                <a:hlinkClick r:id="rId2"/>
              </a:rPr>
              <a:t>/</a:t>
            </a:r>
            <a:endParaRPr lang="en-GB" dirty="0" smtClean="0"/>
          </a:p>
          <a:p>
            <a:r>
              <a:rPr lang="en-GB" dirty="0">
                <a:hlinkClick r:id="rId3"/>
              </a:rPr>
              <a:t>https://www.biosciencenotes.com/immunodiffusion-reaction</a:t>
            </a:r>
            <a:r>
              <a:rPr lang="en-GB" dirty="0" smtClean="0">
                <a:hlinkClick r:id="rId3"/>
              </a:rPr>
              <a:t>/</a:t>
            </a:r>
            <a:endParaRPr lang="en-GB" dirty="0" smtClean="0"/>
          </a:p>
          <a:p>
            <a:r>
              <a:rPr lang="en-GB" dirty="0"/>
              <a:t>https://www.slideshare.net/suniu/immunodiffusion-principles-and-application</a:t>
            </a:r>
          </a:p>
        </p:txBody>
      </p:sp>
    </p:spTree>
    <p:extLst>
      <p:ext uri="{BB962C8B-B14F-4D97-AF65-F5344CB8AC3E}">
        <p14:creationId xmlns:p14="http://schemas.microsoft.com/office/powerpoint/2010/main" val="1250413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628650"/>
            <a:ext cx="9601200" cy="5238750"/>
          </a:xfrm>
        </p:spPr>
        <p:txBody>
          <a:bodyPr/>
          <a:lstStyle/>
          <a:p>
            <a:r>
              <a:rPr lang="en-GB" dirty="0"/>
              <a:t>The criminalist must be prepared to answer the following questions when examining dried blood: – </a:t>
            </a:r>
          </a:p>
          <a:p>
            <a:pPr lvl="1"/>
            <a:r>
              <a:rPr lang="en-GB" dirty="0" smtClean="0"/>
              <a:t>Is </a:t>
            </a:r>
            <a:r>
              <a:rPr lang="en-GB" dirty="0"/>
              <a:t>it blood? </a:t>
            </a:r>
          </a:p>
          <a:p>
            <a:pPr lvl="1"/>
            <a:r>
              <a:rPr lang="en-GB" dirty="0" smtClean="0"/>
              <a:t>From </a:t>
            </a:r>
            <a:r>
              <a:rPr lang="en-GB" dirty="0"/>
              <a:t>what species did the blood originate? </a:t>
            </a:r>
            <a:endParaRPr lang="en-GB" dirty="0" smtClean="0"/>
          </a:p>
          <a:p>
            <a:pPr lvl="1"/>
            <a:r>
              <a:rPr lang="en-GB" dirty="0" smtClean="0"/>
              <a:t>If </a:t>
            </a:r>
            <a:r>
              <a:rPr lang="en-GB" dirty="0"/>
              <a:t>the blood is of human origin, how closely can it be associated to a particular individual? </a:t>
            </a:r>
            <a:endParaRPr lang="en-GB" dirty="0" smtClean="0"/>
          </a:p>
          <a:p>
            <a:pPr marL="530352" lvl="1" indent="0">
              <a:buNone/>
            </a:pPr>
            <a:r>
              <a:rPr lang="en-GB" dirty="0" smtClean="0"/>
              <a:t>The </a:t>
            </a:r>
            <a:r>
              <a:rPr lang="en-GB" dirty="0"/>
              <a:t>determination of blood is best made by means of a preliminary </a:t>
            </a:r>
            <a:r>
              <a:rPr lang="en-GB" dirty="0" err="1"/>
              <a:t>color</a:t>
            </a:r>
            <a:r>
              <a:rPr lang="en-GB" dirty="0"/>
              <a:t> test</a:t>
            </a:r>
            <a:r>
              <a:rPr lang="en-GB" dirty="0" smtClean="0"/>
              <a:t>.</a:t>
            </a:r>
          </a:p>
          <a:p>
            <a:pPr lvl="1"/>
            <a:r>
              <a:rPr lang="en-GB" dirty="0"/>
              <a:t>A positive result from the </a:t>
            </a:r>
            <a:r>
              <a:rPr lang="en-GB" dirty="0" err="1"/>
              <a:t>Kastle</a:t>
            </a:r>
            <a:r>
              <a:rPr lang="en-GB" dirty="0"/>
              <a:t>-Meyer </a:t>
            </a:r>
            <a:r>
              <a:rPr lang="en-GB" dirty="0" err="1"/>
              <a:t>color</a:t>
            </a:r>
            <a:r>
              <a:rPr lang="en-GB" dirty="0"/>
              <a:t> test is highly indicative of blood. – </a:t>
            </a:r>
            <a:r>
              <a:rPr lang="en-GB" dirty="0" err="1"/>
              <a:t>Hemoglobin</a:t>
            </a:r>
            <a:r>
              <a:rPr lang="en-GB" dirty="0"/>
              <a:t> causes a deep pink </a:t>
            </a:r>
            <a:r>
              <a:rPr lang="en-GB" dirty="0" err="1"/>
              <a:t>color</a:t>
            </a:r>
            <a:r>
              <a:rPr lang="en-GB" dirty="0"/>
              <a:t>. </a:t>
            </a:r>
          </a:p>
          <a:p>
            <a:pPr lvl="1"/>
            <a:r>
              <a:rPr lang="en-GB" dirty="0" err="1" smtClean="0"/>
              <a:t>Luminol</a:t>
            </a:r>
            <a:r>
              <a:rPr lang="en-GB" dirty="0" smtClean="0"/>
              <a:t> </a:t>
            </a:r>
            <a:r>
              <a:rPr lang="en-GB" dirty="0"/>
              <a:t>test is used to search out trace amounts of blood located at crime scenes. </a:t>
            </a:r>
            <a:r>
              <a:rPr lang="en-GB" dirty="0" smtClean="0"/>
              <a:t>Produces </a:t>
            </a:r>
            <a:r>
              <a:rPr lang="en-GB" dirty="0"/>
              <a:t>light (luminescence) in a darkened area. </a:t>
            </a:r>
            <a:endParaRPr lang="en-GB" dirty="0" smtClean="0"/>
          </a:p>
          <a:p>
            <a:pPr lvl="1"/>
            <a:r>
              <a:rPr lang="en-GB" dirty="0" smtClean="0"/>
              <a:t>Microcrystalline </a:t>
            </a:r>
            <a:r>
              <a:rPr lang="en-GB" dirty="0"/>
              <a:t>tests, such as the </a:t>
            </a:r>
            <a:r>
              <a:rPr lang="en-GB" dirty="0" err="1"/>
              <a:t>Takayama</a:t>
            </a:r>
            <a:r>
              <a:rPr lang="en-GB" dirty="0"/>
              <a:t> and </a:t>
            </a:r>
            <a:r>
              <a:rPr lang="en-GB" dirty="0" err="1"/>
              <a:t>Teichmann</a:t>
            </a:r>
            <a:r>
              <a:rPr lang="en-GB" dirty="0"/>
              <a:t> tests, depend on the addition of specific chemicals to the blood so that characteristic crystals will be formed.</a:t>
            </a:r>
          </a:p>
        </p:txBody>
      </p:sp>
    </p:spTree>
    <p:extLst>
      <p:ext uri="{BB962C8B-B14F-4D97-AF65-F5344CB8AC3E}">
        <p14:creationId xmlns:p14="http://schemas.microsoft.com/office/powerpoint/2010/main" val="34974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14400"/>
            <a:ext cx="9601200" cy="4953000"/>
          </a:xfrm>
        </p:spPr>
        <p:txBody>
          <a:bodyPr/>
          <a:lstStyle/>
          <a:p>
            <a:r>
              <a:rPr lang="en-GB" dirty="0"/>
              <a:t>Humans and other animals consist of blood, which is a body fluid, transporting oxygen, nutrients, and metabolic wastes throughout the body. </a:t>
            </a:r>
            <a:endParaRPr lang="en-GB" dirty="0" smtClean="0"/>
          </a:p>
          <a:p>
            <a:r>
              <a:rPr lang="en-GB" dirty="0" smtClean="0"/>
              <a:t>Blood </a:t>
            </a:r>
            <a:r>
              <a:rPr lang="en-GB" dirty="0"/>
              <a:t>is composed of blood cells and plasma. </a:t>
            </a:r>
            <a:endParaRPr lang="en-GB" dirty="0" smtClean="0"/>
          </a:p>
          <a:p>
            <a:r>
              <a:rPr lang="en-GB" dirty="0" smtClean="0"/>
              <a:t>Human </a:t>
            </a:r>
            <a:r>
              <a:rPr lang="en-GB" dirty="0"/>
              <a:t>blood is red in </a:t>
            </a:r>
            <a:r>
              <a:rPr lang="en-GB" dirty="0" err="1"/>
              <a:t>color</a:t>
            </a:r>
            <a:r>
              <a:rPr lang="en-GB" dirty="0"/>
              <a:t> due to the presence of oxygen. </a:t>
            </a:r>
            <a:endParaRPr lang="en-GB" dirty="0" smtClean="0"/>
          </a:p>
          <a:p>
            <a:r>
              <a:rPr lang="en-GB" dirty="0" err="1" smtClean="0"/>
              <a:t>Hemoglobin</a:t>
            </a:r>
            <a:r>
              <a:rPr lang="en-GB" dirty="0"/>
              <a:t>, </a:t>
            </a:r>
            <a:r>
              <a:rPr lang="en-GB" dirty="0" err="1"/>
              <a:t>hemerythrin</a:t>
            </a:r>
            <a:r>
              <a:rPr lang="en-GB" dirty="0"/>
              <a:t>, </a:t>
            </a:r>
            <a:r>
              <a:rPr lang="en-GB" dirty="0" err="1"/>
              <a:t>hemocyanin</a:t>
            </a:r>
            <a:r>
              <a:rPr lang="en-GB" dirty="0"/>
              <a:t>, and </a:t>
            </a:r>
            <a:r>
              <a:rPr lang="en-GB" dirty="0" err="1"/>
              <a:t>chlorocruorin</a:t>
            </a:r>
            <a:r>
              <a:rPr lang="en-GB" dirty="0"/>
              <a:t> are the four types of respiratory pigments in animals. </a:t>
            </a:r>
          </a:p>
          <a:p>
            <a:r>
              <a:rPr lang="en-GB" dirty="0" smtClean="0"/>
              <a:t>Different </a:t>
            </a:r>
            <a:r>
              <a:rPr lang="en-GB" dirty="0"/>
              <a:t>animal blood consists of different types of blood-borne antigens as well. </a:t>
            </a:r>
            <a:endParaRPr lang="en-GB" dirty="0" smtClean="0"/>
          </a:p>
          <a:p>
            <a:r>
              <a:rPr lang="en-GB" dirty="0" smtClean="0"/>
              <a:t>The </a:t>
            </a:r>
            <a:r>
              <a:rPr lang="en-GB" dirty="0"/>
              <a:t>main difference between human blood and animal blood is the components of each type of blood.</a:t>
            </a:r>
          </a:p>
        </p:txBody>
      </p:sp>
    </p:spTree>
    <p:extLst>
      <p:ext uri="{BB962C8B-B14F-4D97-AF65-F5344CB8AC3E}">
        <p14:creationId xmlns:p14="http://schemas.microsoft.com/office/powerpoint/2010/main" val="321252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a:t>
            </a:r>
            <a:endParaRPr lang="en-GB" dirty="0"/>
          </a:p>
        </p:txBody>
      </p:sp>
      <p:sp>
        <p:nvSpPr>
          <p:cNvPr id="3" name="Content Placeholder 2"/>
          <p:cNvSpPr>
            <a:spLocks noGrp="1"/>
          </p:cNvSpPr>
          <p:nvPr>
            <p:ph idx="1"/>
          </p:nvPr>
        </p:nvSpPr>
        <p:spPr/>
        <p:txBody>
          <a:bodyPr/>
          <a:lstStyle/>
          <a:p>
            <a:r>
              <a:rPr lang="en-GB" u="sng" dirty="0" smtClean="0"/>
              <a:t>Sample </a:t>
            </a:r>
            <a:r>
              <a:rPr lang="en-GB" u="sng" dirty="0"/>
              <a:t>of the  blood </a:t>
            </a:r>
            <a:r>
              <a:rPr lang="en-GB" u="sng" dirty="0" smtClean="0"/>
              <a:t>+  Anti-human serum ----- blood coagulates, blood is of human origin</a:t>
            </a:r>
            <a:r>
              <a:rPr lang="en-GB" dirty="0" smtClean="0"/>
              <a:t>.</a:t>
            </a:r>
          </a:p>
          <a:p>
            <a:r>
              <a:rPr lang="en-GB" dirty="0"/>
              <a:t>Anti-human serum is produced by injecting rabbits or other lab animals with serum </a:t>
            </a:r>
            <a:r>
              <a:rPr lang="en-GB" dirty="0" smtClean="0"/>
              <a:t>of </a:t>
            </a:r>
            <a:r>
              <a:rPr lang="en-GB" dirty="0"/>
              <a:t>human </a:t>
            </a:r>
            <a:r>
              <a:rPr lang="en-GB" dirty="0" smtClean="0"/>
              <a:t>blood type O negative. </a:t>
            </a:r>
          </a:p>
          <a:p>
            <a:r>
              <a:rPr lang="en-GB" dirty="0" smtClean="0"/>
              <a:t>The </a:t>
            </a:r>
            <a:r>
              <a:rPr lang="en-GB" dirty="0"/>
              <a:t>animals immune systems will react to the foreign non-rabbit proteins present in the human plasma, and they will develop antibodies to these proteins. </a:t>
            </a:r>
            <a:endParaRPr lang="en-GB" dirty="0" smtClean="0"/>
          </a:p>
          <a:p>
            <a:r>
              <a:rPr lang="en-GB" dirty="0" smtClean="0"/>
              <a:t>After </a:t>
            </a:r>
            <a:r>
              <a:rPr lang="en-GB" dirty="0"/>
              <a:t>the antibodies have formed, blood is drawn from the animal, and the antibodies are extracted from the blood. </a:t>
            </a:r>
            <a:endParaRPr lang="en-GB" dirty="0" smtClean="0"/>
          </a:p>
          <a:p>
            <a:r>
              <a:rPr lang="en-GB" dirty="0" smtClean="0"/>
              <a:t>When </a:t>
            </a:r>
            <a:r>
              <a:rPr lang="en-GB" dirty="0"/>
              <a:t>these antibodies come in contact with human serum proteins, a clumping or clotting reaction occurs, which can be seen with the naked eye.</a:t>
            </a:r>
            <a:endParaRPr lang="en-GB" dirty="0"/>
          </a:p>
        </p:txBody>
      </p:sp>
    </p:spTree>
    <p:extLst>
      <p:ext uri="{BB962C8B-B14F-4D97-AF65-F5344CB8AC3E}">
        <p14:creationId xmlns:p14="http://schemas.microsoft.com/office/powerpoint/2010/main" val="55814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DETERMINATION OF ORIGIN</a:t>
            </a:r>
            <a:endParaRPr lang="en-GB" dirty="0"/>
          </a:p>
        </p:txBody>
      </p:sp>
      <p:sp>
        <p:nvSpPr>
          <p:cNvPr id="3" name="Content Placeholder 2"/>
          <p:cNvSpPr>
            <a:spLocks noGrp="1"/>
          </p:cNvSpPr>
          <p:nvPr>
            <p:ph idx="1"/>
          </p:nvPr>
        </p:nvSpPr>
        <p:spPr>
          <a:xfrm>
            <a:off x="1371600" y="2171700"/>
            <a:ext cx="9601200" cy="3695700"/>
          </a:xfrm>
        </p:spPr>
        <p:txBody>
          <a:bodyPr>
            <a:noAutofit/>
          </a:bodyPr>
          <a:lstStyle/>
          <a:p>
            <a:r>
              <a:rPr lang="en-GB" dirty="0" smtClean="0"/>
              <a:t>The species specific proteins in the bloodstains or other body tissues may be identified with the help of species specific antibodies. </a:t>
            </a:r>
          </a:p>
          <a:p>
            <a:r>
              <a:rPr lang="en-GB" dirty="0" smtClean="0"/>
              <a:t>The species specific proteins from the bloodstain or tissue are extracted in normal saline (8.5 g of sodium chloride in one litre of distilled water) or 5% ammonia solution ( better </a:t>
            </a:r>
            <a:r>
              <a:rPr lang="en-GB" dirty="0" err="1" smtClean="0"/>
              <a:t>extractant</a:t>
            </a:r>
            <a:r>
              <a:rPr lang="en-GB" dirty="0" smtClean="0"/>
              <a:t> for aged stains or stains on synthetic </a:t>
            </a:r>
            <a:r>
              <a:rPr lang="en-GB" dirty="0" err="1" smtClean="0"/>
              <a:t>fibers</a:t>
            </a:r>
            <a:r>
              <a:rPr lang="en-GB" dirty="0" smtClean="0"/>
              <a:t> and calcified tissues.)</a:t>
            </a:r>
          </a:p>
          <a:p>
            <a:endParaRPr lang="en-GB" dirty="0"/>
          </a:p>
        </p:txBody>
      </p:sp>
    </p:spTree>
    <p:extLst>
      <p:ext uri="{BB962C8B-B14F-4D97-AF65-F5344CB8AC3E}">
        <p14:creationId xmlns:p14="http://schemas.microsoft.com/office/powerpoint/2010/main" val="1498570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Preparation of extract </a:t>
            </a:r>
          </a:p>
        </p:txBody>
      </p:sp>
      <p:sp>
        <p:nvSpPr>
          <p:cNvPr id="3" name="Content Placeholder 2"/>
          <p:cNvSpPr>
            <a:spLocks noGrp="1"/>
          </p:cNvSpPr>
          <p:nvPr>
            <p:ph idx="1"/>
          </p:nvPr>
        </p:nvSpPr>
        <p:spPr/>
        <p:txBody>
          <a:bodyPr>
            <a:normAutofit/>
          </a:bodyPr>
          <a:lstStyle/>
          <a:p>
            <a:r>
              <a:rPr lang="en-GB" dirty="0" smtClean="0"/>
              <a:t>Take </a:t>
            </a:r>
            <a:r>
              <a:rPr lang="en-GB" dirty="0"/>
              <a:t>small portion of the bloodstain and dip in minimum amount of normal saline or 5% ammonia solution (especially for the older/fixed stains).</a:t>
            </a:r>
          </a:p>
          <a:p>
            <a:r>
              <a:rPr lang="en-GB" dirty="0" smtClean="0"/>
              <a:t>Keep </a:t>
            </a:r>
            <a:r>
              <a:rPr lang="en-GB" dirty="0"/>
              <a:t>for 1-2 hours to get light brown coloured solution</a:t>
            </a:r>
            <a:r>
              <a:rPr lang="en-GB" dirty="0" smtClean="0"/>
              <a:t>.</a:t>
            </a:r>
          </a:p>
          <a:p>
            <a:r>
              <a:rPr lang="en-GB" dirty="0" smtClean="0"/>
              <a:t>Centrifuge </a:t>
            </a:r>
            <a:r>
              <a:rPr lang="en-GB" dirty="0"/>
              <a:t>and use the supernatant</a:t>
            </a:r>
            <a:r>
              <a:rPr lang="en-GB" dirty="0" smtClean="0"/>
              <a:t>.</a:t>
            </a:r>
          </a:p>
          <a:p>
            <a:endParaRPr lang="en-GB" sz="2800" dirty="0"/>
          </a:p>
        </p:txBody>
      </p:sp>
    </p:spTree>
    <p:extLst>
      <p:ext uri="{BB962C8B-B14F-4D97-AF65-F5344CB8AC3E}">
        <p14:creationId xmlns:p14="http://schemas.microsoft.com/office/powerpoint/2010/main" val="583641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Preparation of extract from calcified/keratinized tissues</a:t>
            </a:r>
          </a:p>
        </p:txBody>
      </p:sp>
      <p:sp>
        <p:nvSpPr>
          <p:cNvPr id="3" name="Content Placeholder 2"/>
          <p:cNvSpPr>
            <a:spLocks noGrp="1"/>
          </p:cNvSpPr>
          <p:nvPr>
            <p:ph idx="1"/>
          </p:nvPr>
        </p:nvSpPr>
        <p:spPr/>
        <p:txBody>
          <a:bodyPr/>
          <a:lstStyle/>
          <a:p>
            <a:r>
              <a:rPr lang="en-GB" dirty="0" smtClean="0"/>
              <a:t>Pulverize </a:t>
            </a:r>
            <a:r>
              <a:rPr lang="en-GB" dirty="0"/>
              <a:t>the bone/dental/nail tissue thoroughly to obtain a very fine powder</a:t>
            </a:r>
            <a:r>
              <a:rPr lang="en-GB" dirty="0" smtClean="0"/>
              <a:t>.</a:t>
            </a:r>
          </a:p>
          <a:p>
            <a:r>
              <a:rPr lang="en-GB" dirty="0" smtClean="0"/>
              <a:t>Take </a:t>
            </a:r>
            <a:r>
              <a:rPr lang="en-GB" dirty="0"/>
              <a:t>about 100mg of the pulverized tissue and dip in minimum amount of 5% ammonia </a:t>
            </a:r>
            <a:r>
              <a:rPr lang="en-GB" dirty="0" smtClean="0"/>
              <a:t>solution.</a:t>
            </a:r>
          </a:p>
          <a:p>
            <a:r>
              <a:rPr lang="en-GB" dirty="0" smtClean="0"/>
              <a:t>Keep </a:t>
            </a:r>
            <a:r>
              <a:rPr lang="en-GB" dirty="0"/>
              <a:t>for </a:t>
            </a:r>
            <a:r>
              <a:rPr lang="en-GB" dirty="0" smtClean="0"/>
              <a:t>overnight.</a:t>
            </a:r>
          </a:p>
          <a:p>
            <a:r>
              <a:rPr lang="en-GB" dirty="0" smtClean="0"/>
              <a:t>Centrifuge </a:t>
            </a:r>
            <a:r>
              <a:rPr lang="en-GB" dirty="0"/>
              <a:t>and use the supernatant</a:t>
            </a:r>
            <a:r>
              <a:rPr lang="en-GB" dirty="0" smtClean="0"/>
              <a:t>.</a:t>
            </a:r>
          </a:p>
          <a:p>
            <a:endParaRPr lang="en-GB" dirty="0"/>
          </a:p>
        </p:txBody>
      </p:sp>
    </p:spTree>
    <p:extLst>
      <p:ext uri="{BB962C8B-B14F-4D97-AF65-F5344CB8AC3E}">
        <p14:creationId xmlns:p14="http://schemas.microsoft.com/office/powerpoint/2010/main" val="131134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Preparation of extract from soft tissues</a:t>
            </a:r>
          </a:p>
        </p:txBody>
      </p:sp>
      <p:sp>
        <p:nvSpPr>
          <p:cNvPr id="3" name="Content Placeholder 2"/>
          <p:cNvSpPr>
            <a:spLocks noGrp="1"/>
          </p:cNvSpPr>
          <p:nvPr>
            <p:ph idx="1"/>
          </p:nvPr>
        </p:nvSpPr>
        <p:spPr/>
        <p:txBody>
          <a:bodyPr/>
          <a:lstStyle/>
          <a:p>
            <a:r>
              <a:rPr lang="en-GB" dirty="0" smtClean="0"/>
              <a:t>Take </a:t>
            </a:r>
            <a:r>
              <a:rPr lang="en-GB" dirty="0"/>
              <a:t>small portion of the tissue and add one drop of normal saline or 5% ammonia solution.</a:t>
            </a:r>
          </a:p>
          <a:p>
            <a:r>
              <a:rPr lang="en-GB" dirty="0" smtClean="0"/>
              <a:t>Homogenise </a:t>
            </a:r>
            <a:r>
              <a:rPr lang="en-GB" dirty="0"/>
              <a:t>tissue thoroughly and keep for 1-2 hours.3. </a:t>
            </a:r>
            <a:endParaRPr lang="en-GB" dirty="0" smtClean="0"/>
          </a:p>
          <a:p>
            <a:r>
              <a:rPr lang="en-GB" dirty="0" smtClean="0"/>
              <a:t>Centrifuge </a:t>
            </a:r>
            <a:r>
              <a:rPr lang="en-GB" dirty="0"/>
              <a:t>and use the supernatant.</a:t>
            </a:r>
          </a:p>
          <a:p>
            <a:endParaRPr lang="en-GB" dirty="0"/>
          </a:p>
        </p:txBody>
      </p:sp>
    </p:spTree>
    <p:extLst>
      <p:ext uri="{BB962C8B-B14F-4D97-AF65-F5344CB8AC3E}">
        <p14:creationId xmlns:p14="http://schemas.microsoft.com/office/powerpoint/2010/main" val="319855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7605" y="696037"/>
            <a:ext cx="8901677" cy="4681182"/>
          </a:xfr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679" y="1041210"/>
            <a:ext cx="6692437" cy="4458837"/>
          </a:xfrm>
          <a:prstGeom prst="rect">
            <a:avLst/>
          </a:prstGeom>
        </p:spPr>
      </p:pic>
    </p:spTree>
    <p:extLst>
      <p:ext uri="{BB962C8B-B14F-4D97-AF65-F5344CB8AC3E}">
        <p14:creationId xmlns:p14="http://schemas.microsoft.com/office/powerpoint/2010/main" val="372685200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63</TotalTime>
  <Words>677</Words>
  <Application>Microsoft Office PowerPoint</Application>
  <PresentationFormat>Widescreen</PresentationFormat>
  <Paragraphs>64</Paragraphs>
  <Slides>19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Franklin Gothic Book</vt:lpstr>
      <vt:lpstr>Crop</vt:lpstr>
      <vt:lpstr>Distinction between human &amp; non human blood</vt:lpstr>
      <vt:lpstr>PowerPoint Presentation</vt:lpstr>
      <vt:lpstr>PowerPoint Presentation</vt:lpstr>
      <vt:lpstr>Identification</vt:lpstr>
      <vt:lpstr>DETERMINATION OF ORIGIN</vt:lpstr>
      <vt:lpstr>Preparation of extract </vt:lpstr>
      <vt:lpstr>Preparation of extract from calcified/keratinized tissues</vt:lpstr>
      <vt:lpstr>Preparation of extract from soft tissues</vt:lpstr>
      <vt:lpstr>PowerPoint Presentation</vt:lpstr>
      <vt:lpstr>PowerPoint Presentation</vt:lpstr>
      <vt:lpstr>Precipitin Tube Method</vt:lpstr>
      <vt:lpstr>PowerPoint Presentation</vt:lpstr>
      <vt:lpstr>Radial Immunodiffusion</vt:lpstr>
      <vt:lpstr>PowerPoint Presentation</vt:lpstr>
      <vt:lpstr>Double Diffusion (Ouchterlony double immunodiffusion) </vt:lpstr>
      <vt:lpstr>PowerPoint Presentation</vt:lpstr>
      <vt:lpstr>PowerPoint Presentation</vt:lpstr>
      <vt:lpstr>PowerPoint Presentation</vt:lpstr>
      <vt:lpstr>References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Distinction between human &amp; non human blood</dc:title>
  <dc:creator>Shruti Rajwar</dc:creator>
  <cp:lastModifiedBy>Shruti Rajwar</cp:lastModifiedBy>
  <cp:revision>8</cp:revision>
  <dcterms:created xsi:type="dcterms:W3CDTF">2021-08-03T04:42:23Z</dcterms:created>
  <dcterms:modified xsi:type="dcterms:W3CDTF">2021-08-03T05:45:58Z</dcterms:modified>
</cp:coreProperties>
</file>