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60" r:id="rId3"/>
    <p:sldId id="270" r:id="rId4"/>
    <p:sldId id="271" r:id="rId5"/>
    <p:sldId id="272" r:id="rId6"/>
    <p:sldId id="273" r:id="rId7"/>
    <p:sldId id="257" r:id="rId8"/>
    <p:sldId id="261" r:id="rId9"/>
    <p:sldId id="258" r:id="rId10"/>
    <p:sldId id="259" r:id="rId11"/>
    <p:sldId id="262" r:id="rId12"/>
    <p:sldId id="263" r:id="rId13"/>
    <p:sldId id="265" r:id="rId14"/>
    <p:sldId id="266" r:id="rId15"/>
    <p:sldId id="267" r:id="rId16"/>
    <p:sldId id="26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832713-29BA-4425-BC11-8590A1EEFB17}" type="datetimeFigureOut">
              <a:rPr lang="en-US" smtClean="0"/>
              <a:pPr/>
              <a:t>10/11/2021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45C2F9-B719-4C90-9089-75FF3027A735}" type="slidenum">
              <a:rPr lang="en-US" smtClean="0"/>
              <a:pPr/>
              <a:t>‹#›</a:t>
            </a:fld>
            <a:endParaRPr lang="en-US"/>
          </a:p>
        </p:txBody>
      </p:sp>
    </p:spTree>
    <p:extLst>
      <p:ext uri="{BB962C8B-B14F-4D97-AF65-F5344CB8AC3E}">
        <p14:creationId xmlns:p14="http://schemas.microsoft.com/office/powerpoint/2010/main" xmlns="" val="68901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45C2F9-B719-4C90-9089-75FF3027A735}"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01" name="Rectangle 29"/>
          <p:cNvSpPr>
            <a:spLocks noChangeArrowheads="1"/>
          </p:cNvSpPr>
          <p:nvPr/>
        </p:nvSpPr>
        <p:spPr bwMode="hidden">
          <a:xfrm rot="-21600000">
            <a:off x="0" y="4830763"/>
            <a:ext cx="9170988" cy="1809750"/>
          </a:xfrm>
          <a:prstGeom prst="rect">
            <a:avLst/>
          </a:prstGeom>
          <a:gradFill rotWithShape="1">
            <a:gsLst>
              <a:gs pos="0">
                <a:srgbClr val="000066">
                  <a:gamma/>
                  <a:tint val="0"/>
                  <a:invGamma/>
                  <a:alpha val="0"/>
                </a:srgbClr>
              </a:gs>
              <a:gs pos="50000">
                <a:srgbClr val="000066">
                  <a:alpha val="50000"/>
                </a:srgbClr>
              </a:gs>
              <a:gs pos="100000">
                <a:srgbClr val="000066">
                  <a:gamma/>
                  <a:tint val="0"/>
                  <a:invGamma/>
                  <a:alpha val="0"/>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102" name="Rectangle 30"/>
          <p:cNvSpPr>
            <a:spLocks noChangeArrowheads="1"/>
          </p:cNvSpPr>
          <p:nvPr/>
        </p:nvSpPr>
        <p:spPr bwMode="gray">
          <a:xfrm>
            <a:off x="0" y="5291138"/>
            <a:ext cx="9144000" cy="876300"/>
          </a:xfrm>
          <a:prstGeom prst="rect">
            <a:avLst/>
          </a:prstGeom>
          <a:gradFill rotWithShape="1">
            <a:gsLst>
              <a:gs pos="0">
                <a:schemeClr val="tx1">
                  <a:alpha val="27000"/>
                </a:schemeClr>
              </a:gs>
              <a:gs pos="100000">
                <a:schemeClr val="tx1">
                  <a:gamma/>
                  <a:shade val="72941"/>
                  <a:invGamma/>
                  <a:alpha val="89999"/>
                </a:scheme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104" name="Oval 32"/>
          <p:cNvSpPr>
            <a:spLocks noChangeArrowheads="1"/>
          </p:cNvSpPr>
          <p:nvPr/>
        </p:nvSpPr>
        <p:spPr bwMode="gray">
          <a:xfrm>
            <a:off x="201613" y="4481513"/>
            <a:ext cx="1133475" cy="1157287"/>
          </a:xfrm>
          <a:prstGeom prst="ellipse">
            <a:avLst/>
          </a:prstGeom>
          <a:blipFill dpi="0" rotWithShape="1">
            <a:blip r:embed="rId3" cstate="print"/>
            <a:srcRect/>
            <a:stretch>
              <a:fillRect/>
            </a:stretch>
          </a:blipFill>
          <a:ln w="38100">
            <a:solidFill>
              <a:srgbClr val="FFFFFF"/>
            </a:solidFill>
            <a:round/>
            <a:headEnd/>
            <a:tailEnd/>
          </a:ln>
          <a:effectLst>
            <a:outerShdw dist="71842" dir="2700000" algn="ctr" rotWithShape="0">
              <a:srgbClr val="000000">
                <a:alpha val="50000"/>
              </a:srgbClr>
            </a:outerShdw>
          </a:effectLst>
        </p:spPr>
        <p:txBody>
          <a:bodyPr wrap="none" anchor="ctr"/>
          <a:lstStyle/>
          <a:p>
            <a:endParaRPr lang="en-US"/>
          </a:p>
        </p:txBody>
      </p:sp>
      <p:sp>
        <p:nvSpPr>
          <p:cNvPr id="3105" name="Oval 33"/>
          <p:cNvSpPr>
            <a:spLocks noChangeArrowheads="1"/>
          </p:cNvSpPr>
          <p:nvPr/>
        </p:nvSpPr>
        <p:spPr bwMode="gray">
          <a:xfrm>
            <a:off x="1562100" y="4481513"/>
            <a:ext cx="1133475" cy="1157287"/>
          </a:xfrm>
          <a:prstGeom prst="ellipse">
            <a:avLst/>
          </a:prstGeom>
          <a:blipFill dpi="0" rotWithShape="1">
            <a:blip r:embed="rId4" cstate="print"/>
            <a:srcRect/>
            <a:stretch>
              <a:fillRect/>
            </a:stretch>
          </a:blipFill>
          <a:ln w="38100">
            <a:solidFill>
              <a:srgbClr val="FFFFFF"/>
            </a:solidFill>
            <a:round/>
            <a:headEnd/>
            <a:tailEnd/>
          </a:ln>
          <a:effectLst>
            <a:outerShdw dist="71842" dir="2700000" algn="ctr" rotWithShape="0">
              <a:srgbClr val="000000">
                <a:alpha val="50000"/>
              </a:srgbClr>
            </a:outerShdw>
          </a:effectLst>
        </p:spPr>
        <p:txBody>
          <a:bodyPr wrap="none" anchor="ctr"/>
          <a:lstStyle/>
          <a:p>
            <a:endParaRPr lang="en-US"/>
          </a:p>
        </p:txBody>
      </p:sp>
      <p:pic>
        <p:nvPicPr>
          <p:cNvPr id="3106" name="Picture 34" descr="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gray">
          <a:xfrm>
            <a:off x="-2184400" y="2366963"/>
            <a:ext cx="11312525" cy="1189037"/>
          </a:xfrm>
          <a:prstGeom prst="rect">
            <a:avLst/>
          </a:prstGeom>
          <a:noFill/>
          <a:extLst>
            <a:ext uri="{909E8E84-426E-40DD-AFC4-6F175D3DCCD1}">
              <a14:hiddenFill xmlns:a14="http://schemas.microsoft.com/office/drawing/2010/main" xmlns="">
                <a:solidFill>
                  <a:srgbClr val="FFFFFF"/>
                </a:solidFill>
              </a14:hiddenFill>
            </a:ext>
          </a:extLst>
        </p:spPr>
      </p:pic>
      <p:pic>
        <p:nvPicPr>
          <p:cNvPr id="3107" name="Picture 35" descr="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gray">
          <a:xfrm>
            <a:off x="-1909763" y="2227263"/>
            <a:ext cx="12458701" cy="1727200"/>
          </a:xfrm>
          <a:prstGeom prst="rect">
            <a:avLst/>
          </a:prstGeom>
          <a:noFill/>
          <a:extLst>
            <a:ext uri="{909E8E84-426E-40DD-AFC4-6F175D3DCCD1}">
              <a14:hiddenFill xmlns:a14="http://schemas.microsoft.com/office/drawing/2010/main" xmlns="">
                <a:solidFill>
                  <a:srgbClr val="FFFFFF"/>
                </a:solidFill>
              </a14:hiddenFill>
            </a:ext>
          </a:extLst>
        </p:spPr>
      </p:pic>
      <p:pic>
        <p:nvPicPr>
          <p:cNvPr id="3108" name="Picture 36" descr="6"/>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gray">
          <a:xfrm>
            <a:off x="-1981200" y="2257425"/>
            <a:ext cx="13104813" cy="1727200"/>
          </a:xfrm>
          <a:prstGeom prst="rect">
            <a:avLst/>
          </a:prstGeom>
          <a:noFill/>
          <a:extLst>
            <a:ext uri="{909E8E84-426E-40DD-AFC4-6F175D3DCCD1}">
              <a14:hiddenFill xmlns:a14="http://schemas.microsoft.com/office/drawing/2010/main" xmlns="">
                <a:solidFill>
                  <a:srgbClr val="FFFFFF"/>
                </a:solidFill>
              </a14:hiddenFill>
            </a:ext>
          </a:extLst>
        </p:spPr>
      </p:pic>
      <p:sp>
        <p:nvSpPr>
          <p:cNvPr id="3074" name="Rectangle 2"/>
          <p:cNvSpPr>
            <a:spLocks noGrp="1" noChangeArrowheads="1"/>
          </p:cNvSpPr>
          <p:nvPr>
            <p:ph type="ctrTitle"/>
          </p:nvPr>
        </p:nvSpPr>
        <p:spPr bwMode="gray">
          <a:xfrm>
            <a:off x="201613" y="5181600"/>
            <a:ext cx="8688387" cy="1066800"/>
          </a:xfrm>
        </p:spPr>
        <p:txBody>
          <a:bodyPr/>
          <a:lstStyle>
            <a:lvl1pPr algn="r">
              <a:defRPr sz="46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3886200" y="6210300"/>
            <a:ext cx="5003800" cy="533400"/>
          </a:xfrm>
        </p:spPr>
        <p:txBody>
          <a:bodyPr/>
          <a:lstStyle>
            <a:lvl1pPr marL="0" indent="0" algn="r">
              <a:buFontTx/>
              <a:buNone/>
              <a:defRPr sz="1600" i="1">
                <a:latin typeface="Times New Roman" pitchFamily="18" charset="0"/>
              </a:defRPr>
            </a:lvl1pPr>
          </a:lstStyle>
          <a:p>
            <a:pPr lvl="0"/>
            <a:r>
              <a:rPr lang="en-US" noProof="0" smtClean="0"/>
              <a:t>Click to edit Master subtitle style</a:t>
            </a:r>
          </a:p>
        </p:txBody>
      </p:sp>
      <p:sp>
        <p:nvSpPr>
          <p:cNvPr id="3076" name="Rectangle 4"/>
          <p:cNvSpPr>
            <a:spLocks noGrp="1" noChangeArrowheads="1"/>
          </p:cNvSpPr>
          <p:nvPr>
            <p:ph type="dt" sz="half" idx="2"/>
          </p:nvPr>
        </p:nvSpPr>
        <p:spPr>
          <a:xfrm>
            <a:off x="457200" y="6389688"/>
            <a:ext cx="1600200" cy="331787"/>
          </a:xfrm>
        </p:spPr>
        <p:txBody>
          <a:bodyPr/>
          <a:lstStyle>
            <a:lvl1pPr>
              <a:defRPr>
                <a:solidFill>
                  <a:schemeClr val="tx1"/>
                </a:solidFill>
              </a:defRPr>
            </a:lvl1pPr>
          </a:lstStyle>
          <a:p>
            <a:fld id="{1D8BD707-D9CF-40AE-B4C6-C98DA3205C09}" type="datetimeFigureOut">
              <a:rPr lang="en-US" smtClean="0"/>
              <a:pPr/>
              <a:t>10/11/2021</a:t>
            </a:fld>
            <a:endParaRPr lang="en-US"/>
          </a:p>
        </p:txBody>
      </p:sp>
      <p:sp>
        <p:nvSpPr>
          <p:cNvPr id="3077" name="Rectangle 5"/>
          <p:cNvSpPr>
            <a:spLocks noGrp="1" noChangeArrowheads="1"/>
          </p:cNvSpPr>
          <p:nvPr>
            <p:ph type="ftr" sz="quarter" idx="3"/>
          </p:nvPr>
        </p:nvSpPr>
        <p:spPr>
          <a:xfrm>
            <a:off x="2262188" y="6389688"/>
            <a:ext cx="1828800" cy="331787"/>
          </a:xfrm>
        </p:spPr>
        <p:txBody>
          <a:bodyPr/>
          <a:lstStyle>
            <a:lvl1pPr>
              <a:defRPr>
                <a:solidFill>
                  <a:schemeClr val="tx1"/>
                </a:solidFill>
              </a:defRPr>
            </a:lvl1pPr>
          </a:lstStyle>
          <a:p>
            <a:endParaRPr lang="en-US"/>
          </a:p>
        </p:txBody>
      </p:sp>
      <p:sp>
        <p:nvSpPr>
          <p:cNvPr id="3078" name="Rectangle 6"/>
          <p:cNvSpPr>
            <a:spLocks noGrp="1" noChangeArrowheads="1"/>
          </p:cNvSpPr>
          <p:nvPr>
            <p:ph type="sldNum" sz="quarter" idx="4"/>
          </p:nvPr>
        </p:nvSpPr>
        <p:spPr>
          <a:xfrm>
            <a:off x="4343400" y="6389688"/>
            <a:ext cx="1447800" cy="331787"/>
          </a:xfrm>
        </p:spPr>
        <p:txBody>
          <a:bodyPr/>
          <a:lstStyle>
            <a:lvl1pPr>
              <a:defRPr>
                <a:solidFill>
                  <a:schemeClr val="tx1"/>
                </a:solidFill>
              </a:defRPr>
            </a:lvl1pPr>
          </a:lstStyle>
          <a:p>
            <a:fld id="{B6F15528-21DE-4FAA-801E-634DDDAF4B2B}" type="slidenum">
              <a:rPr lang="en-US" smtClean="0"/>
              <a:pPr/>
              <a:t>‹#›</a:t>
            </a:fld>
            <a:endParaRPr lang="en-US"/>
          </a:p>
        </p:txBody>
      </p:sp>
      <p:pic>
        <p:nvPicPr>
          <p:cNvPr id="3110" name="Picture 38" descr="1"/>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gray">
          <a:xfrm>
            <a:off x="1371600" y="381000"/>
            <a:ext cx="6019800" cy="4565650"/>
          </a:xfrm>
          <a:prstGeom prst="rect">
            <a:avLst/>
          </a:prstGeom>
          <a:noFill/>
          <a:extLst>
            <a:ext uri="{909E8E84-426E-40DD-AFC4-6F175D3DCCD1}">
              <a14:hiddenFill xmlns:a14="http://schemas.microsoft.com/office/drawing/2010/main" xmlns="">
                <a:solidFill>
                  <a:srgbClr val="FFFFFF"/>
                </a:solidFill>
              </a14:hiddenFill>
            </a:ext>
          </a:extLst>
        </p:spPr>
      </p:pic>
      <p:sp>
        <p:nvSpPr>
          <p:cNvPr id="3113" name="Text Box 41"/>
          <p:cNvSpPr txBox="1">
            <a:spLocks noChangeArrowheads="1"/>
          </p:cNvSpPr>
          <p:nvPr/>
        </p:nvSpPr>
        <p:spPr bwMode="black">
          <a:xfrm>
            <a:off x="76200" y="95250"/>
            <a:ext cx="1303338" cy="427038"/>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2200">
                <a:solidFill>
                  <a:srgbClr val="FFFFFF"/>
                </a:solidFill>
                <a:latin typeface="Arial Black" pitchFamily="34" charset="0"/>
              </a:rPr>
              <a:t>L/O/G/O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110"/>
                                        </p:tgtEl>
                                        <p:attrNameLst>
                                          <p:attrName>style.visibility</p:attrName>
                                        </p:attrNameLst>
                                      </p:cBhvr>
                                      <p:to>
                                        <p:strVal val="visible"/>
                                      </p:to>
                                    </p:set>
                                    <p:animEffect transition="in" filter="fade">
                                      <p:cBhvr>
                                        <p:cTn id="7" dur="1000"/>
                                        <p:tgtEl>
                                          <p:spTgt spid="3110"/>
                                        </p:tgtEl>
                                      </p:cBhvr>
                                    </p:animEffect>
                                  </p:childTnLst>
                                </p:cTn>
                              </p:par>
                              <p:par>
                                <p:cTn id="8" presetID="31" presetClass="path" presetSubtype="0" repeatCount="indefinite" accel="50000" decel="50000" fill="hold" nodeType="withEffect">
                                  <p:stCondLst>
                                    <p:cond delay="300"/>
                                  </p:stCondLst>
                                  <p:childTnLst>
                                    <p:animMotion origin="layout" path="M 5E-6 -0.01389 C 0.00209 -0.01713 0.01198 -0.05301 0.03698 -0.05069 C 0.07501 -0.04722 0.08994 -0.02176 0.12501 -0.04722 C 0.14705 -0.06204 0.17292 -0.1 0.19202 -0.09907 C 0.23507 -0.09792 0.24393 -0.0588 0.24393 -0.02292 C 0.24497 0.02778 0.18907 0.07037 0.12101 0.075 C 0.05209 0.07847 -0.00503 0.02431 5E-6 -0.01389 Z " pathEditMode="relative" rAng="0" ptsTypes="fffffff">
                                      <p:cBhvr>
                                        <p:cTn id="9" dur="5000" fill="hold"/>
                                        <p:tgtEl>
                                          <p:spTgt spid="3106"/>
                                        </p:tgtEl>
                                        <p:attrNameLst>
                                          <p:attrName>ppt_x</p:attrName>
                                          <p:attrName>ppt_y</p:attrName>
                                        </p:attrNameLst>
                                      </p:cBhvr>
                                      <p:rCtr x="11997" y="301"/>
                                    </p:animMotion>
                                  </p:childTnLst>
                                </p:cTn>
                              </p:par>
                              <p:par>
                                <p:cTn id="10" presetID="9" presetClass="path" presetSubtype="0" repeatCount="indefinite" accel="50000" decel="50000" fill="hold" nodeType="withEffect">
                                  <p:stCondLst>
                                    <p:cond delay="800"/>
                                  </p:stCondLst>
                                  <p:childTnLst>
                                    <p:animMotion origin="layout" path="M 3.61111E-6 -4.81481E-6 C -0.01198 0.01413 -0.03299 0.03426 -0.05799 0.03426 C -0.09497 0.03426 -0.125 0.01343 -0.125 -0.01319 C -0.125 -0.02199 -0.12205 -0.02986 -0.11598 -0.0368 C -0.11702 -0.0368 3.61111E-6 -0.14259 3.61111E-6 -0.14375 C 3.61111E-6 -0.14259 0.11701 -0.0368 0.11597 -0.0368 C 0.12205 -0.02986 0.125 -0.02199 0.125 -0.01319 C 0.125 0.01343 0.09496 0.03426 0.05694 0.03426 C 0.03298 0.03426 0.01198 0.01413 3.61111E-6 -4.81481E-6 Z " pathEditMode="relative" rAng="10800000" ptsTypes="fffffffff">
                                      <p:cBhvr>
                                        <p:cTn id="11" dur="5000" fill="hold"/>
                                        <p:tgtEl>
                                          <p:spTgt spid="3107"/>
                                        </p:tgtEl>
                                        <p:attrNameLst>
                                          <p:attrName>ppt_x</p:attrName>
                                          <p:attrName>ppt_y</p:attrName>
                                        </p:attrNameLst>
                                      </p:cBhvr>
                                      <p:rCtr x="0" y="-5463"/>
                                    </p:animMotion>
                                  </p:childTnLst>
                                </p:cTn>
                              </p:par>
                              <p:par>
                                <p:cTn id="12" presetID="12" presetClass="path" presetSubtype="0" repeatCount="indefinite" accel="50000" decel="50000" fill="hold" nodeType="withEffect">
                                  <p:stCondLst>
                                    <p:cond delay="1300"/>
                                  </p:stCondLst>
                                  <p:childTnLst>
                                    <p:animMotion origin="layout" path="M 0.18923 -0.00463 C 0.16666 0.04329 0.13246 0.07338 0.09461 0.07338 C 0.05677 0.07338 0.02274 0.04329 3.61111E-6 -0.00463 C 0.02274 -0.05254 0.05677 -0.08287 0.09461 -0.08287 C 0.13246 -0.08287 0.16666 -0.05254 0.18923 -0.00463 Z " pathEditMode="relative" rAng="10800000" ptsTypes="fffff">
                                      <p:cBhvr>
                                        <p:cTn id="13" dur="5000" fill="hold"/>
                                        <p:tgtEl>
                                          <p:spTgt spid="3108"/>
                                        </p:tgtEl>
                                        <p:attrNameLst>
                                          <p:attrName>ppt_x</p:attrName>
                                          <p:attrName>ppt_y</p:attrName>
                                        </p:attrNameLst>
                                      </p:cBhvr>
                                      <p:rCtr x="-9462" y="0"/>
                                    </p:animMotion>
                                  </p:childTnLst>
                                </p:cTn>
                              </p:par>
                              <p:par>
                                <p:cTn id="14" presetID="10" presetClass="entr" presetSubtype="0" fill="hold" grpId="0" nodeType="withEffect">
                                  <p:stCondLst>
                                    <p:cond delay="1700"/>
                                  </p:stCondLst>
                                  <p:childTnLst>
                                    <p:set>
                                      <p:cBhvr>
                                        <p:cTn id="15" dur="1" fill="hold">
                                          <p:stCondLst>
                                            <p:cond delay="0"/>
                                          </p:stCondLst>
                                        </p:cTn>
                                        <p:tgtEl>
                                          <p:spTgt spid="3101"/>
                                        </p:tgtEl>
                                        <p:attrNameLst>
                                          <p:attrName>style.visibility</p:attrName>
                                        </p:attrNameLst>
                                      </p:cBhvr>
                                      <p:to>
                                        <p:strVal val="visible"/>
                                      </p:to>
                                    </p:set>
                                    <p:animEffect transition="in" filter="fade">
                                      <p:cBhvr>
                                        <p:cTn id="16" dur="2000"/>
                                        <p:tgtEl>
                                          <p:spTgt spid="3101"/>
                                        </p:tgtEl>
                                      </p:cBhvr>
                                    </p:animEffect>
                                  </p:childTnLst>
                                </p:cTn>
                              </p:par>
                              <p:par>
                                <p:cTn id="17" presetID="22" presetClass="entr" presetSubtype="8" fill="hold" grpId="0" nodeType="withEffect">
                                  <p:stCondLst>
                                    <p:cond delay="2000"/>
                                  </p:stCondLst>
                                  <p:childTnLst>
                                    <p:set>
                                      <p:cBhvr>
                                        <p:cTn id="18" dur="1" fill="hold">
                                          <p:stCondLst>
                                            <p:cond delay="0"/>
                                          </p:stCondLst>
                                        </p:cTn>
                                        <p:tgtEl>
                                          <p:spTgt spid="3102"/>
                                        </p:tgtEl>
                                        <p:attrNameLst>
                                          <p:attrName>style.visibility</p:attrName>
                                        </p:attrNameLst>
                                      </p:cBhvr>
                                      <p:to>
                                        <p:strVal val="visible"/>
                                      </p:to>
                                    </p:set>
                                    <p:animEffect transition="in" filter="wipe(left)">
                                      <p:cBhvr>
                                        <p:cTn id="19" dur="2700"/>
                                        <p:tgtEl>
                                          <p:spTgt spid="3102"/>
                                        </p:tgtEl>
                                      </p:cBhvr>
                                    </p:animEffect>
                                  </p:childTnLst>
                                </p:cTn>
                              </p:par>
                              <p:par>
                                <p:cTn id="20" presetID="29" presetClass="entr" presetSubtype="0" fill="hold" nodeType="withEffect">
                                  <p:stCondLst>
                                    <p:cond delay="2600"/>
                                  </p:stCondLst>
                                  <p:childTnLst>
                                    <p:set>
                                      <p:cBhvr>
                                        <p:cTn id="21" dur="1" fill="hold">
                                          <p:stCondLst>
                                            <p:cond delay="0"/>
                                          </p:stCondLst>
                                        </p:cTn>
                                        <p:tgtEl>
                                          <p:spTgt spid="3074"/>
                                        </p:tgtEl>
                                        <p:attrNameLst>
                                          <p:attrName>style.visibility</p:attrName>
                                        </p:attrNameLst>
                                      </p:cBhvr>
                                      <p:to>
                                        <p:strVal val="visible"/>
                                      </p:to>
                                    </p:set>
                                    <p:anim calcmode="lin" valueType="num">
                                      <p:cBhvr>
                                        <p:cTn id="22" dur="1800" fill="hold"/>
                                        <p:tgtEl>
                                          <p:spTgt spid="3074"/>
                                        </p:tgtEl>
                                        <p:attrNameLst>
                                          <p:attrName>ppt_x</p:attrName>
                                        </p:attrNameLst>
                                      </p:cBhvr>
                                      <p:tavLst>
                                        <p:tav tm="0">
                                          <p:val>
                                            <p:strVal val="#ppt_x-.2"/>
                                          </p:val>
                                        </p:tav>
                                        <p:tav tm="100000">
                                          <p:val>
                                            <p:strVal val="#ppt_x"/>
                                          </p:val>
                                        </p:tav>
                                      </p:tavLst>
                                    </p:anim>
                                    <p:anim calcmode="lin" valueType="num">
                                      <p:cBhvr>
                                        <p:cTn id="23" dur="1800" fill="hold"/>
                                        <p:tgtEl>
                                          <p:spTgt spid="3074"/>
                                        </p:tgtEl>
                                        <p:attrNameLst>
                                          <p:attrName>ppt_y</p:attrName>
                                        </p:attrNameLst>
                                      </p:cBhvr>
                                      <p:tavLst>
                                        <p:tav tm="0">
                                          <p:val>
                                            <p:strVal val="#ppt_y"/>
                                          </p:val>
                                        </p:tav>
                                        <p:tav tm="100000">
                                          <p:val>
                                            <p:strVal val="#ppt_y"/>
                                          </p:val>
                                        </p:tav>
                                      </p:tavLst>
                                    </p:anim>
                                    <p:animEffect transition="in" filter="wipe(right)" prLst="gradientSize: 0.1">
                                      <p:cBhvr>
                                        <p:cTn id="24" dur="1800"/>
                                        <p:tgtEl>
                                          <p:spTgt spid="3074"/>
                                        </p:tgtEl>
                                      </p:cBhvr>
                                    </p:animEffect>
                                  </p:childTnLst>
                                </p:cTn>
                              </p:par>
                              <p:par>
                                <p:cTn id="25" presetID="10" presetClass="entr" presetSubtype="0" fill="hold" grpId="0" nodeType="withEffect">
                                  <p:stCondLst>
                                    <p:cond delay="3700"/>
                                  </p:stCondLst>
                                  <p:childTnLst>
                                    <p:set>
                                      <p:cBhvr>
                                        <p:cTn id="26" dur="1" fill="hold">
                                          <p:stCondLst>
                                            <p:cond delay="0"/>
                                          </p:stCondLst>
                                        </p:cTn>
                                        <p:tgtEl>
                                          <p:spTgt spid="3105"/>
                                        </p:tgtEl>
                                        <p:attrNameLst>
                                          <p:attrName>style.visibility</p:attrName>
                                        </p:attrNameLst>
                                      </p:cBhvr>
                                      <p:to>
                                        <p:strVal val="visible"/>
                                      </p:to>
                                    </p:set>
                                    <p:animEffect transition="in" filter="fade">
                                      <p:cBhvr>
                                        <p:cTn id="27" dur="1800"/>
                                        <p:tgtEl>
                                          <p:spTgt spid="3105"/>
                                        </p:tgtEl>
                                      </p:cBhvr>
                                    </p:animEffect>
                                  </p:childTnLst>
                                </p:cTn>
                              </p:par>
                              <p:par>
                                <p:cTn id="28" presetID="10" presetClass="entr" presetSubtype="0" fill="hold" grpId="0" nodeType="withEffect">
                                  <p:stCondLst>
                                    <p:cond delay="5500"/>
                                  </p:stCondLst>
                                  <p:childTnLst>
                                    <p:set>
                                      <p:cBhvr>
                                        <p:cTn id="29" dur="1" fill="hold">
                                          <p:stCondLst>
                                            <p:cond delay="0"/>
                                          </p:stCondLst>
                                        </p:cTn>
                                        <p:tgtEl>
                                          <p:spTgt spid="3104"/>
                                        </p:tgtEl>
                                        <p:attrNameLst>
                                          <p:attrName>style.visibility</p:attrName>
                                        </p:attrNameLst>
                                      </p:cBhvr>
                                      <p:to>
                                        <p:strVal val="visible"/>
                                      </p:to>
                                    </p:set>
                                    <p:animEffect transition="in" filter="fade">
                                      <p:cBhvr>
                                        <p:cTn id="30" dur="1800"/>
                                        <p:tgtEl>
                                          <p:spTgt spid="3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1" grpId="0" animBg="1"/>
      <p:bldP spid="3102" grpId="0" animBg="1"/>
      <p:bldP spid="3104" grpId="0" animBg="1"/>
      <p:bldP spid="3105"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10/11/2021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355911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47650"/>
            <a:ext cx="2057400" cy="5878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7650"/>
            <a:ext cx="6019800" cy="5878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10/11/2021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077864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7650"/>
            <a:ext cx="5943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1D8BD707-D9CF-40AE-B4C6-C98DA3205C09}" type="datetimeFigureOut">
              <a:rPr lang="en-US" smtClean="0"/>
              <a:pPr/>
              <a:t>10/11/2021</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373975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47650"/>
            <a:ext cx="5943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1D8BD707-D9CF-40AE-B4C6-C98DA3205C09}" type="datetimeFigureOut">
              <a:rPr lang="en-US" smtClean="0"/>
              <a:pPr/>
              <a:t>10/11/2021</a:t>
            </a:fld>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65046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47650"/>
            <a:ext cx="5943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1D8BD707-D9CF-40AE-B4C6-C98DA3205C09}" type="datetimeFigureOut">
              <a:rPr lang="en-US" smtClean="0"/>
              <a:pPr/>
              <a:t>10/11/2021</a:t>
            </a:fld>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17771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10/11/2021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604978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10/11/2021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00586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10/11/2021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498909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D8BD707-D9CF-40AE-B4C6-C98DA3205C09}" type="datetimeFigureOut">
              <a:rPr lang="en-US" smtClean="0"/>
              <a:pPr/>
              <a:t>10/11/2021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57193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D8BD707-D9CF-40AE-B4C6-C98DA3205C09}" type="datetimeFigureOut">
              <a:rPr lang="en-US" smtClean="0"/>
              <a:pPr/>
              <a:t>10/11/2021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790429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D8BD707-D9CF-40AE-B4C6-C98DA3205C09}" type="datetimeFigureOut">
              <a:rPr lang="en-US" smtClean="0"/>
              <a:pPr/>
              <a:t>10/11/2021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28172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10/11/2021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709872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10/11/2021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559287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41" name="Rectangle 17"/>
          <p:cNvSpPr>
            <a:spLocks noChangeArrowheads="1"/>
          </p:cNvSpPr>
          <p:nvPr/>
        </p:nvSpPr>
        <p:spPr bwMode="ltGray">
          <a:xfrm>
            <a:off x="0" y="487363"/>
            <a:ext cx="9144000" cy="727075"/>
          </a:xfrm>
          <a:prstGeom prst="rect">
            <a:avLst/>
          </a:prstGeom>
          <a:gradFill rotWithShape="1">
            <a:gsLst>
              <a:gs pos="0">
                <a:schemeClr val="tx1">
                  <a:gamma/>
                  <a:shade val="72941"/>
                  <a:invGamma/>
                  <a:alpha val="67999"/>
                </a:schemeClr>
              </a:gs>
              <a:gs pos="100000">
                <a:schemeClr val="tx1">
                  <a:alpha val="27000"/>
                </a:scheme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3" name="Oval 19"/>
          <p:cNvSpPr>
            <a:spLocks noChangeArrowheads="1"/>
          </p:cNvSpPr>
          <p:nvPr/>
        </p:nvSpPr>
        <p:spPr bwMode="gray">
          <a:xfrm>
            <a:off x="6457950" y="211138"/>
            <a:ext cx="1133475" cy="1157287"/>
          </a:xfrm>
          <a:prstGeom prst="ellipse">
            <a:avLst/>
          </a:prstGeom>
          <a:blipFill dpi="0" rotWithShape="1">
            <a:blip r:embed="rId17" cstate="print"/>
            <a:srcRect/>
            <a:stretch>
              <a:fillRect/>
            </a:stretch>
          </a:blipFill>
          <a:ln w="38100">
            <a:solidFill>
              <a:srgbClr val="FFFFFF"/>
            </a:solidFill>
            <a:round/>
            <a:headEnd/>
            <a:tailEnd/>
          </a:ln>
          <a:effectLst>
            <a:outerShdw dist="81320" dir="3080412" algn="ctr" rotWithShape="0">
              <a:srgbClr val="000000">
                <a:alpha val="50000"/>
              </a:srgbClr>
            </a:outerShdw>
          </a:effectLst>
        </p:spPr>
        <p:txBody>
          <a:bodyPr wrap="none" anchor="ctr"/>
          <a:lstStyle/>
          <a:p>
            <a:endParaRPr lang="en-US"/>
          </a:p>
        </p:txBody>
      </p:sp>
      <p:sp>
        <p:nvSpPr>
          <p:cNvPr id="1044" name="Oval 20"/>
          <p:cNvSpPr>
            <a:spLocks noChangeArrowheads="1"/>
          </p:cNvSpPr>
          <p:nvPr/>
        </p:nvSpPr>
        <p:spPr bwMode="gray">
          <a:xfrm>
            <a:off x="7848600" y="211138"/>
            <a:ext cx="1133475" cy="1157287"/>
          </a:xfrm>
          <a:prstGeom prst="ellipse">
            <a:avLst/>
          </a:prstGeom>
          <a:blipFill dpi="0" rotWithShape="1">
            <a:blip r:embed="rId18" cstate="print"/>
            <a:srcRect/>
            <a:stretch>
              <a:fillRect/>
            </a:stretch>
          </a:blipFill>
          <a:ln w="38100">
            <a:solidFill>
              <a:srgbClr val="FFFFFF"/>
            </a:solidFill>
            <a:round/>
            <a:headEnd/>
            <a:tailEnd/>
          </a:ln>
          <a:effectLst>
            <a:outerShdw dist="81320" dir="3080412" algn="ctr" rotWithShape="0">
              <a:srgbClr val="000000">
                <a:alpha val="50000"/>
              </a:srgbClr>
            </a:outerShdw>
          </a:effectLst>
        </p:spPr>
        <p:txBody>
          <a:bodyPr wrap="none" anchor="ctr"/>
          <a:lstStyle/>
          <a:p>
            <a:endParaRPr lang="en-US"/>
          </a:p>
        </p:txBody>
      </p:sp>
      <p:sp>
        <p:nvSpPr>
          <p:cNvPr id="1026" name="Rectangle 2"/>
          <p:cNvSpPr>
            <a:spLocks noGrp="1" noChangeArrowheads="1"/>
          </p:cNvSpPr>
          <p:nvPr>
            <p:ph type="title"/>
          </p:nvPr>
        </p:nvSpPr>
        <p:spPr bwMode="black">
          <a:xfrm>
            <a:off x="457200" y="247650"/>
            <a:ext cx="5943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gray">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gray">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fld id="{1D8BD707-D9CF-40AE-B4C6-C98DA3205C09}" type="datetimeFigureOut">
              <a:rPr lang="en-US" smtClean="0"/>
              <a:pPr/>
              <a:t>10/11/2021</a:t>
            </a:fld>
            <a:endParaRPr lang="en-US"/>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B6F15528-21DE-4FAA-801E-634DDDAF4B2B}" type="slidenum">
              <a:rPr lang="en-US" smtClean="0"/>
              <a:pPr/>
              <a:t>‹#›</a:t>
            </a:fld>
            <a:endParaRPr lang="en-US"/>
          </a:p>
        </p:txBody>
      </p:sp>
      <p:pic>
        <p:nvPicPr>
          <p:cNvPr id="1046" name="Picture 22" descr="5"/>
          <p:cNvPicPr>
            <a:picLocks noChangeAspect="1" noChangeArrowheads="1"/>
          </p:cNvPicPr>
          <p:nvPr/>
        </p:nvPicPr>
        <p:blipFill>
          <a:blip r:embed="rId19">
            <a:extLst>
              <a:ext uri="{28A0092B-C50C-407E-A947-70E740481C1C}">
                <a14:useLocalDpi xmlns:a14="http://schemas.microsoft.com/office/drawing/2010/main" xmlns="" val="0"/>
              </a:ext>
            </a:extLst>
          </a:blip>
          <a:srcRect/>
          <a:stretch>
            <a:fillRect/>
          </a:stretch>
        </p:blipFill>
        <p:spPr bwMode="gray">
          <a:xfrm>
            <a:off x="-2198688" y="5727700"/>
            <a:ext cx="11341101" cy="979488"/>
          </a:xfrm>
          <a:prstGeom prst="rect">
            <a:avLst/>
          </a:prstGeom>
          <a:noFill/>
          <a:extLst>
            <a:ext uri="{909E8E84-426E-40DD-AFC4-6F175D3DCCD1}">
              <a14:hiddenFill xmlns:a14="http://schemas.microsoft.com/office/drawing/2010/main" xmlns="">
                <a:solidFill>
                  <a:srgbClr val="FFFFFF"/>
                </a:solidFill>
              </a14:hiddenFill>
            </a:ext>
          </a:extLst>
        </p:spPr>
      </p:pic>
      <p:pic>
        <p:nvPicPr>
          <p:cNvPr id="1047" name="Picture 23" descr="6"/>
          <p:cNvPicPr>
            <a:picLocks noChangeAspect="1" noChangeArrowheads="1"/>
          </p:cNvPicPr>
          <p:nvPr/>
        </p:nvPicPr>
        <p:blipFill>
          <a:blip r:embed="rId20">
            <a:extLst>
              <a:ext uri="{28A0092B-C50C-407E-A947-70E740481C1C}">
                <a14:useLocalDpi xmlns:a14="http://schemas.microsoft.com/office/drawing/2010/main" xmlns="" val="0"/>
              </a:ext>
            </a:extLst>
          </a:blip>
          <a:srcRect/>
          <a:stretch>
            <a:fillRect/>
          </a:stretch>
        </p:blipFill>
        <p:spPr bwMode="gray">
          <a:xfrm>
            <a:off x="-1909763" y="5588000"/>
            <a:ext cx="12458701" cy="1422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8" name="Picture 24" descr="6"/>
          <p:cNvPicPr>
            <a:picLocks noChangeAspect="1" noChangeArrowheads="1"/>
          </p:cNvPicPr>
          <p:nvPr/>
        </p:nvPicPr>
        <p:blipFill>
          <a:blip r:embed="rId21">
            <a:extLst>
              <a:ext uri="{28A0092B-C50C-407E-A947-70E740481C1C}">
                <a14:useLocalDpi xmlns:a14="http://schemas.microsoft.com/office/drawing/2010/main" xmlns="" val="0"/>
              </a:ext>
            </a:extLst>
          </a:blip>
          <a:srcRect/>
          <a:stretch>
            <a:fillRect/>
          </a:stretch>
        </p:blipFill>
        <p:spPr bwMode="gray">
          <a:xfrm>
            <a:off x="-1981200" y="5418138"/>
            <a:ext cx="13104813" cy="1422400"/>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par>
                                <p:cTn id="10" presetID="10" presetClass="entr" presetSubtype="0" fill="hold" grpId="0" nodeType="withEffect">
                                  <p:stCondLst>
                                    <p:cond delay="300"/>
                                  </p:stCondLst>
                                  <p:childTnLst>
                                    <p:set>
                                      <p:cBhvr>
                                        <p:cTn id="11" dur="1" fill="hold">
                                          <p:stCondLst>
                                            <p:cond delay="0"/>
                                          </p:stCondLst>
                                        </p:cTn>
                                        <p:tgtEl>
                                          <p:spTgt spid="1043"/>
                                        </p:tgtEl>
                                        <p:attrNameLst>
                                          <p:attrName>style.visibility</p:attrName>
                                        </p:attrNameLst>
                                      </p:cBhvr>
                                      <p:to>
                                        <p:strVal val="visible"/>
                                      </p:to>
                                    </p:set>
                                    <p:animEffect transition="in" filter="fade">
                                      <p:cBhvr>
                                        <p:cTn id="12" dur="1200"/>
                                        <p:tgtEl>
                                          <p:spTgt spid="1043"/>
                                        </p:tgtEl>
                                      </p:cBhvr>
                                    </p:animEffect>
                                  </p:childTnLst>
                                </p:cTn>
                              </p:par>
                              <p:par>
                                <p:cTn id="13" presetID="10" presetClass="entr" presetSubtype="0" fill="hold" grpId="0" nodeType="withEffect">
                                  <p:stCondLst>
                                    <p:cond delay="700"/>
                                  </p:stCondLst>
                                  <p:childTnLst>
                                    <p:set>
                                      <p:cBhvr>
                                        <p:cTn id="14" dur="1" fill="hold">
                                          <p:stCondLst>
                                            <p:cond delay="0"/>
                                          </p:stCondLst>
                                        </p:cTn>
                                        <p:tgtEl>
                                          <p:spTgt spid="1044"/>
                                        </p:tgtEl>
                                        <p:attrNameLst>
                                          <p:attrName>style.visibility</p:attrName>
                                        </p:attrNameLst>
                                      </p:cBhvr>
                                      <p:to>
                                        <p:strVal val="visible"/>
                                      </p:to>
                                    </p:set>
                                    <p:animEffect transition="in" filter="fade">
                                      <p:cBhvr>
                                        <p:cTn id="15" dur="1900"/>
                                        <p:tgtEl>
                                          <p:spTgt spid="1044"/>
                                        </p:tgtEl>
                                      </p:cBhvr>
                                    </p:animEffect>
                                  </p:childTnLst>
                                </p:cTn>
                              </p:par>
                              <p:par>
                                <p:cTn id="16" presetID="31" presetClass="path" presetSubtype="0" repeatCount="indefinite" accel="50000" decel="50000" fill="hold" nodeType="withEffect">
                                  <p:stCondLst>
                                    <p:cond delay="0"/>
                                  </p:stCondLst>
                                  <p:childTnLst>
                                    <p:animMotion origin="layout" path="M 5E-6 -0.01389 C 0.00209 -0.01713 0.01198 -0.05301 0.03698 -0.05069 C 0.07501 -0.04722 0.08994 -0.02176 0.12501 -0.04722 C 0.14705 -0.06204 0.17292 -0.1 0.19202 -0.09907 C 0.23507 -0.09792 0.24393 -0.0588 0.24393 -0.02292 C 0.24497 0.02778 0.18907 0.07037 0.12101 0.075 C 0.05209 0.07847 -0.00503 0.02431 5E-6 -0.01389 Z " pathEditMode="relative" rAng="0" ptsTypes="fffffff">
                                      <p:cBhvr>
                                        <p:cTn id="17" dur="5000" fill="hold"/>
                                        <p:tgtEl>
                                          <p:spTgt spid="1046"/>
                                        </p:tgtEl>
                                        <p:attrNameLst>
                                          <p:attrName>ppt_x</p:attrName>
                                          <p:attrName>ppt_y</p:attrName>
                                        </p:attrNameLst>
                                      </p:cBhvr>
                                      <p:rCtr x="11997" y="301"/>
                                    </p:animMotion>
                                  </p:childTnLst>
                                </p:cTn>
                              </p:par>
                              <p:par>
                                <p:cTn id="18" presetID="9" presetClass="path" presetSubtype="0" repeatCount="360" accel="50000" decel="50000" fill="hold" nodeType="withEffect">
                                  <p:stCondLst>
                                    <p:cond delay="900"/>
                                  </p:stCondLst>
                                  <p:childTnLst>
                                    <p:animMotion origin="layout" path="M 3.61111E-6 -4.81481E-6 C -0.01198 0.01413 -0.03299 0.03426 -0.05799 0.03426 C -0.09497 0.03426 -0.125 0.01343 -0.125 -0.01319 C -0.125 -0.02199 -0.12205 -0.02986 -0.11598 -0.0368 C -0.11702 -0.0368 3.61111E-6 -0.14259 3.61111E-6 -0.14375 C 3.61111E-6 -0.14259 0.11701 -0.0368 0.11597 -0.0368 C 0.12205 -0.02986 0.125 -0.02199 0.125 -0.01319 C 0.125 0.01343 0.09496 0.03426 0.05694 0.03426 C 0.03298 0.03426 0.01198 0.01413 3.61111E-6 -4.81481E-6 Z " pathEditMode="relative" rAng="10800000" ptsTypes="fffffffff">
                                      <p:cBhvr>
                                        <p:cTn id="19" dur="5000" fill="hold"/>
                                        <p:tgtEl>
                                          <p:spTgt spid="1047"/>
                                        </p:tgtEl>
                                        <p:attrNameLst>
                                          <p:attrName>ppt_x</p:attrName>
                                          <p:attrName>ppt_y</p:attrName>
                                        </p:attrNameLst>
                                      </p:cBhvr>
                                      <p:rCtr x="0" y="-5463"/>
                                    </p:animMotion>
                                  </p:childTnLst>
                                </p:cTn>
                              </p:par>
                              <p:par>
                                <p:cTn id="20" presetID="12" presetClass="path" presetSubtype="0" repeatCount="129" accel="50000" decel="50000" fill="hold" nodeType="withEffect">
                                  <p:stCondLst>
                                    <p:cond delay="1600"/>
                                  </p:stCondLst>
                                  <p:childTnLst>
                                    <p:animMotion origin="layout" path="M 0.18923 -0.00463 C 0.16666 0.04329 0.13246 0.07338 0.09461 0.07338 C 0.05677 0.07338 0.02274 0.04329 3.61111E-6 -0.00463 C 0.02274 -0.05254 0.05677 -0.08287 0.09461 -0.08287 C 0.13246 -0.08287 0.16666 -0.05254 0.18923 -0.00463 Z " pathEditMode="relative" rAng="10800000" ptsTypes="fffff">
                                      <p:cBhvr>
                                        <p:cTn id="21" dur="12444" fill="hold"/>
                                        <p:tgtEl>
                                          <p:spTgt spid="1048"/>
                                        </p:tgtEl>
                                        <p:attrNameLst>
                                          <p:attrName>ppt_x</p:attrName>
                                          <p:attrName>ppt_y</p:attrName>
                                        </p:attrNameLst>
                                      </p:cBhvr>
                                      <p:rCtr x="-946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3" grpId="0" animBg="1"/>
      <p:bldP spid="1044" grpId="0" animBg="1"/>
      <p:bldP spid="1026" grpId="0"/>
    </p:bldLst>
  </p:timing>
  <p:txStyles>
    <p:titleStyle>
      <a:lvl1pPr algn="l" rtl="0" eaLnBrk="1" fontAlgn="base" hangingPunct="1">
        <a:spcBef>
          <a:spcPct val="0"/>
        </a:spcBef>
        <a:spcAft>
          <a:spcPct val="0"/>
        </a:spcAft>
        <a:defRPr sz="4400" b="1">
          <a:solidFill>
            <a:srgbClr val="FFFFFF"/>
          </a:solidFill>
          <a:latin typeface="+mj-lt"/>
          <a:ea typeface="+mj-ea"/>
          <a:cs typeface="+mj-cs"/>
        </a:defRPr>
      </a:lvl1pPr>
      <a:lvl2pPr algn="l" rtl="0" eaLnBrk="1" fontAlgn="base" hangingPunct="1">
        <a:spcBef>
          <a:spcPct val="0"/>
        </a:spcBef>
        <a:spcAft>
          <a:spcPct val="0"/>
        </a:spcAft>
        <a:defRPr sz="4400" b="1">
          <a:solidFill>
            <a:srgbClr val="FFFFFF"/>
          </a:solidFill>
          <a:latin typeface="Arial" charset="0"/>
        </a:defRPr>
      </a:lvl2pPr>
      <a:lvl3pPr algn="l" rtl="0" eaLnBrk="1" fontAlgn="base" hangingPunct="1">
        <a:spcBef>
          <a:spcPct val="0"/>
        </a:spcBef>
        <a:spcAft>
          <a:spcPct val="0"/>
        </a:spcAft>
        <a:defRPr sz="4400" b="1">
          <a:solidFill>
            <a:srgbClr val="FFFFFF"/>
          </a:solidFill>
          <a:latin typeface="Arial" charset="0"/>
        </a:defRPr>
      </a:lvl3pPr>
      <a:lvl4pPr algn="l" rtl="0" eaLnBrk="1" fontAlgn="base" hangingPunct="1">
        <a:spcBef>
          <a:spcPct val="0"/>
        </a:spcBef>
        <a:spcAft>
          <a:spcPct val="0"/>
        </a:spcAft>
        <a:defRPr sz="4400" b="1">
          <a:solidFill>
            <a:srgbClr val="FFFFFF"/>
          </a:solidFill>
          <a:latin typeface="Arial" charset="0"/>
        </a:defRPr>
      </a:lvl4pPr>
      <a:lvl5pPr algn="l" rtl="0" eaLnBrk="1" fontAlgn="base" hangingPunct="1">
        <a:spcBef>
          <a:spcPct val="0"/>
        </a:spcBef>
        <a:spcAft>
          <a:spcPct val="0"/>
        </a:spcAft>
        <a:defRPr sz="4400" b="1">
          <a:solidFill>
            <a:srgbClr val="FFFFFF"/>
          </a:solidFill>
          <a:latin typeface="Arial" charset="0"/>
        </a:defRPr>
      </a:lvl5pPr>
      <a:lvl6pPr marL="457200" algn="l" rtl="0" eaLnBrk="1" fontAlgn="base" hangingPunct="1">
        <a:spcBef>
          <a:spcPct val="0"/>
        </a:spcBef>
        <a:spcAft>
          <a:spcPct val="0"/>
        </a:spcAft>
        <a:defRPr sz="4400" b="1">
          <a:solidFill>
            <a:srgbClr val="FFFFFF"/>
          </a:solidFill>
          <a:latin typeface="Arial" charset="0"/>
        </a:defRPr>
      </a:lvl6pPr>
      <a:lvl7pPr marL="914400" algn="l" rtl="0" eaLnBrk="1" fontAlgn="base" hangingPunct="1">
        <a:spcBef>
          <a:spcPct val="0"/>
        </a:spcBef>
        <a:spcAft>
          <a:spcPct val="0"/>
        </a:spcAft>
        <a:defRPr sz="4400" b="1">
          <a:solidFill>
            <a:srgbClr val="FFFFFF"/>
          </a:solidFill>
          <a:latin typeface="Arial" charset="0"/>
        </a:defRPr>
      </a:lvl7pPr>
      <a:lvl8pPr marL="1371600" algn="l" rtl="0" eaLnBrk="1" fontAlgn="base" hangingPunct="1">
        <a:spcBef>
          <a:spcPct val="0"/>
        </a:spcBef>
        <a:spcAft>
          <a:spcPct val="0"/>
        </a:spcAft>
        <a:defRPr sz="4400" b="1">
          <a:solidFill>
            <a:srgbClr val="FFFFFF"/>
          </a:solidFill>
          <a:latin typeface="Arial" charset="0"/>
        </a:defRPr>
      </a:lvl8pPr>
      <a:lvl9pPr marL="1828800" algn="l" rtl="0" eaLnBrk="1" fontAlgn="base" hangingPunct="1">
        <a:spcBef>
          <a:spcPct val="0"/>
        </a:spcBef>
        <a:spcAft>
          <a:spcPct val="0"/>
        </a:spcAft>
        <a:defRPr sz="4400" b="1">
          <a:solidFill>
            <a:srgbClr val="FFFFFF"/>
          </a:solidFill>
          <a:latin typeface="Arial"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Animal Cell Lines</a:t>
            </a:r>
            <a:endParaRPr lang="en-US" dirty="0"/>
          </a:p>
        </p:txBody>
      </p:sp>
      <p:sp>
        <p:nvSpPr>
          <p:cNvPr id="5" name="Subtitle 2"/>
          <p:cNvSpPr txBox="1">
            <a:spLocks/>
          </p:cNvSpPr>
          <p:nvPr/>
        </p:nvSpPr>
        <p:spPr bwMode="auto">
          <a:xfrm>
            <a:off x="4419600" y="3657600"/>
            <a:ext cx="4724400" cy="144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20000"/>
              </a:spcBef>
              <a:spcAft>
                <a:spcPct val="0"/>
              </a:spcAft>
              <a:buClrTx/>
              <a:buSzTx/>
              <a:buFontTx/>
              <a:buNone/>
              <a:tabLst/>
              <a:defRPr/>
            </a:pPr>
            <a:endParaRPr kumimoji="0" lang="en-US" b="0" i="0" u="none" strike="noStrike" kern="0" cap="none" spc="0" normalizeH="0" baseline="0" noProof="0" dirty="0" smtClean="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xmlns="" val="2409263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1" name="Group 3"/>
          <p:cNvGrpSpPr>
            <a:grpSpLocks/>
          </p:cNvGrpSpPr>
          <p:nvPr/>
        </p:nvGrpSpPr>
        <p:grpSpPr bwMode="auto">
          <a:xfrm>
            <a:off x="0" y="2272157"/>
            <a:ext cx="9144000" cy="142875"/>
            <a:chOff x="0" y="1824"/>
            <a:chExt cx="5760" cy="90"/>
          </a:xfrm>
        </p:grpSpPr>
        <p:sp>
          <p:nvSpPr>
            <p:cNvPr id="37892" name="Rectangle 4"/>
            <p:cNvSpPr>
              <a:spLocks noChangeArrowheads="1"/>
            </p:cNvSpPr>
            <p:nvPr/>
          </p:nvSpPr>
          <p:spPr bwMode="gray">
            <a:xfrm>
              <a:off x="0" y="1824"/>
              <a:ext cx="5760" cy="90"/>
            </a:xfrm>
            <a:prstGeom prst="rect">
              <a:avLst/>
            </a:prstGeom>
            <a:gradFill rotWithShape="1">
              <a:gsLst>
                <a:gs pos="0">
                  <a:srgbClr val="5F5F5F"/>
                </a:gs>
                <a:gs pos="50000">
                  <a:srgbClr val="5F5F5F">
                    <a:gamma/>
                    <a:tint val="45490"/>
                    <a:invGamma/>
                  </a:srgbClr>
                </a:gs>
                <a:gs pos="100000">
                  <a:srgbClr val="5F5F5F"/>
                </a:gs>
              </a:gsLst>
              <a:lin ang="540000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7893" name="Rectangle 5"/>
            <p:cNvSpPr>
              <a:spLocks noChangeArrowheads="1"/>
            </p:cNvSpPr>
            <p:nvPr/>
          </p:nvSpPr>
          <p:spPr bwMode="gray">
            <a:xfrm>
              <a:off x="0" y="1872"/>
              <a:ext cx="5760" cy="34"/>
            </a:xfrm>
            <a:prstGeom prst="rect">
              <a:avLst/>
            </a:prstGeom>
            <a:gradFill rotWithShape="1">
              <a:gsLst>
                <a:gs pos="0">
                  <a:srgbClr val="808080">
                    <a:gamma/>
                    <a:tint val="30196"/>
                    <a:invGamma/>
                  </a:srgbClr>
                </a:gs>
                <a:gs pos="100000">
                  <a:srgbClr val="808080"/>
                </a:gs>
              </a:gsLst>
              <a:lin ang="5400000" scaled="1"/>
            </a:gra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p>
              <a:endParaRPr lang="en-US"/>
            </a:p>
          </p:txBody>
        </p:sp>
      </p:grpSp>
      <p:grpSp>
        <p:nvGrpSpPr>
          <p:cNvPr id="37987" name="Group 99"/>
          <p:cNvGrpSpPr>
            <a:grpSpLocks/>
          </p:cNvGrpSpPr>
          <p:nvPr/>
        </p:nvGrpSpPr>
        <p:grpSpPr bwMode="auto">
          <a:xfrm>
            <a:off x="6462712" y="1500632"/>
            <a:ext cx="2444448" cy="4277784"/>
            <a:chOff x="4071" y="1584"/>
            <a:chExt cx="1348" cy="2359"/>
          </a:xfrm>
        </p:grpSpPr>
        <p:grpSp>
          <p:nvGrpSpPr>
            <p:cNvPr id="37894" name="Group 6"/>
            <p:cNvGrpSpPr>
              <a:grpSpLocks/>
            </p:cNvGrpSpPr>
            <p:nvPr/>
          </p:nvGrpSpPr>
          <p:grpSpPr bwMode="auto">
            <a:xfrm rot="3877067">
              <a:off x="4323" y="2848"/>
              <a:ext cx="1577" cy="614"/>
              <a:chOff x="2290" y="2725"/>
              <a:chExt cx="1832" cy="713"/>
            </a:xfrm>
          </p:grpSpPr>
          <p:grpSp>
            <p:nvGrpSpPr>
              <p:cNvPr id="37895" name="Group 7"/>
              <p:cNvGrpSpPr>
                <a:grpSpLocks/>
              </p:cNvGrpSpPr>
              <p:nvPr/>
            </p:nvGrpSpPr>
            <p:grpSpPr bwMode="auto">
              <a:xfrm>
                <a:off x="2290" y="3030"/>
                <a:ext cx="1832" cy="408"/>
                <a:chOff x="2290" y="3030"/>
                <a:chExt cx="1832" cy="408"/>
              </a:xfrm>
            </p:grpSpPr>
            <p:sp>
              <p:nvSpPr>
                <p:cNvPr id="37896" name="Freeform 8"/>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gradFill rotWithShape="1">
                  <a:gsLst>
                    <a:gs pos="0">
                      <a:schemeClr val="accent2">
                        <a:gamma/>
                        <a:shade val="46275"/>
                        <a:invGamma/>
                      </a:schemeClr>
                    </a:gs>
                    <a:gs pos="100000">
                      <a:schemeClr val="accent2"/>
                    </a:gs>
                  </a:gsLst>
                  <a:lin ang="5400000" scaled="1"/>
                </a:gradFill>
                <a:ln>
                  <a:noFill/>
                </a:ln>
                <a:extLst>
                  <a:ext uri="{91240B29-F687-4F45-9708-019B960494DF}">
                    <a14:hiddenLine xmlns:a14="http://schemas.microsoft.com/office/drawing/2010/main" xmlns="" w="0">
                      <a:solidFill>
                        <a:srgbClr val="DF5908"/>
                      </a:solidFill>
                      <a:prstDash val="solid"/>
                      <a:round/>
                      <a:headEnd/>
                      <a:tailEnd/>
                    </a14:hiddenLine>
                  </a:ext>
                </a:extLst>
              </p:spPr>
              <p:txBody>
                <a:bodyPr/>
                <a:lstStyle/>
                <a:p>
                  <a:endParaRPr lang="en-US"/>
                </a:p>
              </p:txBody>
            </p:sp>
            <p:sp>
              <p:nvSpPr>
                <p:cNvPr id="37897" name="Freeform 9"/>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a14="http://schemas.microsoft.com/office/drawing/2010/main" xmlns="" w="0">
                      <a:solidFill>
                        <a:srgbClr val="FFFFFF"/>
                      </a:solidFill>
                      <a:prstDash val="solid"/>
                      <a:round/>
                      <a:headEnd/>
                      <a:tailEnd/>
                    </a14:hiddenLine>
                  </a:ext>
                </a:extLst>
              </p:spPr>
              <p:txBody>
                <a:bodyPr/>
                <a:lstStyle/>
                <a:p>
                  <a:endParaRPr lang="en-US"/>
                </a:p>
              </p:txBody>
            </p:sp>
          </p:grpSp>
          <p:grpSp>
            <p:nvGrpSpPr>
              <p:cNvPr id="37898" name="Group 10"/>
              <p:cNvGrpSpPr>
                <a:grpSpLocks/>
              </p:cNvGrpSpPr>
              <p:nvPr/>
            </p:nvGrpSpPr>
            <p:grpSpPr bwMode="auto">
              <a:xfrm flipV="1">
                <a:off x="2290" y="2725"/>
                <a:ext cx="1406" cy="313"/>
                <a:chOff x="2290" y="3030"/>
                <a:chExt cx="1832" cy="408"/>
              </a:xfrm>
            </p:grpSpPr>
            <p:sp>
              <p:nvSpPr>
                <p:cNvPr id="37899" name="Freeform 11"/>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chemeClr val="accent2"/>
                </a:solidFill>
                <a:ln>
                  <a:noFill/>
                </a:ln>
                <a:extLst>
                  <a:ext uri="{91240B29-F687-4F45-9708-019B960494DF}">
                    <a14:hiddenLine xmlns:a14="http://schemas.microsoft.com/office/drawing/2010/main" xmlns="" w="0">
                      <a:solidFill>
                        <a:srgbClr val="DF5908"/>
                      </a:solidFill>
                      <a:prstDash val="solid"/>
                      <a:round/>
                      <a:headEnd/>
                      <a:tailEnd/>
                    </a14:hiddenLine>
                  </a:ext>
                </a:extLst>
              </p:spPr>
              <p:txBody>
                <a:bodyPr/>
                <a:lstStyle/>
                <a:p>
                  <a:endParaRPr lang="en-US"/>
                </a:p>
              </p:txBody>
            </p:sp>
            <p:sp>
              <p:nvSpPr>
                <p:cNvPr id="37900" name="Freeform 12"/>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a14="http://schemas.microsoft.com/office/drawing/2010/main" xmlns="" w="0">
                      <a:solidFill>
                        <a:srgbClr val="FFFFFF"/>
                      </a:solidFill>
                      <a:prstDash val="solid"/>
                      <a:round/>
                      <a:headEnd/>
                      <a:tailEnd/>
                    </a14:hiddenLine>
                  </a:ext>
                </a:extLst>
              </p:spPr>
              <p:txBody>
                <a:bodyPr/>
                <a:lstStyle/>
                <a:p>
                  <a:endParaRPr lang="en-US"/>
                </a:p>
              </p:txBody>
            </p:sp>
          </p:grpSp>
        </p:grpSp>
        <p:sp>
          <p:nvSpPr>
            <p:cNvPr id="37902" name="Oval 14"/>
            <p:cNvSpPr>
              <a:spLocks noChangeArrowheads="1"/>
            </p:cNvSpPr>
            <p:nvPr/>
          </p:nvSpPr>
          <p:spPr bwMode="gray">
            <a:xfrm>
              <a:off x="4071" y="1584"/>
              <a:ext cx="1090" cy="1088"/>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7903" name="Oval 15"/>
            <p:cNvSpPr>
              <a:spLocks noChangeArrowheads="1"/>
            </p:cNvSpPr>
            <p:nvPr/>
          </p:nvSpPr>
          <p:spPr bwMode="gray">
            <a:xfrm>
              <a:off x="4074" y="1587"/>
              <a:ext cx="1090" cy="1088"/>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7904" name="Oval 16"/>
            <p:cNvSpPr>
              <a:spLocks noChangeArrowheads="1"/>
            </p:cNvSpPr>
            <p:nvPr/>
          </p:nvSpPr>
          <p:spPr bwMode="gray">
            <a:xfrm>
              <a:off x="4131" y="1655"/>
              <a:ext cx="946" cy="945"/>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7905" name="Oval 17"/>
            <p:cNvSpPr>
              <a:spLocks noChangeArrowheads="1"/>
            </p:cNvSpPr>
            <p:nvPr/>
          </p:nvSpPr>
          <p:spPr bwMode="gray">
            <a:xfrm>
              <a:off x="4128" y="1650"/>
              <a:ext cx="946" cy="945"/>
            </a:xfrm>
            <a:prstGeom prst="ellipse">
              <a:avLst/>
            </a:prstGeom>
            <a:gradFill rotWithShape="1">
              <a:gsLst>
                <a:gs pos="0">
                  <a:schemeClr val="accent2">
                    <a:gamma/>
                    <a:shade val="63529"/>
                    <a:invGamma/>
                  </a:schemeClr>
                </a:gs>
                <a:gs pos="100000">
                  <a:schemeClr val="accent2">
                    <a:alpha val="0"/>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7906" name="Oval 18"/>
            <p:cNvSpPr>
              <a:spLocks noChangeArrowheads="1"/>
            </p:cNvSpPr>
            <p:nvPr/>
          </p:nvSpPr>
          <p:spPr bwMode="gray">
            <a:xfrm>
              <a:off x="4178" y="1703"/>
              <a:ext cx="852" cy="850"/>
            </a:xfrm>
            <a:prstGeom prst="ellipse">
              <a:avLst/>
            </a:prstGeom>
            <a:solidFill>
              <a:srgbClr val="000000"/>
            </a:soli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grpSp>
          <p:nvGrpSpPr>
            <p:cNvPr id="37907" name="Group 19"/>
            <p:cNvGrpSpPr>
              <a:grpSpLocks/>
            </p:cNvGrpSpPr>
            <p:nvPr/>
          </p:nvGrpSpPr>
          <p:grpSpPr bwMode="auto">
            <a:xfrm>
              <a:off x="4197" y="1716"/>
              <a:ext cx="826" cy="825"/>
              <a:chOff x="4166" y="1706"/>
              <a:chExt cx="1252" cy="1252"/>
            </a:xfrm>
          </p:grpSpPr>
          <p:sp>
            <p:nvSpPr>
              <p:cNvPr id="37908" name="Oval 20"/>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37909" name="Oval 21"/>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37910" name="Oval 22"/>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37911" name="Oval 23"/>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grpSp>
        <p:sp>
          <p:nvSpPr>
            <p:cNvPr id="37912" name="Text Box 24"/>
            <p:cNvSpPr txBox="1">
              <a:spLocks noChangeArrowheads="1"/>
            </p:cNvSpPr>
            <p:nvPr/>
          </p:nvSpPr>
          <p:spPr bwMode="gray">
            <a:xfrm rot="3925970">
              <a:off x="4335" y="3058"/>
              <a:ext cx="1296" cy="3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US" sz="2000" dirty="0">
                  <a:solidFill>
                    <a:srgbClr val="FFFF00"/>
                  </a:solidFill>
                </a:rPr>
                <a:t>continuous human </a:t>
              </a:r>
              <a:endParaRPr lang="en-US" sz="2000" dirty="0" smtClean="0">
                <a:solidFill>
                  <a:srgbClr val="FFFF00"/>
                </a:solidFill>
              </a:endParaRPr>
            </a:p>
            <a:p>
              <a:pPr eaLnBrk="0" hangingPunct="0"/>
              <a:r>
                <a:rPr lang="en-US" sz="2000" dirty="0" smtClean="0">
                  <a:solidFill>
                    <a:srgbClr val="FFFF00"/>
                  </a:solidFill>
                </a:rPr>
                <a:t>cell line</a:t>
              </a:r>
              <a:endParaRPr lang="en-US" sz="2000" b="1" dirty="0">
                <a:solidFill>
                  <a:srgbClr val="FFFF00"/>
                </a:solidFill>
              </a:endParaRPr>
            </a:p>
          </p:txBody>
        </p:sp>
        <p:sp>
          <p:nvSpPr>
            <p:cNvPr id="37913" name="Text Box 25"/>
            <p:cNvSpPr txBox="1">
              <a:spLocks noChangeArrowheads="1"/>
            </p:cNvSpPr>
            <p:nvPr/>
          </p:nvSpPr>
          <p:spPr bwMode="gray">
            <a:xfrm rot="3925970">
              <a:off x="4975" y="2828"/>
              <a:ext cx="338" cy="1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US" sz="1400" dirty="0" err="1">
                  <a:solidFill>
                    <a:srgbClr val="FFFF00"/>
                  </a:solidFill>
                </a:rPr>
                <a:t>HeLa</a:t>
              </a:r>
              <a:endParaRPr lang="en-US" sz="1400" b="1" dirty="0">
                <a:solidFill>
                  <a:srgbClr val="FFFF00"/>
                </a:solidFill>
              </a:endParaRPr>
            </a:p>
          </p:txBody>
        </p:sp>
      </p:grpSp>
      <p:grpSp>
        <p:nvGrpSpPr>
          <p:cNvPr id="37988" name="Group 100"/>
          <p:cNvGrpSpPr>
            <a:grpSpLocks/>
          </p:cNvGrpSpPr>
          <p:nvPr/>
        </p:nvGrpSpPr>
        <p:grpSpPr bwMode="auto">
          <a:xfrm>
            <a:off x="4495800" y="1629220"/>
            <a:ext cx="2268530" cy="4070120"/>
            <a:chOff x="2832" y="1665"/>
            <a:chExt cx="1200" cy="2153"/>
          </a:xfrm>
        </p:grpSpPr>
        <p:grpSp>
          <p:nvGrpSpPr>
            <p:cNvPr id="37924" name="Group 36"/>
            <p:cNvGrpSpPr>
              <a:grpSpLocks/>
            </p:cNvGrpSpPr>
            <p:nvPr/>
          </p:nvGrpSpPr>
          <p:grpSpPr bwMode="auto">
            <a:xfrm rot="3877067">
              <a:off x="2936" y="2723"/>
              <a:ext cx="1577" cy="614"/>
              <a:chOff x="2290" y="2725"/>
              <a:chExt cx="1832" cy="713"/>
            </a:xfrm>
          </p:grpSpPr>
          <p:grpSp>
            <p:nvGrpSpPr>
              <p:cNvPr id="37925" name="Group 37"/>
              <p:cNvGrpSpPr>
                <a:grpSpLocks/>
              </p:cNvGrpSpPr>
              <p:nvPr/>
            </p:nvGrpSpPr>
            <p:grpSpPr bwMode="auto">
              <a:xfrm>
                <a:off x="2290" y="3030"/>
                <a:ext cx="1832" cy="408"/>
                <a:chOff x="2290" y="3030"/>
                <a:chExt cx="1832" cy="408"/>
              </a:xfrm>
            </p:grpSpPr>
            <p:sp>
              <p:nvSpPr>
                <p:cNvPr id="37926" name="Freeform 38"/>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gradFill rotWithShape="1">
                  <a:gsLst>
                    <a:gs pos="0">
                      <a:schemeClr val="hlink">
                        <a:gamma/>
                        <a:shade val="46275"/>
                        <a:invGamma/>
                      </a:schemeClr>
                    </a:gs>
                    <a:gs pos="100000">
                      <a:schemeClr val="hlink"/>
                    </a:gs>
                  </a:gsLst>
                  <a:lin ang="5400000" scaled="1"/>
                </a:gradFill>
                <a:ln>
                  <a:noFill/>
                </a:ln>
                <a:extLst>
                  <a:ext uri="{91240B29-F687-4F45-9708-019B960494DF}">
                    <a14:hiddenLine xmlns:a14="http://schemas.microsoft.com/office/drawing/2010/main" xmlns="" w="0">
                      <a:solidFill>
                        <a:srgbClr val="DF5908"/>
                      </a:solidFill>
                      <a:prstDash val="solid"/>
                      <a:round/>
                      <a:headEnd/>
                      <a:tailEnd/>
                    </a14:hiddenLine>
                  </a:ext>
                </a:extLst>
              </p:spPr>
              <p:txBody>
                <a:bodyPr/>
                <a:lstStyle/>
                <a:p>
                  <a:endParaRPr lang="en-US"/>
                </a:p>
              </p:txBody>
            </p:sp>
            <p:sp>
              <p:nvSpPr>
                <p:cNvPr id="37927" name="Freeform 39"/>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a14="http://schemas.microsoft.com/office/drawing/2010/main" xmlns="" w="0">
                      <a:solidFill>
                        <a:srgbClr val="FFFFFF"/>
                      </a:solidFill>
                      <a:prstDash val="solid"/>
                      <a:round/>
                      <a:headEnd/>
                      <a:tailEnd/>
                    </a14:hiddenLine>
                  </a:ext>
                </a:extLst>
              </p:spPr>
              <p:txBody>
                <a:bodyPr/>
                <a:lstStyle/>
                <a:p>
                  <a:endParaRPr lang="en-US"/>
                </a:p>
              </p:txBody>
            </p:sp>
          </p:grpSp>
          <p:grpSp>
            <p:nvGrpSpPr>
              <p:cNvPr id="37928" name="Group 40"/>
              <p:cNvGrpSpPr>
                <a:grpSpLocks/>
              </p:cNvGrpSpPr>
              <p:nvPr/>
            </p:nvGrpSpPr>
            <p:grpSpPr bwMode="auto">
              <a:xfrm flipV="1">
                <a:off x="2290" y="2725"/>
                <a:ext cx="1406" cy="313"/>
                <a:chOff x="2290" y="3030"/>
                <a:chExt cx="1832" cy="408"/>
              </a:xfrm>
            </p:grpSpPr>
            <p:sp>
              <p:nvSpPr>
                <p:cNvPr id="37929" name="Freeform 41"/>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chemeClr val="hlink"/>
                </a:solidFill>
                <a:ln>
                  <a:noFill/>
                </a:ln>
                <a:extLst>
                  <a:ext uri="{91240B29-F687-4F45-9708-019B960494DF}">
                    <a14:hiddenLine xmlns:a14="http://schemas.microsoft.com/office/drawing/2010/main" xmlns="" w="0">
                      <a:solidFill>
                        <a:srgbClr val="DF5908"/>
                      </a:solidFill>
                      <a:prstDash val="solid"/>
                      <a:round/>
                      <a:headEnd/>
                      <a:tailEnd/>
                    </a14:hiddenLine>
                  </a:ext>
                </a:extLst>
              </p:spPr>
              <p:txBody>
                <a:bodyPr/>
                <a:lstStyle/>
                <a:p>
                  <a:endParaRPr lang="en-US"/>
                </a:p>
              </p:txBody>
            </p:sp>
            <p:sp>
              <p:nvSpPr>
                <p:cNvPr id="37930" name="Freeform 42"/>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a14="http://schemas.microsoft.com/office/drawing/2010/main" xmlns="" w="0">
                      <a:solidFill>
                        <a:srgbClr val="FFFFFF"/>
                      </a:solidFill>
                      <a:prstDash val="solid"/>
                      <a:round/>
                      <a:headEnd/>
                      <a:tailEnd/>
                    </a14:hiddenLine>
                  </a:ext>
                </a:extLst>
              </p:spPr>
              <p:txBody>
                <a:bodyPr/>
                <a:lstStyle/>
                <a:p>
                  <a:endParaRPr lang="en-US"/>
                </a:p>
              </p:txBody>
            </p:sp>
          </p:grpSp>
        </p:grpSp>
        <p:sp>
          <p:nvSpPr>
            <p:cNvPr id="37931" name="Text Box 43"/>
            <p:cNvSpPr txBox="1">
              <a:spLocks noChangeArrowheads="1"/>
            </p:cNvSpPr>
            <p:nvPr/>
          </p:nvSpPr>
          <p:spPr bwMode="gray">
            <a:xfrm rot="3925970">
              <a:off x="3012" y="3001"/>
              <a:ext cx="1257" cy="3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sz="2000" dirty="0" smtClean="0">
                  <a:solidFill>
                    <a:srgbClr val="FFFF00"/>
                  </a:solidFill>
                </a:rPr>
                <a:t>Continuous cell line </a:t>
              </a:r>
              <a:endParaRPr lang="en-US" sz="2000" b="1" dirty="0">
                <a:solidFill>
                  <a:srgbClr val="FFFF00"/>
                </a:solidFill>
              </a:endParaRPr>
            </a:p>
          </p:txBody>
        </p:sp>
        <p:sp>
          <p:nvSpPr>
            <p:cNvPr id="37932" name="Text Box 44"/>
            <p:cNvSpPr txBox="1">
              <a:spLocks noChangeArrowheads="1"/>
            </p:cNvSpPr>
            <p:nvPr/>
          </p:nvSpPr>
          <p:spPr bwMode="gray">
            <a:xfrm rot="3925970">
              <a:off x="3407" y="2668"/>
              <a:ext cx="673" cy="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US" sz="1400" dirty="0" smtClean="0"/>
                <a:t>Mouse </a:t>
              </a:r>
              <a:r>
                <a:rPr lang="en-US" sz="1400" dirty="0"/>
                <a:t>L cells</a:t>
              </a:r>
              <a:endParaRPr lang="en-US" sz="1400" b="1" dirty="0">
                <a:solidFill>
                  <a:srgbClr val="FFFFFF"/>
                </a:solidFill>
              </a:endParaRPr>
            </a:p>
          </p:txBody>
        </p:sp>
        <p:sp>
          <p:nvSpPr>
            <p:cNvPr id="37934" name="Oval 46"/>
            <p:cNvSpPr>
              <a:spLocks noChangeArrowheads="1"/>
            </p:cNvSpPr>
            <p:nvPr/>
          </p:nvSpPr>
          <p:spPr bwMode="gray">
            <a:xfrm>
              <a:off x="2832" y="1665"/>
              <a:ext cx="907" cy="9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7935" name="Oval 47"/>
            <p:cNvSpPr>
              <a:spLocks noChangeArrowheads="1"/>
            </p:cNvSpPr>
            <p:nvPr/>
          </p:nvSpPr>
          <p:spPr bwMode="gray">
            <a:xfrm>
              <a:off x="2832" y="1680"/>
              <a:ext cx="907" cy="907"/>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7936" name="Oval 48"/>
            <p:cNvSpPr>
              <a:spLocks noChangeArrowheads="1"/>
            </p:cNvSpPr>
            <p:nvPr/>
          </p:nvSpPr>
          <p:spPr bwMode="gray">
            <a:xfrm>
              <a:off x="2889" y="1725"/>
              <a:ext cx="787" cy="78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7937" name="Oval 49"/>
            <p:cNvSpPr>
              <a:spLocks noChangeArrowheads="1"/>
            </p:cNvSpPr>
            <p:nvPr/>
          </p:nvSpPr>
          <p:spPr bwMode="gray">
            <a:xfrm>
              <a:off x="2880" y="1731"/>
              <a:ext cx="787" cy="788"/>
            </a:xfrm>
            <a:prstGeom prst="ellipse">
              <a:avLst/>
            </a:prstGeom>
            <a:gradFill rotWithShape="1">
              <a:gsLst>
                <a:gs pos="0">
                  <a:schemeClr val="hlink">
                    <a:gamma/>
                    <a:shade val="66667"/>
                    <a:invGamma/>
                  </a:schemeClr>
                </a:gs>
                <a:gs pos="100000">
                  <a:schemeClr val="hlink">
                    <a:alpha val="0"/>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7938" name="Oval 50"/>
            <p:cNvSpPr>
              <a:spLocks noChangeArrowheads="1"/>
            </p:cNvSpPr>
            <p:nvPr/>
          </p:nvSpPr>
          <p:spPr bwMode="gray">
            <a:xfrm>
              <a:off x="2928" y="1770"/>
              <a:ext cx="709" cy="709"/>
            </a:xfrm>
            <a:prstGeom prst="ellipse">
              <a:avLst/>
            </a:prstGeom>
            <a:gradFill rotWithShape="1">
              <a:gsLst>
                <a:gs pos="0">
                  <a:schemeClr val="hlink"/>
                </a:gs>
                <a:gs pos="100000">
                  <a:schemeClr val="hlink">
                    <a:gamma/>
                    <a:shade val="5882"/>
                    <a:invGamma/>
                  </a:schemeClr>
                </a:gs>
              </a:gsLst>
              <a:lin ang="54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grpSp>
          <p:nvGrpSpPr>
            <p:cNvPr id="37939" name="Group 51"/>
            <p:cNvGrpSpPr>
              <a:grpSpLocks/>
            </p:cNvGrpSpPr>
            <p:nvPr/>
          </p:nvGrpSpPr>
          <p:grpSpPr bwMode="auto">
            <a:xfrm>
              <a:off x="2943" y="1775"/>
              <a:ext cx="687" cy="697"/>
              <a:chOff x="4166" y="1706"/>
              <a:chExt cx="1252" cy="1252"/>
            </a:xfrm>
          </p:grpSpPr>
          <p:sp>
            <p:nvSpPr>
              <p:cNvPr id="37940" name="Oval 52"/>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37941" name="Oval 53"/>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37942" name="Oval 54"/>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37943" name="Oval 55"/>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grpSp>
      </p:grpSp>
      <p:sp>
        <p:nvSpPr>
          <p:cNvPr id="37986" name="Rectangle 98"/>
          <p:cNvSpPr>
            <a:spLocks noGrp="1" noChangeArrowheads="1"/>
          </p:cNvSpPr>
          <p:nvPr>
            <p:ph type="title"/>
          </p:nvPr>
        </p:nvSpPr>
        <p:spPr/>
        <p:txBody>
          <a:bodyPr/>
          <a:lstStyle/>
          <a:p>
            <a:r>
              <a:rPr lang="en-US" sz="4200" dirty="0" smtClean="0"/>
              <a:t>Historical Background</a:t>
            </a:r>
            <a:endParaRPr lang="en-US" sz="4200" dirty="0"/>
          </a:p>
        </p:txBody>
      </p:sp>
      <p:grpSp>
        <p:nvGrpSpPr>
          <p:cNvPr id="37989" name="Group 101"/>
          <p:cNvGrpSpPr>
            <a:grpSpLocks/>
          </p:cNvGrpSpPr>
          <p:nvPr/>
        </p:nvGrpSpPr>
        <p:grpSpPr bwMode="auto">
          <a:xfrm>
            <a:off x="2438399" y="1629220"/>
            <a:ext cx="2318109" cy="4159073"/>
            <a:chOff x="2832" y="1665"/>
            <a:chExt cx="1200" cy="2153"/>
          </a:xfrm>
        </p:grpSpPr>
        <p:grpSp>
          <p:nvGrpSpPr>
            <p:cNvPr id="37990" name="Group 102"/>
            <p:cNvGrpSpPr>
              <a:grpSpLocks/>
            </p:cNvGrpSpPr>
            <p:nvPr/>
          </p:nvGrpSpPr>
          <p:grpSpPr bwMode="auto">
            <a:xfrm rot="3877067">
              <a:off x="2936" y="2723"/>
              <a:ext cx="1577" cy="614"/>
              <a:chOff x="2290" y="2725"/>
              <a:chExt cx="1832" cy="713"/>
            </a:xfrm>
          </p:grpSpPr>
          <p:grpSp>
            <p:nvGrpSpPr>
              <p:cNvPr id="37991" name="Group 103"/>
              <p:cNvGrpSpPr>
                <a:grpSpLocks/>
              </p:cNvGrpSpPr>
              <p:nvPr/>
            </p:nvGrpSpPr>
            <p:grpSpPr bwMode="auto">
              <a:xfrm>
                <a:off x="2290" y="3030"/>
                <a:ext cx="1832" cy="408"/>
                <a:chOff x="2290" y="3030"/>
                <a:chExt cx="1832" cy="408"/>
              </a:xfrm>
            </p:grpSpPr>
            <p:sp>
              <p:nvSpPr>
                <p:cNvPr id="37992" name="Freeform 104"/>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gradFill rotWithShape="1">
                  <a:gsLst>
                    <a:gs pos="0">
                      <a:schemeClr val="hlink">
                        <a:gamma/>
                        <a:shade val="46275"/>
                        <a:invGamma/>
                      </a:schemeClr>
                    </a:gs>
                    <a:gs pos="100000">
                      <a:schemeClr val="hlink"/>
                    </a:gs>
                  </a:gsLst>
                  <a:lin ang="5400000" scaled="1"/>
                </a:gradFill>
                <a:ln>
                  <a:noFill/>
                </a:ln>
                <a:extLst>
                  <a:ext uri="{91240B29-F687-4F45-9708-019B960494DF}">
                    <a14:hiddenLine xmlns:a14="http://schemas.microsoft.com/office/drawing/2010/main" xmlns="" w="0">
                      <a:solidFill>
                        <a:srgbClr val="DF5908"/>
                      </a:solidFill>
                      <a:prstDash val="solid"/>
                      <a:round/>
                      <a:headEnd/>
                      <a:tailEnd/>
                    </a14:hiddenLine>
                  </a:ext>
                </a:extLst>
              </p:spPr>
              <p:txBody>
                <a:bodyPr/>
                <a:lstStyle/>
                <a:p>
                  <a:endParaRPr lang="en-US"/>
                </a:p>
              </p:txBody>
            </p:sp>
            <p:sp>
              <p:nvSpPr>
                <p:cNvPr id="37993" name="Freeform 105"/>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a14="http://schemas.microsoft.com/office/drawing/2010/main" xmlns="" w="0">
                      <a:solidFill>
                        <a:srgbClr val="FFFFFF"/>
                      </a:solidFill>
                      <a:prstDash val="solid"/>
                      <a:round/>
                      <a:headEnd/>
                      <a:tailEnd/>
                    </a14:hiddenLine>
                  </a:ext>
                </a:extLst>
              </p:spPr>
              <p:txBody>
                <a:bodyPr/>
                <a:lstStyle/>
                <a:p>
                  <a:endParaRPr lang="en-US"/>
                </a:p>
              </p:txBody>
            </p:sp>
          </p:grpSp>
          <p:grpSp>
            <p:nvGrpSpPr>
              <p:cNvPr id="37994" name="Group 106"/>
              <p:cNvGrpSpPr>
                <a:grpSpLocks/>
              </p:cNvGrpSpPr>
              <p:nvPr/>
            </p:nvGrpSpPr>
            <p:grpSpPr bwMode="auto">
              <a:xfrm flipV="1">
                <a:off x="2290" y="2725"/>
                <a:ext cx="1406" cy="313"/>
                <a:chOff x="2290" y="3030"/>
                <a:chExt cx="1832" cy="408"/>
              </a:xfrm>
            </p:grpSpPr>
            <p:sp>
              <p:nvSpPr>
                <p:cNvPr id="37995" name="Freeform 107"/>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chemeClr val="hlink"/>
                </a:solidFill>
                <a:ln>
                  <a:noFill/>
                </a:ln>
                <a:extLst>
                  <a:ext uri="{91240B29-F687-4F45-9708-019B960494DF}">
                    <a14:hiddenLine xmlns:a14="http://schemas.microsoft.com/office/drawing/2010/main" xmlns="" w="0">
                      <a:solidFill>
                        <a:srgbClr val="DF5908"/>
                      </a:solidFill>
                      <a:prstDash val="solid"/>
                      <a:round/>
                      <a:headEnd/>
                      <a:tailEnd/>
                    </a14:hiddenLine>
                  </a:ext>
                </a:extLst>
              </p:spPr>
              <p:txBody>
                <a:bodyPr/>
                <a:lstStyle/>
                <a:p>
                  <a:endParaRPr lang="en-US"/>
                </a:p>
              </p:txBody>
            </p:sp>
            <p:sp>
              <p:nvSpPr>
                <p:cNvPr id="37996" name="Freeform 108"/>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a14="http://schemas.microsoft.com/office/drawing/2010/main" xmlns="" w="0">
                      <a:solidFill>
                        <a:srgbClr val="FFFFFF"/>
                      </a:solidFill>
                      <a:prstDash val="solid"/>
                      <a:round/>
                      <a:headEnd/>
                      <a:tailEnd/>
                    </a14:hiddenLine>
                  </a:ext>
                </a:extLst>
              </p:spPr>
              <p:txBody>
                <a:bodyPr/>
                <a:lstStyle/>
                <a:p>
                  <a:endParaRPr lang="en-US"/>
                </a:p>
              </p:txBody>
            </p:sp>
          </p:grpSp>
        </p:grpSp>
        <p:sp>
          <p:nvSpPr>
            <p:cNvPr id="37997" name="Text Box 109"/>
            <p:cNvSpPr txBox="1">
              <a:spLocks noChangeArrowheads="1"/>
            </p:cNvSpPr>
            <p:nvPr/>
          </p:nvSpPr>
          <p:spPr bwMode="gray">
            <a:xfrm rot="3925970">
              <a:off x="2986" y="3016"/>
              <a:ext cx="1280" cy="2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400" dirty="0">
                  <a:solidFill>
                    <a:srgbClr val="FFFF00"/>
                  </a:solidFill>
                </a:rPr>
                <a:t>Methods for the cultivation of</a:t>
              </a:r>
            </a:p>
            <a:p>
              <a:r>
                <a:rPr lang="en-US" sz="1400" dirty="0" err="1">
                  <a:solidFill>
                    <a:srgbClr val="FFFF00"/>
                  </a:solidFill>
                </a:rPr>
                <a:t>tumour</a:t>
              </a:r>
              <a:r>
                <a:rPr lang="en-US" sz="1400" dirty="0">
                  <a:solidFill>
                    <a:srgbClr val="FFFF00"/>
                  </a:solidFill>
                </a:rPr>
                <a:t> cells</a:t>
              </a:r>
              <a:endParaRPr lang="en-US" sz="1400" b="1" dirty="0">
                <a:solidFill>
                  <a:srgbClr val="FFFF00"/>
                </a:solidFill>
              </a:endParaRPr>
            </a:p>
          </p:txBody>
        </p:sp>
        <p:sp>
          <p:nvSpPr>
            <p:cNvPr id="37998" name="Text Box 110"/>
            <p:cNvSpPr txBox="1">
              <a:spLocks noChangeArrowheads="1"/>
            </p:cNvSpPr>
            <p:nvPr/>
          </p:nvSpPr>
          <p:spPr bwMode="gray">
            <a:xfrm rot="3925970">
              <a:off x="3696" y="2669"/>
              <a:ext cx="96" cy="1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endParaRPr lang="en-US" sz="1400" b="1" dirty="0">
                <a:solidFill>
                  <a:srgbClr val="FFFFFF"/>
                </a:solidFill>
              </a:endParaRPr>
            </a:p>
          </p:txBody>
        </p:sp>
        <p:sp>
          <p:nvSpPr>
            <p:cNvPr id="37999" name="Oval 111"/>
            <p:cNvSpPr>
              <a:spLocks noChangeArrowheads="1"/>
            </p:cNvSpPr>
            <p:nvPr/>
          </p:nvSpPr>
          <p:spPr bwMode="gray">
            <a:xfrm>
              <a:off x="2832" y="1665"/>
              <a:ext cx="907" cy="9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8000" name="Oval 112"/>
            <p:cNvSpPr>
              <a:spLocks noChangeArrowheads="1"/>
            </p:cNvSpPr>
            <p:nvPr/>
          </p:nvSpPr>
          <p:spPr bwMode="gray">
            <a:xfrm>
              <a:off x="2832" y="1680"/>
              <a:ext cx="907" cy="907"/>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8001" name="Oval 113"/>
            <p:cNvSpPr>
              <a:spLocks noChangeArrowheads="1"/>
            </p:cNvSpPr>
            <p:nvPr/>
          </p:nvSpPr>
          <p:spPr bwMode="gray">
            <a:xfrm>
              <a:off x="2889" y="1725"/>
              <a:ext cx="787" cy="78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8002" name="Oval 114"/>
            <p:cNvSpPr>
              <a:spLocks noChangeArrowheads="1"/>
            </p:cNvSpPr>
            <p:nvPr/>
          </p:nvSpPr>
          <p:spPr bwMode="gray">
            <a:xfrm>
              <a:off x="2880" y="1731"/>
              <a:ext cx="787" cy="788"/>
            </a:xfrm>
            <a:prstGeom prst="ellipse">
              <a:avLst/>
            </a:prstGeom>
            <a:gradFill rotWithShape="1">
              <a:gsLst>
                <a:gs pos="0">
                  <a:schemeClr val="hlink">
                    <a:gamma/>
                    <a:shade val="66667"/>
                    <a:invGamma/>
                  </a:schemeClr>
                </a:gs>
                <a:gs pos="100000">
                  <a:schemeClr val="hlink">
                    <a:alpha val="0"/>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8003" name="Oval 115"/>
            <p:cNvSpPr>
              <a:spLocks noChangeArrowheads="1"/>
            </p:cNvSpPr>
            <p:nvPr/>
          </p:nvSpPr>
          <p:spPr bwMode="gray">
            <a:xfrm>
              <a:off x="2928" y="1770"/>
              <a:ext cx="709" cy="709"/>
            </a:xfrm>
            <a:prstGeom prst="ellipse">
              <a:avLst/>
            </a:prstGeom>
            <a:gradFill rotWithShape="1">
              <a:gsLst>
                <a:gs pos="0">
                  <a:schemeClr val="hlink"/>
                </a:gs>
                <a:gs pos="100000">
                  <a:schemeClr val="hlink">
                    <a:gamma/>
                    <a:shade val="5882"/>
                    <a:invGamma/>
                  </a:schemeClr>
                </a:gs>
              </a:gsLst>
              <a:lin ang="54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grpSp>
          <p:nvGrpSpPr>
            <p:cNvPr id="38004" name="Group 116"/>
            <p:cNvGrpSpPr>
              <a:grpSpLocks/>
            </p:cNvGrpSpPr>
            <p:nvPr/>
          </p:nvGrpSpPr>
          <p:grpSpPr bwMode="auto">
            <a:xfrm>
              <a:off x="2943" y="1775"/>
              <a:ext cx="687" cy="697"/>
              <a:chOff x="4166" y="1706"/>
              <a:chExt cx="1252" cy="1252"/>
            </a:xfrm>
          </p:grpSpPr>
          <p:sp>
            <p:nvSpPr>
              <p:cNvPr id="38005" name="Oval 117"/>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38006" name="Oval 118"/>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38007" name="Oval 119"/>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38008" name="Oval 120"/>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grpSp>
      </p:grpSp>
      <p:grpSp>
        <p:nvGrpSpPr>
          <p:cNvPr id="38009" name="Group 121"/>
          <p:cNvGrpSpPr>
            <a:grpSpLocks/>
          </p:cNvGrpSpPr>
          <p:nvPr/>
        </p:nvGrpSpPr>
        <p:grpSpPr bwMode="auto">
          <a:xfrm>
            <a:off x="457200" y="1629220"/>
            <a:ext cx="2362200" cy="4238180"/>
            <a:chOff x="2832" y="1665"/>
            <a:chExt cx="1200" cy="2153"/>
          </a:xfrm>
        </p:grpSpPr>
        <p:grpSp>
          <p:nvGrpSpPr>
            <p:cNvPr id="38010" name="Group 122"/>
            <p:cNvGrpSpPr>
              <a:grpSpLocks/>
            </p:cNvGrpSpPr>
            <p:nvPr/>
          </p:nvGrpSpPr>
          <p:grpSpPr bwMode="auto">
            <a:xfrm rot="3877067">
              <a:off x="2936" y="2723"/>
              <a:ext cx="1577" cy="614"/>
              <a:chOff x="2290" y="2725"/>
              <a:chExt cx="1832" cy="713"/>
            </a:xfrm>
          </p:grpSpPr>
          <p:grpSp>
            <p:nvGrpSpPr>
              <p:cNvPr id="38011" name="Group 123"/>
              <p:cNvGrpSpPr>
                <a:grpSpLocks/>
              </p:cNvGrpSpPr>
              <p:nvPr/>
            </p:nvGrpSpPr>
            <p:grpSpPr bwMode="auto">
              <a:xfrm>
                <a:off x="2290" y="3030"/>
                <a:ext cx="1832" cy="408"/>
                <a:chOff x="2290" y="3030"/>
                <a:chExt cx="1832" cy="408"/>
              </a:xfrm>
            </p:grpSpPr>
            <p:sp>
              <p:nvSpPr>
                <p:cNvPr id="38012" name="Freeform 124"/>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gradFill rotWithShape="1">
                  <a:gsLst>
                    <a:gs pos="0">
                      <a:schemeClr val="hlink">
                        <a:gamma/>
                        <a:shade val="46275"/>
                        <a:invGamma/>
                      </a:schemeClr>
                    </a:gs>
                    <a:gs pos="100000">
                      <a:schemeClr val="hlink"/>
                    </a:gs>
                  </a:gsLst>
                  <a:lin ang="5400000" scaled="1"/>
                </a:gradFill>
                <a:ln>
                  <a:noFill/>
                </a:ln>
                <a:extLst>
                  <a:ext uri="{91240B29-F687-4F45-9708-019B960494DF}">
                    <a14:hiddenLine xmlns:a14="http://schemas.microsoft.com/office/drawing/2010/main" xmlns="" w="0">
                      <a:solidFill>
                        <a:srgbClr val="DF5908"/>
                      </a:solidFill>
                      <a:prstDash val="solid"/>
                      <a:round/>
                      <a:headEnd/>
                      <a:tailEnd/>
                    </a14:hiddenLine>
                  </a:ext>
                </a:extLst>
              </p:spPr>
              <p:txBody>
                <a:bodyPr/>
                <a:lstStyle/>
                <a:p>
                  <a:endParaRPr lang="en-US"/>
                </a:p>
              </p:txBody>
            </p:sp>
            <p:sp>
              <p:nvSpPr>
                <p:cNvPr id="38013" name="Freeform 125"/>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a14="http://schemas.microsoft.com/office/drawing/2010/main" xmlns="" w="0">
                      <a:solidFill>
                        <a:srgbClr val="FFFFFF"/>
                      </a:solidFill>
                      <a:prstDash val="solid"/>
                      <a:round/>
                      <a:headEnd/>
                      <a:tailEnd/>
                    </a14:hiddenLine>
                  </a:ext>
                </a:extLst>
              </p:spPr>
              <p:txBody>
                <a:bodyPr/>
                <a:lstStyle/>
                <a:p>
                  <a:endParaRPr lang="en-US"/>
                </a:p>
              </p:txBody>
            </p:sp>
          </p:grpSp>
          <p:grpSp>
            <p:nvGrpSpPr>
              <p:cNvPr id="38014" name="Group 126"/>
              <p:cNvGrpSpPr>
                <a:grpSpLocks/>
              </p:cNvGrpSpPr>
              <p:nvPr/>
            </p:nvGrpSpPr>
            <p:grpSpPr bwMode="auto">
              <a:xfrm flipV="1">
                <a:off x="2290" y="2725"/>
                <a:ext cx="1406" cy="313"/>
                <a:chOff x="2290" y="3030"/>
                <a:chExt cx="1832" cy="408"/>
              </a:xfrm>
            </p:grpSpPr>
            <p:sp>
              <p:nvSpPr>
                <p:cNvPr id="38015" name="Freeform 127"/>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chemeClr val="hlink"/>
                </a:solidFill>
                <a:ln>
                  <a:noFill/>
                </a:ln>
                <a:extLst>
                  <a:ext uri="{91240B29-F687-4F45-9708-019B960494DF}">
                    <a14:hiddenLine xmlns:a14="http://schemas.microsoft.com/office/drawing/2010/main" xmlns="" w="0">
                      <a:solidFill>
                        <a:srgbClr val="DF5908"/>
                      </a:solidFill>
                      <a:prstDash val="solid"/>
                      <a:round/>
                      <a:headEnd/>
                      <a:tailEnd/>
                    </a14:hiddenLine>
                  </a:ext>
                </a:extLst>
              </p:spPr>
              <p:txBody>
                <a:bodyPr/>
                <a:lstStyle/>
                <a:p>
                  <a:endParaRPr lang="en-US"/>
                </a:p>
              </p:txBody>
            </p:sp>
            <p:sp>
              <p:nvSpPr>
                <p:cNvPr id="38016" name="Freeform 128"/>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a:noFill/>
                </a:ln>
                <a:extLst>
                  <a:ext uri="{91240B29-F687-4F45-9708-019B960494DF}">
                    <a14:hiddenLine xmlns:a14="http://schemas.microsoft.com/office/drawing/2010/main" xmlns="" w="0">
                      <a:solidFill>
                        <a:srgbClr val="FFFFFF"/>
                      </a:solidFill>
                      <a:prstDash val="solid"/>
                      <a:round/>
                      <a:headEnd/>
                      <a:tailEnd/>
                    </a14:hiddenLine>
                  </a:ext>
                </a:extLst>
              </p:spPr>
              <p:txBody>
                <a:bodyPr/>
                <a:lstStyle/>
                <a:p>
                  <a:endParaRPr lang="en-US"/>
                </a:p>
              </p:txBody>
            </p:sp>
          </p:grpSp>
        </p:grpSp>
        <p:sp>
          <p:nvSpPr>
            <p:cNvPr id="38017" name="Text Box 129"/>
            <p:cNvSpPr txBox="1">
              <a:spLocks noChangeArrowheads="1"/>
            </p:cNvSpPr>
            <p:nvPr/>
          </p:nvSpPr>
          <p:spPr bwMode="gray">
            <a:xfrm rot="3925970">
              <a:off x="3116" y="2779"/>
              <a:ext cx="840" cy="3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000" dirty="0">
                  <a:solidFill>
                    <a:srgbClr val="FFFF00"/>
                  </a:solidFill>
                </a:rPr>
                <a:t>Harrison and</a:t>
              </a:r>
            </a:p>
            <a:p>
              <a:r>
                <a:rPr lang="en-US" sz="2000" dirty="0">
                  <a:solidFill>
                    <a:srgbClr val="FFFF00"/>
                  </a:solidFill>
                </a:rPr>
                <a:t>Carrel</a:t>
              </a:r>
              <a:endParaRPr lang="en-US" sz="2000" b="1" dirty="0">
                <a:solidFill>
                  <a:srgbClr val="FFFF00"/>
                </a:solidFill>
              </a:endParaRPr>
            </a:p>
          </p:txBody>
        </p:sp>
        <p:sp>
          <p:nvSpPr>
            <p:cNvPr id="38018" name="Text Box 130"/>
            <p:cNvSpPr txBox="1">
              <a:spLocks noChangeArrowheads="1"/>
            </p:cNvSpPr>
            <p:nvPr/>
          </p:nvSpPr>
          <p:spPr bwMode="gray">
            <a:xfrm rot="3925970">
              <a:off x="3300" y="2840"/>
              <a:ext cx="1031" cy="1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r>
                <a:rPr lang="en-US" sz="1200" b="1" dirty="0" smtClean="0">
                  <a:solidFill>
                    <a:srgbClr val="FFFFFF"/>
                  </a:solidFill>
                </a:rPr>
                <a:t>Frog Tissue Culture</a:t>
              </a:r>
              <a:endParaRPr lang="en-US" sz="1200" b="1" dirty="0">
                <a:solidFill>
                  <a:srgbClr val="FFFFFF"/>
                </a:solidFill>
              </a:endParaRPr>
            </a:p>
          </p:txBody>
        </p:sp>
        <p:sp>
          <p:nvSpPr>
            <p:cNvPr id="38019" name="Oval 131"/>
            <p:cNvSpPr>
              <a:spLocks noChangeArrowheads="1"/>
            </p:cNvSpPr>
            <p:nvPr/>
          </p:nvSpPr>
          <p:spPr bwMode="gray">
            <a:xfrm>
              <a:off x="2832" y="1665"/>
              <a:ext cx="907" cy="9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8020" name="Oval 132"/>
            <p:cNvSpPr>
              <a:spLocks noChangeArrowheads="1"/>
            </p:cNvSpPr>
            <p:nvPr/>
          </p:nvSpPr>
          <p:spPr bwMode="gray">
            <a:xfrm>
              <a:off x="2832" y="1680"/>
              <a:ext cx="907" cy="907"/>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8021" name="Oval 133"/>
            <p:cNvSpPr>
              <a:spLocks noChangeArrowheads="1"/>
            </p:cNvSpPr>
            <p:nvPr/>
          </p:nvSpPr>
          <p:spPr bwMode="gray">
            <a:xfrm>
              <a:off x="2889" y="1725"/>
              <a:ext cx="787" cy="78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8022" name="Oval 134"/>
            <p:cNvSpPr>
              <a:spLocks noChangeArrowheads="1"/>
            </p:cNvSpPr>
            <p:nvPr/>
          </p:nvSpPr>
          <p:spPr bwMode="gray">
            <a:xfrm>
              <a:off x="2880" y="1731"/>
              <a:ext cx="787" cy="788"/>
            </a:xfrm>
            <a:prstGeom prst="ellipse">
              <a:avLst/>
            </a:prstGeom>
            <a:gradFill rotWithShape="1">
              <a:gsLst>
                <a:gs pos="0">
                  <a:schemeClr val="hlink">
                    <a:gamma/>
                    <a:shade val="66667"/>
                    <a:invGamma/>
                  </a:schemeClr>
                </a:gs>
                <a:gs pos="100000">
                  <a:schemeClr val="hlink">
                    <a:alpha val="0"/>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8023" name="Oval 135"/>
            <p:cNvSpPr>
              <a:spLocks noChangeArrowheads="1"/>
            </p:cNvSpPr>
            <p:nvPr/>
          </p:nvSpPr>
          <p:spPr bwMode="gray">
            <a:xfrm>
              <a:off x="2928" y="1770"/>
              <a:ext cx="709" cy="709"/>
            </a:xfrm>
            <a:prstGeom prst="ellipse">
              <a:avLst/>
            </a:prstGeom>
            <a:gradFill rotWithShape="1">
              <a:gsLst>
                <a:gs pos="0">
                  <a:schemeClr val="hlink"/>
                </a:gs>
                <a:gs pos="100000">
                  <a:schemeClr val="hlink">
                    <a:gamma/>
                    <a:shade val="5882"/>
                    <a:invGamma/>
                  </a:schemeClr>
                </a:gs>
              </a:gsLst>
              <a:lin ang="54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endParaRPr lang="en-US"/>
            </a:p>
          </p:txBody>
        </p:sp>
        <p:grpSp>
          <p:nvGrpSpPr>
            <p:cNvPr id="38024" name="Group 136"/>
            <p:cNvGrpSpPr>
              <a:grpSpLocks/>
            </p:cNvGrpSpPr>
            <p:nvPr/>
          </p:nvGrpSpPr>
          <p:grpSpPr bwMode="auto">
            <a:xfrm>
              <a:off x="2943" y="1775"/>
              <a:ext cx="687" cy="697"/>
              <a:chOff x="4166" y="1706"/>
              <a:chExt cx="1252" cy="1252"/>
            </a:xfrm>
          </p:grpSpPr>
          <p:sp>
            <p:nvSpPr>
              <p:cNvPr id="38025" name="Oval 137"/>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38026" name="Oval 138"/>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38027" name="Oval 139"/>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sp>
            <p:nvSpPr>
              <p:cNvPr id="38028" name="Oval 140"/>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endParaRPr lang="en-US"/>
              </a:p>
            </p:txBody>
          </p:sp>
        </p:grpSp>
      </p:grpSp>
      <p:sp>
        <p:nvSpPr>
          <p:cNvPr id="37914" name="Text Box 26"/>
          <p:cNvSpPr txBox="1">
            <a:spLocks noChangeArrowheads="1"/>
          </p:cNvSpPr>
          <p:nvPr/>
        </p:nvSpPr>
        <p:spPr bwMode="auto">
          <a:xfrm>
            <a:off x="771405" y="2192782"/>
            <a:ext cx="81304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r>
              <a:rPr lang="en-US" dirty="0" smtClean="0">
                <a:solidFill>
                  <a:srgbClr val="080808"/>
                </a:solidFill>
              </a:rPr>
              <a:t>1900s</a:t>
            </a:r>
            <a:endParaRPr lang="en-US" dirty="0">
              <a:solidFill>
                <a:srgbClr val="080808"/>
              </a:solidFill>
            </a:endParaRPr>
          </a:p>
        </p:txBody>
      </p:sp>
      <p:sp>
        <p:nvSpPr>
          <p:cNvPr id="37915" name="Text Box 27"/>
          <p:cNvSpPr txBox="1">
            <a:spLocks noChangeArrowheads="1"/>
          </p:cNvSpPr>
          <p:nvPr/>
        </p:nvSpPr>
        <p:spPr bwMode="auto">
          <a:xfrm>
            <a:off x="2816663" y="2192782"/>
            <a:ext cx="69762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r>
              <a:rPr lang="en-US" dirty="0" smtClean="0">
                <a:solidFill>
                  <a:srgbClr val="080808"/>
                </a:solidFill>
              </a:rPr>
              <a:t>1930</a:t>
            </a:r>
            <a:endParaRPr lang="en-US" dirty="0">
              <a:solidFill>
                <a:srgbClr val="080808"/>
              </a:solidFill>
            </a:endParaRPr>
          </a:p>
        </p:txBody>
      </p:sp>
      <p:sp>
        <p:nvSpPr>
          <p:cNvPr id="37921" name="Text Box 33"/>
          <p:cNvSpPr txBox="1">
            <a:spLocks noChangeArrowheads="1"/>
          </p:cNvSpPr>
          <p:nvPr/>
        </p:nvSpPr>
        <p:spPr bwMode="auto">
          <a:xfrm>
            <a:off x="4867713" y="2192782"/>
            <a:ext cx="69762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r>
              <a:rPr lang="en-US" dirty="0" smtClean="0">
                <a:solidFill>
                  <a:srgbClr val="080808"/>
                </a:solidFill>
              </a:rPr>
              <a:t>1940</a:t>
            </a:r>
            <a:endParaRPr lang="en-US" dirty="0">
              <a:solidFill>
                <a:srgbClr val="080808"/>
              </a:solidFill>
            </a:endParaRPr>
          </a:p>
        </p:txBody>
      </p:sp>
      <p:sp>
        <p:nvSpPr>
          <p:cNvPr id="37922" name="Text Box 34"/>
          <p:cNvSpPr txBox="1">
            <a:spLocks noChangeArrowheads="1"/>
          </p:cNvSpPr>
          <p:nvPr/>
        </p:nvSpPr>
        <p:spPr bwMode="auto">
          <a:xfrm>
            <a:off x="6905225" y="2148332"/>
            <a:ext cx="87075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eaLnBrk="0" hangingPunct="0"/>
            <a:r>
              <a:rPr lang="en-US" sz="2400" b="1" dirty="0">
                <a:solidFill>
                  <a:schemeClr val="tx2">
                    <a:lumMod val="10000"/>
                  </a:schemeClr>
                </a:solidFill>
              </a:rPr>
              <a:t>1952</a:t>
            </a:r>
          </a:p>
        </p:txBody>
      </p:sp>
      <p:sp>
        <p:nvSpPr>
          <p:cNvPr id="38029" name="Rectangle 141"/>
          <p:cNvSpPr>
            <a:spLocks noChangeArrowheads="1"/>
          </p:cNvSpPr>
          <p:nvPr/>
        </p:nvSpPr>
        <p:spPr bwMode="gray">
          <a:xfrm>
            <a:off x="42760" y="5907433"/>
            <a:ext cx="8992357" cy="830997"/>
          </a:xfrm>
          <a:prstGeom prst="rect">
            <a:avLst/>
          </a:prstGeom>
          <a:noFill/>
          <a:ln>
            <a:noFill/>
          </a:ln>
          <a:effectLst/>
          <a:extLst>
            <a:ext uri="{909E8E84-426E-40DD-AFC4-6F175D3DCCD1}">
              <a14:hiddenFill xmlns:a14="http://schemas.microsoft.com/office/drawing/2010/main" xmlns="">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sz="1600" dirty="0" smtClean="0"/>
              <a:t>1950s </a:t>
            </a:r>
            <a:r>
              <a:rPr lang="en-US" sz="1600" dirty="0"/>
              <a:t>and 1960s with the development of </a:t>
            </a:r>
            <a:r>
              <a:rPr lang="en-US" sz="1600" dirty="0" smtClean="0"/>
              <a:t>defined complex </a:t>
            </a:r>
            <a:r>
              <a:rPr lang="en-US" sz="1600" dirty="0"/>
              <a:t>culture media such as Eagle’s Minimal </a:t>
            </a:r>
            <a:r>
              <a:rPr lang="en-US" sz="1600" dirty="0" smtClean="0"/>
              <a:t>Essential Medium</a:t>
            </a:r>
            <a:r>
              <a:rPr lang="en-US" sz="1600" dirty="0"/>
              <a:t>, Ham’s F12 and RPMI1640. These growth </a:t>
            </a:r>
            <a:r>
              <a:rPr lang="en-US" sz="1600" dirty="0" smtClean="0"/>
              <a:t>media were </a:t>
            </a:r>
            <a:r>
              <a:rPr lang="en-US" sz="1600" dirty="0"/>
              <a:t>supplemented with 5–10% (v/v) fetal calf serum </a:t>
            </a:r>
            <a:r>
              <a:rPr lang="en-US" sz="1600" dirty="0" smtClean="0"/>
              <a:t>and are </a:t>
            </a:r>
            <a:r>
              <a:rPr lang="en-US" sz="1600" dirty="0"/>
              <a:t>still widely used today.</a:t>
            </a:r>
            <a:endParaRPr lang="en-US" sz="1600" dirty="0">
              <a:solidFill>
                <a:srgbClr val="080808"/>
              </a:solidFill>
            </a:endParaRPr>
          </a:p>
        </p:txBody>
      </p:sp>
    </p:spTree>
    <p:extLst>
      <p:ext uri="{BB962C8B-B14F-4D97-AF65-F5344CB8AC3E}">
        <p14:creationId xmlns:p14="http://schemas.microsoft.com/office/powerpoint/2010/main" xmlns="" val="4206590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Cell Culture</a:t>
            </a:r>
            <a:endParaRPr lang="en-US" dirty="0"/>
          </a:p>
        </p:txBody>
      </p:sp>
      <p:sp>
        <p:nvSpPr>
          <p:cNvPr id="3" name="Content Placeholder 2"/>
          <p:cNvSpPr>
            <a:spLocks noGrp="1"/>
          </p:cNvSpPr>
          <p:nvPr>
            <p:ph idx="1"/>
          </p:nvPr>
        </p:nvSpPr>
        <p:spPr/>
        <p:txBody>
          <a:bodyPr/>
          <a:lstStyle/>
          <a:p>
            <a:r>
              <a:rPr lang="en-US" dirty="0" smtClean="0"/>
              <a:t>It broadly involves the culturing techniques carried following the isolation of the cells, but before the first subculture.</a:t>
            </a:r>
          </a:p>
          <a:p>
            <a:r>
              <a:rPr lang="en-US" dirty="0" smtClean="0"/>
              <a:t>Usually prepared from large tissue masses.</a:t>
            </a:r>
          </a:p>
          <a:p>
            <a:r>
              <a:rPr lang="en-US" dirty="0" smtClean="0"/>
              <a:t>Thus contains different cell types e.g. fibroblasts, macrophages, lymphocytes, epithelial cells.</a:t>
            </a:r>
            <a:endParaRPr lang="en-US" dirty="0"/>
          </a:p>
        </p:txBody>
      </p:sp>
    </p:spTree>
    <p:extLst>
      <p:ext uri="{BB962C8B-B14F-4D97-AF65-F5344CB8AC3E}">
        <p14:creationId xmlns:p14="http://schemas.microsoft.com/office/powerpoint/2010/main" xmlns="" val="3576082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3000" dirty="0" smtClean="0"/>
              <a:t>Certain Criteria/Characteristics</a:t>
            </a:r>
            <a:endParaRPr lang="en-US" sz="3000" dirty="0"/>
          </a:p>
        </p:txBody>
      </p:sp>
      <p:sp>
        <p:nvSpPr>
          <p:cNvPr id="12291" name="AutoShape 3"/>
          <p:cNvSpPr>
            <a:spLocks noChangeArrowheads="1"/>
          </p:cNvSpPr>
          <p:nvPr/>
        </p:nvSpPr>
        <p:spPr bwMode="gray">
          <a:xfrm>
            <a:off x="457200" y="4419600"/>
            <a:ext cx="2543175" cy="1600200"/>
          </a:xfrm>
          <a:prstGeom prst="roundRect">
            <a:avLst>
              <a:gd name="adj" fmla="val 12699"/>
            </a:avLst>
          </a:prstGeom>
          <a:solidFill>
            <a:schemeClr val="accent1"/>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17961" dir="13500000" algn="ctr" rotWithShape="0">
                    <a:schemeClr val="accent1">
                      <a:gamma/>
                      <a:shade val="60000"/>
                      <a:invGamma/>
                    </a:schemeClr>
                  </a:outerShdw>
                </a:effectLst>
              </a14:hiddenEffects>
            </a:ext>
          </a:extLst>
        </p:spPr>
        <p:txBody>
          <a:bodyPr wrap="none" anchor="ctr"/>
          <a:lstStyle/>
          <a:p>
            <a:endParaRPr lang="en-US"/>
          </a:p>
        </p:txBody>
      </p:sp>
      <p:sp>
        <p:nvSpPr>
          <p:cNvPr id="12292" name="Text Box 4"/>
          <p:cNvSpPr txBox="1">
            <a:spLocks noChangeArrowheads="1"/>
          </p:cNvSpPr>
          <p:nvPr/>
        </p:nvSpPr>
        <p:spPr bwMode="gray">
          <a:xfrm>
            <a:off x="3584575" y="3790950"/>
            <a:ext cx="1905000" cy="338554"/>
          </a:xfrm>
          <a:prstGeom prst="rect">
            <a:avLst/>
          </a:prstGeom>
          <a:noFill/>
          <a:ln>
            <a:noFill/>
          </a:ln>
          <a:effectLst/>
          <a:extLst>
            <a:ext uri="{909E8E84-426E-40DD-AFC4-6F175D3DCCD1}">
              <a14:hiddenFill xmlns:a14="http://schemas.microsoft.com/office/drawing/2010/main" xmlns="">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1600" b="1" dirty="0">
                <a:cs typeface="Arial" charset="0"/>
              </a:rPr>
              <a:t> </a:t>
            </a:r>
          </a:p>
        </p:txBody>
      </p:sp>
      <p:sp>
        <p:nvSpPr>
          <p:cNvPr id="12293" name="AutoShape 5"/>
          <p:cNvSpPr>
            <a:spLocks noChangeArrowheads="1"/>
          </p:cNvSpPr>
          <p:nvPr/>
        </p:nvSpPr>
        <p:spPr bwMode="gray">
          <a:xfrm>
            <a:off x="511175" y="4848225"/>
            <a:ext cx="2408238" cy="1114425"/>
          </a:xfrm>
          <a:prstGeom prst="roundRect">
            <a:avLst>
              <a:gd name="adj" fmla="val 16667"/>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xmlns="" w="9525">
                <a:solidFill>
                  <a:srgbClr val="99DEE7"/>
                </a:solidFill>
                <a:round/>
                <a:headEnd/>
                <a:tailEnd/>
              </a14:hiddenLine>
            </a:ext>
          </a:extLst>
        </p:spPr>
        <p:txBody>
          <a:bodyPr wrap="none" anchor="ctr"/>
          <a:lstStyle/>
          <a:p>
            <a:endParaRPr lang="en-US"/>
          </a:p>
        </p:txBody>
      </p:sp>
      <p:sp>
        <p:nvSpPr>
          <p:cNvPr id="12294" name="Text Box 18"/>
          <p:cNvSpPr txBox="1">
            <a:spLocks noChangeArrowheads="1"/>
          </p:cNvSpPr>
          <p:nvPr/>
        </p:nvSpPr>
        <p:spPr bwMode="white">
          <a:xfrm>
            <a:off x="552450" y="4443413"/>
            <a:ext cx="23669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US" sz="2000" b="1" dirty="0" smtClean="0">
                <a:solidFill>
                  <a:srgbClr val="FFFFFF"/>
                </a:solidFill>
                <a:cs typeface="Arial" charset="0"/>
              </a:rPr>
              <a:t>Quantity of Cells</a:t>
            </a:r>
            <a:endParaRPr lang="en-US" sz="2000" b="1" dirty="0">
              <a:solidFill>
                <a:srgbClr val="FFFFFF"/>
              </a:solidFill>
              <a:cs typeface="Arial" charset="0"/>
            </a:endParaRPr>
          </a:p>
        </p:txBody>
      </p:sp>
      <p:sp>
        <p:nvSpPr>
          <p:cNvPr id="12295" name="Text Box 9"/>
          <p:cNvSpPr txBox="1">
            <a:spLocks noChangeArrowheads="1"/>
          </p:cNvSpPr>
          <p:nvPr/>
        </p:nvSpPr>
        <p:spPr bwMode="gray">
          <a:xfrm>
            <a:off x="552450" y="4926013"/>
            <a:ext cx="2316163"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sz="1400" b="1" dirty="0" smtClean="0">
                <a:solidFill>
                  <a:srgbClr val="000000"/>
                </a:solidFill>
                <a:cs typeface="Arial" charset="0"/>
              </a:rPr>
              <a:t>Should be higher as survival rate is substantially lower</a:t>
            </a:r>
            <a:endParaRPr lang="en-US" sz="1400" b="1" dirty="0">
              <a:solidFill>
                <a:srgbClr val="000000"/>
              </a:solidFill>
              <a:cs typeface="Arial" charset="0"/>
            </a:endParaRPr>
          </a:p>
        </p:txBody>
      </p:sp>
      <p:sp>
        <p:nvSpPr>
          <p:cNvPr id="12296" name="AutoShape 8"/>
          <p:cNvSpPr>
            <a:spLocks noChangeArrowheads="1"/>
          </p:cNvSpPr>
          <p:nvPr/>
        </p:nvSpPr>
        <p:spPr bwMode="gray">
          <a:xfrm>
            <a:off x="457200" y="2057400"/>
            <a:ext cx="2543175" cy="1600200"/>
          </a:xfrm>
          <a:prstGeom prst="roundRect">
            <a:avLst>
              <a:gd name="adj" fmla="val 12699"/>
            </a:avLst>
          </a:prstGeom>
          <a:solidFill>
            <a:schemeClr val="folHlink"/>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17961" dir="13500000" algn="ctr" rotWithShape="0">
                    <a:schemeClr val="folHlink">
                      <a:gamma/>
                      <a:shade val="60000"/>
                      <a:invGamma/>
                    </a:schemeClr>
                  </a:outerShdw>
                </a:effectLst>
              </a14:hiddenEffects>
            </a:ext>
          </a:extLst>
        </p:spPr>
        <p:txBody>
          <a:bodyPr wrap="none" anchor="ctr"/>
          <a:lstStyle/>
          <a:p>
            <a:endParaRPr lang="en-US"/>
          </a:p>
        </p:txBody>
      </p:sp>
      <p:sp>
        <p:nvSpPr>
          <p:cNvPr id="12297" name="AutoShape 9"/>
          <p:cNvSpPr>
            <a:spLocks noChangeArrowheads="1"/>
          </p:cNvSpPr>
          <p:nvPr/>
        </p:nvSpPr>
        <p:spPr bwMode="gray">
          <a:xfrm>
            <a:off x="511175" y="2486025"/>
            <a:ext cx="2408238" cy="1114425"/>
          </a:xfrm>
          <a:prstGeom prst="roundRect">
            <a:avLst>
              <a:gd name="adj" fmla="val 16667"/>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xmlns="" w="9525">
                <a:solidFill>
                  <a:srgbClr val="99DEE7"/>
                </a:solidFill>
                <a:round/>
                <a:headEnd/>
                <a:tailEnd/>
              </a14:hiddenLine>
            </a:ext>
          </a:extLst>
        </p:spPr>
        <p:txBody>
          <a:bodyPr wrap="none" anchor="ctr"/>
          <a:lstStyle/>
          <a:p>
            <a:endParaRPr lang="en-US"/>
          </a:p>
        </p:txBody>
      </p:sp>
      <p:sp>
        <p:nvSpPr>
          <p:cNvPr id="12298" name="Text Box 18"/>
          <p:cNvSpPr txBox="1">
            <a:spLocks noChangeArrowheads="1"/>
          </p:cNvSpPr>
          <p:nvPr/>
        </p:nvSpPr>
        <p:spPr bwMode="white">
          <a:xfrm>
            <a:off x="685800" y="2057400"/>
            <a:ext cx="20066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US" sz="2000" b="1" dirty="0" smtClean="0">
                <a:solidFill>
                  <a:srgbClr val="FFFFFF"/>
                </a:solidFill>
                <a:cs typeface="Arial" charset="0"/>
              </a:rPr>
              <a:t>Type of Cells</a:t>
            </a:r>
            <a:endParaRPr lang="en-US" sz="2000" b="1" dirty="0">
              <a:solidFill>
                <a:srgbClr val="FFFFFF"/>
              </a:solidFill>
              <a:cs typeface="Arial" charset="0"/>
            </a:endParaRPr>
          </a:p>
        </p:txBody>
      </p:sp>
      <p:sp>
        <p:nvSpPr>
          <p:cNvPr id="12299" name="Text Box 9"/>
          <p:cNvSpPr txBox="1">
            <a:spLocks noChangeArrowheads="1"/>
          </p:cNvSpPr>
          <p:nvPr/>
        </p:nvSpPr>
        <p:spPr bwMode="gray">
          <a:xfrm>
            <a:off x="552450" y="2563813"/>
            <a:ext cx="23161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sz="1400" b="1" dirty="0" smtClean="0">
                <a:solidFill>
                  <a:srgbClr val="000000"/>
                </a:solidFill>
                <a:cs typeface="Arial" charset="0"/>
              </a:rPr>
              <a:t>Embryonic tissues rather than adult tissues</a:t>
            </a:r>
            <a:endParaRPr lang="en-US" sz="1400" b="1" dirty="0">
              <a:solidFill>
                <a:srgbClr val="000000"/>
              </a:solidFill>
              <a:cs typeface="Arial" charset="0"/>
            </a:endParaRPr>
          </a:p>
        </p:txBody>
      </p:sp>
      <p:sp>
        <p:nvSpPr>
          <p:cNvPr id="12300" name="AutoShape 12"/>
          <p:cNvSpPr>
            <a:spLocks noChangeArrowheads="1"/>
          </p:cNvSpPr>
          <p:nvPr/>
        </p:nvSpPr>
        <p:spPr bwMode="gray">
          <a:xfrm>
            <a:off x="6067425" y="4419600"/>
            <a:ext cx="2543175" cy="1600200"/>
          </a:xfrm>
          <a:prstGeom prst="roundRect">
            <a:avLst>
              <a:gd name="adj" fmla="val 12699"/>
            </a:avLst>
          </a:prstGeom>
          <a:solidFill>
            <a:schemeClr val="hlink"/>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17961" dir="13500000" algn="ctr" rotWithShape="0">
                    <a:schemeClr val="hlink">
                      <a:gamma/>
                      <a:shade val="60000"/>
                      <a:invGamma/>
                    </a:schemeClr>
                  </a:outerShdw>
                </a:effectLst>
              </a14:hiddenEffects>
            </a:ext>
          </a:extLst>
        </p:spPr>
        <p:txBody>
          <a:bodyPr wrap="none" anchor="ctr"/>
          <a:lstStyle/>
          <a:p>
            <a:endParaRPr lang="en-US"/>
          </a:p>
        </p:txBody>
      </p:sp>
      <p:sp>
        <p:nvSpPr>
          <p:cNvPr id="12301" name="AutoShape 13"/>
          <p:cNvSpPr>
            <a:spLocks noChangeArrowheads="1"/>
          </p:cNvSpPr>
          <p:nvPr/>
        </p:nvSpPr>
        <p:spPr bwMode="gray">
          <a:xfrm>
            <a:off x="6121400" y="4848225"/>
            <a:ext cx="2408238" cy="1114425"/>
          </a:xfrm>
          <a:prstGeom prst="roundRect">
            <a:avLst>
              <a:gd name="adj" fmla="val 16667"/>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xmlns="" w="9525">
                <a:solidFill>
                  <a:srgbClr val="99DEE7"/>
                </a:solidFill>
                <a:round/>
                <a:headEnd/>
                <a:tailEnd/>
              </a14:hiddenLine>
            </a:ext>
          </a:extLst>
        </p:spPr>
        <p:txBody>
          <a:bodyPr wrap="none" anchor="ctr"/>
          <a:lstStyle/>
          <a:p>
            <a:endParaRPr lang="en-US"/>
          </a:p>
        </p:txBody>
      </p:sp>
      <p:sp>
        <p:nvSpPr>
          <p:cNvPr id="12302" name="Text Box 18"/>
          <p:cNvSpPr txBox="1">
            <a:spLocks noChangeArrowheads="1"/>
          </p:cNvSpPr>
          <p:nvPr/>
        </p:nvSpPr>
        <p:spPr bwMode="white">
          <a:xfrm>
            <a:off x="5943600" y="4443413"/>
            <a:ext cx="28194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US" sz="2000" b="1" dirty="0" smtClean="0">
                <a:solidFill>
                  <a:srgbClr val="FFFFFF"/>
                </a:solidFill>
                <a:cs typeface="Arial" charset="0"/>
              </a:rPr>
              <a:t>Selection of Medium</a:t>
            </a:r>
            <a:endParaRPr lang="en-US" sz="2000" b="1" dirty="0">
              <a:solidFill>
                <a:srgbClr val="FFFFFF"/>
              </a:solidFill>
              <a:cs typeface="Arial" charset="0"/>
            </a:endParaRPr>
          </a:p>
        </p:txBody>
      </p:sp>
      <p:sp>
        <p:nvSpPr>
          <p:cNvPr id="12303" name="Text Box 9"/>
          <p:cNvSpPr txBox="1">
            <a:spLocks noChangeArrowheads="1"/>
          </p:cNvSpPr>
          <p:nvPr/>
        </p:nvSpPr>
        <p:spPr bwMode="gray">
          <a:xfrm>
            <a:off x="6162675" y="4926013"/>
            <a:ext cx="2316163"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sz="1400" b="1" dirty="0" smtClean="0">
                <a:solidFill>
                  <a:srgbClr val="000000"/>
                </a:solidFill>
                <a:cs typeface="Arial" charset="0"/>
              </a:rPr>
              <a:t>Nutrient rich</a:t>
            </a:r>
          </a:p>
          <a:p>
            <a:pPr algn="ctr" eaLnBrk="0" hangingPunct="0"/>
            <a:r>
              <a:rPr lang="en-US" sz="1400" b="1" dirty="0" smtClean="0">
                <a:solidFill>
                  <a:srgbClr val="000000"/>
                </a:solidFill>
                <a:cs typeface="Arial" charset="0"/>
              </a:rPr>
              <a:t>Addition of Serum and Fetal Bovine Source is preferred</a:t>
            </a:r>
            <a:endParaRPr lang="en-US" sz="1400" b="1" dirty="0">
              <a:solidFill>
                <a:srgbClr val="000000"/>
              </a:solidFill>
              <a:cs typeface="Arial" charset="0"/>
            </a:endParaRPr>
          </a:p>
        </p:txBody>
      </p:sp>
      <p:sp>
        <p:nvSpPr>
          <p:cNvPr id="12304" name="AutoShape 16"/>
          <p:cNvSpPr>
            <a:spLocks noChangeArrowheads="1"/>
          </p:cNvSpPr>
          <p:nvPr/>
        </p:nvSpPr>
        <p:spPr bwMode="gray">
          <a:xfrm>
            <a:off x="6067425" y="2057400"/>
            <a:ext cx="2543175" cy="1600200"/>
          </a:xfrm>
          <a:prstGeom prst="roundRect">
            <a:avLst>
              <a:gd name="adj" fmla="val 12699"/>
            </a:avLst>
          </a:prstGeom>
          <a:solidFill>
            <a:schemeClr val="accent2"/>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17961" dir="13500000" algn="ctr" rotWithShape="0">
                    <a:schemeClr val="accent2">
                      <a:gamma/>
                      <a:shade val="60000"/>
                      <a:invGamma/>
                    </a:schemeClr>
                  </a:outerShdw>
                </a:effectLst>
              </a14:hiddenEffects>
            </a:ext>
          </a:extLst>
        </p:spPr>
        <p:txBody>
          <a:bodyPr wrap="none" anchor="ctr"/>
          <a:lstStyle/>
          <a:p>
            <a:endParaRPr lang="en-US"/>
          </a:p>
        </p:txBody>
      </p:sp>
      <p:sp>
        <p:nvSpPr>
          <p:cNvPr id="12305" name="AutoShape 17"/>
          <p:cNvSpPr>
            <a:spLocks noChangeArrowheads="1"/>
          </p:cNvSpPr>
          <p:nvPr/>
        </p:nvSpPr>
        <p:spPr bwMode="gray">
          <a:xfrm>
            <a:off x="6121400" y="2486025"/>
            <a:ext cx="2408238" cy="1114425"/>
          </a:xfrm>
          <a:prstGeom prst="roundRect">
            <a:avLst>
              <a:gd name="adj" fmla="val 16667"/>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xmlns="" w="9525">
                <a:solidFill>
                  <a:srgbClr val="99DEE7"/>
                </a:solidFill>
                <a:round/>
                <a:headEnd/>
                <a:tailEnd/>
              </a14:hiddenLine>
            </a:ext>
          </a:extLst>
        </p:spPr>
        <p:txBody>
          <a:bodyPr wrap="none" anchor="ctr"/>
          <a:lstStyle/>
          <a:p>
            <a:endParaRPr lang="en-US"/>
          </a:p>
        </p:txBody>
      </p:sp>
      <p:sp>
        <p:nvSpPr>
          <p:cNvPr id="12306" name="Text Box 18"/>
          <p:cNvSpPr txBox="1">
            <a:spLocks noChangeArrowheads="1"/>
          </p:cNvSpPr>
          <p:nvPr/>
        </p:nvSpPr>
        <p:spPr bwMode="white">
          <a:xfrm>
            <a:off x="6067425" y="2081213"/>
            <a:ext cx="241141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US" sz="2000" b="1" dirty="0" smtClean="0">
                <a:solidFill>
                  <a:srgbClr val="FFFFFF"/>
                </a:solidFill>
                <a:cs typeface="Arial" charset="0"/>
              </a:rPr>
              <a:t>Minimum damage</a:t>
            </a:r>
            <a:endParaRPr lang="en-US" sz="2000" b="1" dirty="0">
              <a:solidFill>
                <a:srgbClr val="FFFFFF"/>
              </a:solidFill>
              <a:cs typeface="Arial" charset="0"/>
            </a:endParaRPr>
          </a:p>
        </p:txBody>
      </p:sp>
      <p:sp>
        <p:nvSpPr>
          <p:cNvPr id="12307" name="Text Box 9"/>
          <p:cNvSpPr txBox="1">
            <a:spLocks noChangeArrowheads="1"/>
          </p:cNvSpPr>
          <p:nvPr/>
        </p:nvSpPr>
        <p:spPr bwMode="gray">
          <a:xfrm>
            <a:off x="6162675" y="2563813"/>
            <a:ext cx="2316163"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r>
              <a:rPr lang="en-US" sz="1400" b="1" dirty="0" smtClean="0">
                <a:solidFill>
                  <a:srgbClr val="000000"/>
                </a:solidFill>
                <a:cs typeface="Arial" charset="0"/>
              </a:rPr>
              <a:t>Careful processing and dead cells should be removed</a:t>
            </a:r>
            <a:endParaRPr lang="en-US" sz="1400" b="1" dirty="0">
              <a:solidFill>
                <a:srgbClr val="000000"/>
              </a:solidFill>
              <a:cs typeface="Arial" charset="0"/>
            </a:endParaRPr>
          </a:p>
        </p:txBody>
      </p:sp>
      <p:grpSp>
        <p:nvGrpSpPr>
          <p:cNvPr id="12308" name="Group 20"/>
          <p:cNvGrpSpPr>
            <a:grpSpLocks/>
          </p:cNvGrpSpPr>
          <p:nvPr/>
        </p:nvGrpSpPr>
        <p:grpSpPr bwMode="auto">
          <a:xfrm>
            <a:off x="3095625" y="2667000"/>
            <a:ext cx="2819400" cy="2803525"/>
            <a:chOff x="1968" y="1488"/>
            <a:chExt cx="1776" cy="1766"/>
          </a:xfrm>
        </p:grpSpPr>
        <p:sp>
          <p:nvSpPr>
            <p:cNvPr id="12309" name="AutoShape 21"/>
            <p:cNvSpPr>
              <a:spLocks noChangeArrowheads="1"/>
            </p:cNvSpPr>
            <p:nvPr/>
          </p:nvSpPr>
          <p:spPr bwMode="gray">
            <a:xfrm rot="6774404">
              <a:off x="2004" y="1578"/>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hlink">
                    <a:gamma/>
                    <a:shade val="0"/>
                    <a:invGamma/>
                  </a:schemeClr>
                </a:gs>
                <a:gs pos="100000">
                  <a:schemeClr val="hlink"/>
                </a:gs>
              </a:gsLst>
              <a:lin ang="2700000" scaled="1"/>
            </a:gradFill>
            <a:ln>
              <a:noFill/>
            </a:ln>
            <a:effectLst/>
            <a:scene3d>
              <a:camera prst="legacyObliqueTopRight"/>
              <a:lightRig rig="legacyFlat3" dir="b"/>
            </a:scene3d>
            <a:sp3d extrusionH="176200" prstMaterial="legacyMatte">
              <a:bevelT w="13500" h="13500" prst="angle"/>
              <a:bevelB w="13500" h="13500" prst="angle"/>
              <a:extrusionClr>
                <a:schemeClr val="hlink"/>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dist="107763" dir="2700000" algn="ctr" rotWithShape="0">
                      <a:srgbClr val="000000">
                        <a:alpha val="50000"/>
                      </a:srgbClr>
                    </a:outerShdw>
                  </a:effectLst>
                </a14:hiddenEffects>
              </a:ext>
            </a:extLst>
          </p:spPr>
          <p:txBody>
            <a:bodyPr wrap="none" anchor="ctr">
              <a:flatTx/>
            </a:bodyPr>
            <a:lstStyle/>
            <a:p>
              <a:endParaRPr lang="en-US"/>
            </a:p>
          </p:txBody>
        </p:sp>
        <p:sp>
          <p:nvSpPr>
            <p:cNvPr id="12310" name="AutoShape 22"/>
            <p:cNvSpPr>
              <a:spLocks noChangeArrowheads="1"/>
            </p:cNvSpPr>
            <p:nvPr/>
          </p:nvSpPr>
          <p:spPr bwMode="gray">
            <a:xfrm rot="12174404">
              <a:off x="1968" y="1567"/>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accent1">
                    <a:gamma/>
                    <a:shade val="0"/>
                    <a:invGamma/>
                  </a:schemeClr>
                </a:gs>
                <a:gs pos="100000">
                  <a:schemeClr val="accent1"/>
                </a:gs>
              </a:gsLst>
              <a:lin ang="2700000" scaled="1"/>
            </a:gradFill>
            <a:ln>
              <a:noFill/>
            </a:ln>
            <a:effectLst/>
            <a:scene3d>
              <a:camera prst="legacyObliqueTopRight"/>
              <a:lightRig rig="legacyFlat3" dir="b"/>
            </a:scene3d>
            <a:sp3d extrusionH="176200" prstMaterial="legacyMatte">
              <a:bevelT w="13500" h="13500" prst="angle"/>
              <a:bevelB w="13500" h="13500" prst="angle"/>
              <a:extrusionClr>
                <a:schemeClr val="accent1"/>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dist="107763" dir="2700000" algn="ctr" rotWithShape="0">
                      <a:srgbClr val="000000">
                        <a:alpha val="50000"/>
                      </a:srgbClr>
                    </a:outerShdw>
                  </a:effectLst>
                </a14:hiddenEffects>
              </a:ext>
            </a:extLst>
          </p:spPr>
          <p:txBody>
            <a:bodyPr wrap="none" anchor="ctr">
              <a:flatTx/>
            </a:bodyPr>
            <a:lstStyle/>
            <a:p>
              <a:endParaRPr lang="en-US"/>
            </a:p>
          </p:txBody>
        </p:sp>
        <p:sp>
          <p:nvSpPr>
            <p:cNvPr id="12311" name="AutoShape 23"/>
            <p:cNvSpPr>
              <a:spLocks noChangeArrowheads="1"/>
            </p:cNvSpPr>
            <p:nvPr/>
          </p:nvSpPr>
          <p:spPr bwMode="gray">
            <a:xfrm rot="17574404">
              <a:off x="2029" y="1500"/>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folHlink">
                    <a:gamma/>
                    <a:shade val="6275"/>
                    <a:invGamma/>
                  </a:schemeClr>
                </a:gs>
                <a:gs pos="100000">
                  <a:schemeClr val="folHlink"/>
                </a:gs>
              </a:gsLst>
              <a:lin ang="2700000" scaled="1"/>
            </a:gradFill>
            <a:ln>
              <a:noFill/>
            </a:ln>
            <a:effectLst/>
            <a:scene3d>
              <a:camera prst="legacyObliqueTopRight"/>
              <a:lightRig rig="legacyFlat3" dir="b"/>
            </a:scene3d>
            <a:sp3d extrusionH="176200" prstMaterial="legacyMatte">
              <a:bevelT w="13500" h="13500" prst="angle"/>
              <a:bevelB w="13500" h="13500" prst="angle"/>
              <a:extrusionClr>
                <a:schemeClr val="folHlink"/>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dist="107763" dir="2700000" algn="ctr" rotWithShape="0">
                      <a:srgbClr val="000000">
                        <a:alpha val="50000"/>
                      </a:srgbClr>
                    </a:outerShdw>
                  </a:effectLst>
                </a14:hiddenEffects>
              </a:ext>
            </a:extLst>
          </p:spPr>
          <p:txBody>
            <a:bodyPr wrap="none" anchor="ctr">
              <a:flatTx/>
            </a:bodyPr>
            <a:lstStyle/>
            <a:p>
              <a:endParaRPr lang="en-US"/>
            </a:p>
          </p:txBody>
        </p:sp>
        <p:sp>
          <p:nvSpPr>
            <p:cNvPr id="12312" name="AutoShape 24"/>
            <p:cNvSpPr>
              <a:spLocks noChangeArrowheads="1"/>
            </p:cNvSpPr>
            <p:nvPr/>
          </p:nvSpPr>
          <p:spPr bwMode="gray">
            <a:xfrm rot="22974404">
              <a:off x="2056" y="1536"/>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accent2">
                    <a:gamma/>
                    <a:shade val="0"/>
                    <a:invGamma/>
                  </a:schemeClr>
                </a:gs>
                <a:gs pos="100000">
                  <a:schemeClr val="accent2"/>
                </a:gs>
              </a:gsLst>
              <a:lin ang="2700000" scaled="1"/>
            </a:gradFill>
            <a:ln>
              <a:noFill/>
            </a:ln>
            <a:effectLst/>
            <a:scene3d>
              <a:camera prst="legacyObliqueTopRight"/>
              <a:lightRig rig="legacyFlat3" dir="b"/>
            </a:scene3d>
            <a:sp3d extrusionH="176200" prstMaterial="legacyMatte">
              <a:bevelT w="13500" h="13500" prst="angle"/>
              <a:bevelB w="13500" h="13500" prst="angle"/>
              <a:extrusionClr>
                <a:schemeClr val="accent2"/>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dist="107763" dir="2700000" algn="ctr" rotWithShape="0">
                      <a:srgbClr val="000000">
                        <a:alpha val="50000"/>
                      </a:srgbClr>
                    </a:outerShdw>
                  </a:effectLst>
                </a14:hiddenEffects>
              </a:ext>
            </a:extLst>
          </p:spPr>
          <p:txBody>
            <a:bodyPr wrap="none" anchor="ctr">
              <a:flatTx/>
            </a:bodyPr>
            <a:lstStyle/>
            <a:p>
              <a:endParaRPr lang="en-US"/>
            </a:p>
          </p:txBody>
        </p:sp>
      </p:grpSp>
      <p:sp>
        <p:nvSpPr>
          <p:cNvPr id="2" name="TextBox 1"/>
          <p:cNvSpPr txBox="1"/>
          <p:nvPr/>
        </p:nvSpPr>
        <p:spPr>
          <a:xfrm>
            <a:off x="1828800" y="6172200"/>
            <a:ext cx="5181600" cy="646331"/>
          </a:xfrm>
          <a:prstGeom prst="rect">
            <a:avLst/>
          </a:prstGeom>
          <a:noFill/>
        </p:spPr>
        <p:txBody>
          <a:bodyPr wrap="square" rtlCol="0">
            <a:spAutoFit/>
          </a:bodyPr>
          <a:lstStyle/>
          <a:p>
            <a:pPr algn="ctr"/>
            <a:r>
              <a:rPr lang="en-US" dirty="0" smtClean="0"/>
              <a:t>Necessary to remove enzymes used for disaggregation of cells by centrifugation</a:t>
            </a:r>
            <a:endParaRPr lang="en-US" dirty="0"/>
          </a:p>
        </p:txBody>
      </p:sp>
    </p:spTree>
    <p:extLst>
      <p:ext uri="{BB962C8B-B14F-4D97-AF65-F5344CB8AC3E}">
        <p14:creationId xmlns:p14="http://schemas.microsoft.com/office/powerpoint/2010/main" xmlns="" val="1989526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247650"/>
            <a:ext cx="6400800" cy="1143000"/>
          </a:xfrm>
        </p:spPr>
        <p:txBody>
          <a:bodyPr/>
          <a:lstStyle/>
          <a:p>
            <a:r>
              <a:rPr lang="en-US" sz="2800" dirty="0"/>
              <a:t>Techniques for Primary Cell Culture</a:t>
            </a:r>
          </a:p>
        </p:txBody>
      </p:sp>
      <p:sp>
        <p:nvSpPr>
          <p:cNvPr id="17411" name="Oval 3"/>
          <p:cNvSpPr>
            <a:spLocks noChangeArrowheads="1"/>
          </p:cNvSpPr>
          <p:nvPr/>
        </p:nvSpPr>
        <p:spPr bwMode="gray">
          <a:xfrm>
            <a:off x="2455863" y="2352675"/>
            <a:ext cx="3743325" cy="3743325"/>
          </a:xfrm>
          <a:prstGeom prst="ellipse">
            <a:avLst/>
          </a:prstGeom>
          <a:gradFill rotWithShape="1">
            <a:gsLst>
              <a:gs pos="0">
                <a:srgbClr val="E6E6E6"/>
              </a:gs>
              <a:gs pos="14999">
                <a:srgbClr val="7D8496"/>
              </a:gs>
              <a:gs pos="53000">
                <a:srgbClr val="E6E6E6"/>
              </a:gs>
              <a:gs pos="67999">
                <a:srgbClr val="7D8496"/>
              </a:gs>
              <a:gs pos="92999">
                <a:srgbClr val="E6E6E6"/>
              </a:gs>
              <a:gs pos="100000">
                <a:srgbClr val="FFFFFF"/>
              </a:gs>
            </a:gsLst>
            <a:lin ang="27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412" name="Oval 4"/>
          <p:cNvSpPr>
            <a:spLocks noChangeArrowheads="1"/>
          </p:cNvSpPr>
          <p:nvPr/>
        </p:nvSpPr>
        <p:spPr bwMode="gray">
          <a:xfrm>
            <a:off x="2949575" y="2832100"/>
            <a:ext cx="2749550" cy="2746375"/>
          </a:xfrm>
          <a:prstGeom prst="ellipse">
            <a:avLst/>
          </a:prstGeom>
          <a:gradFill rotWithShape="1">
            <a:gsLst>
              <a:gs pos="0">
                <a:srgbClr val="FFFFFF">
                  <a:gamma/>
                  <a:shade val="63137"/>
                  <a:invGamma/>
                </a:srgbClr>
              </a:gs>
              <a:gs pos="50000">
                <a:srgbClr val="FFFFFF"/>
              </a:gs>
              <a:gs pos="100000">
                <a:srgbClr val="FFFFFF">
                  <a:gamma/>
                  <a:shade val="63137"/>
                  <a:invGamma/>
                </a:srgbClr>
              </a:gs>
            </a:gsLst>
            <a:lin ang="2700000" scaled="1"/>
          </a:gradFill>
          <a:ln>
            <a:noFill/>
          </a:ln>
          <a:effectLst>
            <a:prstShdw prst="shdw17" dist="17961" dir="2700000">
              <a:srgbClr val="FFFFFF">
                <a:gamma/>
                <a:shade val="60000"/>
                <a:invGamma/>
              </a:srgbClr>
            </a:prstShdw>
          </a:effectLst>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n-US"/>
          </a:p>
        </p:txBody>
      </p:sp>
      <p:sp>
        <p:nvSpPr>
          <p:cNvPr id="17413" name="Text Box 5"/>
          <p:cNvSpPr txBox="1">
            <a:spLocks noChangeArrowheads="1"/>
          </p:cNvSpPr>
          <p:nvPr/>
        </p:nvSpPr>
        <p:spPr bwMode="gray">
          <a:xfrm>
            <a:off x="3124200" y="3673475"/>
            <a:ext cx="2441575" cy="1200329"/>
          </a:xfrm>
          <a:prstGeom prst="rect">
            <a:avLst/>
          </a:prstGeom>
          <a:noFill/>
          <a:ln>
            <a:noFill/>
          </a:ln>
          <a:effectLst/>
          <a:extLst>
            <a:ext uri="{909E8E84-426E-40DD-AFC4-6F175D3DCCD1}">
              <a14:hiddenFill xmlns:a14="http://schemas.microsoft.com/office/drawing/2010/main" xmlns="">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400" b="1" dirty="0" smtClean="0">
                <a:solidFill>
                  <a:srgbClr val="080808"/>
                </a:solidFill>
                <a:effectLst>
                  <a:outerShdw blurRad="38100" dist="38100" dir="2700000" algn="tl">
                    <a:srgbClr val="C0C0C0"/>
                  </a:outerShdw>
                </a:effectLst>
                <a:cs typeface="Arial" charset="0"/>
              </a:rPr>
              <a:t>Techniques for Primary Cell Culture</a:t>
            </a:r>
            <a:endParaRPr lang="en-US" sz="2400" b="1" dirty="0">
              <a:solidFill>
                <a:srgbClr val="080808"/>
              </a:solidFill>
              <a:effectLst>
                <a:outerShdw blurRad="38100" dist="38100" dir="2700000" algn="tl">
                  <a:srgbClr val="C0C0C0"/>
                </a:outerShdw>
              </a:effectLst>
              <a:cs typeface="Arial" charset="0"/>
            </a:endParaRPr>
          </a:p>
        </p:txBody>
      </p:sp>
      <p:sp>
        <p:nvSpPr>
          <p:cNvPr id="17414" name="Text Box 6"/>
          <p:cNvSpPr txBox="1">
            <a:spLocks noChangeArrowheads="1"/>
          </p:cNvSpPr>
          <p:nvPr/>
        </p:nvSpPr>
        <p:spPr bwMode="gray">
          <a:xfrm>
            <a:off x="4953000" y="1752600"/>
            <a:ext cx="41910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r>
              <a:rPr lang="en-US" sz="1400" b="1" dirty="0" smtClean="0">
                <a:solidFill>
                  <a:srgbClr val="080808"/>
                </a:solidFill>
                <a:cs typeface="Arial" charset="0"/>
              </a:rPr>
              <a:t>Soft tissues e.g. spleen, brain, embryonic lever, soft tumors</a:t>
            </a:r>
            <a:endParaRPr lang="en-US" sz="1400" b="1" dirty="0">
              <a:solidFill>
                <a:srgbClr val="080808"/>
              </a:solidFill>
              <a:cs typeface="Arial" charset="0"/>
            </a:endParaRPr>
          </a:p>
        </p:txBody>
      </p:sp>
      <p:sp>
        <p:nvSpPr>
          <p:cNvPr id="17415" name="Text Box 7"/>
          <p:cNvSpPr txBox="1">
            <a:spLocks noChangeArrowheads="1"/>
          </p:cNvSpPr>
          <p:nvPr/>
        </p:nvSpPr>
        <p:spPr bwMode="gray">
          <a:xfrm>
            <a:off x="646113" y="5486400"/>
            <a:ext cx="2173287" cy="73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lang="en-US" sz="1400" b="1" dirty="0" smtClean="0">
                <a:solidFill>
                  <a:srgbClr val="080808"/>
                </a:solidFill>
                <a:cs typeface="Arial" charset="0"/>
              </a:rPr>
              <a:t>When high recovery of cells is needed</a:t>
            </a:r>
          </a:p>
          <a:p>
            <a:pPr eaLnBrk="0" hangingPunct="0"/>
            <a:r>
              <a:rPr lang="en-US" sz="1400" b="1" dirty="0" smtClean="0">
                <a:solidFill>
                  <a:srgbClr val="080808"/>
                </a:solidFill>
                <a:cs typeface="Arial" charset="0"/>
              </a:rPr>
              <a:t>More efficient</a:t>
            </a:r>
            <a:endParaRPr lang="en-US" sz="1400" b="1" dirty="0">
              <a:solidFill>
                <a:srgbClr val="080808"/>
              </a:solidFill>
              <a:cs typeface="Arial" charset="0"/>
            </a:endParaRPr>
          </a:p>
        </p:txBody>
      </p:sp>
      <p:sp>
        <p:nvSpPr>
          <p:cNvPr id="17416" name="Text Box 8"/>
          <p:cNvSpPr txBox="1">
            <a:spLocks noChangeArrowheads="1"/>
          </p:cNvSpPr>
          <p:nvPr/>
        </p:nvSpPr>
        <p:spPr bwMode="gray">
          <a:xfrm>
            <a:off x="6324600" y="5410200"/>
            <a:ext cx="2209800" cy="1155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lang="en-US" sz="1400" b="1">
                <a:solidFill>
                  <a:srgbClr val="080808"/>
                </a:solidFill>
                <a:cs typeface="Arial" charset="0"/>
              </a:rPr>
              <a:t>ThemeGallery is a Design Digital Content &amp; Contents mall developed by Guild Design Inc.</a:t>
            </a:r>
          </a:p>
        </p:txBody>
      </p:sp>
      <p:grpSp>
        <p:nvGrpSpPr>
          <p:cNvPr id="17417" name="Group 9"/>
          <p:cNvGrpSpPr>
            <a:grpSpLocks/>
          </p:cNvGrpSpPr>
          <p:nvPr/>
        </p:nvGrpSpPr>
        <p:grpSpPr bwMode="auto">
          <a:xfrm>
            <a:off x="3567113" y="1878013"/>
            <a:ext cx="1466850" cy="1447800"/>
            <a:chOff x="708" y="2203"/>
            <a:chExt cx="751" cy="741"/>
          </a:xfrm>
        </p:grpSpPr>
        <p:sp>
          <p:nvSpPr>
            <p:cNvPr id="17418" name="Oval 10"/>
            <p:cNvSpPr>
              <a:spLocks noChangeArrowheads="1"/>
            </p:cNvSpPr>
            <p:nvPr/>
          </p:nvSpPr>
          <p:spPr bwMode="gray">
            <a:xfrm>
              <a:off x="728" y="2235"/>
              <a:ext cx="716" cy="709"/>
            </a:xfrm>
            <a:prstGeom prst="ellipse">
              <a:avLst/>
            </a:prstGeom>
            <a:gradFill rotWithShape="1">
              <a:gsLst>
                <a:gs pos="0">
                  <a:schemeClr val="accent1"/>
                </a:gs>
                <a:gs pos="100000">
                  <a:schemeClr val="accent1">
                    <a:gamma/>
                    <a:shade val="31765"/>
                    <a:invGamma/>
                  </a:schemeClr>
                </a:gs>
              </a:gsLst>
              <a:lin ang="5400000" scaled="1"/>
            </a:gradFill>
            <a:ln w="38100" algn="ctr">
              <a:solidFill>
                <a:srgbClr val="F8F8F8">
                  <a:alpha val="80000"/>
                </a:srgbClr>
              </a:solidFill>
              <a:round/>
              <a:headEnd/>
              <a:tailEnd/>
            </a:ln>
            <a:effectLst/>
            <a:extLst>
              <a:ext uri="{AF507438-7753-43E0-B8FC-AC1667EBCBE1}">
                <a14:hiddenEffects xmlns:a14="http://schemas.microsoft.com/office/drawing/2010/main" xmlns="">
                  <a:effectLst>
                    <a:outerShdw dist="35921" dir="2700000" algn="ctr" rotWithShape="0">
                      <a:schemeClr val="tx2">
                        <a:alpha val="50000"/>
                      </a:schemeClr>
                    </a:outerShdw>
                  </a:effectLst>
                </a14:hiddenEffects>
              </a:ext>
            </a:extLst>
          </p:spPr>
          <p:txBody>
            <a:bodyPr wrap="none" anchor="ctr"/>
            <a:lstStyle/>
            <a:p>
              <a:endParaRPr lang="en-US"/>
            </a:p>
          </p:txBody>
        </p:sp>
        <p:pic>
          <p:nvPicPr>
            <p:cNvPr id="17419" name="Picture 11" descr="cir_lighteffect0"/>
            <p:cNvPicPr>
              <a:picLocks noChangeAspect="1" noChangeArrowheads="1"/>
            </p:cNvPicPr>
            <p:nvPr/>
          </p:nvPicPr>
          <p:blipFill>
            <a:blip r:embed="rId2">
              <a:lum bright="18000" contrast="-12000"/>
              <a:extLst>
                <a:ext uri="{28A0092B-C50C-407E-A947-70E740481C1C}">
                  <a14:useLocalDpi xmlns:a14="http://schemas.microsoft.com/office/drawing/2010/main" xmlns="" val="0"/>
                </a:ext>
              </a:extLst>
            </a:blip>
            <a:srcRect/>
            <a:stretch>
              <a:fillRect/>
            </a:stretch>
          </p:blipFill>
          <p:spPr bwMode="gray">
            <a:xfrm>
              <a:off x="708" y="2203"/>
              <a:ext cx="751" cy="64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7420" name="Rectangle 12"/>
          <p:cNvSpPr>
            <a:spLocks noChangeArrowheads="1"/>
          </p:cNvSpPr>
          <p:nvPr/>
        </p:nvSpPr>
        <p:spPr bwMode="gray">
          <a:xfrm>
            <a:off x="3595688" y="2311400"/>
            <a:ext cx="1450975" cy="830997"/>
          </a:xfrm>
          <a:prstGeom prst="rect">
            <a:avLst/>
          </a:prstGeom>
          <a:noFill/>
          <a:ln>
            <a:noFill/>
          </a:ln>
          <a:effectLst/>
          <a:extLst>
            <a:ext uri="{909E8E84-426E-40DD-AFC4-6F175D3DCCD1}">
              <a14:hiddenFill xmlns:a14="http://schemas.microsoft.com/office/drawing/2010/main" xmlns="">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1600" b="1" dirty="0">
                <a:solidFill>
                  <a:srgbClr val="F8F8F8"/>
                </a:solidFill>
                <a:cs typeface="Arial" charset="0"/>
              </a:rPr>
              <a:t> </a:t>
            </a:r>
            <a:r>
              <a:rPr lang="en-US" sz="1600" b="1" dirty="0" smtClean="0">
                <a:solidFill>
                  <a:srgbClr val="F8F8F8"/>
                </a:solidFill>
                <a:cs typeface="Arial" charset="0"/>
              </a:rPr>
              <a:t>Mechanical Disaggregation</a:t>
            </a:r>
            <a:endParaRPr lang="en-US" sz="1600" b="1" dirty="0">
              <a:solidFill>
                <a:srgbClr val="F8F8F8"/>
              </a:solidFill>
              <a:cs typeface="Arial" charset="0"/>
            </a:endParaRPr>
          </a:p>
        </p:txBody>
      </p:sp>
      <p:grpSp>
        <p:nvGrpSpPr>
          <p:cNvPr id="17421" name="Group 13"/>
          <p:cNvGrpSpPr>
            <a:grpSpLocks/>
          </p:cNvGrpSpPr>
          <p:nvPr/>
        </p:nvGrpSpPr>
        <p:grpSpPr bwMode="auto">
          <a:xfrm>
            <a:off x="2266950" y="4292600"/>
            <a:ext cx="1466850" cy="1447800"/>
            <a:chOff x="708" y="2203"/>
            <a:chExt cx="751" cy="741"/>
          </a:xfrm>
        </p:grpSpPr>
        <p:sp>
          <p:nvSpPr>
            <p:cNvPr id="17422" name="Oval 14"/>
            <p:cNvSpPr>
              <a:spLocks noChangeArrowheads="1"/>
            </p:cNvSpPr>
            <p:nvPr/>
          </p:nvSpPr>
          <p:spPr bwMode="gray">
            <a:xfrm>
              <a:off x="728" y="2235"/>
              <a:ext cx="716" cy="709"/>
            </a:xfrm>
            <a:prstGeom prst="ellipse">
              <a:avLst/>
            </a:prstGeom>
            <a:gradFill rotWithShape="1">
              <a:gsLst>
                <a:gs pos="0">
                  <a:schemeClr val="accent2"/>
                </a:gs>
                <a:gs pos="100000">
                  <a:schemeClr val="accent2">
                    <a:gamma/>
                    <a:shade val="31765"/>
                    <a:invGamma/>
                  </a:schemeClr>
                </a:gs>
              </a:gsLst>
              <a:lin ang="5400000" scaled="1"/>
            </a:gradFill>
            <a:ln w="38100" algn="ctr">
              <a:solidFill>
                <a:srgbClr val="F8F8F8">
                  <a:alpha val="80000"/>
                </a:srgbClr>
              </a:solidFill>
              <a:round/>
              <a:headEnd/>
              <a:tailEnd/>
            </a:ln>
            <a:effectLst/>
            <a:extLst>
              <a:ext uri="{AF507438-7753-43E0-B8FC-AC1667EBCBE1}">
                <a14:hiddenEffects xmlns:a14="http://schemas.microsoft.com/office/drawing/2010/main" xmlns="">
                  <a:effectLst>
                    <a:outerShdw dist="35921" dir="2700000" algn="ctr" rotWithShape="0">
                      <a:schemeClr val="tx2">
                        <a:alpha val="50000"/>
                      </a:schemeClr>
                    </a:outerShdw>
                  </a:effectLst>
                </a14:hiddenEffects>
              </a:ext>
            </a:extLst>
          </p:spPr>
          <p:txBody>
            <a:bodyPr wrap="none" anchor="ctr"/>
            <a:lstStyle/>
            <a:p>
              <a:endParaRPr lang="en-US"/>
            </a:p>
          </p:txBody>
        </p:sp>
        <p:pic>
          <p:nvPicPr>
            <p:cNvPr id="17423" name="Picture 15" descr="cir_lighteffect0"/>
            <p:cNvPicPr>
              <a:picLocks noChangeAspect="1" noChangeArrowheads="1"/>
            </p:cNvPicPr>
            <p:nvPr/>
          </p:nvPicPr>
          <p:blipFill>
            <a:blip r:embed="rId2">
              <a:lum bright="18000" contrast="-12000"/>
              <a:extLst>
                <a:ext uri="{28A0092B-C50C-407E-A947-70E740481C1C}">
                  <a14:useLocalDpi xmlns:a14="http://schemas.microsoft.com/office/drawing/2010/main" xmlns="" val="0"/>
                </a:ext>
              </a:extLst>
            </a:blip>
            <a:srcRect/>
            <a:stretch>
              <a:fillRect/>
            </a:stretch>
          </p:blipFill>
          <p:spPr bwMode="gray">
            <a:xfrm>
              <a:off x="708" y="2203"/>
              <a:ext cx="751" cy="64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7424" name="Rectangle 16"/>
          <p:cNvSpPr>
            <a:spLocks noChangeArrowheads="1"/>
          </p:cNvSpPr>
          <p:nvPr/>
        </p:nvSpPr>
        <p:spPr bwMode="gray">
          <a:xfrm>
            <a:off x="2282825" y="4710113"/>
            <a:ext cx="1450975" cy="830997"/>
          </a:xfrm>
          <a:prstGeom prst="rect">
            <a:avLst/>
          </a:prstGeom>
          <a:noFill/>
          <a:ln>
            <a:noFill/>
          </a:ln>
          <a:effectLst/>
          <a:extLst>
            <a:ext uri="{909E8E84-426E-40DD-AFC4-6F175D3DCCD1}">
              <a14:hiddenFill xmlns:a14="http://schemas.microsoft.com/office/drawing/2010/main" xmlns="">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1600" b="1" dirty="0">
                <a:solidFill>
                  <a:srgbClr val="F8F8F8"/>
                </a:solidFill>
                <a:cs typeface="Arial" charset="0"/>
              </a:rPr>
              <a:t> </a:t>
            </a:r>
            <a:r>
              <a:rPr lang="en-US" sz="1600" b="1" dirty="0" smtClean="0">
                <a:solidFill>
                  <a:srgbClr val="F8F8F8"/>
                </a:solidFill>
                <a:cs typeface="Arial" charset="0"/>
              </a:rPr>
              <a:t>Enzymatic Disaggregation </a:t>
            </a:r>
            <a:endParaRPr lang="en-US" sz="1600" b="1" dirty="0">
              <a:solidFill>
                <a:srgbClr val="F8F8F8"/>
              </a:solidFill>
              <a:cs typeface="Arial" charset="0"/>
            </a:endParaRPr>
          </a:p>
        </p:txBody>
      </p:sp>
      <p:grpSp>
        <p:nvGrpSpPr>
          <p:cNvPr id="17425" name="Group 17"/>
          <p:cNvGrpSpPr>
            <a:grpSpLocks/>
          </p:cNvGrpSpPr>
          <p:nvPr/>
        </p:nvGrpSpPr>
        <p:grpSpPr bwMode="auto">
          <a:xfrm>
            <a:off x="4876800" y="4343400"/>
            <a:ext cx="1466850" cy="1447800"/>
            <a:chOff x="708" y="2203"/>
            <a:chExt cx="751" cy="741"/>
          </a:xfrm>
        </p:grpSpPr>
        <p:sp>
          <p:nvSpPr>
            <p:cNvPr id="17426" name="Oval 18"/>
            <p:cNvSpPr>
              <a:spLocks noChangeArrowheads="1"/>
            </p:cNvSpPr>
            <p:nvPr/>
          </p:nvSpPr>
          <p:spPr bwMode="gray">
            <a:xfrm>
              <a:off x="728" y="2235"/>
              <a:ext cx="716" cy="709"/>
            </a:xfrm>
            <a:prstGeom prst="ellipse">
              <a:avLst/>
            </a:prstGeom>
            <a:gradFill rotWithShape="1">
              <a:gsLst>
                <a:gs pos="0">
                  <a:schemeClr val="hlink"/>
                </a:gs>
                <a:gs pos="100000">
                  <a:schemeClr val="hlink">
                    <a:gamma/>
                    <a:shade val="31765"/>
                    <a:invGamma/>
                  </a:schemeClr>
                </a:gs>
              </a:gsLst>
              <a:lin ang="5400000" scaled="1"/>
            </a:gradFill>
            <a:ln w="38100" algn="ctr">
              <a:solidFill>
                <a:srgbClr val="F8F8F8">
                  <a:alpha val="80000"/>
                </a:srgbClr>
              </a:solidFill>
              <a:round/>
              <a:headEnd/>
              <a:tailEnd/>
            </a:ln>
            <a:effectLst/>
            <a:extLst>
              <a:ext uri="{AF507438-7753-43E0-B8FC-AC1667EBCBE1}">
                <a14:hiddenEffects xmlns:a14="http://schemas.microsoft.com/office/drawing/2010/main" xmlns="">
                  <a:effectLst>
                    <a:outerShdw dist="35921" dir="2700000" algn="ctr" rotWithShape="0">
                      <a:schemeClr val="tx2">
                        <a:alpha val="50000"/>
                      </a:schemeClr>
                    </a:outerShdw>
                  </a:effectLst>
                </a14:hiddenEffects>
              </a:ext>
            </a:extLst>
          </p:spPr>
          <p:txBody>
            <a:bodyPr wrap="none" anchor="ctr"/>
            <a:lstStyle/>
            <a:p>
              <a:endParaRPr lang="en-US"/>
            </a:p>
          </p:txBody>
        </p:sp>
        <p:pic>
          <p:nvPicPr>
            <p:cNvPr id="17427" name="Picture 19" descr="cir_lighteffect0"/>
            <p:cNvPicPr>
              <a:picLocks noChangeAspect="1" noChangeArrowheads="1"/>
            </p:cNvPicPr>
            <p:nvPr/>
          </p:nvPicPr>
          <p:blipFill>
            <a:blip r:embed="rId2">
              <a:lum bright="18000" contrast="-12000"/>
              <a:extLst>
                <a:ext uri="{28A0092B-C50C-407E-A947-70E740481C1C}">
                  <a14:useLocalDpi xmlns:a14="http://schemas.microsoft.com/office/drawing/2010/main" xmlns="" val="0"/>
                </a:ext>
              </a:extLst>
            </a:blip>
            <a:srcRect/>
            <a:stretch>
              <a:fillRect/>
            </a:stretch>
          </p:blipFill>
          <p:spPr bwMode="gray">
            <a:xfrm>
              <a:off x="708" y="2203"/>
              <a:ext cx="751" cy="64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7428" name="Rectangle 20"/>
          <p:cNvSpPr>
            <a:spLocks noChangeArrowheads="1"/>
          </p:cNvSpPr>
          <p:nvPr/>
        </p:nvSpPr>
        <p:spPr bwMode="gray">
          <a:xfrm>
            <a:off x="4953000" y="4800600"/>
            <a:ext cx="1295400" cy="1015663"/>
          </a:xfrm>
          <a:prstGeom prst="rect">
            <a:avLst/>
          </a:prstGeom>
          <a:noFill/>
          <a:ln>
            <a:noFill/>
          </a:ln>
          <a:effectLst/>
          <a:extLst>
            <a:ext uri="{909E8E84-426E-40DD-AFC4-6F175D3DCCD1}">
              <a14:hiddenFill xmlns:a14="http://schemas.microsoft.com/office/drawing/2010/main" xmlns="">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2000" b="1" dirty="0">
                <a:solidFill>
                  <a:srgbClr val="F8F8F8"/>
                </a:solidFill>
                <a:cs typeface="Arial" charset="0"/>
              </a:rPr>
              <a:t> </a:t>
            </a:r>
            <a:r>
              <a:rPr lang="en-US" sz="2000" b="1" dirty="0" smtClean="0">
                <a:solidFill>
                  <a:srgbClr val="F8F8F8"/>
                </a:solidFill>
                <a:cs typeface="Arial" charset="0"/>
              </a:rPr>
              <a:t>Explant technique</a:t>
            </a:r>
            <a:endParaRPr lang="en-US" sz="2000" b="1" dirty="0">
              <a:solidFill>
                <a:srgbClr val="F8F8F8"/>
              </a:solidFill>
              <a:cs typeface="Arial" charset="0"/>
            </a:endParaRPr>
          </a:p>
        </p:txBody>
      </p:sp>
    </p:spTree>
    <p:extLst>
      <p:ext uri="{BB962C8B-B14F-4D97-AF65-F5344CB8AC3E}">
        <p14:creationId xmlns:p14="http://schemas.microsoft.com/office/powerpoint/2010/main" xmlns="" val="327450393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3500" dirty="0" smtClean="0"/>
              <a:t>Mechanical Disaggregation</a:t>
            </a:r>
            <a:endParaRPr lang="en-US" sz="3500" dirty="0"/>
          </a:p>
        </p:txBody>
      </p:sp>
      <p:sp>
        <p:nvSpPr>
          <p:cNvPr id="14339" name="Freeform 3"/>
          <p:cNvSpPr>
            <a:spLocks/>
          </p:cNvSpPr>
          <p:nvPr/>
        </p:nvSpPr>
        <p:spPr bwMode="gray">
          <a:xfrm>
            <a:off x="2603500" y="3224213"/>
            <a:ext cx="1900238" cy="1376362"/>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rgbClr val="808080"/>
              </a:gs>
            </a:gsLst>
            <a:lin ang="5400000" scaled="1"/>
          </a:gradFill>
          <a:ln>
            <a:noFill/>
          </a:ln>
          <a:effectLst/>
          <a:extLst>
            <a:ext uri="{91240B29-F687-4F45-9708-019B960494DF}">
              <a14:hiddenLine xmlns:a14="http://schemas.microsoft.com/office/drawing/2010/main" xmlns="" w="952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none" anchor="ctr"/>
          <a:lstStyle/>
          <a:p>
            <a:endParaRPr lang="en-US"/>
          </a:p>
        </p:txBody>
      </p:sp>
      <p:sp>
        <p:nvSpPr>
          <p:cNvPr id="14340" name="Freeform 4"/>
          <p:cNvSpPr>
            <a:spLocks/>
          </p:cNvSpPr>
          <p:nvPr/>
        </p:nvSpPr>
        <p:spPr bwMode="gray">
          <a:xfrm>
            <a:off x="4522788" y="3159125"/>
            <a:ext cx="366712" cy="1562100"/>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bg1">
                  <a:alpha val="0"/>
                </a:schemeClr>
              </a:gs>
              <a:gs pos="100000">
                <a:srgbClr val="808080"/>
              </a:gs>
            </a:gsLst>
            <a:lin ang="5400000" scaled="1"/>
          </a:gradFill>
          <a:ln>
            <a:noFill/>
          </a:ln>
          <a:effectLst/>
          <a:extLst>
            <a:ext uri="{91240B29-F687-4F45-9708-019B960494DF}">
              <a14:hiddenLine xmlns:a14="http://schemas.microsoft.com/office/drawing/2010/main" xmlns="" w="952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none" anchor="ctr"/>
          <a:lstStyle/>
          <a:p>
            <a:endParaRPr lang="en-US"/>
          </a:p>
        </p:txBody>
      </p:sp>
      <p:sp>
        <p:nvSpPr>
          <p:cNvPr id="14341" name="Freeform 5"/>
          <p:cNvSpPr>
            <a:spLocks/>
          </p:cNvSpPr>
          <p:nvPr/>
        </p:nvSpPr>
        <p:spPr bwMode="gray">
          <a:xfrm flipH="1">
            <a:off x="4922838" y="3224213"/>
            <a:ext cx="1900237" cy="1376362"/>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rgbClr val="808080"/>
              </a:gs>
            </a:gsLst>
            <a:lin ang="5400000" scaled="1"/>
          </a:gradFill>
          <a:ln>
            <a:noFill/>
          </a:ln>
          <a:effectLst/>
          <a:extLst>
            <a:ext uri="{91240B29-F687-4F45-9708-019B960494DF}">
              <a14:hiddenLine xmlns:a14="http://schemas.microsoft.com/office/drawing/2010/main" xmlns="" w="952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292929"/>
                  </a:outerShdw>
                </a:effectLst>
              </a14:hiddenEffects>
            </a:ext>
          </a:extLst>
        </p:spPr>
        <p:txBody>
          <a:bodyPr wrap="none" anchor="ctr"/>
          <a:lstStyle/>
          <a:p>
            <a:endParaRPr lang="en-US"/>
          </a:p>
        </p:txBody>
      </p:sp>
      <p:grpSp>
        <p:nvGrpSpPr>
          <p:cNvPr id="14342" name="Group 6"/>
          <p:cNvGrpSpPr>
            <a:grpSpLocks/>
          </p:cNvGrpSpPr>
          <p:nvPr/>
        </p:nvGrpSpPr>
        <p:grpSpPr bwMode="auto">
          <a:xfrm>
            <a:off x="533400" y="1792288"/>
            <a:ext cx="2133598" cy="1789112"/>
            <a:chOff x="4320" y="1152"/>
            <a:chExt cx="414" cy="402"/>
          </a:xfrm>
        </p:grpSpPr>
        <p:sp>
          <p:nvSpPr>
            <p:cNvPr id="14343" name="AutoShape 7"/>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14344" name="Freeform 8"/>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endParaRPr lang="en-US"/>
            </a:p>
          </p:txBody>
        </p:sp>
      </p:grpSp>
      <p:sp>
        <p:nvSpPr>
          <p:cNvPr id="14345" name="Rectangle 9"/>
          <p:cNvSpPr>
            <a:spLocks noChangeArrowheads="1"/>
          </p:cNvSpPr>
          <p:nvPr/>
        </p:nvSpPr>
        <p:spPr bwMode="gray">
          <a:xfrm>
            <a:off x="572564" y="2024813"/>
            <a:ext cx="2055270" cy="923330"/>
          </a:xfrm>
          <a:prstGeom prst="rect">
            <a:avLst/>
          </a:prstGeom>
          <a:noFill/>
          <a:ln>
            <a:noFill/>
          </a:ln>
          <a:effectLst/>
          <a:extLst>
            <a:ext uri="{909E8E84-426E-40DD-AFC4-6F175D3DCCD1}">
              <a14:hiddenFill xmlns:a14="http://schemas.microsoft.com/office/drawing/2010/main" xmlns="">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C0C0C0"/>
                  </a:outerShdw>
                </a:effectLst>
              </a14:hiddenEffects>
            </a:ext>
          </a:extLst>
        </p:spPr>
        <p:txBody>
          <a:bodyPr wrap="square">
            <a:spAutoFit/>
            <a:flatTx/>
          </a:bodyPr>
          <a:lstStyle/>
          <a:p>
            <a:pPr algn="ctr"/>
            <a:r>
              <a:rPr lang="en-US" b="1" dirty="0" smtClean="0">
                <a:solidFill>
                  <a:srgbClr val="FFFFFF"/>
                </a:solidFill>
                <a:cs typeface="Arial" charset="0"/>
              </a:rPr>
              <a:t>Careful chopping or slicing </a:t>
            </a:r>
            <a:endParaRPr lang="en-US" b="1" dirty="0">
              <a:solidFill>
                <a:srgbClr val="FFFFFF"/>
              </a:solidFill>
              <a:cs typeface="Arial" charset="0"/>
            </a:endParaRPr>
          </a:p>
        </p:txBody>
      </p:sp>
      <p:grpSp>
        <p:nvGrpSpPr>
          <p:cNvPr id="14346" name="Group 10"/>
          <p:cNvGrpSpPr>
            <a:grpSpLocks/>
          </p:cNvGrpSpPr>
          <p:nvPr/>
        </p:nvGrpSpPr>
        <p:grpSpPr bwMode="auto">
          <a:xfrm>
            <a:off x="3581402" y="1792288"/>
            <a:ext cx="2133598" cy="1789112"/>
            <a:chOff x="4320" y="1152"/>
            <a:chExt cx="414" cy="402"/>
          </a:xfrm>
        </p:grpSpPr>
        <p:sp>
          <p:nvSpPr>
            <p:cNvPr id="14347" name="AutoShape 11"/>
            <p:cNvSpPr>
              <a:spLocks noChangeArrowheads="1"/>
            </p:cNvSpPr>
            <p:nvPr/>
          </p:nvSpPr>
          <p:spPr bwMode="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14348" name="Freeform 12"/>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endParaRPr lang="en-US"/>
            </a:p>
          </p:txBody>
        </p:sp>
      </p:grpSp>
      <p:grpSp>
        <p:nvGrpSpPr>
          <p:cNvPr id="14349" name="Group 13"/>
          <p:cNvGrpSpPr>
            <a:grpSpLocks/>
          </p:cNvGrpSpPr>
          <p:nvPr/>
        </p:nvGrpSpPr>
        <p:grpSpPr bwMode="auto">
          <a:xfrm>
            <a:off x="6553202" y="1801813"/>
            <a:ext cx="2133598" cy="1789112"/>
            <a:chOff x="4320" y="1152"/>
            <a:chExt cx="414" cy="402"/>
          </a:xfrm>
        </p:grpSpPr>
        <p:sp>
          <p:nvSpPr>
            <p:cNvPr id="14350" name="AutoShape 14"/>
            <p:cNvSpPr>
              <a:spLocks noChangeArrowheads="1"/>
            </p:cNvSpPr>
            <p:nvPr/>
          </p:nvSpPr>
          <p:spPr bwMode="gray">
            <a:xfrm>
              <a:off x="4320" y="1152"/>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endParaRPr lang="en-US"/>
            </a:p>
          </p:txBody>
        </p:sp>
        <p:sp>
          <p:nvSpPr>
            <p:cNvPr id="14351" name="Freeform 15"/>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endParaRPr lang="en-US"/>
            </a:p>
          </p:txBody>
        </p:sp>
      </p:grpSp>
      <p:sp>
        <p:nvSpPr>
          <p:cNvPr id="14352" name="Rectangle 16"/>
          <p:cNvSpPr>
            <a:spLocks noChangeArrowheads="1"/>
          </p:cNvSpPr>
          <p:nvPr/>
        </p:nvSpPr>
        <p:spPr bwMode="gray">
          <a:xfrm>
            <a:off x="3574547" y="2096204"/>
            <a:ext cx="1999606" cy="1200329"/>
          </a:xfrm>
          <a:prstGeom prst="rect">
            <a:avLst/>
          </a:prstGeom>
          <a:noFill/>
          <a:ln>
            <a:noFill/>
          </a:ln>
          <a:effectLst/>
          <a:extLst>
            <a:ext uri="{909E8E84-426E-40DD-AFC4-6F175D3DCCD1}">
              <a14:hiddenFill xmlns:a14="http://schemas.microsoft.com/office/drawing/2010/main" xmlns="">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C0C0C0"/>
                  </a:outerShdw>
                </a:effectLst>
              </a14:hiddenEffects>
            </a:ext>
          </a:extLst>
        </p:spPr>
        <p:txBody>
          <a:bodyPr wrap="square">
            <a:spAutoFit/>
            <a:flatTx/>
          </a:bodyPr>
          <a:lstStyle/>
          <a:p>
            <a:pPr algn="ctr"/>
            <a:r>
              <a:rPr lang="en-US" b="1" dirty="0" smtClean="0">
                <a:solidFill>
                  <a:srgbClr val="FFFFFF"/>
                </a:solidFill>
                <a:cs typeface="Arial" charset="0"/>
              </a:rPr>
              <a:t>Pressing the tissue pieces through the series of sieves </a:t>
            </a:r>
            <a:endParaRPr lang="en-US" b="1" dirty="0">
              <a:solidFill>
                <a:srgbClr val="FFFFFF"/>
              </a:solidFill>
              <a:cs typeface="Arial" charset="0"/>
            </a:endParaRPr>
          </a:p>
        </p:txBody>
      </p:sp>
      <p:sp>
        <p:nvSpPr>
          <p:cNvPr id="14353" name="Rectangle 17"/>
          <p:cNvSpPr>
            <a:spLocks noChangeArrowheads="1"/>
          </p:cNvSpPr>
          <p:nvPr/>
        </p:nvSpPr>
        <p:spPr bwMode="gray">
          <a:xfrm>
            <a:off x="6687196" y="1828800"/>
            <a:ext cx="1847204" cy="1754326"/>
          </a:xfrm>
          <a:prstGeom prst="rect">
            <a:avLst/>
          </a:prstGeom>
          <a:noFill/>
          <a:ln>
            <a:noFill/>
          </a:ln>
          <a:effectLst/>
          <a:extLst>
            <a:ext uri="{909E8E84-426E-40DD-AFC4-6F175D3DCCD1}">
              <a14:hiddenFill xmlns:a14="http://schemas.microsoft.com/office/drawing/2010/main" xmlns="">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C0C0C0"/>
                  </a:outerShdw>
                </a:effectLst>
              </a14:hiddenEffects>
            </a:ext>
          </a:extLst>
        </p:spPr>
        <p:txBody>
          <a:bodyPr wrap="square">
            <a:spAutoFit/>
            <a:flatTx/>
          </a:bodyPr>
          <a:lstStyle/>
          <a:p>
            <a:pPr algn="ctr"/>
            <a:r>
              <a:rPr lang="en-US" b="1" dirty="0" smtClean="0">
                <a:solidFill>
                  <a:srgbClr val="FFFFFF"/>
                </a:solidFill>
                <a:cs typeface="Arial" charset="0"/>
              </a:rPr>
              <a:t>Forcing the tissue fragments through a syringe and needle</a:t>
            </a:r>
            <a:endParaRPr lang="en-US" b="1" dirty="0">
              <a:solidFill>
                <a:srgbClr val="FFFFFF"/>
              </a:solidFill>
              <a:cs typeface="Arial" charset="0"/>
            </a:endParaRPr>
          </a:p>
        </p:txBody>
      </p:sp>
      <p:grpSp>
        <p:nvGrpSpPr>
          <p:cNvPr id="14354" name="Group 18"/>
          <p:cNvGrpSpPr>
            <a:grpSpLocks/>
          </p:cNvGrpSpPr>
          <p:nvPr/>
        </p:nvGrpSpPr>
        <p:grpSpPr bwMode="auto">
          <a:xfrm>
            <a:off x="38100" y="4419466"/>
            <a:ext cx="9029700" cy="2536825"/>
            <a:chOff x="528" y="3001"/>
            <a:chExt cx="4423" cy="1220"/>
          </a:xfrm>
        </p:grpSpPr>
        <p:sp>
          <p:nvSpPr>
            <p:cNvPr id="14355" name="AutoShape 19"/>
            <p:cNvSpPr>
              <a:spLocks noChangeArrowheads="1"/>
            </p:cNvSpPr>
            <p:nvPr/>
          </p:nvSpPr>
          <p:spPr bwMode="ltGray">
            <a:xfrm>
              <a:off x="1456" y="3117"/>
              <a:ext cx="3495" cy="947"/>
            </a:xfrm>
            <a:prstGeom prst="roundRect">
              <a:avLst>
                <a:gd name="adj" fmla="val 16667"/>
              </a:avLst>
            </a:prstGeom>
            <a:solidFill>
              <a:schemeClr val="bg1"/>
            </a:solidFill>
            <a:ln w="57150" algn="ctr">
              <a:solidFill>
                <a:schemeClr val="bg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356" name="Rectangle 20"/>
            <p:cNvSpPr>
              <a:spLocks noChangeArrowheads="1"/>
            </p:cNvSpPr>
            <p:nvPr/>
          </p:nvSpPr>
          <p:spPr bwMode="auto">
            <a:xfrm>
              <a:off x="1783" y="3111"/>
              <a:ext cx="2961" cy="1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285750" indent="-285750" eaLnBrk="0" hangingPunct="0">
                <a:buClr>
                  <a:srgbClr val="D7181F"/>
                </a:buClr>
                <a:buFont typeface="Arial" pitchFamily="34" charset="0"/>
                <a:buChar char="•"/>
              </a:pPr>
              <a:r>
                <a:rPr lang="en-US" b="1" dirty="0" smtClean="0">
                  <a:solidFill>
                    <a:srgbClr val="000000"/>
                  </a:solidFill>
                  <a:cs typeface="Arial" charset="0"/>
                </a:rPr>
                <a:t>Risk of cell damage. </a:t>
              </a:r>
            </a:p>
            <a:p>
              <a:pPr marL="285750" indent="-285750" eaLnBrk="0" hangingPunct="0">
                <a:buClr>
                  <a:srgbClr val="D7181F"/>
                </a:buClr>
                <a:buFont typeface="Arial" pitchFamily="34" charset="0"/>
                <a:buChar char="•"/>
              </a:pPr>
              <a:r>
                <a:rPr lang="en-US" b="1" dirty="0" smtClean="0">
                  <a:solidFill>
                    <a:srgbClr val="000000"/>
                  </a:solidFill>
                  <a:cs typeface="Arial" charset="0"/>
                </a:rPr>
                <a:t>Less expensive</a:t>
              </a:r>
            </a:p>
            <a:p>
              <a:pPr marL="285750" indent="-285750" eaLnBrk="0" hangingPunct="0">
                <a:buClr>
                  <a:srgbClr val="D7181F"/>
                </a:buClr>
                <a:buFont typeface="Arial" pitchFamily="34" charset="0"/>
                <a:buChar char="•"/>
              </a:pPr>
              <a:r>
                <a:rPr lang="en-US" b="1" dirty="0" smtClean="0">
                  <a:solidFill>
                    <a:srgbClr val="000000"/>
                  </a:solidFill>
                  <a:cs typeface="Arial" charset="0"/>
                </a:rPr>
                <a:t>Quick and simple</a:t>
              </a:r>
            </a:p>
            <a:p>
              <a:pPr marL="285750" indent="-285750" eaLnBrk="0" hangingPunct="0">
                <a:buClr>
                  <a:srgbClr val="D7181F"/>
                </a:buClr>
                <a:buFont typeface="Arial" pitchFamily="34" charset="0"/>
                <a:buChar char="•"/>
              </a:pPr>
              <a:r>
                <a:rPr lang="en-US" b="1" dirty="0" smtClean="0">
                  <a:solidFill>
                    <a:srgbClr val="000000"/>
                  </a:solidFill>
                  <a:cs typeface="Arial" charset="0"/>
                </a:rPr>
                <a:t>Preferred when plenty tissue is available and efficiency of the yield is not crucial</a:t>
              </a:r>
            </a:p>
            <a:p>
              <a:pPr marL="285750" indent="-285750" eaLnBrk="0" hangingPunct="0">
                <a:buClr>
                  <a:srgbClr val="D7181F"/>
                </a:buClr>
                <a:buFont typeface="Arial" pitchFamily="34" charset="0"/>
                <a:buChar char="•"/>
              </a:pPr>
              <a:r>
                <a:rPr lang="en-US" b="1" dirty="0" smtClean="0">
                  <a:solidFill>
                    <a:srgbClr val="000000"/>
                  </a:solidFill>
                  <a:cs typeface="Arial" charset="0"/>
                </a:rPr>
                <a:t>Viability of cells is much lower then the other techniques</a:t>
              </a:r>
            </a:p>
            <a:p>
              <a:pPr eaLnBrk="0" hangingPunct="0">
                <a:buClr>
                  <a:srgbClr val="D7181F"/>
                </a:buClr>
                <a:buFont typeface="Wingdings" pitchFamily="2" charset="2"/>
                <a:buNone/>
              </a:pPr>
              <a:endParaRPr lang="en-US" b="1" dirty="0">
                <a:solidFill>
                  <a:srgbClr val="000000"/>
                </a:solidFill>
                <a:cs typeface="Arial" charset="0"/>
              </a:endParaRPr>
            </a:p>
          </p:txBody>
        </p:sp>
        <p:pic>
          <p:nvPicPr>
            <p:cNvPr id="14357" name="Picture 21" descr="YG_circle00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8" y="3001"/>
              <a:ext cx="1220" cy="1220"/>
            </a:xfrm>
            <a:prstGeom prst="rect">
              <a:avLst/>
            </a:prstGeom>
            <a:noFill/>
            <a:extLst>
              <a:ext uri="{909E8E84-426E-40DD-AFC4-6F175D3DCCD1}">
                <a14:hiddenFill xmlns:a14="http://schemas.microsoft.com/office/drawing/2010/main" xmlns="">
                  <a:solidFill>
                    <a:srgbClr val="FFFFFF"/>
                  </a:solidFill>
                </a14:hiddenFill>
              </a:ext>
            </a:extLst>
          </p:spPr>
        </p:pic>
        <p:sp>
          <p:nvSpPr>
            <p:cNvPr id="14358" name="Text Box 22"/>
            <p:cNvSpPr txBox="1">
              <a:spLocks noChangeArrowheads="1"/>
            </p:cNvSpPr>
            <p:nvPr/>
          </p:nvSpPr>
          <p:spPr bwMode="gray">
            <a:xfrm>
              <a:off x="722" y="3402"/>
              <a:ext cx="812" cy="3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tx1"/>
                    </a:outerShdw>
                  </a:effectLst>
                </a14:hiddenEffects>
              </a:ext>
            </a:extLst>
          </p:spPr>
          <p:txBody>
            <a:bodyPr>
              <a:spAutoFit/>
            </a:bodyPr>
            <a:lstStyle/>
            <a:p>
              <a:pPr algn="ctr" eaLnBrk="0" hangingPunct="0"/>
              <a:r>
                <a:rPr lang="en-US" sz="2000" b="1" dirty="0" smtClean="0">
                  <a:solidFill>
                    <a:srgbClr val="000000"/>
                  </a:solidFill>
                  <a:cs typeface="Arial" charset="0"/>
                </a:rPr>
                <a:t>When? Why?</a:t>
              </a:r>
              <a:endParaRPr lang="en-US" sz="2000" b="1" dirty="0">
                <a:solidFill>
                  <a:srgbClr val="000000"/>
                </a:solidFill>
                <a:cs typeface="Arial" charset="0"/>
              </a:endParaRPr>
            </a:p>
          </p:txBody>
        </p:sp>
      </p:grpSp>
    </p:spTree>
    <p:extLst>
      <p:ext uri="{BB962C8B-B14F-4D97-AF65-F5344CB8AC3E}">
        <p14:creationId xmlns:p14="http://schemas.microsoft.com/office/powerpoint/2010/main" xmlns="" val="89200491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ChangeArrowheads="1"/>
          </p:cNvSpPr>
          <p:nvPr/>
        </p:nvSpPr>
        <p:spPr bwMode="ltGray">
          <a:xfrm>
            <a:off x="3543300" y="3016250"/>
            <a:ext cx="4229100" cy="1028700"/>
          </a:xfrm>
          <a:prstGeom prst="roundRect">
            <a:avLst>
              <a:gd name="adj" fmla="val 11505"/>
            </a:avLst>
          </a:prstGeom>
          <a:gradFill rotWithShape="1">
            <a:gsLst>
              <a:gs pos="0">
                <a:schemeClr val="accent2"/>
              </a:gs>
              <a:gs pos="100000">
                <a:schemeClr val="bg1">
                  <a:alpha val="0"/>
                </a:schemeClr>
              </a:gs>
            </a:gsLst>
            <a:lin ang="0" scaled="1"/>
          </a:gradFill>
          <a:ln>
            <a:noFill/>
          </a:ln>
          <a:effectLst/>
          <a:extLst>
            <a:ext uri="{91240B29-F687-4F45-9708-019B960494DF}">
              <a14:hiddenLine xmlns:a14="http://schemas.microsoft.com/office/drawing/2010/main" xmlns="" w="6350" algn="ctr">
                <a:solidFill>
                  <a:schemeClr val="tx1"/>
                </a:solidFill>
                <a:prstDash val="sysDot"/>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459" name="AutoShape 3"/>
          <p:cNvSpPr>
            <a:spLocks noChangeArrowheads="1"/>
          </p:cNvSpPr>
          <p:nvPr/>
        </p:nvSpPr>
        <p:spPr bwMode="ltGray">
          <a:xfrm>
            <a:off x="3530600" y="4210050"/>
            <a:ext cx="4219575" cy="995363"/>
          </a:xfrm>
          <a:prstGeom prst="roundRect">
            <a:avLst>
              <a:gd name="adj" fmla="val 11505"/>
            </a:avLst>
          </a:prstGeom>
          <a:gradFill rotWithShape="1">
            <a:gsLst>
              <a:gs pos="0">
                <a:schemeClr val="folHlink"/>
              </a:gs>
              <a:gs pos="100000">
                <a:schemeClr val="bg1">
                  <a:alpha val="0"/>
                </a:schemeClr>
              </a:gs>
            </a:gsLst>
            <a:lin ang="0" scaled="1"/>
          </a:gradFill>
          <a:ln>
            <a:noFill/>
          </a:ln>
          <a:effectLst/>
          <a:extLst>
            <a:ext uri="{91240B29-F687-4F45-9708-019B960494DF}">
              <a14:hiddenLine xmlns:a14="http://schemas.microsoft.com/office/drawing/2010/main" xmlns="" w="6350" algn="ctr">
                <a:solidFill>
                  <a:schemeClr val="tx1"/>
                </a:solidFill>
                <a:prstDash val="sysDot"/>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460" name="AutoShape 4"/>
          <p:cNvSpPr>
            <a:spLocks noChangeArrowheads="1"/>
          </p:cNvSpPr>
          <p:nvPr/>
        </p:nvSpPr>
        <p:spPr bwMode="ltGray">
          <a:xfrm>
            <a:off x="3508375" y="5302250"/>
            <a:ext cx="4241800" cy="1008063"/>
          </a:xfrm>
          <a:prstGeom prst="roundRect">
            <a:avLst>
              <a:gd name="adj" fmla="val 11505"/>
            </a:avLst>
          </a:prstGeom>
          <a:gradFill rotWithShape="1">
            <a:gsLst>
              <a:gs pos="0">
                <a:schemeClr val="accent1"/>
              </a:gs>
              <a:gs pos="100000">
                <a:schemeClr val="bg1">
                  <a:alpha val="0"/>
                </a:schemeClr>
              </a:gs>
            </a:gsLst>
            <a:lin ang="0" scaled="1"/>
          </a:gradFill>
          <a:ln>
            <a:noFill/>
          </a:ln>
          <a:effectLst/>
          <a:extLst>
            <a:ext uri="{91240B29-F687-4F45-9708-019B960494DF}">
              <a14:hiddenLine xmlns:a14="http://schemas.microsoft.com/office/drawing/2010/main" xmlns="" w="6350" algn="ctr">
                <a:solidFill>
                  <a:schemeClr val="tx1"/>
                </a:solidFill>
                <a:prstDash val="sysDot"/>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461" name="Rectangle 5"/>
          <p:cNvSpPr>
            <a:spLocks noGrp="1" noChangeArrowheads="1"/>
          </p:cNvSpPr>
          <p:nvPr>
            <p:ph type="title"/>
          </p:nvPr>
        </p:nvSpPr>
        <p:spPr>
          <a:xfrm>
            <a:off x="0" y="247650"/>
            <a:ext cx="6934200" cy="1143000"/>
          </a:xfrm>
        </p:spPr>
        <p:txBody>
          <a:bodyPr/>
          <a:lstStyle/>
          <a:p>
            <a:r>
              <a:rPr lang="en-US" sz="4000" dirty="0" smtClean="0"/>
              <a:t>Enzymatic </a:t>
            </a:r>
            <a:r>
              <a:rPr lang="en-US" sz="4000" dirty="0"/>
              <a:t>Disaggregation</a:t>
            </a:r>
          </a:p>
        </p:txBody>
      </p:sp>
      <p:sp>
        <p:nvSpPr>
          <p:cNvPr id="19462" name="Text Box 6"/>
          <p:cNvSpPr txBox="1">
            <a:spLocks noChangeArrowheads="1"/>
          </p:cNvSpPr>
          <p:nvPr/>
        </p:nvSpPr>
        <p:spPr bwMode="gray">
          <a:xfrm>
            <a:off x="4238625" y="3037582"/>
            <a:ext cx="3581400" cy="1077218"/>
          </a:xfrm>
          <a:prstGeom prst="rect">
            <a:avLst/>
          </a:prstGeom>
          <a:noFill/>
          <a:ln>
            <a:noFill/>
          </a:ln>
          <a:effectLst/>
          <a:extLst>
            <a:ext uri="{909E8E84-426E-40DD-AFC4-6F175D3DCCD1}">
              <a14:hiddenFill xmlns:a14="http://schemas.microsoft.com/office/drawing/2010/main" xmlns="">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FontTx/>
              <a:buChar char="•"/>
            </a:pPr>
            <a:r>
              <a:rPr lang="en-US" sz="1600" b="1" dirty="0">
                <a:solidFill>
                  <a:srgbClr val="000000"/>
                </a:solidFill>
                <a:cs typeface="Arial" charset="0"/>
              </a:rPr>
              <a:t> </a:t>
            </a:r>
            <a:r>
              <a:rPr lang="en-US" sz="1600" b="1" dirty="0" smtClean="0">
                <a:solidFill>
                  <a:srgbClr val="000000"/>
                </a:solidFill>
                <a:cs typeface="Arial" charset="0"/>
              </a:rPr>
              <a:t>term </a:t>
            </a:r>
            <a:r>
              <a:rPr lang="en-US" sz="1600" b="1" dirty="0" err="1" smtClean="0">
                <a:solidFill>
                  <a:srgbClr val="000000"/>
                </a:solidFill>
                <a:cs typeface="Arial" charset="0"/>
              </a:rPr>
              <a:t>trypsinization</a:t>
            </a:r>
            <a:r>
              <a:rPr lang="en-US" sz="1600" b="1" dirty="0" smtClean="0">
                <a:solidFill>
                  <a:srgbClr val="000000"/>
                </a:solidFill>
                <a:cs typeface="Arial" charset="0"/>
              </a:rPr>
              <a:t> is used </a:t>
            </a:r>
            <a:endParaRPr lang="en-US" sz="1600" b="1" dirty="0">
              <a:solidFill>
                <a:srgbClr val="000000"/>
              </a:solidFill>
              <a:cs typeface="Arial" charset="0"/>
            </a:endParaRPr>
          </a:p>
          <a:p>
            <a:pPr>
              <a:spcBef>
                <a:spcPct val="50000"/>
              </a:spcBef>
              <a:buFontTx/>
              <a:buChar char="•"/>
            </a:pPr>
            <a:r>
              <a:rPr lang="en-US" sz="1600" b="1" dirty="0">
                <a:solidFill>
                  <a:srgbClr val="000000"/>
                </a:solidFill>
                <a:cs typeface="Arial" charset="0"/>
              </a:rPr>
              <a:t> </a:t>
            </a:r>
            <a:r>
              <a:rPr lang="en-US" sz="1600" b="1" dirty="0" smtClean="0">
                <a:solidFill>
                  <a:srgbClr val="000000"/>
                </a:solidFill>
                <a:cs typeface="Arial" charset="0"/>
              </a:rPr>
              <a:t>Crud trypsin is preferred</a:t>
            </a:r>
          </a:p>
          <a:p>
            <a:pPr>
              <a:spcBef>
                <a:spcPct val="50000"/>
              </a:spcBef>
              <a:buFontTx/>
              <a:buChar char="•"/>
            </a:pPr>
            <a:r>
              <a:rPr lang="en-US" sz="1600" b="1" dirty="0" smtClean="0">
                <a:solidFill>
                  <a:srgbClr val="000000"/>
                </a:solidFill>
                <a:cs typeface="Arial" charset="0"/>
              </a:rPr>
              <a:t>Two methods – Warm and Cold</a:t>
            </a:r>
            <a:endParaRPr lang="en-US" sz="1600" b="1" dirty="0">
              <a:solidFill>
                <a:srgbClr val="000000"/>
              </a:solidFill>
              <a:cs typeface="Arial" charset="0"/>
            </a:endParaRPr>
          </a:p>
        </p:txBody>
      </p:sp>
      <p:sp>
        <p:nvSpPr>
          <p:cNvPr id="19463" name="Text Box 7"/>
          <p:cNvSpPr txBox="1">
            <a:spLocks noChangeArrowheads="1"/>
          </p:cNvSpPr>
          <p:nvPr/>
        </p:nvSpPr>
        <p:spPr bwMode="gray">
          <a:xfrm>
            <a:off x="4246563" y="4368800"/>
            <a:ext cx="3602037" cy="707886"/>
          </a:xfrm>
          <a:prstGeom prst="rect">
            <a:avLst/>
          </a:prstGeom>
          <a:noFill/>
          <a:ln>
            <a:noFill/>
          </a:ln>
          <a:effectLst/>
          <a:extLst>
            <a:ext uri="{909E8E84-426E-40DD-AFC4-6F175D3DCCD1}">
              <a14:hiddenFill xmlns:a14="http://schemas.microsoft.com/office/drawing/2010/main" xmlns="">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FontTx/>
              <a:buChar char="•"/>
            </a:pPr>
            <a:r>
              <a:rPr lang="en-US" sz="1600" b="1" dirty="0">
                <a:solidFill>
                  <a:srgbClr val="000000"/>
                </a:solidFill>
                <a:cs typeface="Arial" charset="0"/>
              </a:rPr>
              <a:t> </a:t>
            </a:r>
            <a:r>
              <a:rPr lang="en-US" sz="1600" b="1" dirty="0" smtClean="0">
                <a:solidFill>
                  <a:srgbClr val="000000"/>
                </a:solidFill>
                <a:cs typeface="Arial" charset="0"/>
              </a:rPr>
              <a:t>used for trypsin sensitive tissues</a:t>
            </a:r>
          </a:p>
          <a:p>
            <a:pPr>
              <a:spcBef>
                <a:spcPct val="50000"/>
              </a:spcBef>
              <a:buFontTx/>
              <a:buChar char="•"/>
            </a:pPr>
            <a:r>
              <a:rPr lang="en-US" sz="1600" b="1" dirty="0" smtClean="0">
                <a:solidFill>
                  <a:srgbClr val="000000"/>
                </a:solidFill>
                <a:cs typeface="Arial" charset="0"/>
              </a:rPr>
              <a:t>Crude is preferred</a:t>
            </a:r>
            <a:endParaRPr lang="en-US" sz="1600" b="1" dirty="0">
              <a:solidFill>
                <a:srgbClr val="000000"/>
              </a:solidFill>
              <a:cs typeface="Arial" charset="0"/>
            </a:endParaRPr>
          </a:p>
        </p:txBody>
      </p:sp>
      <p:sp>
        <p:nvSpPr>
          <p:cNvPr id="19464" name="Text Box 8"/>
          <p:cNvSpPr txBox="1">
            <a:spLocks noChangeArrowheads="1"/>
          </p:cNvSpPr>
          <p:nvPr/>
        </p:nvSpPr>
        <p:spPr bwMode="gray">
          <a:xfrm>
            <a:off x="4237038" y="5483225"/>
            <a:ext cx="3506787" cy="954107"/>
          </a:xfrm>
          <a:prstGeom prst="rect">
            <a:avLst/>
          </a:prstGeom>
          <a:noFill/>
          <a:ln>
            <a:noFill/>
          </a:ln>
          <a:effectLst/>
          <a:extLst>
            <a:ext uri="{909E8E84-426E-40DD-AFC4-6F175D3DCCD1}">
              <a14:hiddenFill xmlns:a14="http://schemas.microsoft.com/office/drawing/2010/main" xmlns="">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FontTx/>
              <a:buChar char="•"/>
            </a:pPr>
            <a:r>
              <a:rPr lang="en-US" sz="1600" b="1" dirty="0">
                <a:solidFill>
                  <a:srgbClr val="000000"/>
                </a:solidFill>
                <a:cs typeface="Arial" charset="0"/>
              </a:rPr>
              <a:t> </a:t>
            </a:r>
            <a:r>
              <a:rPr lang="en-US" sz="1600" b="1" dirty="0" smtClean="0">
                <a:solidFill>
                  <a:srgbClr val="000000"/>
                </a:solidFill>
                <a:cs typeface="Arial" charset="0"/>
              </a:rPr>
              <a:t>Bacterial proteases – </a:t>
            </a:r>
            <a:r>
              <a:rPr lang="en-US" sz="1600" b="1" dirty="0" err="1" smtClean="0">
                <a:solidFill>
                  <a:srgbClr val="000000"/>
                </a:solidFill>
                <a:cs typeface="Arial" charset="0"/>
              </a:rPr>
              <a:t>pronase</a:t>
            </a:r>
            <a:r>
              <a:rPr lang="en-US" sz="1600" b="1" dirty="0" smtClean="0">
                <a:solidFill>
                  <a:srgbClr val="000000"/>
                </a:solidFill>
                <a:cs typeface="Arial" charset="0"/>
              </a:rPr>
              <a:t>, </a:t>
            </a:r>
            <a:r>
              <a:rPr lang="en-US" sz="1600" b="1" dirty="0" err="1" smtClean="0">
                <a:solidFill>
                  <a:srgbClr val="000000"/>
                </a:solidFill>
                <a:cs typeface="Arial" charset="0"/>
              </a:rPr>
              <a:t>dispase</a:t>
            </a:r>
            <a:endParaRPr lang="en-US" sz="1600" b="1" dirty="0" smtClean="0">
              <a:solidFill>
                <a:srgbClr val="000000"/>
              </a:solidFill>
              <a:cs typeface="Arial" charset="0"/>
            </a:endParaRPr>
          </a:p>
          <a:p>
            <a:pPr>
              <a:spcBef>
                <a:spcPct val="50000"/>
              </a:spcBef>
              <a:buFontTx/>
              <a:buChar char="•"/>
            </a:pPr>
            <a:r>
              <a:rPr lang="en-US" sz="1600" b="1" dirty="0" err="1" smtClean="0">
                <a:solidFill>
                  <a:srgbClr val="000000"/>
                </a:solidFill>
                <a:cs typeface="Arial" charset="0"/>
              </a:rPr>
              <a:t>Hyaluronidase</a:t>
            </a:r>
            <a:r>
              <a:rPr lang="en-US" sz="1600" b="1" dirty="0" smtClean="0">
                <a:solidFill>
                  <a:srgbClr val="000000"/>
                </a:solidFill>
                <a:cs typeface="Arial" charset="0"/>
              </a:rPr>
              <a:t>, neuraminidase</a:t>
            </a:r>
            <a:endParaRPr lang="en-US" sz="1600" b="1" dirty="0">
              <a:solidFill>
                <a:srgbClr val="000000"/>
              </a:solidFill>
              <a:cs typeface="Arial" charset="0"/>
            </a:endParaRPr>
          </a:p>
        </p:txBody>
      </p:sp>
      <p:sp>
        <p:nvSpPr>
          <p:cNvPr id="19465" name="AutoShape 9"/>
          <p:cNvSpPr>
            <a:spLocks noChangeArrowheads="1"/>
          </p:cNvSpPr>
          <p:nvPr/>
        </p:nvSpPr>
        <p:spPr bwMode="gray">
          <a:xfrm>
            <a:off x="3654425" y="3378200"/>
            <a:ext cx="482600" cy="381000"/>
          </a:xfrm>
          <a:prstGeom prst="rightArrow">
            <a:avLst>
              <a:gd name="adj1" fmla="val 50000"/>
              <a:gd name="adj2" fmla="val 52778"/>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466" name="AutoShape 10"/>
          <p:cNvSpPr>
            <a:spLocks noChangeArrowheads="1"/>
          </p:cNvSpPr>
          <p:nvPr/>
        </p:nvSpPr>
        <p:spPr bwMode="gray">
          <a:xfrm>
            <a:off x="3662363" y="4470400"/>
            <a:ext cx="482600" cy="381000"/>
          </a:xfrm>
          <a:prstGeom prst="rightArrow">
            <a:avLst>
              <a:gd name="adj1" fmla="val 50000"/>
              <a:gd name="adj2" fmla="val 52778"/>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467" name="AutoShape 11"/>
          <p:cNvSpPr>
            <a:spLocks noChangeArrowheads="1"/>
          </p:cNvSpPr>
          <p:nvPr/>
        </p:nvSpPr>
        <p:spPr bwMode="gray">
          <a:xfrm>
            <a:off x="3652838" y="5613400"/>
            <a:ext cx="482600" cy="381000"/>
          </a:xfrm>
          <a:prstGeom prst="rightArrow">
            <a:avLst>
              <a:gd name="adj1" fmla="val 50000"/>
              <a:gd name="adj2" fmla="val 52778"/>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468" name="Rectangle 12"/>
          <p:cNvSpPr>
            <a:spLocks noChangeArrowheads="1"/>
          </p:cNvSpPr>
          <p:nvPr/>
        </p:nvSpPr>
        <p:spPr bwMode="gray">
          <a:xfrm>
            <a:off x="1371600" y="1752600"/>
            <a:ext cx="6096000" cy="1006429"/>
          </a:xfrm>
          <a:prstGeom prst="rect">
            <a:avLst/>
          </a:prstGeom>
          <a:noFill/>
          <a:ln>
            <a:noFill/>
          </a:ln>
          <a:effectLst/>
          <a:extLst>
            <a:ext uri="{909E8E84-426E-40DD-AFC4-6F175D3DCCD1}">
              <a14:hiddenFill xmlns:a14="http://schemas.microsoft.com/office/drawing/2010/main" xmlns="">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lnSpc>
                <a:spcPct val="110000"/>
              </a:lnSpc>
            </a:pPr>
            <a:r>
              <a:rPr lang="en-US" dirty="0" smtClean="0">
                <a:solidFill>
                  <a:srgbClr val="000000"/>
                </a:solidFill>
                <a:cs typeface="Arial" charset="0"/>
              </a:rPr>
              <a:t>Used when high yield/recovery of cells is required from a tissue</a:t>
            </a:r>
          </a:p>
          <a:p>
            <a:pPr eaLnBrk="0" hangingPunct="0">
              <a:lnSpc>
                <a:spcPct val="110000"/>
              </a:lnSpc>
            </a:pPr>
            <a:r>
              <a:rPr lang="en-US" dirty="0" smtClean="0">
                <a:solidFill>
                  <a:srgbClr val="000000"/>
                </a:solidFill>
                <a:cs typeface="Arial" charset="0"/>
              </a:rPr>
              <a:t>Preferred in case of embryonic tissue </a:t>
            </a:r>
            <a:endParaRPr lang="en-US" dirty="0">
              <a:solidFill>
                <a:srgbClr val="000000"/>
              </a:solidFill>
              <a:cs typeface="Arial" charset="0"/>
            </a:endParaRPr>
          </a:p>
        </p:txBody>
      </p:sp>
      <p:grpSp>
        <p:nvGrpSpPr>
          <p:cNvPr id="19469" name="Group 13"/>
          <p:cNvGrpSpPr>
            <a:grpSpLocks/>
          </p:cNvGrpSpPr>
          <p:nvPr/>
        </p:nvGrpSpPr>
        <p:grpSpPr bwMode="auto">
          <a:xfrm>
            <a:off x="1371600" y="5026025"/>
            <a:ext cx="2295525" cy="1365250"/>
            <a:chOff x="471" y="272"/>
            <a:chExt cx="1161" cy="1539"/>
          </a:xfrm>
        </p:grpSpPr>
        <p:sp>
          <p:nvSpPr>
            <p:cNvPr id="19470" name="Oval 14"/>
            <p:cNvSpPr>
              <a:spLocks noChangeArrowheads="1"/>
            </p:cNvSpPr>
            <p:nvPr/>
          </p:nvSpPr>
          <p:spPr bwMode="gray">
            <a:xfrm>
              <a:off x="471" y="1438"/>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471" name="AutoShape 15"/>
            <p:cNvSpPr>
              <a:spLocks noChangeArrowheads="1"/>
            </p:cNvSpPr>
            <p:nvPr/>
          </p:nvSpPr>
          <p:spPr bwMode="gray">
            <a:xfrm>
              <a:off x="473" y="272"/>
              <a:ext cx="1159" cy="1539"/>
            </a:xfrm>
            <a:prstGeom prst="can">
              <a:avLst>
                <a:gd name="adj" fmla="val 33197"/>
              </a:avLst>
            </a:prstGeom>
            <a:gradFill rotWithShape="1">
              <a:gsLst>
                <a:gs pos="0">
                  <a:schemeClr val="accent1">
                    <a:gamma/>
                    <a:shade val="46275"/>
                    <a:invGamma/>
                  </a:schemeClr>
                </a:gs>
                <a:gs pos="50000">
                  <a:schemeClr val="accent1">
                    <a:alpha val="50000"/>
                  </a:schemeClr>
                </a:gs>
                <a:gs pos="100000">
                  <a:schemeClr val="accent1">
                    <a:gamma/>
                    <a:shade val="46275"/>
                    <a:invGamma/>
                  </a:scheme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9472" name="Group 16"/>
          <p:cNvGrpSpPr>
            <a:grpSpLocks/>
          </p:cNvGrpSpPr>
          <p:nvPr/>
        </p:nvGrpSpPr>
        <p:grpSpPr bwMode="auto">
          <a:xfrm>
            <a:off x="1371600" y="3933825"/>
            <a:ext cx="2295525" cy="1365250"/>
            <a:chOff x="471" y="272"/>
            <a:chExt cx="1161" cy="1539"/>
          </a:xfrm>
        </p:grpSpPr>
        <p:sp>
          <p:nvSpPr>
            <p:cNvPr id="19473" name="Oval 17"/>
            <p:cNvSpPr>
              <a:spLocks noChangeArrowheads="1"/>
            </p:cNvSpPr>
            <p:nvPr/>
          </p:nvSpPr>
          <p:spPr bwMode="gray">
            <a:xfrm>
              <a:off x="471" y="1438"/>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474" name="AutoShape 18"/>
            <p:cNvSpPr>
              <a:spLocks noChangeArrowheads="1"/>
            </p:cNvSpPr>
            <p:nvPr/>
          </p:nvSpPr>
          <p:spPr bwMode="gray">
            <a:xfrm>
              <a:off x="473" y="272"/>
              <a:ext cx="1159" cy="1539"/>
            </a:xfrm>
            <a:prstGeom prst="can">
              <a:avLst>
                <a:gd name="adj" fmla="val 33197"/>
              </a:avLst>
            </a:prstGeom>
            <a:gradFill rotWithShape="1">
              <a:gsLst>
                <a:gs pos="0">
                  <a:schemeClr val="folHlink">
                    <a:gamma/>
                    <a:shade val="46275"/>
                    <a:invGamma/>
                  </a:schemeClr>
                </a:gs>
                <a:gs pos="50000">
                  <a:schemeClr val="folHlink">
                    <a:alpha val="50000"/>
                  </a:schemeClr>
                </a:gs>
                <a:gs pos="100000">
                  <a:schemeClr val="folHlink">
                    <a:gamma/>
                    <a:shade val="46275"/>
                    <a:invGamma/>
                  </a:scheme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9475" name="Group 19"/>
          <p:cNvGrpSpPr>
            <a:grpSpLocks/>
          </p:cNvGrpSpPr>
          <p:nvPr/>
        </p:nvGrpSpPr>
        <p:grpSpPr bwMode="auto">
          <a:xfrm>
            <a:off x="1371600" y="2838450"/>
            <a:ext cx="2295525" cy="1365250"/>
            <a:chOff x="471" y="272"/>
            <a:chExt cx="1161" cy="1539"/>
          </a:xfrm>
        </p:grpSpPr>
        <p:sp>
          <p:nvSpPr>
            <p:cNvPr id="19476" name="Oval 20"/>
            <p:cNvSpPr>
              <a:spLocks noChangeArrowheads="1"/>
            </p:cNvSpPr>
            <p:nvPr/>
          </p:nvSpPr>
          <p:spPr bwMode="gray">
            <a:xfrm>
              <a:off x="471" y="1438"/>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477" name="AutoShape 21"/>
            <p:cNvSpPr>
              <a:spLocks noChangeArrowheads="1"/>
            </p:cNvSpPr>
            <p:nvPr/>
          </p:nvSpPr>
          <p:spPr bwMode="gray">
            <a:xfrm>
              <a:off x="473" y="272"/>
              <a:ext cx="1159" cy="1539"/>
            </a:xfrm>
            <a:prstGeom prst="can">
              <a:avLst>
                <a:gd name="adj" fmla="val 33197"/>
              </a:avLst>
            </a:prstGeom>
            <a:gradFill rotWithShape="1">
              <a:gsLst>
                <a:gs pos="0">
                  <a:schemeClr val="accent2">
                    <a:gamma/>
                    <a:shade val="46275"/>
                    <a:invGamma/>
                  </a:schemeClr>
                </a:gs>
                <a:gs pos="50000">
                  <a:schemeClr val="accent2">
                    <a:alpha val="50000"/>
                  </a:schemeClr>
                </a:gs>
                <a:gs pos="100000">
                  <a:schemeClr val="accent2">
                    <a:gamma/>
                    <a:shade val="46275"/>
                    <a:invGamma/>
                  </a:scheme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19478" name="Text Box 22"/>
          <p:cNvSpPr txBox="1">
            <a:spLocks noChangeArrowheads="1"/>
          </p:cNvSpPr>
          <p:nvPr/>
        </p:nvSpPr>
        <p:spPr bwMode="white">
          <a:xfrm>
            <a:off x="1444625" y="3424535"/>
            <a:ext cx="2128838" cy="461665"/>
          </a:xfrm>
          <a:prstGeom prst="rect">
            <a:avLst/>
          </a:prstGeom>
          <a:noFill/>
          <a:ln>
            <a:noFill/>
          </a:ln>
          <a:effectLst>
            <a:outerShdw dist="17961" dir="2700000" algn="ctr" rotWithShape="0">
              <a:srgbClr val="003300">
                <a:alpha val="50000"/>
              </a:srgbClr>
            </a:outerShdw>
          </a:effectLst>
          <a:extLst>
            <a:ext uri="{909E8E84-426E-40DD-AFC4-6F175D3DCCD1}">
              <a14:hiddenFill xmlns:a14="http://schemas.microsoft.com/office/drawing/2010/main" xmlns="">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Lst>
        </p:spPr>
        <p:txBody>
          <a:bodyPr>
            <a:spAutoFit/>
          </a:bodyPr>
          <a:lstStyle/>
          <a:p>
            <a:pPr algn="ctr">
              <a:spcBef>
                <a:spcPct val="50000"/>
              </a:spcBef>
            </a:pPr>
            <a:r>
              <a:rPr lang="en-US" sz="2400" b="1" dirty="0">
                <a:solidFill>
                  <a:srgbClr val="FFFFFF"/>
                </a:solidFill>
                <a:cs typeface="Arial" charset="0"/>
              </a:rPr>
              <a:t>  </a:t>
            </a:r>
            <a:r>
              <a:rPr lang="en-US" sz="2400" b="1" dirty="0" smtClean="0">
                <a:solidFill>
                  <a:srgbClr val="FFFFFF"/>
                </a:solidFill>
                <a:cs typeface="Arial" charset="0"/>
              </a:rPr>
              <a:t>Trypsin</a:t>
            </a:r>
            <a:endParaRPr lang="en-US" sz="2400" b="1" dirty="0">
              <a:solidFill>
                <a:srgbClr val="FFFFFF"/>
              </a:solidFill>
              <a:cs typeface="Arial" charset="0"/>
            </a:endParaRPr>
          </a:p>
        </p:txBody>
      </p:sp>
      <p:sp>
        <p:nvSpPr>
          <p:cNvPr id="19479" name="Text Box 23"/>
          <p:cNvSpPr txBox="1">
            <a:spLocks noChangeArrowheads="1"/>
          </p:cNvSpPr>
          <p:nvPr/>
        </p:nvSpPr>
        <p:spPr bwMode="white">
          <a:xfrm>
            <a:off x="1444625" y="4567535"/>
            <a:ext cx="2128838" cy="461665"/>
          </a:xfrm>
          <a:prstGeom prst="rect">
            <a:avLst/>
          </a:prstGeom>
          <a:noFill/>
          <a:ln>
            <a:noFill/>
          </a:ln>
          <a:effectLst>
            <a:outerShdw dist="17961" dir="2700000" algn="ctr" rotWithShape="0">
              <a:srgbClr val="003300">
                <a:alpha val="50000"/>
              </a:srgbClr>
            </a:outerShdw>
          </a:effectLst>
          <a:extLst>
            <a:ext uri="{909E8E84-426E-40DD-AFC4-6F175D3DCCD1}">
              <a14:hiddenFill xmlns:a14="http://schemas.microsoft.com/office/drawing/2010/main" xmlns="">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Lst>
        </p:spPr>
        <p:txBody>
          <a:bodyPr>
            <a:spAutoFit/>
          </a:bodyPr>
          <a:lstStyle/>
          <a:p>
            <a:pPr algn="ctr">
              <a:spcBef>
                <a:spcPct val="50000"/>
              </a:spcBef>
            </a:pPr>
            <a:r>
              <a:rPr lang="en-US" sz="2400" b="1" dirty="0">
                <a:solidFill>
                  <a:srgbClr val="FFFFFF"/>
                </a:solidFill>
                <a:cs typeface="Arial" charset="0"/>
              </a:rPr>
              <a:t> </a:t>
            </a:r>
            <a:r>
              <a:rPr lang="en-US" sz="2400" b="1" dirty="0" smtClean="0">
                <a:solidFill>
                  <a:srgbClr val="FFFFFF"/>
                </a:solidFill>
                <a:cs typeface="Arial" charset="0"/>
              </a:rPr>
              <a:t>Collagenase</a:t>
            </a:r>
            <a:endParaRPr lang="en-US" sz="2400" b="1" dirty="0">
              <a:solidFill>
                <a:srgbClr val="FFFFFF"/>
              </a:solidFill>
              <a:cs typeface="Arial" charset="0"/>
            </a:endParaRPr>
          </a:p>
        </p:txBody>
      </p:sp>
      <p:sp>
        <p:nvSpPr>
          <p:cNvPr id="19480" name="Text Box 24"/>
          <p:cNvSpPr txBox="1">
            <a:spLocks noChangeArrowheads="1"/>
          </p:cNvSpPr>
          <p:nvPr/>
        </p:nvSpPr>
        <p:spPr bwMode="white">
          <a:xfrm>
            <a:off x="1444625" y="5486400"/>
            <a:ext cx="2128838" cy="830997"/>
          </a:xfrm>
          <a:prstGeom prst="rect">
            <a:avLst/>
          </a:prstGeom>
          <a:noFill/>
          <a:ln>
            <a:noFill/>
          </a:ln>
          <a:effectLst>
            <a:outerShdw dist="17961" dir="2700000" algn="ctr" rotWithShape="0">
              <a:srgbClr val="003300">
                <a:alpha val="50000"/>
              </a:srgbClr>
            </a:outerShdw>
          </a:effectLst>
          <a:extLst>
            <a:ext uri="{909E8E84-426E-40DD-AFC4-6F175D3DCCD1}">
              <a14:hiddenFill xmlns:a14="http://schemas.microsoft.com/office/drawing/2010/main" xmlns="">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Lst>
        </p:spPr>
        <p:txBody>
          <a:bodyPr>
            <a:spAutoFit/>
          </a:bodyPr>
          <a:lstStyle/>
          <a:p>
            <a:pPr algn="ctr">
              <a:spcBef>
                <a:spcPct val="50000"/>
              </a:spcBef>
            </a:pPr>
            <a:r>
              <a:rPr lang="en-US" sz="2400" b="1" dirty="0">
                <a:solidFill>
                  <a:srgbClr val="FFFFFF"/>
                </a:solidFill>
                <a:cs typeface="Arial" charset="0"/>
              </a:rPr>
              <a:t>  </a:t>
            </a:r>
            <a:r>
              <a:rPr lang="en-US" sz="2400" b="1" dirty="0" smtClean="0">
                <a:solidFill>
                  <a:srgbClr val="FFFFFF"/>
                </a:solidFill>
                <a:cs typeface="Arial" charset="0"/>
              </a:rPr>
              <a:t>Other enzymes</a:t>
            </a:r>
            <a:endParaRPr lang="en-US" sz="2400" b="1" dirty="0">
              <a:solidFill>
                <a:srgbClr val="FFFFFF"/>
              </a:solidFill>
              <a:cs typeface="Arial" charset="0"/>
            </a:endParaRPr>
          </a:p>
        </p:txBody>
      </p:sp>
    </p:spTree>
    <p:extLst>
      <p:ext uri="{BB962C8B-B14F-4D97-AF65-F5344CB8AC3E}">
        <p14:creationId xmlns:p14="http://schemas.microsoft.com/office/powerpoint/2010/main" xmlns="" val="399905957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smtClean="0"/>
              <a:t>Primary Explant Technique</a:t>
            </a:r>
            <a:endParaRPr lang="en-US" sz="3500"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Original Method developed by Harrison in 1907. </a:t>
            </a:r>
          </a:p>
          <a:p>
            <a:r>
              <a:rPr lang="en-US" dirty="0" smtClean="0"/>
              <a:t>Method</a:t>
            </a:r>
          </a:p>
          <a:p>
            <a:pPr lvl="1"/>
            <a:r>
              <a:rPr lang="en-US" dirty="0" smtClean="0"/>
              <a:t>Finely chopped Tissue in basal salt solution.</a:t>
            </a:r>
          </a:p>
          <a:p>
            <a:pPr lvl="1"/>
            <a:r>
              <a:rPr lang="en-US" dirty="0" smtClean="0"/>
              <a:t>BSS is removed.</a:t>
            </a:r>
          </a:p>
          <a:p>
            <a:pPr lvl="1"/>
            <a:r>
              <a:rPr lang="en-US" dirty="0" smtClean="0"/>
              <a:t>Tissue pieces are spread over the growth surface.</a:t>
            </a:r>
          </a:p>
          <a:p>
            <a:pPr lvl="1"/>
            <a:r>
              <a:rPr lang="en-US" dirty="0" smtClean="0"/>
              <a:t>Incubation 3-5 days after medium addition</a:t>
            </a:r>
          </a:p>
          <a:p>
            <a:pPr lvl="1"/>
            <a:r>
              <a:rPr lang="en-US" dirty="0" smtClean="0"/>
              <a:t>Medium is changed weekly </a:t>
            </a:r>
            <a:r>
              <a:rPr lang="en-US" dirty="0" err="1" smtClean="0"/>
              <a:t>untill</a:t>
            </a:r>
            <a:r>
              <a:rPr lang="en-US" dirty="0" smtClean="0"/>
              <a:t> substantial outgrowth is observed. </a:t>
            </a:r>
          </a:p>
          <a:p>
            <a:endParaRPr lang="en-US" dirty="0"/>
          </a:p>
        </p:txBody>
      </p:sp>
    </p:spTree>
    <p:extLst>
      <p:ext uri="{BB962C8B-B14F-4D97-AF65-F5344CB8AC3E}">
        <p14:creationId xmlns:p14="http://schemas.microsoft.com/office/powerpoint/2010/main" xmlns="" val="341581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Contents</a:t>
            </a:r>
          </a:p>
        </p:txBody>
      </p:sp>
      <p:grpSp>
        <p:nvGrpSpPr>
          <p:cNvPr id="5123" name="Group 3"/>
          <p:cNvGrpSpPr>
            <a:grpSpLocks/>
          </p:cNvGrpSpPr>
          <p:nvPr/>
        </p:nvGrpSpPr>
        <p:grpSpPr bwMode="auto">
          <a:xfrm>
            <a:off x="1927225" y="3078162"/>
            <a:ext cx="5311775" cy="688975"/>
            <a:chOff x="720" y="1392"/>
            <a:chExt cx="4058" cy="480"/>
          </a:xfrm>
        </p:grpSpPr>
        <p:sp>
          <p:nvSpPr>
            <p:cNvPr id="5124" name="AutoShape 4"/>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5125" name="Group 5"/>
            <p:cNvGrpSpPr>
              <a:grpSpLocks/>
            </p:cNvGrpSpPr>
            <p:nvPr/>
          </p:nvGrpSpPr>
          <p:grpSpPr bwMode="auto">
            <a:xfrm>
              <a:off x="730" y="1407"/>
              <a:ext cx="4043" cy="444"/>
              <a:chOff x="744" y="1407"/>
              <a:chExt cx="3988" cy="444"/>
            </a:xfrm>
          </p:grpSpPr>
          <p:sp>
            <p:nvSpPr>
              <p:cNvPr id="5126" name="AutoShape 6"/>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27" name="AutoShape 7"/>
              <p:cNvSpPr>
                <a:spLocks noChangeArrowheads="1"/>
              </p:cNvSpPr>
              <p:nvPr/>
            </p:nvSpPr>
            <p:spPr bwMode="gray">
              <a:xfrm>
                <a:off x="744" y="1407"/>
                <a:ext cx="3988"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grpSp>
        <p:nvGrpSpPr>
          <p:cNvPr id="5128" name="Group 8"/>
          <p:cNvGrpSpPr>
            <a:grpSpLocks/>
          </p:cNvGrpSpPr>
          <p:nvPr/>
        </p:nvGrpSpPr>
        <p:grpSpPr bwMode="auto">
          <a:xfrm>
            <a:off x="1927225" y="3943350"/>
            <a:ext cx="5311775" cy="688975"/>
            <a:chOff x="720" y="1392"/>
            <a:chExt cx="4058" cy="480"/>
          </a:xfrm>
        </p:grpSpPr>
        <p:sp>
          <p:nvSpPr>
            <p:cNvPr id="5129" name="AutoShape 9"/>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5130" name="Group 10"/>
            <p:cNvGrpSpPr>
              <a:grpSpLocks/>
            </p:cNvGrpSpPr>
            <p:nvPr/>
          </p:nvGrpSpPr>
          <p:grpSpPr bwMode="auto">
            <a:xfrm>
              <a:off x="730" y="1407"/>
              <a:ext cx="4043" cy="444"/>
              <a:chOff x="744" y="1407"/>
              <a:chExt cx="3988" cy="444"/>
            </a:xfrm>
          </p:grpSpPr>
          <p:sp>
            <p:nvSpPr>
              <p:cNvPr id="5131"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32"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grpSp>
        <p:nvGrpSpPr>
          <p:cNvPr id="5133" name="Group 13"/>
          <p:cNvGrpSpPr>
            <a:grpSpLocks/>
          </p:cNvGrpSpPr>
          <p:nvPr/>
        </p:nvGrpSpPr>
        <p:grpSpPr bwMode="auto">
          <a:xfrm>
            <a:off x="1927225" y="4800600"/>
            <a:ext cx="5311775" cy="688975"/>
            <a:chOff x="720" y="1392"/>
            <a:chExt cx="4058" cy="480"/>
          </a:xfrm>
        </p:grpSpPr>
        <p:sp>
          <p:nvSpPr>
            <p:cNvPr id="5134" name="AutoShape 14"/>
            <p:cNvSpPr>
              <a:spLocks noChangeArrowheads="1"/>
            </p:cNvSpPr>
            <p:nvPr/>
          </p:nvSpPr>
          <p:spPr bwMode="gray">
            <a:xfrm>
              <a:off x="720" y="1392"/>
              <a:ext cx="4058" cy="480"/>
            </a:xfrm>
            <a:prstGeom prst="roundRect">
              <a:avLst>
                <a:gd name="adj" fmla="val 17509"/>
              </a:avLst>
            </a:prstGeom>
            <a:gradFill rotWithShape="1">
              <a:gsLst>
                <a:gs pos="0">
                  <a:schemeClr val="folHlink"/>
                </a:gs>
                <a:gs pos="50000">
                  <a:schemeClr val="folHlink">
                    <a:gamma/>
                    <a:shade val="92157"/>
                    <a:invGamma/>
                  </a:schemeClr>
                </a:gs>
                <a:gs pos="100000">
                  <a:schemeClr val="folHlink"/>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5135" name="Group 15"/>
            <p:cNvGrpSpPr>
              <a:grpSpLocks/>
            </p:cNvGrpSpPr>
            <p:nvPr/>
          </p:nvGrpSpPr>
          <p:grpSpPr bwMode="auto">
            <a:xfrm>
              <a:off x="730" y="1407"/>
              <a:ext cx="4043" cy="444"/>
              <a:chOff x="744" y="1407"/>
              <a:chExt cx="3988" cy="444"/>
            </a:xfrm>
          </p:grpSpPr>
          <p:sp>
            <p:nvSpPr>
              <p:cNvPr id="5136" name="AutoShape 16"/>
              <p:cNvSpPr>
                <a:spLocks noChangeArrowheads="1"/>
              </p:cNvSpPr>
              <p:nvPr/>
            </p:nvSpPr>
            <p:spPr bwMode="gray">
              <a:xfrm>
                <a:off x="744" y="1736"/>
                <a:ext cx="3988"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37" name="AutoShape 17"/>
              <p:cNvSpPr>
                <a:spLocks noChangeArrowheads="1"/>
              </p:cNvSpPr>
              <p:nvPr/>
            </p:nvSpPr>
            <p:spPr bwMode="gray">
              <a:xfrm>
                <a:off x="744" y="1407"/>
                <a:ext cx="3988" cy="115"/>
              </a:xfrm>
              <a:prstGeom prst="roundRect">
                <a:avLst>
                  <a:gd name="adj" fmla="val 50000"/>
                </a:avLst>
              </a:prstGeom>
              <a:gradFill rotWithShape="1">
                <a:gsLst>
                  <a:gs pos="0">
                    <a:schemeClr val="folHlink">
                      <a:gamma/>
                      <a:tint val="0"/>
                      <a:invGamma/>
                    </a:schemeClr>
                  </a:gs>
                  <a:gs pos="100000">
                    <a:schemeClr val="folHlink">
                      <a:alpha val="0"/>
                    </a:scheme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grpSp>
        <p:nvGrpSpPr>
          <p:cNvPr id="5138" name="Group 18"/>
          <p:cNvGrpSpPr>
            <a:grpSpLocks/>
          </p:cNvGrpSpPr>
          <p:nvPr/>
        </p:nvGrpSpPr>
        <p:grpSpPr bwMode="auto">
          <a:xfrm>
            <a:off x="1927225" y="2214562"/>
            <a:ext cx="5311775" cy="688975"/>
            <a:chOff x="720" y="1392"/>
            <a:chExt cx="4058" cy="480"/>
          </a:xfrm>
        </p:grpSpPr>
        <p:sp>
          <p:nvSpPr>
            <p:cNvPr id="5139" name="AutoShape 19"/>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5140" name="Group 20"/>
            <p:cNvGrpSpPr>
              <a:grpSpLocks/>
            </p:cNvGrpSpPr>
            <p:nvPr/>
          </p:nvGrpSpPr>
          <p:grpSpPr bwMode="auto">
            <a:xfrm>
              <a:off x="730" y="1407"/>
              <a:ext cx="4043" cy="444"/>
              <a:chOff x="744" y="1407"/>
              <a:chExt cx="3988" cy="444"/>
            </a:xfrm>
          </p:grpSpPr>
          <p:sp>
            <p:nvSpPr>
              <p:cNvPr id="5141" name="AutoShape 21"/>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142" name="AutoShape 22"/>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sp>
        <p:nvSpPr>
          <p:cNvPr id="5143" name="Text Box 23"/>
          <p:cNvSpPr txBox="1">
            <a:spLocks noChangeArrowheads="1"/>
          </p:cNvSpPr>
          <p:nvPr/>
        </p:nvSpPr>
        <p:spPr bwMode="white">
          <a:xfrm>
            <a:off x="2393950" y="2328862"/>
            <a:ext cx="4495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ctr">
              <a:spcBef>
                <a:spcPct val="50000"/>
              </a:spcBef>
              <a:buClr>
                <a:schemeClr val="tx1"/>
              </a:buClr>
            </a:pPr>
            <a:r>
              <a:rPr lang="en-US" sz="2400" b="1" dirty="0" smtClean="0">
                <a:solidFill>
                  <a:schemeClr val="bg1"/>
                </a:solidFill>
                <a:cs typeface="Arial" charset="0"/>
              </a:rPr>
              <a:t>Introduction and History</a:t>
            </a:r>
            <a:endParaRPr lang="en-US" sz="2400" b="1" dirty="0">
              <a:solidFill>
                <a:schemeClr val="bg1"/>
              </a:solidFill>
              <a:cs typeface="Arial" charset="0"/>
            </a:endParaRPr>
          </a:p>
        </p:txBody>
      </p:sp>
      <p:sp>
        <p:nvSpPr>
          <p:cNvPr id="5144" name="Text Box 24"/>
          <p:cNvSpPr txBox="1">
            <a:spLocks noChangeArrowheads="1"/>
          </p:cNvSpPr>
          <p:nvPr/>
        </p:nvSpPr>
        <p:spPr bwMode="white">
          <a:xfrm>
            <a:off x="2405063" y="3186112"/>
            <a:ext cx="4495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ctr">
              <a:spcBef>
                <a:spcPct val="50000"/>
              </a:spcBef>
              <a:buClr>
                <a:schemeClr val="tx1"/>
              </a:buClr>
            </a:pPr>
            <a:r>
              <a:rPr lang="en-US" sz="2400" b="1" dirty="0" smtClean="0">
                <a:solidFill>
                  <a:schemeClr val="bg1"/>
                </a:solidFill>
                <a:cs typeface="Arial" charset="0"/>
              </a:rPr>
              <a:t>Primary Cell Culture</a:t>
            </a:r>
            <a:endParaRPr lang="en-US" sz="2400" b="1" dirty="0">
              <a:solidFill>
                <a:schemeClr val="bg1"/>
              </a:solidFill>
              <a:cs typeface="Arial" charset="0"/>
            </a:endParaRPr>
          </a:p>
        </p:txBody>
      </p:sp>
      <p:sp>
        <p:nvSpPr>
          <p:cNvPr id="5145" name="Text Box 25"/>
          <p:cNvSpPr txBox="1">
            <a:spLocks noChangeArrowheads="1"/>
          </p:cNvSpPr>
          <p:nvPr/>
        </p:nvSpPr>
        <p:spPr bwMode="white">
          <a:xfrm>
            <a:off x="2405063" y="4044950"/>
            <a:ext cx="4495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ctr">
              <a:spcBef>
                <a:spcPct val="50000"/>
              </a:spcBef>
              <a:buClr>
                <a:schemeClr val="tx1"/>
              </a:buClr>
            </a:pPr>
            <a:r>
              <a:rPr lang="en-US" sz="2400" b="1" dirty="0" smtClean="0">
                <a:solidFill>
                  <a:schemeClr val="bg1"/>
                </a:solidFill>
                <a:cs typeface="Arial" charset="0"/>
              </a:rPr>
              <a:t>Finite Cell Lines</a:t>
            </a:r>
            <a:endParaRPr lang="en-US" sz="2400" b="1" dirty="0">
              <a:solidFill>
                <a:schemeClr val="bg1"/>
              </a:solidFill>
              <a:cs typeface="Arial" charset="0"/>
            </a:endParaRPr>
          </a:p>
        </p:txBody>
      </p:sp>
      <p:sp>
        <p:nvSpPr>
          <p:cNvPr id="5146" name="Text Box 26"/>
          <p:cNvSpPr txBox="1">
            <a:spLocks noChangeArrowheads="1"/>
          </p:cNvSpPr>
          <p:nvPr/>
        </p:nvSpPr>
        <p:spPr bwMode="white">
          <a:xfrm>
            <a:off x="2405063" y="4892675"/>
            <a:ext cx="4495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ctr">
              <a:spcBef>
                <a:spcPct val="50000"/>
              </a:spcBef>
              <a:buClr>
                <a:schemeClr val="tx1"/>
              </a:buClr>
            </a:pPr>
            <a:r>
              <a:rPr lang="en-US" sz="2400" b="1" dirty="0" smtClean="0">
                <a:solidFill>
                  <a:schemeClr val="bg1"/>
                </a:solidFill>
                <a:cs typeface="Arial" charset="0"/>
              </a:rPr>
              <a:t>Continuous Cell Lines</a:t>
            </a:r>
            <a:endParaRPr lang="en-US" sz="2400" b="1" dirty="0">
              <a:solidFill>
                <a:schemeClr val="bg1"/>
              </a:solidFill>
              <a:cs typeface="Arial" charset="0"/>
            </a:endParaRPr>
          </a:p>
        </p:txBody>
      </p:sp>
      <p:pic>
        <p:nvPicPr>
          <p:cNvPr id="5147" name="Picture 27" descr="1"/>
          <p:cNvPicPr>
            <a:picLocks noChangeAspect="1" noChangeArrowheads="1"/>
          </p:cNvPicPr>
          <p:nvPr/>
        </p:nvPicPr>
        <p:blipFill>
          <a:blip r:embed="rId2">
            <a:lum bright="-6000" contrast="24000"/>
            <a:extLst>
              <a:ext uri="{28A0092B-C50C-407E-A947-70E740481C1C}">
                <a14:useLocalDpi xmlns:a14="http://schemas.microsoft.com/office/drawing/2010/main" xmlns="" val="0"/>
              </a:ext>
            </a:extLst>
          </a:blip>
          <a:srcRect l="42606" t="64474" r="19473"/>
          <a:stretch>
            <a:fillRect/>
          </a:stretch>
        </p:blipFill>
        <p:spPr bwMode="auto">
          <a:xfrm>
            <a:off x="1727200" y="4764087"/>
            <a:ext cx="792163" cy="949325"/>
          </a:xfrm>
          <a:prstGeom prst="rect">
            <a:avLst/>
          </a:prstGeom>
          <a:noFill/>
          <a:extLst>
            <a:ext uri="{909E8E84-426E-40DD-AFC4-6F175D3DCCD1}">
              <a14:hiddenFill xmlns:a14="http://schemas.microsoft.com/office/drawing/2010/main" xmlns="">
                <a:solidFill>
                  <a:srgbClr val="FFFFFF"/>
                </a:solidFill>
              </a14:hiddenFill>
            </a:ext>
          </a:extLst>
        </p:spPr>
      </p:pic>
      <p:pic>
        <p:nvPicPr>
          <p:cNvPr id="5148" name="Picture 28" descr="1"/>
          <p:cNvPicPr>
            <a:picLocks noChangeAspect="1" noChangeArrowheads="1"/>
          </p:cNvPicPr>
          <p:nvPr/>
        </p:nvPicPr>
        <p:blipFill>
          <a:blip r:embed="rId2">
            <a:lum bright="-6000" contrast="24000"/>
            <a:extLst>
              <a:ext uri="{28A0092B-C50C-407E-A947-70E740481C1C}">
                <a14:useLocalDpi xmlns:a14="http://schemas.microsoft.com/office/drawing/2010/main" xmlns="" val="0"/>
              </a:ext>
            </a:extLst>
          </a:blip>
          <a:srcRect l="42606" t="64474" r="19473"/>
          <a:stretch>
            <a:fillRect/>
          </a:stretch>
        </p:blipFill>
        <p:spPr bwMode="auto">
          <a:xfrm>
            <a:off x="1743075" y="3917950"/>
            <a:ext cx="792163" cy="949325"/>
          </a:xfrm>
          <a:prstGeom prst="rect">
            <a:avLst/>
          </a:prstGeom>
          <a:noFill/>
          <a:extLst>
            <a:ext uri="{909E8E84-426E-40DD-AFC4-6F175D3DCCD1}">
              <a14:hiddenFill xmlns:a14="http://schemas.microsoft.com/office/drawing/2010/main" xmlns="">
                <a:solidFill>
                  <a:srgbClr val="FFFFFF"/>
                </a:solidFill>
              </a14:hiddenFill>
            </a:ext>
          </a:extLst>
        </p:spPr>
      </p:pic>
      <p:pic>
        <p:nvPicPr>
          <p:cNvPr id="5149" name="Picture 29" descr="1"/>
          <p:cNvPicPr>
            <a:picLocks noChangeAspect="1" noChangeArrowheads="1"/>
          </p:cNvPicPr>
          <p:nvPr/>
        </p:nvPicPr>
        <p:blipFill>
          <a:blip r:embed="rId2">
            <a:lum bright="-6000" contrast="24000"/>
            <a:extLst>
              <a:ext uri="{28A0092B-C50C-407E-A947-70E740481C1C}">
                <a14:useLocalDpi xmlns:a14="http://schemas.microsoft.com/office/drawing/2010/main" xmlns="" val="0"/>
              </a:ext>
            </a:extLst>
          </a:blip>
          <a:srcRect l="42606" t="64474" r="19473"/>
          <a:stretch>
            <a:fillRect/>
          </a:stretch>
        </p:blipFill>
        <p:spPr bwMode="auto">
          <a:xfrm>
            <a:off x="1743075" y="3067050"/>
            <a:ext cx="792163" cy="949325"/>
          </a:xfrm>
          <a:prstGeom prst="rect">
            <a:avLst/>
          </a:prstGeom>
          <a:noFill/>
          <a:extLst>
            <a:ext uri="{909E8E84-426E-40DD-AFC4-6F175D3DCCD1}">
              <a14:hiddenFill xmlns:a14="http://schemas.microsoft.com/office/drawing/2010/main" xmlns="">
                <a:solidFill>
                  <a:srgbClr val="FFFFFF"/>
                </a:solidFill>
              </a14:hiddenFill>
            </a:ext>
          </a:extLst>
        </p:spPr>
      </p:pic>
      <p:pic>
        <p:nvPicPr>
          <p:cNvPr id="5150" name="Picture 30" descr="1"/>
          <p:cNvPicPr>
            <a:picLocks noChangeAspect="1" noChangeArrowheads="1"/>
          </p:cNvPicPr>
          <p:nvPr/>
        </p:nvPicPr>
        <p:blipFill>
          <a:blip r:embed="rId2">
            <a:lum bright="-6000" contrast="24000"/>
            <a:extLst>
              <a:ext uri="{28A0092B-C50C-407E-A947-70E740481C1C}">
                <a14:useLocalDpi xmlns:a14="http://schemas.microsoft.com/office/drawing/2010/main" xmlns="" val="0"/>
              </a:ext>
            </a:extLst>
          </a:blip>
          <a:srcRect l="42606" t="64474" r="19473"/>
          <a:stretch>
            <a:fillRect/>
          </a:stretch>
        </p:blipFill>
        <p:spPr bwMode="auto">
          <a:xfrm>
            <a:off x="1731963" y="2209800"/>
            <a:ext cx="792162" cy="949325"/>
          </a:xfrm>
          <a:prstGeom prst="rect">
            <a:avLst/>
          </a:prstGeom>
          <a:noFill/>
          <a:extLst>
            <a:ext uri="{909E8E84-426E-40DD-AFC4-6F175D3DCCD1}">
              <a14:hiddenFill xmlns:a14="http://schemas.microsoft.com/office/drawing/2010/main" xmlns="">
                <a:solidFill>
                  <a:srgbClr val="FFFFFF"/>
                </a:solidFill>
              </a14:hiddenFill>
            </a:ext>
          </a:extLst>
        </p:spPr>
      </p:pic>
      <p:sp>
        <p:nvSpPr>
          <p:cNvPr id="5151" name="Text Box 31"/>
          <p:cNvSpPr txBox="1">
            <a:spLocks noChangeArrowheads="1"/>
          </p:cNvSpPr>
          <p:nvPr/>
        </p:nvSpPr>
        <p:spPr bwMode="white">
          <a:xfrm>
            <a:off x="2073275" y="4900612"/>
            <a:ext cx="381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chemeClr val="bg1"/>
                </a:solidFill>
                <a:cs typeface="Arial" charset="0"/>
              </a:rPr>
              <a:t>4</a:t>
            </a:r>
          </a:p>
        </p:txBody>
      </p:sp>
      <p:sp>
        <p:nvSpPr>
          <p:cNvPr id="5152" name="Text Box 32"/>
          <p:cNvSpPr txBox="1">
            <a:spLocks noChangeArrowheads="1"/>
          </p:cNvSpPr>
          <p:nvPr/>
        </p:nvSpPr>
        <p:spPr bwMode="white">
          <a:xfrm>
            <a:off x="2052638" y="2306637"/>
            <a:ext cx="381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chemeClr val="bg1"/>
                </a:solidFill>
                <a:cs typeface="Arial" charset="0"/>
              </a:rPr>
              <a:t>1</a:t>
            </a:r>
          </a:p>
        </p:txBody>
      </p:sp>
      <p:sp>
        <p:nvSpPr>
          <p:cNvPr id="5153" name="Text Box 33"/>
          <p:cNvSpPr txBox="1">
            <a:spLocks noChangeArrowheads="1"/>
          </p:cNvSpPr>
          <p:nvPr/>
        </p:nvSpPr>
        <p:spPr bwMode="white">
          <a:xfrm>
            <a:off x="2065338" y="3165475"/>
            <a:ext cx="381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chemeClr val="bg1"/>
                </a:solidFill>
                <a:cs typeface="Arial" charset="0"/>
              </a:rPr>
              <a:t>2</a:t>
            </a:r>
          </a:p>
        </p:txBody>
      </p:sp>
      <p:sp>
        <p:nvSpPr>
          <p:cNvPr id="5154" name="Text Box 34"/>
          <p:cNvSpPr txBox="1">
            <a:spLocks noChangeArrowheads="1"/>
          </p:cNvSpPr>
          <p:nvPr/>
        </p:nvSpPr>
        <p:spPr bwMode="white">
          <a:xfrm>
            <a:off x="2065338" y="4052887"/>
            <a:ext cx="381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chemeClr val="bg1"/>
                </a:solidFill>
                <a:cs typeface="Arial" charset="0"/>
              </a:rPr>
              <a:t>3</a:t>
            </a:r>
          </a:p>
        </p:txBody>
      </p:sp>
      <p:sp>
        <p:nvSpPr>
          <p:cNvPr id="5155" name="AutoShape 35"/>
          <p:cNvSpPr>
            <a:spLocks noChangeArrowheads="1"/>
          </p:cNvSpPr>
          <p:nvPr/>
        </p:nvSpPr>
        <p:spPr bwMode="auto">
          <a:xfrm>
            <a:off x="-1447800" y="1524000"/>
            <a:ext cx="6553200" cy="720725"/>
          </a:xfrm>
          <a:prstGeom prst="roundRect">
            <a:avLst>
              <a:gd name="adj" fmla="val 42181"/>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cap="rnd">
                <a:solidFill>
                  <a:srgbClr val="C0C0C0"/>
                </a:solidFill>
                <a:prstDash val="sysDot"/>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b="1" dirty="0" smtClean="0">
                <a:solidFill>
                  <a:srgbClr val="000000"/>
                </a:solidFill>
                <a:cs typeface="Arial" charset="0"/>
              </a:rPr>
              <a:t>Points to be discussed</a:t>
            </a:r>
            <a:endParaRPr lang="en-US" b="1" dirty="0">
              <a:solidFill>
                <a:srgbClr val="000000"/>
              </a:solidFill>
              <a:cs typeface="Arial" charset="0"/>
            </a:endParaRPr>
          </a:p>
        </p:txBody>
      </p:sp>
      <p:pic>
        <p:nvPicPr>
          <p:cNvPr id="5157" name="Picture 37" descr="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gray">
          <a:xfrm>
            <a:off x="7391400" y="5529263"/>
            <a:ext cx="1752600" cy="132873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7" name="Group 13"/>
          <p:cNvGrpSpPr>
            <a:grpSpLocks/>
          </p:cNvGrpSpPr>
          <p:nvPr/>
        </p:nvGrpSpPr>
        <p:grpSpPr bwMode="auto">
          <a:xfrm>
            <a:off x="1952625" y="5638800"/>
            <a:ext cx="5311775" cy="688975"/>
            <a:chOff x="720" y="1392"/>
            <a:chExt cx="4058" cy="480"/>
          </a:xfrm>
        </p:grpSpPr>
        <p:sp>
          <p:nvSpPr>
            <p:cNvPr id="38" name="AutoShape 14"/>
            <p:cNvSpPr>
              <a:spLocks noChangeArrowheads="1"/>
            </p:cNvSpPr>
            <p:nvPr/>
          </p:nvSpPr>
          <p:spPr bwMode="gray">
            <a:xfrm>
              <a:off x="720" y="1392"/>
              <a:ext cx="4058" cy="480"/>
            </a:xfrm>
            <a:prstGeom prst="roundRect">
              <a:avLst>
                <a:gd name="adj" fmla="val 17509"/>
              </a:avLst>
            </a:prstGeom>
            <a:gradFill rotWithShape="1">
              <a:gsLst>
                <a:gs pos="0">
                  <a:schemeClr val="folHlink"/>
                </a:gs>
                <a:gs pos="50000">
                  <a:schemeClr val="folHlink">
                    <a:gamma/>
                    <a:shade val="92157"/>
                    <a:invGamma/>
                  </a:schemeClr>
                </a:gs>
                <a:gs pos="100000">
                  <a:schemeClr val="folHlink"/>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39" name="Group 15"/>
            <p:cNvGrpSpPr>
              <a:grpSpLocks/>
            </p:cNvGrpSpPr>
            <p:nvPr/>
          </p:nvGrpSpPr>
          <p:grpSpPr bwMode="auto">
            <a:xfrm>
              <a:off x="730" y="1407"/>
              <a:ext cx="4043" cy="444"/>
              <a:chOff x="744" y="1407"/>
              <a:chExt cx="3988" cy="444"/>
            </a:xfrm>
          </p:grpSpPr>
          <p:sp>
            <p:nvSpPr>
              <p:cNvPr id="40" name="AutoShape 16"/>
              <p:cNvSpPr>
                <a:spLocks noChangeArrowheads="1"/>
              </p:cNvSpPr>
              <p:nvPr/>
            </p:nvSpPr>
            <p:spPr bwMode="gray">
              <a:xfrm>
                <a:off x="744" y="1736"/>
                <a:ext cx="3988"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1" name="AutoShape 17"/>
              <p:cNvSpPr>
                <a:spLocks noChangeArrowheads="1"/>
              </p:cNvSpPr>
              <p:nvPr/>
            </p:nvSpPr>
            <p:spPr bwMode="gray">
              <a:xfrm>
                <a:off x="744" y="1407"/>
                <a:ext cx="3988" cy="115"/>
              </a:xfrm>
              <a:prstGeom prst="roundRect">
                <a:avLst>
                  <a:gd name="adj" fmla="val 50000"/>
                </a:avLst>
              </a:prstGeom>
              <a:gradFill rotWithShape="1">
                <a:gsLst>
                  <a:gs pos="0">
                    <a:schemeClr val="folHlink">
                      <a:gamma/>
                      <a:tint val="0"/>
                      <a:invGamma/>
                    </a:schemeClr>
                  </a:gs>
                  <a:gs pos="100000">
                    <a:schemeClr val="folHlink">
                      <a:alpha val="0"/>
                    </a:scheme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sp>
        <p:nvSpPr>
          <p:cNvPr id="42" name="Text Box 26"/>
          <p:cNvSpPr txBox="1">
            <a:spLocks noChangeArrowheads="1"/>
          </p:cNvSpPr>
          <p:nvPr/>
        </p:nvSpPr>
        <p:spPr bwMode="white">
          <a:xfrm>
            <a:off x="2430463" y="5730875"/>
            <a:ext cx="4495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ctr">
              <a:spcBef>
                <a:spcPct val="50000"/>
              </a:spcBef>
              <a:buClr>
                <a:schemeClr val="tx1"/>
              </a:buClr>
            </a:pPr>
            <a:r>
              <a:rPr lang="en-US" sz="2400" b="1" dirty="0" smtClean="0">
                <a:solidFill>
                  <a:schemeClr val="bg1"/>
                </a:solidFill>
                <a:cs typeface="Arial" charset="0"/>
              </a:rPr>
              <a:t>Continuous Cell Lines</a:t>
            </a:r>
            <a:endParaRPr lang="en-US" sz="2400" b="1" dirty="0">
              <a:solidFill>
                <a:schemeClr val="bg1"/>
              </a:solidFill>
              <a:cs typeface="Arial" charset="0"/>
            </a:endParaRPr>
          </a:p>
        </p:txBody>
      </p:sp>
      <p:pic>
        <p:nvPicPr>
          <p:cNvPr id="43" name="Picture 27" descr="1"/>
          <p:cNvPicPr>
            <a:picLocks noChangeAspect="1" noChangeArrowheads="1"/>
          </p:cNvPicPr>
          <p:nvPr/>
        </p:nvPicPr>
        <p:blipFill>
          <a:blip r:embed="rId2">
            <a:lum bright="-6000" contrast="24000"/>
            <a:extLst>
              <a:ext uri="{28A0092B-C50C-407E-A947-70E740481C1C}">
                <a14:useLocalDpi xmlns:a14="http://schemas.microsoft.com/office/drawing/2010/main" xmlns="" val="0"/>
              </a:ext>
            </a:extLst>
          </a:blip>
          <a:srcRect l="42606" t="64474" r="19473"/>
          <a:stretch>
            <a:fillRect/>
          </a:stretch>
        </p:blipFill>
        <p:spPr bwMode="auto">
          <a:xfrm>
            <a:off x="1752600" y="5602287"/>
            <a:ext cx="792163" cy="949325"/>
          </a:xfrm>
          <a:prstGeom prst="rect">
            <a:avLst/>
          </a:prstGeom>
          <a:noFill/>
          <a:extLst>
            <a:ext uri="{909E8E84-426E-40DD-AFC4-6F175D3DCCD1}">
              <a14:hiddenFill xmlns:a14="http://schemas.microsoft.com/office/drawing/2010/main" xmlns="">
                <a:solidFill>
                  <a:srgbClr val="FFFFFF"/>
                </a:solidFill>
              </a14:hiddenFill>
            </a:ext>
          </a:extLst>
        </p:spPr>
      </p:pic>
      <p:sp>
        <p:nvSpPr>
          <p:cNvPr id="44" name="Text Box 31"/>
          <p:cNvSpPr txBox="1">
            <a:spLocks noChangeArrowheads="1"/>
          </p:cNvSpPr>
          <p:nvPr/>
        </p:nvSpPr>
        <p:spPr bwMode="white">
          <a:xfrm>
            <a:off x="2098675" y="5738812"/>
            <a:ext cx="381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chemeClr val="bg1"/>
                </a:solidFill>
                <a:cs typeface="Arial" charset="0"/>
              </a:rPr>
              <a:t>4</a:t>
            </a:r>
          </a:p>
        </p:txBody>
      </p:sp>
    </p:spTree>
    <p:extLst>
      <p:ext uri="{BB962C8B-B14F-4D97-AF65-F5344CB8AC3E}">
        <p14:creationId xmlns:p14="http://schemas.microsoft.com/office/powerpoint/2010/main" xmlns="" val="294128720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needed?</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a:t>Cell culture offers a means to study cellular responses </a:t>
            </a:r>
            <a:r>
              <a:rPr lang="en-US" dirty="0" smtClean="0"/>
              <a:t>in vitro </a:t>
            </a:r>
            <a:r>
              <a:rPr lang="en-US" dirty="0"/>
              <a:t>under controlled conditions and is increasingly </a:t>
            </a:r>
            <a:r>
              <a:rPr lang="en-US" dirty="0" smtClean="0"/>
              <a:t>used owing </a:t>
            </a:r>
            <a:r>
              <a:rPr lang="en-US" dirty="0"/>
              <a:t>to international ratification for the ‘3Rs’ principle –</a:t>
            </a:r>
          </a:p>
          <a:p>
            <a:r>
              <a:rPr lang="en-US" dirty="0" smtClean="0">
                <a:solidFill>
                  <a:srgbClr val="C00000"/>
                </a:solidFill>
              </a:rPr>
              <a:t>reduction</a:t>
            </a:r>
            <a:r>
              <a:rPr lang="en-US" dirty="0">
                <a:solidFill>
                  <a:srgbClr val="C00000"/>
                </a:solidFill>
              </a:rPr>
              <a:t>, </a:t>
            </a:r>
            <a:endParaRPr lang="en-US" dirty="0" smtClean="0">
              <a:solidFill>
                <a:srgbClr val="C00000"/>
              </a:solidFill>
            </a:endParaRPr>
          </a:p>
          <a:p>
            <a:r>
              <a:rPr lang="en-US" dirty="0" smtClean="0">
                <a:solidFill>
                  <a:srgbClr val="C00000"/>
                </a:solidFill>
              </a:rPr>
              <a:t>refinement  </a:t>
            </a:r>
          </a:p>
          <a:p>
            <a:r>
              <a:rPr lang="en-US" dirty="0" smtClean="0">
                <a:solidFill>
                  <a:srgbClr val="C00000"/>
                </a:solidFill>
              </a:rPr>
              <a:t>replacement </a:t>
            </a:r>
            <a:r>
              <a:rPr lang="en-US" dirty="0"/>
              <a:t>of the use </a:t>
            </a:r>
            <a:r>
              <a:rPr lang="en-US" dirty="0" smtClean="0"/>
              <a:t>of animals </a:t>
            </a:r>
            <a:r>
              <a:rPr lang="en-US" dirty="0"/>
              <a:t>for </a:t>
            </a:r>
            <a:r>
              <a:rPr lang="en-US" i="1" dirty="0"/>
              <a:t>in vivo</a:t>
            </a:r>
            <a:r>
              <a:rPr lang="en-US" dirty="0"/>
              <a:t> experimentation.</a:t>
            </a:r>
          </a:p>
        </p:txBody>
      </p:sp>
    </p:spTree>
    <p:extLst>
      <p:ext uri="{BB962C8B-B14F-4D97-AF65-F5344CB8AC3E}">
        <p14:creationId xmlns:p14="http://schemas.microsoft.com/office/powerpoint/2010/main" xmlns="" val="166435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23" name="Rectangle 239"/>
          <p:cNvSpPr>
            <a:spLocks noGrp="1" noChangeArrowheads="1"/>
          </p:cNvSpPr>
          <p:nvPr>
            <p:ph type="title"/>
          </p:nvPr>
        </p:nvSpPr>
        <p:spPr/>
        <p:txBody>
          <a:bodyPr/>
          <a:lstStyle/>
          <a:p>
            <a:r>
              <a:rPr lang="en-US" dirty="0" smtClean="0"/>
              <a:t>Applications</a:t>
            </a:r>
            <a:endParaRPr lang="en-US" dirty="0"/>
          </a:p>
        </p:txBody>
      </p:sp>
      <p:sp>
        <p:nvSpPr>
          <p:cNvPr id="41986" name="AutoShape 2"/>
          <p:cNvSpPr>
            <a:spLocks noChangeArrowheads="1"/>
          </p:cNvSpPr>
          <p:nvPr/>
        </p:nvSpPr>
        <p:spPr bwMode="gray">
          <a:xfrm flipH="1">
            <a:off x="687388" y="1863725"/>
            <a:ext cx="7502525" cy="2606675"/>
          </a:xfrm>
          <a:prstGeom prst="roundRect">
            <a:avLst>
              <a:gd name="adj" fmla="val 6968"/>
            </a:avLst>
          </a:prstGeom>
          <a:gradFill rotWithShape="1">
            <a:gsLst>
              <a:gs pos="0">
                <a:schemeClr val="accent1"/>
              </a:gs>
              <a:gs pos="100000">
                <a:schemeClr val="accent1">
                  <a:gamma/>
                  <a:shade val="46275"/>
                  <a:invGamma/>
                </a:schemeClr>
              </a:gs>
            </a:gsLst>
            <a:lin ang="5400000" scaled="1"/>
          </a:gradFill>
          <a:ln w="19050">
            <a:solidFill>
              <a:srgbClr val="333333"/>
            </a:solidFill>
            <a:round/>
            <a:headEnd/>
            <a:tailEnd/>
          </a:ln>
          <a:effectLst>
            <a:outerShdw dist="35921" dir="2700000" algn="ctr" rotWithShape="0">
              <a:schemeClr val="bg2"/>
            </a:outerShdw>
          </a:effectLst>
        </p:spPr>
        <p:txBody>
          <a:bodyPr wrap="none" anchor="ctr"/>
          <a:lstStyle/>
          <a:p>
            <a:endParaRPr lang="en-US"/>
          </a:p>
        </p:txBody>
      </p:sp>
      <p:sp>
        <p:nvSpPr>
          <p:cNvPr id="42099" name="AutoShape 115"/>
          <p:cNvSpPr>
            <a:spLocks noChangeArrowheads="1"/>
          </p:cNvSpPr>
          <p:nvPr/>
        </p:nvSpPr>
        <p:spPr bwMode="gray">
          <a:xfrm flipH="1">
            <a:off x="1041400" y="4206875"/>
            <a:ext cx="7454900" cy="2187575"/>
          </a:xfrm>
          <a:prstGeom prst="roundRect">
            <a:avLst>
              <a:gd name="adj" fmla="val 10935"/>
            </a:avLst>
          </a:prstGeom>
          <a:gradFill rotWithShape="1">
            <a:gsLst>
              <a:gs pos="0">
                <a:schemeClr val="folHlink"/>
              </a:gs>
              <a:gs pos="100000">
                <a:schemeClr val="folHlink">
                  <a:gamma/>
                  <a:shade val="60392"/>
                  <a:invGamma/>
                </a:schemeClr>
              </a:gs>
            </a:gsLst>
            <a:lin ang="5400000" scaled="1"/>
          </a:gradFill>
          <a:ln w="19050">
            <a:solidFill>
              <a:srgbClr val="333333"/>
            </a:solidFill>
            <a:round/>
            <a:headEnd/>
            <a:tailEnd/>
          </a:ln>
          <a:effectLst>
            <a:outerShdw dist="35921" dir="2700000" algn="ctr" rotWithShape="0">
              <a:schemeClr val="bg2"/>
            </a:outerShdw>
          </a:effectLst>
        </p:spPr>
        <p:txBody>
          <a:bodyPr wrap="none" anchor="ctr"/>
          <a:lstStyle/>
          <a:p>
            <a:endParaRPr lang="en-US"/>
          </a:p>
        </p:txBody>
      </p:sp>
      <p:sp>
        <p:nvSpPr>
          <p:cNvPr id="42100" name="AutoShape 116"/>
          <p:cNvSpPr>
            <a:spLocks noChangeArrowheads="1"/>
          </p:cNvSpPr>
          <p:nvPr/>
        </p:nvSpPr>
        <p:spPr bwMode="gray">
          <a:xfrm>
            <a:off x="3235325" y="1917700"/>
            <a:ext cx="4905375" cy="2208213"/>
          </a:xfrm>
          <a:prstGeom prst="roundRect">
            <a:avLst>
              <a:gd name="adj" fmla="val 10486"/>
            </a:avLst>
          </a:prstGeom>
          <a:solidFill>
            <a:srgbClr val="F8F8F8"/>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2101" name="AutoShape 117"/>
          <p:cNvSpPr>
            <a:spLocks noChangeArrowheads="1"/>
          </p:cNvSpPr>
          <p:nvPr/>
        </p:nvSpPr>
        <p:spPr bwMode="gray">
          <a:xfrm>
            <a:off x="3552825" y="4259263"/>
            <a:ext cx="4895850" cy="2085975"/>
          </a:xfrm>
          <a:prstGeom prst="roundRect">
            <a:avLst>
              <a:gd name="adj" fmla="val 9194"/>
            </a:avLst>
          </a:prstGeom>
          <a:solidFill>
            <a:srgbClr val="F8F8F8"/>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2102" name="Text Box 118"/>
          <p:cNvSpPr txBox="1">
            <a:spLocks noChangeArrowheads="1"/>
          </p:cNvSpPr>
          <p:nvPr/>
        </p:nvSpPr>
        <p:spPr bwMode="gray">
          <a:xfrm>
            <a:off x="3376613" y="2119313"/>
            <a:ext cx="4624387" cy="1535805"/>
          </a:xfrm>
          <a:prstGeom prst="rect">
            <a:avLst/>
          </a:prstGeom>
          <a:noFill/>
          <a:ln>
            <a:noFill/>
          </a:ln>
          <a:effectLst/>
          <a:extLst>
            <a:ext uri="{909E8E84-426E-40DD-AFC4-6F175D3DCCD1}">
              <a14:hiddenFill xmlns:a14="http://schemas.microsoft.com/office/drawing/2010/main" xmlns="">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114300" indent="-114300">
              <a:spcBef>
                <a:spcPct val="50000"/>
              </a:spcBef>
              <a:buFontTx/>
              <a:buChar char="•"/>
            </a:pPr>
            <a:r>
              <a:rPr lang="en-US" sz="1400" dirty="0" smtClean="0">
                <a:solidFill>
                  <a:srgbClr val="584ABE"/>
                </a:solidFill>
              </a:rPr>
              <a:t>Studies related to cell cycle and differentiation </a:t>
            </a:r>
          </a:p>
          <a:p>
            <a:pPr marL="114300" indent="-114300">
              <a:spcBef>
                <a:spcPct val="50000"/>
              </a:spcBef>
              <a:buFontTx/>
              <a:buChar char="•"/>
            </a:pPr>
            <a:r>
              <a:rPr lang="en-US" sz="1400" dirty="0" smtClean="0">
                <a:solidFill>
                  <a:srgbClr val="584ABE"/>
                </a:solidFill>
              </a:rPr>
              <a:t>Transcription and translation </a:t>
            </a:r>
          </a:p>
          <a:p>
            <a:pPr marL="114300" indent="-114300">
              <a:spcBef>
                <a:spcPct val="50000"/>
              </a:spcBef>
              <a:buFontTx/>
              <a:buChar char="•"/>
            </a:pPr>
            <a:r>
              <a:rPr lang="en-US" sz="1400" dirty="0" smtClean="0">
                <a:solidFill>
                  <a:srgbClr val="584ABE"/>
                </a:solidFill>
              </a:rPr>
              <a:t>Energy and drug metabolism</a:t>
            </a:r>
          </a:p>
          <a:p>
            <a:pPr marL="114300" indent="-114300">
              <a:spcBef>
                <a:spcPct val="50000"/>
              </a:spcBef>
              <a:buFontTx/>
              <a:buChar char="•"/>
            </a:pPr>
            <a:endParaRPr lang="en-US" sz="1400" dirty="0" smtClean="0">
              <a:solidFill>
                <a:srgbClr val="584ABE"/>
              </a:solidFill>
            </a:endParaRPr>
          </a:p>
          <a:p>
            <a:pPr>
              <a:lnSpc>
                <a:spcPct val="70000"/>
              </a:lnSpc>
              <a:spcBef>
                <a:spcPct val="50000"/>
              </a:spcBef>
              <a:buFontTx/>
              <a:buChar char="•"/>
            </a:pPr>
            <a:endParaRPr lang="en-US" sz="1400" dirty="0">
              <a:solidFill>
                <a:srgbClr val="584ABE"/>
              </a:solidFill>
            </a:endParaRPr>
          </a:p>
        </p:txBody>
      </p:sp>
      <p:sp>
        <p:nvSpPr>
          <p:cNvPr id="42108" name="Text Box 124"/>
          <p:cNvSpPr txBox="1">
            <a:spLocks noChangeArrowheads="1"/>
          </p:cNvSpPr>
          <p:nvPr/>
        </p:nvSpPr>
        <p:spPr bwMode="gray">
          <a:xfrm>
            <a:off x="3694113" y="4454525"/>
            <a:ext cx="4611687" cy="1021883"/>
          </a:xfrm>
          <a:prstGeom prst="rect">
            <a:avLst/>
          </a:prstGeom>
          <a:noFill/>
          <a:ln>
            <a:noFill/>
          </a:ln>
          <a:effectLst/>
          <a:extLst>
            <a:ext uri="{909E8E84-426E-40DD-AFC4-6F175D3DCCD1}">
              <a14:hiddenFill xmlns:a14="http://schemas.microsoft.com/office/drawing/2010/main" xmlns="">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114300" indent="-114300">
              <a:lnSpc>
                <a:spcPct val="70000"/>
              </a:lnSpc>
              <a:spcBef>
                <a:spcPct val="50000"/>
              </a:spcBef>
              <a:buFontTx/>
              <a:buChar char="•"/>
            </a:pPr>
            <a:r>
              <a:rPr lang="en-US" sz="1400" dirty="0" smtClean="0">
                <a:solidFill>
                  <a:srgbClr val="FF5509"/>
                </a:solidFill>
              </a:rPr>
              <a:t>Studies involving hormonal receptors</a:t>
            </a:r>
          </a:p>
          <a:p>
            <a:pPr marL="114300" indent="-114300">
              <a:lnSpc>
                <a:spcPct val="70000"/>
              </a:lnSpc>
              <a:spcBef>
                <a:spcPct val="50000"/>
              </a:spcBef>
              <a:buFontTx/>
              <a:buChar char="•"/>
            </a:pPr>
            <a:r>
              <a:rPr lang="en-US" sz="1400" dirty="0" smtClean="0">
                <a:solidFill>
                  <a:srgbClr val="FF5509"/>
                </a:solidFill>
              </a:rPr>
              <a:t>Signal transduction </a:t>
            </a:r>
          </a:p>
          <a:p>
            <a:pPr marL="114300" indent="-114300">
              <a:lnSpc>
                <a:spcPct val="70000"/>
              </a:lnSpc>
              <a:spcBef>
                <a:spcPct val="50000"/>
              </a:spcBef>
              <a:buFontTx/>
              <a:buChar char="•"/>
            </a:pPr>
            <a:r>
              <a:rPr lang="en-US" sz="1400" dirty="0" smtClean="0">
                <a:solidFill>
                  <a:srgbClr val="FF5509"/>
                </a:solidFill>
              </a:rPr>
              <a:t>Membrane trafficking</a:t>
            </a:r>
          </a:p>
          <a:p>
            <a:pPr>
              <a:lnSpc>
                <a:spcPct val="70000"/>
              </a:lnSpc>
              <a:spcBef>
                <a:spcPct val="50000"/>
              </a:spcBef>
              <a:buFontTx/>
              <a:buChar char="•"/>
            </a:pPr>
            <a:endParaRPr lang="en-US" sz="1400" dirty="0">
              <a:solidFill>
                <a:srgbClr val="FF5509"/>
              </a:solidFill>
            </a:endParaRPr>
          </a:p>
        </p:txBody>
      </p:sp>
      <p:pic>
        <p:nvPicPr>
          <p:cNvPr id="42224" name="Picture 24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35100" y="4549775"/>
            <a:ext cx="2128838" cy="1585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2225" name="Picture 24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6163" y="2301875"/>
            <a:ext cx="2128837" cy="1585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838200" y="1940560"/>
            <a:ext cx="2209800" cy="369332"/>
          </a:xfrm>
          <a:prstGeom prst="rect">
            <a:avLst/>
          </a:prstGeom>
          <a:noFill/>
        </p:spPr>
        <p:txBody>
          <a:bodyPr wrap="square" rtlCol="0">
            <a:spAutoFit/>
          </a:bodyPr>
          <a:lstStyle/>
          <a:p>
            <a:r>
              <a:rPr lang="en-US" dirty="0" smtClean="0">
                <a:solidFill>
                  <a:srgbClr val="FFFF00"/>
                </a:solidFill>
              </a:rPr>
              <a:t>Intracellular Activity</a:t>
            </a:r>
            <a:endParaRPr lang="en-US" dirty="0">
              <a:solidFill>
                <a:srgbClr val="FFFF00"/>
              </a:solidFill>
            </a:endParaRPr>
          </a:p>
        </p:txBody>
      </p:sp>
      <p:sp>
        <p:nvSpPr>
          <p:cNvPr id="22" name="TextBox 21"/>
          <p:cNvSpPr txBox="1"/>
          <p:nvPr/>
        </p:nvSpPr>
        <p:spPr>
          <a:xfrm>
            <a:off x="1166813" y="4211717"/>
            <a:ext cx="2209800" cy="369332"/>
          </a:xfrm>
          <a:prstGeom prst="rect">
            <a:avLst/>
          </a:prstGeom>
          <a:noFill/>
        </p:spPr>
        <p:txBody>
          <a:bodyPr wrap="square" rtlCol="0">
            <a:spAutoFit/>
          </a:bodyPr>
          <a:lstStyle/>
          <a:p>
            <a:r>
              <a:rPr lang="en-US" dirty="0" smtClean="0">
                <a:solidFill>
                  <a:srgbClr val="FFFF00"/>
                </a:solidFill>
              </a:rPr>
              <a:t>Intracellular flux</a:t>
            </a:r>
            <a:endParaRPr lang="en-US" dirty="0">
              <a:solidFill>
                <a:srgbClr val="FFFF00"/>
              </a:solidFill>
            </a:endParaRPr>
          </a:p>
        </p:txBody>
      </p:sp>
    </p:spTree>
    <p:extLst>
      <p:ext uri="{BB962C8B-B14F-4D97-AF65-F5344CB8AC3E}">
        <p14:creationId xmlns:p14="http://schemas.microsoft.com/office/powerpoint/2010/main" xmlns="" val="2955265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23" name="Rectangle 239"/>
          <p:cNvSpPr>
            <a:spLocks noGrp="1" noChangeArrowheads="1"/>
          </p:cNvSpPr>
          <p:nvPr>
            <p:ph type="title"/>
          </p:nvPr>
        </p:nvSpPr>
        <p:spPr/>
        <p:txBody>
          <a:bodyPr/>
          <a:lstStyle/>
          <a:p>
            <a:r>
              <a:rPr lang="en-US" dirty="0" smtClean="0"/>
              <a:t>Applications</a:t>
            </a:r>
            <a:endParaRPr lang="en-US" dirty="0"/>
          </a:p>
        </p:txBody>
      </p:sp>
      <p:sp>
        <p:nvSpPr>
          <p:cNvPr id="41986" name="AutoShape 2"/>
          <p:cNvSpPr>
            <a:spLocks noChangeArrowheads="1"/>
          </p:cNvSpPr>
          <p:nvPr/>
        </p:nvSpPr>
        <p:spPr bwMode="gray">
          <a:xfrm flipH="1">
            <a:off x="687388" y="1863725"/>
            <a:ext cx="7502525" cy="2606675"/>
          </a:xfrm>
          <a:prstGeom prst="roundRect">
            <a:avLst>
              <a:gd name="adj" fmla="val 6968"/>
            </a:avLst>
          </a:prstGeom>
          <a:gradFill rotWithShape="1">
            <a:gsLst>
              <a:gs pos="0">
                <a:schemeClr val="accent1"/>
              </a:gs>
              <a:gs pos="100000">
                <a:schemeClr val="accent1">
                  <a:gamma/>
                  <a:shade val="46275"/>
                  <a:invGamma/>
                </a:schemeClr>
              </a:gs>
            </a:gsLst>
            <a:lin ang="5400000" scaled="1"/>
          </a:gradFill>
          <a:ln w="19050">
            <a:solidFill>
              <a:srgbClr val="333333"/>
            </a:solidFill>
            <a:round/>
            <a:headEnd/>
            <a:tailEnd/>
          </a:ln>
          <a:effectLst>
            <a:outerShdw dist="35921" dir="2700000" algn="ctr" rotWithShape="0">
              <a:schemeClr val="bg2"/>
            </a:outerShdw>
          </a:effectLst>
        </p:spPr>
        <p:txBody>
          <a:bodyPr wrap="none" anchor="ctr"/>
          <a:lstStyle/>
          <a:p>
            <a:endParaRPr lang="en-US"/>
          </a:p>
        </p:txBody>
      </p:sp>
      <p:sp>
        <p:nvSpPr>
          <p:cNvPr id="42099" name="AutoShape 115"/>
          <p:cNvSpPr>
            <a:spLocks noChangeArrowheads="1"/>
          </p:cNvSpPr>
          <p:nvPr/>
        </p:nvSpPr>
        <p:spPr bwMode="gray">
          <a:xfrm flipH="1">
            <a:off x="1041400" y="4206875"/>
            <a:ext cx="7454900" cy="2187575"/>
          </a:xfrm>
          <a:prstGeom prst="roundRect">
            <a:avLst>
              <a:gd name="adj" fmla="val 10935"/>
            </a:avLst>
          </a:prstGeom>
          <a:gradFill rotWithShape="1">
            <a:gsLst>
              <a:gs pos="0">
                <a:schemeClr val="folHlink"/>
              </a:gs>
              <a:gs pos="100000">
                <a:schemeClr val="folHlink">
                  <a:gamma/>
                  <a:shade val="60392"/>
                  <a:invGamma/>
                </a:schemeClr>
              </a:gs>
            </a:gsLst>
            <a:lin ang="5400000" scaled="1"/>
          </a:gradFill>
          <a:ln w="19050">
            <a:solidFill>
              <a:srgbClr val="333333"/>
            </a:solidFill>
            <a:round/>
            <a:headEnd/>
            <a:tailEnd/>
          </a:ln>
          <a:effectLst>
            <a:outerShdw dist="35921" dir="2700000" algn="ctr" rotWithShape="0">
              <a:schemeClr val="bg2"/>
            </a:outerShdw>
          </a:effectLst>
        </p:spPr>
        <p:txBody>
          <a:bodyPr wrap="none" anchor="ctr"/>
          <a:lstStyle/>
          <a:p>
            <a:endParaRPr lang="en-US"/>
          </a:p>
        </p:txBody>
      </p:sp>
      <p:sp>
        <p:nvSpPr>
          <p:cNvPr id="42100" name="AutoShape 116"/>
          <p:cNvSpPr>
            <a:spLocks noChangeArrowheads="1"/>
          </p:cNvSpPr>
          <p:nvPr/>
        </p:nvSpPr>
        <p:spPr bwMode="gray">
          <a:xfrm>
            <a:off x="3235325" y="1917700"/>
            <a:ext cx="4905375" cy="2208213"/>
          </a:xfrm>
          <a:prstGeom prst="roundRect">
            <a:avLst>
              <a:gd name="adj" fmla="val 10486"/>
            </a:avLst>
          </a:prstGeom>
          <a:solidFill>
            <a:srgbClr val="F8F8F8"/>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2101" name="AutoShape 117"/>
          <p:cNvSpPr>
            <a:spLocks noChangeArrowheads="1"/>
          </p:cNvSpPr>
          <p:nvPr/>
        </p:nvSpPr>
        <p:spPr bwMode="gray">
          <a:xfrm>
            <a:off x="3552825" y="4259263"/>
            <a:ext cx="4895850" cy="2085975"/>
          </a:xfrm>
          <a:prstGeom prst="roundRect">
            <a:avLst>
              <a:gd name="adj" fmla="val 9194"/>
            </a:avLst>
          </a:prstGeom>
          <a:solidFill>
            <a:srgbClr val="F8F8F8"/>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2102" name="Text Box 118"/>
          <p:cNvSpPr txBox="1">
            <a:spLocks noChangeArrowheads="1"/>
          </p:cNvSpPr>
          <p:nvPr/>
        </p:nvSpPr>
        <p:spPr bwMode="gray">
          <a:xfrm>
            <a:off x="3376613" y="2119313"/>
            <a:ext cx="4624387" cy="1858970"/>
          </a:xfrm>
          <a:prstGeom prst="rect">
            <a:avLst/>
          </a:prstGeom>
          <a:noFill/>
          <a:ln>
            <a:noFill/>
          </a:ln>
          <a:effectLst/>
          <a:extLst>
            <a:ext uri="{909E8E84-426E-40DD-AFC4-6F175D3DCCD1}">
              <a14:hiddenFill xmlns:a14="http://schemas.microsoft.com/office/drawing/2010/main" xmlns="">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114300" indent="-114300">
              <a:spcBef>
                <a:spcPct val="50000"/>
              </a:spcBef>
              <a:buFontTx/>
              <a:buChar char="•"/>
            </a:pPr>
            <a:r>
              <a:rPr lang="en-US" sz="1400" dirty="0" smtClean="0">
                <a:solidFill>
                  <a:srgbClr val="584ABE"/>
                </a:solidFill>
              </a:rPr>
              <a:t>Cell adhesion and motility</a:t>
            </a:r>
          </a:p>
          <a:p>
            <a:pPr marL="114300" indent="-114300">
              <a:spcBef>
                <a:spcPct val="50000"/>
              </a:spcBef>
              <a:buFontTx/>
              <a:buChar char="•"/>
            </a:pPr>
            <a:r>
              <a:rPr lang="en-US" sz="1400" dirty="0" smtClean="0">
                <a:solidFill>
                  <a:srgbClr val="584ABE"/>
                </a:solidFill>
              </a:rPr>
              <a:t>Matrix interaction</a:t>
            </a:r>
          </a:p>
          <a:p>
            <a:pPr marL="114300" indent="-114300">
              <a:spcBef>
                <a:spcPct val="50000"/>
              </a:spcBef>
              <a:buFontTx/>
              <a:buChar char="•"/>
            </a:pPr>
            <a:r>
              <a:rPr lang="en-US" sz="1400" dirty="0" smtClean="0">
                <a:solidFill>
                  <a:srgbClr val="584ABE"/>
                </a:solidFill>
              </a:rPr>
              <a:t>Morphogenesis</a:t>
            </a:r>
          </a:p>
          <a:p>
            <a:pPr marL="114300" indent="-114300">
              <a:spcBef>
                <a:spcPct val="50000"/>
              </a:spcBef>
              <a:buFontTx/>
              <a:buChar char="•"/>
            </a:pPr>
            <a:r>
              <a:rPr lang="en-US" sz="1400" dirty="0" smtClean="0">
                <a:solidFill>
                  <a:srgbClr val="584ABE"/>
                </a:solidFill>
              </a:rPr>
              <a:t>Metabolic cooperation</a:t>
            </a:r>
          </a:p>
          <a:p>
            <a:pPr marL="114300" indent="-114300">
              <a:spcBef>
                <a:spcPct val="50000"/>
              </a:spcBef>
              <a:buFontTx/>
              <a:buChar char="•"/>
            </a:pPr>
            <a:endParaRPr lang="en-US" sz="1400" dirty="0" smtClean="0">
              <a:solidFill>
                <a:srgbClr val="584ABE"/>
              </a:solidFill>
            </a:endParaRPr>
          </a:p>
          <a:p>
            <a:pPr>
              <a:lnSpc>
                <a:spcPct val="70000"/>
              </a:lnSpc>
              <a:spcBef>
                <a:spcPct val="50000"/>
              </a:spcBef>
              <a:buFontTx/>
              <a:buChar char="•"/>
            </a:pPr>
            <a:endParaRPr lang="en-US" sz="1400" dirty="0">
              <a:solidFill>
                <a:srgbClr val="584ABE"/>
              </a:solidFill>
            </a:endParaRPr>
          </a:p>
        </p:txBody>
      </p:sp>
      <p:sp>
        <p:nvSpPr>
          <p:cNvPr id="42108" name="Text Box 124"/>
          <p:cNvSpPr txBox="1">
            <a:spLocks noChangeArrowheads="1"/>
          </p:cNvSpPr>
          <p:nvPr/>
        </p:nvSpPr>
        <p:spPr bwMode="gray">
          <a:xfrm>
            <a:off x="3694113" y="4454525"/>
            <a:ext cx="4611687" cy="2246769"/>
          </a:xfrm>
          <a:prstGeom prst="rect">
            <a:avLst/>
          </a:prstGeom>
          <a:noFill/>
          <a:ln>
            <a:noFill/>
          </a:ln>
          <a:effectLst/>
          <a:extLst>
            <a:ext uri="{909E8E84-426E-40DD-AFC4-6F175D3DCCD1}">
              <a14:hiddenFill xmlns:a14="http://schemas.microsoft.com/office/drawing/2010/main" xmlns="">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114300" indent="-114300">
              <a:spcBef>
                <a:spcPct val="50000"/>
              </a:spcBef>
              <a:buFontTx/>
              <a:buChar char="•"/>
            </a:pPr>
            <a:r>
              <a:rPr lang="en-US" sz="1400" dirty="0" smtClean="0">
                <a:solidFill>
                  <a:srgbClr val="FF5509"/>
                </a:solidFill>
              </a:rPr>
              <a:t>Drug actions </a:t>
            </a:r>
          </a:p>
          <a:p>
            <a:pPr marL="114300" indent="-114300">
              <a:spcBef>
                <a:spcPct val="50000"/>
              </a:spcBef>
              <a:buFontTx/>
              <a:buChar char="•"/>
            </a:pPr>
            <a:r>
              <a:rPr lang="en-US" sz="1400" dirty="0" smtClean="0">
                <a:solidFill>
                  <a:srgbClr val="FF5509"/>
                </a:solidFill>
              </a:rPr>
              <a:t>Infections</a:t>
            </a:r>
          </a:p>
          <a:p>
            <a:pPr marL="114300" indent="-114300">
              <a:spcBef>
                <a:spcPct val="50000"/>
              </a:spcBef>
              <a:buFontTx/>
              <a:buChar char="•"/>
            </a:pPr>
            <a:r>
              <a:rPr lang="en-US" sz="1400" dirty="0" smtClean="0">
                <a:solidFill>
                  <a:srgbClr val="FF5509"/>
                </a:solidFill>
              </a:rPr>
              <a:t>Cytotoxicity</a:t>
            </a:r>
          </a:p>
          <a:p>
            <a:pPr marL="114300" indent="-114300">
              <a:spcBef>
                <a:spcPct val="50000"/>
              </a:spcBef>
              <a:buFontTx/>
              <a:buChar char="•"/>
            </a:pPr>
            <a:r>
              <a:rPr lang="en-US" sz="1400" dirty="0" smtClean="0">
                <a:solidFill>
                  <a:srgbClr val="FF5509"/>
                </a:solidFill>
              </a:rPr>
              <a:t>Mutagenesis</a:t>
            </a:r>
          </a:p>
          <a:p>
            <a:pPr marL="114300" indent="-114300">
              <a:spcBef>
                <a:spcPct val="50000"/>
              </a:spcBef>
              <a:buFontTx/>
              <a:buChar char="•"/>
            </a:pPr>
            <a:r>
              <a:rPr lang="en-US" sz="1400" dirty="0" smtClean="0">
                <a:solidFill>
                  <a:srgbClr val="FF5509"/>
                </a:solidFill>
              </a:rPr>
              <a:t>Carcinogenesis</a:t>
            </a:r>
          </a:p>
          <a:p>
            <a:pPr marL="114300" indent="-114300">
              <a:spcBef>
                <a:spcPct val="50000"/>
              </a:spcBef>
              <a:buFontTx/>
              <a:buChar char="•"/>
            </a:pPr>
            <a:endParaRPr lang="en-US" sz="1400" dirty="0" smtClean="0">
              <a:solidFill>
                <a:srgbClr val="FF5509"/>
              </a:solidFill>
            </a:endParaRPr>
          </a:p>
          <a:p>
            <a:pPr>
              <a:spcBef>
                <a:spcPct val="50000"/>
              </a:spcBef>
              <a:buFontTx/>
              <a:buChar char="•"/>
            </a:pPr>
            <a:endParaRPr lang="en-US" sz="1400" dirty="0">
              <a:solidFill>
                <a:srgbClr val="FF5509"/>
              </a:solidFill>
            </a:endParaRPr>
          </a:p>
        </p:txBody>
      </p:sp>
      <p:pic>
        <p:nvPicPr>
          <p:cNvPr id="42224" name="Picture 24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35100" y="4549775"/>
            <a:ext cx="2128838" cy="1585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2225" name="Picture 24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6163" y="2301875"/>
            <a:ext cx="2128837" cy="1585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838199" y="1940560"/>
            <a:ext cx="2538413" cy="369332"/>
          </a:xfrm>
          <a:prstGeom prst="rect">
            <a:avLst/>
          </a:prstGeom>
          <a:noFill/>
        </p:spPr>
        <p:txBody>
          <a:bodyPr wrap="square" rtlCol="0">
            <a:spAutoFit/>
          </a:bodyPr>
          <a:lstStyle/>
          <a:p>
            <a:r>
              <a:rPr lang="en-US" dirty="0" smtClean="0">
                <a:solidFill>
                  <a:srgbClr val="FFFF00"/>
                </a:solidFill>
              </a:rPr>
              <a:t>Cell to Cell interaction</a:t>
            </a:r>
            <a:endParaRPr lang="en-US" dirty="0">
              <a:solidFill>
                <a:srgbClr val="FFFF00"/>
              </a:solidFill>
            </a:endParaRPr>
          </a:p>
        </p:txBody>
      </p:sp>
      <p:sp>
        <p:nvSpPr>
          <p:cNvPr id="22" name="TextBox 21"/>
          <p:cNvSpPr txBox="1"/>
          <p:nvPr/>
        </p:nvSpPr>
        <p:spPr>
          <a:xfrm>
            <a:off x="1090612" y="4211717"/>
            <a:ext cx="2871788" cy="338554"/>
          </a:xfrm>
          <a:prstGeom prst="rect">
            <a:avLst/>
          </a:prstGeom>
          <a:noFill/>
        </p:spPr>
        <p:txBody>
          <a:bodyPr wrap="square" rtlCol="0">
            <a:spAutoFit/>
          </a:bodyPr>
          <a:lstStyle/>
          <a:p>
            <a:r>
              <a:rPr lang="en-US" sz="1600" dirty="0" smtClean="0">
                <a:solidFill>
                  <a:srgbClr val="FFFF00"/>
                </a:solidFill>
              </a:rPr>
              <a:t>Environmental Interaction</a:t>
            </a:r>
            <a:endParaRPr lang="en-US" sz="1600" dirty="0">
              <a:solidFill>
                <a:srgbClr val="FFFF00"/>
              </a:solidFill>
            </a:endParaRPr>
          </a:p>
        </p:txBody>
      </p:sp>
    </p:spTree>
    <p:extLst>
      <p:ext uri="{BB962C8B-B14F-4D97-AF65-F5344CB8AC3E}">
        <p14:creationId xmlns:p14="http://schemas.microsoft.com/office/powerpoint/2010/main" xmlns="" val="3960201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23" name="Rectangle 239"/>
          <p:cNvSpPr>
            <a:spLocks noGrp="1" noChangeArrowheads="1"/>
          </p:cNvSpPr>
          <p:nvPr>
            <p:ph type="title"/>
          </p:nvPr>
        </p:nvSpPr>
        <p:spPr/>
        <p:txBody>
          <a:bodyPr/>
          <a:lstStyle/>
          <a:p>
            <a:r>
              <a:rPr lang="en-US" dirty="0" smtClean="0"/>
              <a:t>Applications</a:t>
            </a:r>
            <a:endParaRPr lang="en-US" dirty="0"/>
          </a:p>
        </p:txBody>
      </p:sp>
      <p:sp>
        <p:nvSpPr>
          <p:cNvPr id="41986" name="AutoShape 2"/>
          <p:cNvSpPr>
            <a:spLocks noChangeArrowheads="1"/>
          </p:cNvSpPr>
          <p:nvPr/>
        </p:nvSpPr>
        <p:spPr bwMode="gray">
          <a:xfrm flipH="1">
            <a:off x="687388" y="1863725"/>
            <a:ext cx="7502525" cy="2606675"/>
          </a:xfrm>
          <a:prstGeom prst="roundRect">
            <a:avLst>
              <a:gd name="adj" fmla="val 6968"/>
            </a:avLst>
          </a:prstGeom>
          <a:gradFill rotWithShape="1">
            <a:gsLst>
              <a:gs pos="0">
                <a:schemeClr val="accent1"/>
              </a:gs>
              <a:gs pos="100000">
                <a:schemeClr val="accent1">
                  <a:gamma/>
                  <a:shade val="46275"/>
                  <a:invGamma/>
                </a:schemeClr>
              </a:gs>
            </a:gsLst>
            <a:lin ang="5400000" scaled="1"/>
          </a:gradFill>
          <a:ln w="19050">
            <a:solidFill>
              <a:srgbClr val="333333"/>
            </a:solidFill>
            <a:round/>
            <a:headEnd/>
            <a:tailEnd/>
          </a:ln>
          <a:effectLst>
            <a:outerShdw dist="35921" dir="2700000" algn="ctr" rotWithShape="0">
              <a:schemeClr val="bg2"/>
            </a:outerShdw>
          </a:effectLst>
        </p:spPr>
        <p:txBody>
          <a:bodyPr wrap="none" anchor="ctr"/>
          <a:lstStyle/>
          <a:p>
            <a:endParaRPr lang="en-US"/>
          </a:p>
        </p:txBody>
      </p:sp>
      <p:sp>
        <p:nvSpPr>
          <p:cNvPr id="42099" name="AutoShape 115"/>
          <p:cNvSpPr>
            <a:spLocks noChangeArrowheads="1"/>
          </p:cNvSpPr>
          <p:nvPr/>
        </p:nvSpPr>
        <p:spPr bwMode="gray">
          <a:xfrm flipH="1">
            <a:off x="1041400" y="4206875"/>
            <a:ext cx="7454900" cy="2187575"/>
          </a:xfrm>
          <a:prstGeom prst="roundRect">
            <a:avLst>
              <a:gd name="adj" fmla="val 10935"/>
            </a:avLst>
          </a:prstGeom>
          <a:gradFill rotWithShape="1">
            <a:gsLst>
              <a:gs pos="0">
                <a:schemeClr val="folHlink"/>
              </a:gs>
              <a:gs pos="100000">
                <a:schemeClr val="folHlink">
                  <a:gamma/>
                  <a:shade val="60392"/>
                  <a:invGamma/>
                </a:schemeClr>
              </a:gs>
            </a:gsLst>
            <a:lin ang="5400000" scaled="1"/>
          </a:gradFill>
          <a:ln w="19050">
            <a:solidFill>
              <a:srgbClr val="333333"/>
            </a:solidFill>
            <a:round/>
            <a:headEnd/>
            <a:tailEnd/>
          </a:ln>
          <a:effectLst>
            <a:outerShdw dist="35921" dir="2700000" algn="ctr" rotWithShape="0">
              <a:schemeClr val="bg2"/>
            </a:outerShdw>
          </a:effectLst>
        </p:spPr>
        <p:txBody>
          <a:bodyPr wrap="none" anchor="ctr"/>
          <a:lstStyle/>
          <a:p>
            <a:endParaRPr lang="en-US"/>
          </a:p>
        </p:txBody>
      </p:sp>
      <p:sp>
        <p:nvSpPr>
          <p:cNvPr id="42100" name="AutoShape 116"/>
          <p:cNvSpPr>
            <a:spLocks noChangeArrowheads="1"/>
          </p:cNvSpPr>
          <p:nvPr/>
        </p:nvSpPr>
        <p:spPr bwMode="gray">
          <a:xfrm>
            <a:off x="3235325" y="1917700"/>
            <a:ext cx="4905375" cy="2208213"/>
          </a:xfrm>
          <a:prstGeom prst="roundRect">
            <a:avLst>
              <a:gd name="adj" fmla="val 10486"/>
            </a:avLst>
          </a:prstGeom>
          <a:solidFill>
            <a:srgbClr val="F8F8F8"/>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2101" name="AutoShape 117"/>
          <p:cNvSpPr>
            <a:spLocks noChangeArrowheads="1"/>
          </p:cNvSpPr>
          <p:nvPr/>
        </p:nvSpPr>
        <p:spPr bwMode="gray">
          <a:xfrm>
            <a:off x="3552825" y="4259263"/>
            <a:ext cx="4895850" cy="2085975"/>
          </a:xfrm>
          <a:prstGeom prst="roundRect">
            <a:avLst>
              <a:gd name="adj" fmla="val 9194"/>
            </a:avLst>
          </a:prstGeom>
          <a:solidFill>
            <a:srgbClr val="F8F8F8"/>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2102" name="Text Box 118"/>
          <p:cNvSpPr txBox="1">
            <a:spLocks noChangeArrowheads="1"/>
          </p:cNvSpPr>
          <p:nvPr/>
        </p:nvSpPr>
        <p:spPr bwMode="gray">
          <a:xfrm>
            <a:off x="3376613" y="2119313"/>
            <a:ext cx="4624387" cy="1600438"/>
          </a:xfrm>
          <a:prstGeom prst="rect">
            <a:avLst/>
          </a:prstGeom>
          <a:noFill/>
          <a:ln>
            <a:noFill/>
          </a:ln>
          <a:effectLst/>
          <a:extLst>
            <a:ext uri="{909E8E84-426E-40DD-AFC4-6F175D3DCCD1}">
              <a14:hiddenFill xmlns:a14="http://schemas.microsoft.com/office/drawing/2010/main" xmlns="">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114300" indent="-114300">
              <a:spcBef>
                <a:spcPct val="50000"/>
              </a:spcBef>
              <a:buFontTx/>
              <a:buChar char="•"/>
            </a:pPr>
            <a:r>
              <a:rPr lang="en-US" sz="1400" dirty="0" smtClean="0">
                <a:solidFill>
                  <a:srgbClr val="584ABE"/>
                </a:solidFill>
              </a:rPr>
              <a:t>Genetic analysis</a:t>
            </a:r>
          </a:p>
          <a:p>
            <a:pPr marL="114300" indent="-114300">
              <a:spcBef>
                <a:spcPct val="50000"/>
              </a:spcBef>
              <a:buFontTx/>
              <a:buChar char="•"/>
            </a:pPr>
            <a:r>
              <a:rPr lang="en-US" sz="1400" dirty="0" smtClean="0">
                <a:solidFill>
                  <a:srgbClr val="584ABE"/>
                </a:solidFill>
              </a:rPr>
              <a:t>Transfection</a:t>
            </a:r>
          </a:p>
          <a:p>
            <a:pPr marL="114300" indent="-114300">
              <a:spcBef>
                <a:spcPct val="50000"/>
              </a:spcBef>
              <a:buFontTx/>
              <a:buChar char="•"/>
            </a:pPr>
            <a:r>
              <a:rPr lang="en-US" sz="1400" dirty="0" smtClean="0">
                <a:solidFill>
                  <a:srgbClr val="584ABE"/>
                </a:solidFill>
              </a:rPr>
              <a:t>Transformation</a:t>
            </a:r>
          </a:p>
          <a:p>
            <a:pPr marL="114300" indent="-114300">
              <a:spcBef>
                <a:spcPct val="50000"/>
              </a:spcBef>
              <a:buFontTx/>
              <a:buChar char="•"/>
            </a:pPr>
            <a:r>
              <a:rPr lang="en-US" sz="1400" dirty="0" smtClean="0">
                <a:solidFill>
                  <a:srgbClr val="584ABE"/>
                </a:solidFill>
              </a:rPr>
              <a:t>Immortalization</a:t>
            </a:r>
          </a:p>
          <a:p>
            <a:pPr marL="114300" indent="-114300">
              <a:spcBef>
                <a:spcPct val="50000"/>
              </a:spcBef>
              <a:buFontTx/>
              <a:buChar char="•"/>
            </a:pPr>
            <a:r>
              <a:rPr lang="en-US" sz="1400" dirty="0" smtClean="0">
                <a:solidFill>
                  <a:srgbClr val="584ABE"/>
                </a:solidFill>
              </a:rPr>
              <a:t>Genetic disorders</a:t>
            </a:r>
          </a:p>
        </p:txBody>
      </p:sp>
      <p:sp>
        <p:nvSpPr>
          <p:cNvPr id="42108" name="Text Box 124"/>
          <p:cNvSpPr txBox="1">
            <a:spLocks noChangeArrowheads="1"/>
          </p:cNvSpPr>
          <p:nvPr/>
        </p:nvSpPr>
        <p:spPr bwMode="gray">
          <a:xfrm>
            <a:off x="3694113" y="4324796"/>
            <a:ext cx="4611687" cy="1923604"/>
          </a:xfrm>
          <a:prstGeom prst="rect">
            <a:avLst/>
          </a:prstGeom>
          <a:noFill/>
          <a:ln>
            <a:noFill/>
          </a:ln>
          <a:effectLst/>
          <a:extLst>
            <a:ext uri="{909E8E84-426E-40DD-AFC4-6F175D3DCCD1}">
              <a14:hiddenFill xmlns:a14="http://schemas.microsoft.com/office/drawing/2010/main" xmlns="">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114300" indent="-114300">
              <a:spcBef>
                <a:spcPct val="50000"/>
              </a:spcBef>
              <a:buFontTx/>
              <a:buChar char="•"/>
            </a:pPr>
            <a:r>
              <a:rPr lang="en-US" sz="1400" dirty="0" smtClean="0">
                <a:solidFill>
                  <a:srgbClr val="FF5509"/>
                </a:solidFill>
              </a:rPr>
              <a:t>Vaccines</a:t>
            </a:r>
          </a:p>
          <a:p>
            <a:pPr marL="114300" indent="-114300">
              <a:spcBef>
                <a:spcPct val="50000"/>
              </a:spcBef>
              <a:buFontTx/>
              <a:buChar char="•"/>
            </a:pPr>
            <a:r>
              <a:rPr lang="en-US" sz="1400" dirty="0" smtClean="0">
                <a:solidFill>
                  <a:srgbClr val="FF5509"/>
                </a:solidFill>
              </a:rPr>
              <a:t>Plasminogen Activators</a:t>
            </a:r>
          </a:p>
          <a:p>
            <a:pPr marL="114300" indent="-114300">
              <a:spcBef>
                <a:spcPct val="50000"/>
              </a:spcBef>
              <a:buFontTx/>
              <a:buChar char="•"/>
            </a:pPr>
            <a:r>
              <a:rPr lang="en-US" sz="1400" dirty="0" err="1" smtClean="0">
                <a:solidFill>
                  <a:srgbClr val="FF5509"/>
                </a:solidFill>
              </a:rPr>
              <a:t>Interferons</a:t>
            </a:r>
            <a:endParaRPr lang="en-US" sz="1400" dirty="0" smtClean="0">
              <a:solidFill>
                <a:srgbClr val="FF5509"/>
              </a:solidFill>
            </a:endParaRPr>
          </a:p>
          <a:p>
            <a:pPr marL="114300" indent="-114300">
              <a:spcBef>
                <a:spcPct val="50000"/>
              </a:spcBef>
              <a:buFontTx/>
              <a:buChar char="•"/>
            </a:pPr>
            <a:r>
              <a:rPr lang="en-US" sz="1400" dirty="0" smtClean="0">
                <a:solidFill>
                  <a:srgbClr val="FF5509"/>
                </a:solidFill>
              </a:rPr>
              <a:t>Blood clotting factors</a:t>
            </a:r>
          </a:p>
          <a:p>
            <a:pPr marL="114300" indent="-114300">
              <a:spcBef>
                <a:spcPct val="50000"/>
              </a:spcBef>
              <a:buFontTx/>
              <a:buChar char="•"/>
            </a:pPr>
            <a:r>
              <a:rPr lang="en-US" sz="1400" dirty="0" smtClean="0">
                <a:solidFill>
                  <a:srgbClr val="FF5509"/>
                </a:solidFill>
              </a:rPr>
              <a:t>Hormones</a:t>
            </a:r>
          </a:p>
          <a:p>
            <a:pPr marL="114300" indent="-114300">
              <a:spcBef>
                <a:spcPct val="50000"/>
              </a:spcBef>
              <a:buFontTx/>
              <a:buChar char="•"/>
            </a:pPr>
            <a:r>
              <a:rPr lang="en-US" sz="1400" dirty="0" smtClean="0">
                <a:solidFill>
                  <a:srgbClr val="FF5509"/>
                </a:solidFill>
              </a:rPr>
              <a:t>Monoclonal Antibodies</a:t>
            </a:r>
          </a:p>
        </p:txBody>
      </p:sp>
      <p:pic>
        <p:nvPicPr>
          <p:cNvPr id="42224" name="Picture 24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35100" y="4549775"/>
            <a:ext cx="2128838" cy="1585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2225" name="Picture 24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6163" y="2301875"/>
            <a:ext cx="2128837" cy="1585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838199" y="1940560"/>
            <a:ext cx="2538413" cy="369332"/>
          </a:xfrm>
          <a:prstGeom prst="rect">
            <a:avLst/>
          </a:prstGeom>
          <a:noFill/>
        </p:spPr>
        <p:txBody>
          <a:bodyPr wrap="square" rtlCol="0">
            <a:spAutoFit/>
          </a:bodyPr>
          <a:lstStyle/>
          <a:p>
            <a:r>
              <a:rPr lang="en-US" dirty="0" smtClean="0">
                <a:solidFill>
                  <a:srgbClr val="FFFF00"/>
                </a:solidFill>
              </a:rPr>
              <a:t>Genetics</a:t>
            </a:r>
            <a:endParaRPr lang="en-US" dirty="0">
              <a:solidFill>
                <a:srgbClr val="FFFF00"/>
              </a:solidFill>
            </a:endParaRPr>
          </a:p>
        </p:txBody>
      </p:sp>
      <p:sp>
        <p:nvSpPr>
          <p:cNvPr id="22" name="TextBox 21"/>
          <p:cNvSpPr txBox="1"/>
          <p:nvPr/>
        </p:nvSpPr>
        <p:spPr>
          <a:xfrm>
            <a:off x="1090612" y="4211717"/>
            <a:ext cx="2871788" cy="338554"/>
          </a:xfrm>
          <a:prstGeom prst="rect">
            <a:avLst/>
          </a:prstGeom>
          <a:noFill/>
        </p:spPr>
        <p:txBody>
          <a:bodyPr wrap="square" rtlCol="0">
            <a:spAutoFit/>
          </a:bodyPr>
          <a:lstStyle/>
          <a:p>
            <a:r>
              <a:rPr lang="en-US" sz="1600" dirty="0" smtClean="0">
                <a:solidFill>
                  <a:srgbClr val="FFFF00"/>
                </a:solidFill>
              </a:rPr>
              <a:t>Cell Products</a:t>
            </a:r>
            <a:endParaRPr lang="en-US" sz="1600" dirty="0">
              <a:solidFill>
                <a:srgbClr val="FFFF00"/>
              </a:solidFill>
            </a:endParaRPr>
          </a:p>
        </p:txBody>
      </p:sp>
    </p:spTree>
    <p:extLst>
      <p:ext uri="{BB962C8B-B14F-4D97-AF65-F5344CB8AC3E}">
        <p14:creationId xmlns:p14="http://schemas.microsoft.com/office/powerpoint/2010/main" xmlns="" val="1611329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47650"/>
            <a:ext cx="5943600" cy="1143000"/>
          </a:xfrm>
        </p:spPr>
        <p:txBody>
          <a:bodyPr/>
          <a:lstStyle/>
          <a:p>
            <a:r>
              <a:rPr lang="en-US" sz="2800" b="0" dirty="0" smtClean="0"/>
              <a:t>Animal Cell Culture - Fundamentals</a:t>
            </a:r>
            <a:endParaRPr lang="en-US" sz="2800" dirty="0"/>
          </a:p>
        </p:txBody>
      </p:sp>
      <p:sp>
        <p:nvSpPr>
          <p:cNvPr id="3" name="Content Placeholder 2"/>
          <p:cNvSpPr>
            <a:spLocks noGrp="1"/>
          </p:cNvSpPr>
          <p:nvPr>
            <p:ph idx="1"/>
          </p:nvPr>
        </p:nvSpPr>
        <p:spPr/>
        <p:txBody>
          <a:bodyPr>
            <a:normAutofit lnSpcReduction="10000"/>
          </a:bodyPr>
          <a:lstStyle/>
          <a:p>
            <a:r>
              <a:rPr lang="en-US" dirty="0" smtClean="0"/>
              <a:t>Animal Cell Culture basically involves the </a:t>
            </a:r>
            <a:r>
              <a:rPr lang="en-US" i="1" dirty="0" smtClean="0"/>
              <a:t>in vitro</a:t>
            </a:r>
            <a:r>
              <a:rPr lang="en-US" dirty="0" smtClean="0"/>
              <a:t> maintenance and propagation of animal cells in a suitable nutrient media.</a:t>
            </a:r>
          </a:p>
          <a:p>
            <a:r>
              <a:rPr lang="en-US" dirty="0" smtClean="0">
                <a:solidFill>
                  <a:schemeClr val="accent6">
                    <a:lumMod val="75000"/>
                  </a:schemeClr>
                </a:solidFill>
              </a:rPr>
              <a:t>Culturing is a process of growing cells artificially.</a:t>
            </a:r>
            <a:r>
              <a:rPr lang="en-US" dirty="0" smtClean="0"/>
              <a:t>   </a:t>
            </a:r>
          </a:p>
          <a:p>
            <a:r>
              <a:rPr lang="en-US" dirty="0" smtClean="0"/>
              <a:t>Animal </a:t>
            </a:r>
            <a:r>
              <a:rPr lang="en-US" dirty="0"/>
              <a:t>and human cells may be studied in vitro by </a:t>
            </a:r>
            <a:r>
              <a:rPr lang="en-US" dirty="0" smtClean="0"/>
              <a:t>a variety </a:t>
            </a:r>
            <a:r>
              <a:rPr lang="en-US" dirty="0"/>
              <a:t>of approaches using whole organs or pieces of </a:t>
            </a:r>
            <a:r>
              <a:rPr lang="en-US" dirty="0" smtClean="0"/>
              <a:t>tissue as </a:t>
            </a:r>
            <a:r>
              <a:rPr lang="en-US" dirty="0"/>
              <a:t>well as isolated cells and cell lines.</a:t>
            </a:r>
            <a:endParaRPr lang="en-US" dirty="0" smtClean="0"/>
          </a:p>
          <a:p>
            <a:endParaRPr lang="en-US" dirty="0"/>
          </a:p>
        </p:txBody>
      </p:sp>
    </p:spTree>
    <p:extLst>
      <p:ext uri="{BB962C8B-B14F-4D97-AF65-F5344CB8AC3E}">
        <p14:creationId xmlns:p14="http://schemas.microsoft.com/office/powerpoint/2010/main" xmlns="" val="3292317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Definitions</a:t>
            </a:r>
            <a:endParaRPr lang="en-US" dirty="0"/>
          </a:p>
        </p:txBody>
      </p:sp>
      <p:sp>
        <p:nvSpPr>
          <p:cNvPr id="3" name="Content Placeholder 2"/>
          <p:cNvSpPr>
            <a:spLocks noGrp="1"/>
          </p:cNvSpPr>
          <p:nvPr>
            <p:ph idx="1"/>
          </p:nvPr>
        </p:nvSpPr>
        <p:spPr/>
        <p:txBody>
          <a:bodyPr/>
          <a:lstStyle/>
          <a:p>
            <a:endParaRPr lang="en-US" dirty="0"/>
          </a:p>
        </p:txBody>
      </p:sp>
      <p:sp>
        <p:nvSpPr>
          <p:cNvPr id="5" name="AutoShape 4"/>
          <p:cNvSpPr>
            <a:spLocks noChangeArrowheads="1"/>
          </p:cNvSpPr>
          <p:nvPr/>
        </p:nvSpPr>
        <p:spPr bwMode="auto">
          <a:xfrm>
            <a:off x="1295400" y="1497012"/>
            <a:ext cx="7696200" cy="950802"/>
          </a:xfrm>
          <a:prstGeom prst="roundRect">
            <a:avLst>
              <a:gd name="adj" fmla="val 16667"/>
            </a:avLst>
          </a:prstGeom>
          <a:gradFill rotWithShape="1">
            <a:gsLst>
              <a:gs pos="0">
                <a:schemeClr val="bg1"/>
              </a:gs>
              <a:gs pos="50000">
                <a:srgbClr val="EAEAEA"/>
              </a:gs>
              <a:gs pos="100000">
                <a:schemeClr val="bg1"/>
              </a:gs>
            </a:gsLst>
            <a:lin ang="2700000" scaled="1"/>
          </a:gradFill>
          <a:ln w="15875">
            <a:solidFill>
              <a:srgbClr val="B2B2B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 name="AutoShape 14"/>
          <p:cNvSpPr>
            <a:spLocks noChangeArrowheads="1"/>
          </p:cNvSpPr>
          <p:nvPr/>
        </p:nvSpPr>
        <p:spPr bwMode="gray">
          <a:xfrm>
            <a:off x="21165" y="1636712"/>
            <a:ext cx="1731435" cy="649288"/>
          </a:xfrm>
          <a:prstGeom prst="homePlate">
            <a:avLst>
              <a:gd name="adj" fmla="val 39951"/>
            </a:avLst>
          </a:prstGeom>
          <a:gradFill rotWithShape="1">
            <a:gsLst>
              <a:gs pos="0">
                <a:schemeClr val="folHlink"/>
              </a:gs>
              <a:gs pos="100000">
                <a:schemeClr val="folHlink">
                  <a:gamma/>
                  <a:shade val="62745"/>
                  <a:invGamma/>
                </a:schemeClr>
              </a:gs>
            </a:gsLst>
            <a:lin ang="5400000" scaled="1"/>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7" name="Text Box 18"/>
          <p:cNvSpPr txBox="1">
            <a:spLocks noChangeArrowheads="1"/>
          </p:cNvSpPr>
          <p:nvPr/>
        </p:nvSpPr>
        <p:spPr bwMode="white">
          <a:xfrm>
            <a:off x="66749" y="1784805"/>
            <a:ext cx="1447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US" sz="1600" b="1" dirty="0" smtClean="0">
                <a:solidFill>
                  <a:srgbClr val="F8F8F8"/>
                </a:solidFill>
                <a:cs typeface="Arial" charset="0"/>
              </a:rPr>
              <a:t>Cell Culture</a:t>
            </a:r>
            <a:endParaRPr lang="en-US" sz="1600" b="1" dirty="0">
              <a:solidFill>
                <a:srgbClr val="F8F8F8"/>
              </a:solidFill>
              <a:cs typeface="Arial" charset="0"/>
            </a:endParaRPr>
          </a:p>
        </p:txBody>
      </p:sp>
      <p:sp>
        <p:nvSpPr>
          <p:cNvPr id="16" name="Text Box 24"/>
          <p:cNvSpPr txBox="1">
            <a:spLocks noChangeArrowheads="1"/>
          </p:cNvSpPr>
          <p:nvPr/>
        </p:nvSpPr>
        <p:spPr bwMode="gray">
          <a:xfrm>
            <a:off x="1752600" y="1676400"/>
            <a:ext cx="7086600" cy="584775"/>
          </a:xfrm>
          <a:prstGeom prst="rect">
            <a:avLst/>
          </a:prstGeom>
          <a:noFill/>
          <a:ln>
            <a:noFill/>
          </a:ln>
          <a:effectLst/>
          <a:extLst>
            <a:ext uri="{909E8E84-426E-40DD-AFC4-6F175D3DCCD1}">
              <a14:hiddenFill xmlns:a14="http://schemas.microsoft.com/office/drawing/2010/main" xmlns="">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sz="1600" b="1" dirty="0" smtClean="0">
                <a:solidFill>
                  <a:srgbClr val="000000"/>
                </a:solidFill>
                <a:cs typeface="Arial" charset="0"/>
              </a:rPr>
              <a:t>The culture of dispersed cells obtained from the original tissue or from a cell line </a:t>
            </a:r>
            <a:endParaRPr lang="en-US" sz="1600" b="1" dirty="0">
              <a:solidFill>
                <a:srgbClr val="000000"/>
              </a:solidFill>
              <a:cs typeface="Arial" charset="0"/>
            </a:endParaRPr>
          </a:p>
        </p:txBody>
      </p:sp>
      <p:sp>
        <p:nvSpPr>
          <p:cNvPr id="20" name="AutoShape 4"/>
          <p:cNvSpPr>
            <a:spLocks noChangeArrowheads="1"/>
          </p:cNvSpPr>
          <p:nvPr/>
        </p:nvSpPr>
        <p:spPr bwMode="auto">
          <a:xfrm>
            <a:off x="1285121" y="2554398"/>
            <a:ext cx="7696200" cy="950802"/>
          </a:xfrm>
          <a:prstGeom prst="roundRect">
            <a:avLst>
              <a:gd name="adj" fmla="val 16667"/>
            </a:avLst>
          </a:prstGeom>
          <a:gradFill rotWithShape="1">
            <a:gsLst>
              <a:gs pos="0">
                <a:schemeClr val="bg1"/>
              </a:gs>
              <a:gs pos="50000">
                <a:srgbClr val="EAEAEA"/>
              </a:gs>
              <a:gs pos="100000">
                <a:schemeClr val="bg1"/>
              </a:gs>
            </a:gsLst>
            <a:lin ang="2700000" scaled="1"/>
          </a:gradFill>
          <a:ln w="15875">
            <a:solidFill>
              <a:srgbClr val="B2B2B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1" name="AutoShape 14"/>
          <p:cNvSpPr>
            <a:spLocks noChangeArrowheads="1"/>
          </p:cNvSpPr>
          <p:nvPr/>
        </p:nvSpPr>
        <p:spPr bwMode="gray">
          <a:xfrm>
            <a:off x="10886" y="2694098"/>
            <a:ext cx="1731435" cy="649288"/>
          </a:xfrm>
          <a:prstGeom prst="homePlate">
            <a:avLst>
              <a:gd name="adj" fmla="val 39951"/>
            </a:avLst>
          </a:prstGeom>
          <a:gradFill flip="none" rotWithShape="1">
            <a:gsLst>
              <a:gs pos="0">
                <a:schemeClr val="tx2">
                  <a:lumMod val="50000"/>
                  <a:shade val="30000"/>
                  <a:satMod val="115000"/>
                </a:schemeClr>
              </a:gs>
              <a:gs pos="50000">
                <a:schemeClr val="tx2">
                  <a:lumMod val="50000"/>
                  <a:shade val="67500"/>
                  <a:satMod val="115000"/>
                </a:schemeClr>
              </a:gs>
              <a:gs pos="100000">
                <a:schemeClr val="tx2">
                  <a:lumMod val="50000"/>
                  <a:shade val="100000"/>
                  <a:satMod val="115000"/>
                </a:schemeClr>
              </a:gs>
            </a:gsLst>
            <a:lin ang="16200000" scaled="1"/>
            <a:tileRect/>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2" name="Text Box 18"/>
          <p:cNvSpPr txBox="1">
            <a:spLocks noChangeArrowheads="1"/>
          </p:cNvSpPr>
          <p:nvPr/>
        </p:nvSpPr>
        <p:spPr bwMode="white">
          <a:xfrm>
            <a:off x="-76200" y="2840074"/>
            <a:ext cx="167496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US" sz="1600" b="1" dirty="0" smtClean="0">
                <a:solidFill>
                  <a:srgbClr val="F8F8F8"/>
                </a:solidFill>
                <a:cs typeface="Arial" charset="0"/>
              </a:rPr>
              <a:t>Organ Culture</a:t>
            </a:r>
            <a:endParaRPr lang="en-US" sz="1600" b="1" dirty="0">
              <a:solidFill>
                <a:srgbClr val="F8F8F8"/>
              </a:solidFill>
              <a:cs typeface="Arial" charset="0"/>
            </a:endParaRPr>
          </a:p>
        </p:txBody>
      </p:sp>
      <p:sp>
        <p:nvSpPr>
          <p:cNvPr id="24" name="AutoShape 4"/>
          <p:cNvSpPr>
            <a:spLocks noChangeArrowheads="1"/>
          </p:cNvSpPr>
          <p:nvPr/>
        </p:nvSpPr>
        <p:spPr bwMode="auto">
          <a:xfrm>
            <a:off x="1285121" y="3581400"/>
            <a:ext cx="7696200" cy="950802"/>
          </a:xfrm>
          <a:prstGeom prst="roundRect">
            <a:avLst>
              <a:gd name="adj" fmla="val 16667"/>
            </a:avLst>
          </a:prstGeom>
          <a:gradFill rotWithShape="1">
            <a:gsLst>
              <a:gs pos="0">
                <a:schemeClr val="bg1"/>
              </a:gs>
              <a:gs pos="50000">
                <a:srgbClr val="EAEAEA"/>
              </a:gs>
              <a:gs pos="100000">
                <a:schemeClr val="bg1"/>
              </a:gs>
            </a:gsLst>
            <a:lin ang="2700000" scaled="1"/>
          </a:gradFill>
          <a:ln w="15875">
            <a:solidFill>
              <a:srgbClr val="B2B2B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5" name="AutoShape 14"/>
          <p:cNvSpPr>
            <a:spLocks noChangeArrowheads="1"/>
          </p:cNvSpPr>
          <p:nvPr/>
        </p:nvSpPr>
        <p:spPr bwMode="gray">
          <a:xfrm>
            <a:off x="10886" y="3721100"/>
            <a:ext cx="1731435" cy="649288"/>
          </a:xfrm>
          <a:prstGeom prst="homePlate">
            <a:avLst>
              <a:gd name="adj" fmla="val 39951"/>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6200000" scaled="1"/>
            <a:tileRect/>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26" name="Text Box 18"/>
          <p:cNvSpPr txBox="1">
            <a:spLocks noChangeArrowheads="1"/>
          </p:cNvSpPr>
          <p:nvPr/>
        </p:nvSpPr>
        <p:spPr bwMode="white">
          <a:xfrm>
            <a:off x="-76199" y="3770202"/>
            <a:ext cx="167496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US" sz="1600" b="1" dirty="0" err="1" smtClean="0">
                <a:solidFill>
                  <a:srgbClr val="F8F8F8"/>
                </a:solidFill>
                <a:cs typeface="Arial" charset="0"/>
              </a:rPr>
              <a:t>Histotypic</a:t>
            </a:r>
            <a:r>
              <a:rPr lang="en-US" sz="1600" b="1" dirty="0" smtClean="0">
                <a:solidFill>
                  <a:srgbClr val="F8F8F8"/>
                </a:solidFill>
                <a:cs typeface="Arial" charset="0"/>
              </a:rPr>
              <a:t> Culture</a:t>
            </a:r>
            <a:endParaRPr lang="en-US" sz="1600" b="1" dirty="0">
              <a:solidFill>
                <a:srgbClr val="F8F8F8"/>
              </a:solidFill>
              <a:cs typeface="Arial" charset="0"/>
            </a:endParaRPr>
          </a:p>
        </p:txBody>
      </p:sp>
      <p:sp>
        <p:nvSpPr>
          <p:cNvPr id="28" name="AutoShape 4"/>
          <p:cNvSpPr>
            <a:spLocks noChangeArrowheads="1"/>
          </p:cNvSpPr>
          <p:nvPr/>
        </p:nvSpPr>
        <p:spPr bwMode="auto">
          <a:xfrm>
            <a:off x="1274235" y="4611798"/>
            <a:ext cx="7696200" cy="950802"/>
          </a:xfrm>
          <a:prstGeom prst="roundRect">
            <a:avLst>
              <a:gd name="adj" fmla="val 16667"/>
            </a:avLst>
          </a:prstGeom>
          <a:gradFill rotWithShape="1">
            <a:gsLst>
              <a:gs pos="0">
                <a:schemeClr val="bg1"/>
              </a:gs>
              <a:gs pos="50000">
                <a:srgbClr val="EAEAEA"/>
              </a:gs>
              <a:gs pos="100000">
                <a:schemeClr val="bg1"/>
              </a:gs>
            </a:gsLst>
            <a:lin ang="2700000" scaled="1"/>
          </a:gradFill>
          <a:ln w="15875">
            <a:solidFill>
              <a:srgbClr val="B2B2B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9" name="AutoShape 14"/>
          <p:cNvSpPr>
            <a:spLocks noChangeArrowheads="1"/>
          </p:cNvSpPr>
          <p:nvPr/>
        </p:nvSpPr>
        <p:spPr bwMode="gray">
          <a:xfrm>
            <a:off x="0" y="4751498"/>
            <a:ext cx="1731435" cy="649288"/>
          </a:xfrm>
          <a:prstGeom prst="homePlate">
            <a:avLst>
              <a:gd name="adj" fmla="val 39951"/>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30" name="Text Box 18"/>
          <p:cNvSpPr txBox="1">
            <a:spLocks noChangeArrowheads="1"/>
          </p:cNvSpPr>
          <p:nvPr/>
        </p:nvSpPr>
        <p:spPr bwMode="white">
          <a:xfrm>
            <a:off x="45584" y="4800600"/>
            <a:ext cx="14478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US" sz="1600" b="1" dirty="0" smtClean="0">
                <a:solidFill>
                  <a:srgbClr val="F8F8F8"/>
                </a:solidFill>
                <a:cs typeface="Arial" charset="0"/>
              </a:rPr>
              <a:t>Primary Culture</a:t>
            </a:r>
            <a:endParaRPr lang="en-US" sz="1600" b="1" dirty="0">
              <a:solidFill>
                <a:srgbClr val="F8F8F8"/>
              </a:solidFill>
              <a:cs typeface="Arial" charset="0"/>
            </a:endParaRPr>
          </a:p>
        </p:txBody>
      </p:sp>
      <p:sp>
        <p:nvSpPr>
          <p:cNvPr id="32" name="AutoShape 4"/>
          <p:cNvSpPr>
            <a:spLocks noChangeArrowheads="1"/>
          </p:cNvSpPr>
          <p:nvPr/>
        </p:nvSpPr>
        <p:spPr bwMode="auto">
          <a:xfrm>
            <a:off x="1274235" y="5638800"/>
            <a:ext cx="7696200" cy="950802"/>
          </a:xfrm>
          <a:prstGeom prst="roundRect">
            <a:avLst>
              <a:gd name="adj" fmla="val 16667"/>
            </a:avLst>
          </a:prstGeom>
          <a:gradFill rotWithShape="1">
            <a:gsLst>
              <a:gs pos="0">
                <a:schemeClr val="bg1"/>
              </a:gs>
              <a:gs pos="50000">
                <a:srgbClr val="EAEAEA"/>
              </a:gs>
              <a:gs pos="100000">
                <a:schemeClr val="bg1"/>
              </a:gs>
            </a:gsLst>
            <a:lin ang="2700000" scaled="1"/>
          </a:gradFill>
          <a:ln w="15875">
            <a:solidFill>
              <a:srgbClr val="B2B2B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3" name="AutoShape 14"/>
          <p:cNvSpPr>
            <a:spLocks noChangeArrowheads="1"/>
          </p:cNvSpPr>
          <p:nvPr/>
        </p:nvSpPr>
        <p:spPr bwMode="gray">
          <a:xfrm>
            <a:off x="0" y="5778500"/>
            <a:ext cx="1731435" cy="649288"/>
          </a:xfrm>
          <a:prstGeom prst="homePlate">
            <a:avLst>
              <a:gd name="adj" fmla="val 39951"/>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w="19050">
            <a:solidFill>
              <a:srgbClr val="FEFFFF"/>
            </a:solidFill>
            <a:miter lim="800000"/>
            <a:headEnd/>
            <a:tailEnd/>
          </a:ln>
          <a:effectLst>
            <a:outerShdw dist="53882" dir="2700000" algn="ctr" rotWithShape="0">
              <a:srgbClr val="000000">
                <a:alpha val="50000"/>
              </a:srgbClr>
            </a:outerShdw>
          </a:effectLst>
        </p:spPr>
        <p:txBody>
          <a:bodyPr wrap="none" anchor="ctr"/>
          <a:lstStyle/>
          <a:p>
            <a:endParaRPr lang="en-US"/>
          </a:p>
        </p:txBody>
      </p:sp>
      <p:sp>
        <p:nvSpPr>
          <p:cNvPr id="34" name="Text Box 18"/>
          <p:cNvSpPr txBox="1">
            <a:spLocks noChangeArrowheads="1"/>
          </p:cNvSpPr>
          <p:nvPr/>
        </p:nvSpPr>
        <p:spPr bwMode="white">
          <a:xfrm>
            <a:off x="45584" y="5943600"/>
            <a:ext cx="1447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US" sz="1600" b="1" dirty="0" smtClean="0">
                <a:solidFill>
                  <a:srgbClr val="F8F8F8"/>
                </a:solidFill>
                <a:cs typeface="Arial" charset="0"/>
              </a:rPr>
              <a:t>Cell Line</a:t>
            </a:r>
            <a:endParaRPr lang="en-US" sz="1600" b="1" dirty="0">
              <a:solidFill>
                <a:srgbClr val="F8F8F8"/>
              </a:solidFill>
              <a:cs typeface="Arial" charset="0"/>
            </a:endParaRPr>
          </a:p>
        </p:txBody>
      </p:sp>
      <p:sp>
        <p:nvSpPr>
          <p:cNvPr id="36" name="Text Box 24"/>
          <p:cNvSpPr txBox="1">
            <a:spLocks noChangeArrowheads="1"/>
          </p:cNvSpPr>
          <p:nvPr/>
        </p:nvSpPr>
        <p:spPr bwMode="gray">
          <a:xfrm>
            <a:off x="1731435" y="2716963"/>
            <a:ext cx="7086600" cy="584775"/>
          </a:xfrm>
          <a:prstGeom prst="rect">
            <a:avLst/>
          </a:prstGeom>
          <a:noFill/>
          <a:ln>
            <a:noFill/>
          </a:ln>
          <a:effectLst/>
          <a:extLst>
            <a:ext uri="{909E8E84-426E-40DD-AFC4-6F175D3DCCD1}">
              <a14:hiddenFill xmlns:a14="http://schemas.microsoft.com/office/drawing/2010/main" xmlns="">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sz="1600" b="1" dirty="0" smtClean="0">
                <a:solidFill>
                  <a:srgbClr val="000000"/>
                </a:solidFill>
                <a:cs typeface="Arial" charset="0"/>
              </a:rPr>
              <a:t>The culture of native tissue that retains most of the </a:t>
            </a:r>
            <a:r>
              <a:rPr lang="en-US" sz="1600" b="1" i="1" dirty="0" smtClean="0">
                <a:solidFill>
                  <a:srgbClr val="000000"/>
                </a:solidFill>
                <a:cs typeface="Arial" charset="0"/>
              </a:rPr>
              <a:t>in vivo </a:t>
            </a:r>
            <a:r>
              <a:rPr lang="en-US" sz="1600" b="1" dirty="0" smtClean="0">
                <a:solidFill>
                  <a:srgbClr val="000000"/>
                </a:solidFill>
                <a:cs typeface="Arial" charset="0"/>
              </a:rPr>
              <a:t>histological features</a:t>
            </a:r>
            <a:endParaRPr lang="en-US" sz="1600" b="1" dirty="0">
              <a:solidFill>
                <a:srgbClr val="000000"/>
              </a:solidFill>
              <a:cs typeface="Arial" charset="0"/>
            </a:endParaRPr>
          </a:p>
        </p:txBody>
      </p:sp>
      <p:sp>
        <p:nvSpPr>
          <p:cNvPr id="37" name="Text Box 24"/>
          <p:cNvSpPr txBox="1">
            <a:spLocks noChangeArrowheads="1"/>
          </p:cNvSpPr>
          <p:nvPr/>
        </p:nvSpPr>
        <p:spPr bwMode="gray">
          <a:xfrm>
            <a:off x="1700955" y="3764413"/>
            <a:ext cx="7086600" cy="338554"/>
          </a:xfrm>
          <a:prstGeom prst="rect">
            <a:avLst/>
          </a:prstGeom>
          <a:noFill/>
          <a:ln>
            <a:noFill/>
          </a:ln>
          <a:effectLst/>
          <a:extLst>
            <a:ext uri="{909E8E84-426E-40DD-AFC4-6F175D3DCCD1}">
              <a14:hiddenFill xmlns:a14="http://schemas.microsoft.com/office/drawing/2010/main" xmlns="">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sz="1600" b="1" dirty="0" smtClean="0">
                <a:solidFill>
                  <a:srgbClr val="000000"/>
                </a:solidFill>
                <a:cs typeface="Arial" charset="0"/>
              </a:rPr>
              <a:t>The culturing of cell for their </a:t>
            </a:r>
            <a:r>
              <a:rPr lang="en-US" sz="1600" b="1" dirty="0" err="1" smtClean="0">
                <a:solidFill>
                  <a:srgbClr val="000000"/>
                </a:solidFill>
                <a:cs typeface="Arial" charset="0"/>
              </a:rPr>
              <a:t>reaggregation</a:t>
            </a:r>
            <a:r>
              <a:rPr lang="en-US" sz="1600" b="1" dirty="0" smtClean="0">
                <a:solidFill>
                  <a:srgbClr val="000000"/>
                </a:solidFill>
                <a:cs typeface="Arial" charset="0"/>
              </a:rPr>
              <a:t> to form a tissue </a:t>
            </a:r>
            <a:endParaRPr lang="en-US" sz="1600" b="1" dirty="0">
              <a:solidFill>
                <a:srgbClr val="000000"/>
              </a:solidFill>
              <a:cs typeface="Arial" charset="0"/>
            </a:endParaRPr>
          </a:p>
        </p:txBody>
      </p:sp>
      <p:sp>
        <p:nvSpPr>
          <p:cNvPr id="38" name="Text Box 24"/>
          <p:cNvSpPr txBox="1">
            <a:spLocks noChangeArrowheads="1"/>
          </p:cNvSpPr>
          <p:nvPr/>
        </p:nvSpPr>
        <p:spPr bwMode="gray">
          <a:xfrm>
            <a:off x="1769535" y="4783754"/>
            <a:ext cx="7086600" cy="584775"/>
          </a:xfrm>
          <a:prstGeom prst="rect">
            <a:avLst/>
          </a:prstGeom>
          <a:noFill/>
          <a:ln>
            <a:noFill/>
          </a:ln>
          <a:effectLst/>
          <a:extLst>
            <a:ext uri="{909E8E84-426E-40DD-AFC4-6F175D3DCCD1}">
              <a14:hiddenFill xmlns:a14="http://schemas.microsoft.com/office/drawing/2010/main" xmlns="">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sz="1600" b="1" dirty="0" smtClean="0">
                <a:solidFill>
                  <a:srgbClr val="000000"/>
                </a:solidFill>
                <a:cs typeface="Arial" charset="0"/>
              </a:rPr>
              <a:t>The culture produced by the freshly isolated </a:t>
            </a:r>
            <a:r>
              <a:rPr lang="en-US" sz="1600" b="1" dirty="0" err="1" smtClean="0">
                <a:solidFill>
                  <a:srgbClr val="000000"/>
                </a:solidFill>
                <a:cs typeface="Arial" charset="0"/>
              </a:rPr>
              <a:t>heterogenous</a:t>
            </a:r>
            <a:r>
              <a:rPr lang="en-US" sz="1600" b="1" dirty="0" smtClean="0">
                <a:solidFill>
                  <a:srgbClr val="000000"/>
                </a:solidFill>
                <a:cs typeface="Arial" charset="0"/>
              </a:rPr>
              <a:t> cells or tissues taken from an organism.</a:t>
            </a:r>
            <a:endParaRPr lang="en-US" sz="1600" b="1" dirty="0">
              <a:solidFill>
                <a:srgbClr val="000000"/>
              </a:solidFill>
              <a:cs typeface="Arial" charset="0"/>
            </a:endParaRPr>
          </a:p>
        </p:txBody>
      </p:sp>
      <p:sp>
        <p:nvSpPr>
          <p:cNvPr id="39" name="Text Box 24"/>
          <p:cNvSpPr txBox="1">
            <a:spLocks noChangeArrowheads="1"/>
          </p:cNvSpPr>
          <p:nvPr/>
        </p:nvSpPr>
        <p:spPr bwMode="gray">
          <a:xfrm>
            <a:off x="1769535" y="5810756"/>
            <a:ext cx="7086600" cy="584775"/>
          </a:xfrm>
          <a:prstGeom prst="rect">
            <a:avLst/>
          </a:prstGeom>
          <a:noFill/>
          <a:ln>
            <a:noFill/>
          </a:ln>
          <a:effectLst/>
          <a:extLst>
            <a:ext uri="{909E8E84-426E-40DD-AFC4-6F175D3DCCD1}">
              <a14:hiddenFill xmlns:a14="http://schemas.microsoft.com/office/drawing/2010/main" xmlns="">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sz="1600" b="1" dirty="0" smtClean="0">
                <a:solidFill>
                  <a:srgbClr val="000000"/>
                </a:solidFill>
                <a:cs typeface="Arial" charset="0"/>
              </a:rPr>
              <a:t>The sub culturing of the primary culture gives rise to cell line. It may be continuous or finite.</a:t>
            </a:r>
            <a:endParaRPr lang="en-US" sz="1600" b="1" dirty="0">
              <a:solidFill>
                <a:srgbClr val="000000"/>
              </a:solidFill>
              <a:cs typeface="Arial" charset="0"/>
            </a:endParaRPr>
          </a:p>
        </p:txBody>
      </p:sp>
    </p:spTree>
    <p:extLst>
      <p:ext uri="{BB962C8B-B14F-4D97-AF65-F5344CB8AC3E}">
        <p14:creationId xmlns:p14="http://schemas.microsoft.com/office/powerpoint/2010/main" xmlns="" val="2464129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solidFill>
                  <a:schemeClr val="accent6">
                    <a:lumMod val="75000"/>
                  </a:schemeClr>
                </a:solidFill>
              </a:rPr>
              <a:t>Animal cells have been cultivated in vitro since the 1900s, when pioneers of this technology such as Harrison and Carrel used animal serum and simple  physiological salt solutions as culture media.</a:t>
            </a:r>
          </a:p>
          <a:p>
            <a:r>
              <a:rPr lang="en-US" dirty="0" smtClean="0"/>
              <a:t>Methods for the cultivation of tumor cells were developed in the 1930s and the first continuous cell line, mouse L cells, was reported in the 1940s.</a:t>
            </a:r>
          </a:p>
          <a:p>
            <a:endParaRPr lang="en-US" dirty="0"/>
          </a:p>
        </p:txBody>
      </p:sp>
    </p:spTree>
    <p:extLst>
      <p:ext uri="{BB962C8B-B14F-4D97-AF65-F5344CB8AC3E}">
        <p14:creationId xmlns:p14="http://schemas.microsoft.com/office/powerpoint/2010/main" xmlns="" val="2399735776"/>
      </p:ext>
    </p:extLst>
  </p:cSld>
  <p:clrMapOvr>
    <a:masterClrMapping/>
  </p:clrMapOvr>
</p:sld>
</file>

<file path=ppt/theme/theme1.xml><?xml version="1.0" encoding="utf-8"?>
<a:theme xmlns:a="http://schemas.openxmlformats.org/drawingml/2006/main" name="573TGp_research_light_ani">
  <a:themeElements>
    <a:clrScheme name="Default Design 2">
      <a:dk1>
        <a:srgbClr val="0052A4"/>
      </a:dk1>
      <a:lt1>
        <a:srgbClr val="FFFFFF"/>
      </a:lt1>
      <a:dk2>
        <a:srgbClr val="DBEFF9"/>
      </a:dk2>
      <a:lt2>
        <a:srgbClr val="808080"/>
      </a:lt2>
      <a:accent1>
        <a:srgbClr val="5A87BE"/>
      </a:accent1>
      <a:accent2>
        <a:srgbClr val="DC5270"/>
      </a:accent2>
      <a:accent3>
        <a:srgbClr val="FFFFFF"/>
      </a:accent3>
      <a:accent4>
        <a:srgbClr val="00458B"/>
      </a:accent4>
      <a:accent5>
        <a:srgbClr val="B5C3DB"/>
      </a:accent5>
      <a:accent6>
        <a:srgbClr val="C74965"/>
      </a:accent6>
      <a:hlink>
        <a:srgbClr val="53B630"/>
      </a:hlink>
      <a:folHlink>
        <a:srgbClr val="D45F4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2E3038"/>
        </a:dk1>
        <a:lt1>
          <a:srgbClr val="FFFFFF"/>
        </a:lt1>
        <a:dk2>
          <a:srgbClr val="DDDDDD"/>
        </a:dk2>
        <a:lt2>
          <a:srgbClr val="808080"/>
        </a:lt2>
        <a:accent1>
          <a:srgbClr val="5ECC4C"/>
        </a:accent1>
        <a:accent2>
          <a:srgbClr val="DE4A98"/>
        </a:accent2>
        <a:accent3>
          <a:srgbClr val="FFFFFF"/>
        </a:accent3>
        <a:accent4>
          <a:srgbClr val="26272E"/>
        </a:accent4>
        <a:accent5>
          <a:srgbClr val="B6E2B2"/>
        </a:accent5>
        <a:accent6>
          <a:srgbClr val="C94289"/>
        </a:accent6>
        <a:hlink>
          <a:srgbClr val="B89642"/>
        </a:hlink>
        <a:folHlink>
          <a:srgbClr val="4EA4CA"/>
        </a:folHlink>
      </a:clrScheme>
      <a:clrMap bg1="lt1" tx1="dk1" bg2="lt2" tx2="dk2" accent1="accent1" accent2="accent2" accent3="accent3" accent4="accent4" accent5="accent5" accent6="accent6" hlink="hlink" folHlink="folHlink"/>
    </a:extraClrScheme>
    <a:extraClrScheme>
      <a:clrScheme name="Default Design 2">
        <a:dk1>
          <a:srgbClr val="0052A4"/>
        </a:dk1>
        <a:lt1>
          <a:srgbClr val="FFFFFF"/>
        </a:lt1>
        <a:dk2>
          <a:srgbClr val="DBEFF9"/>
        </a:dk2>
        <a:lt2>
          <a:srgbClr val="808080"/>
        </a:lt2>
        <a:accent1>
          <a:srgbClr val="5A87BE"/>
        </a:accent1>
        <a:accent2>
          <a:srgbClr val="DC5270"/>
        </a:accent2>
        <a:accent3>
          <a:srgbClr val="FFFFFF"/>
        </a:accent3>
        <a:accent4>
          <a:srgbClr val="00458B"/>
        </a:accent4>
        <a:accent5>
          <a:srgbClr val="B5C3DB"/>
        </a:accent5>
        <a:accent6>
          <a:srgbClr val="C74965"/>
        </a:accent6>
        <a:hlink>
          <a:srgbClr val="53B630"/>
        </a:hlink>
        <a:folHlink>
          <a:srgbClr val="D45F48"/>
        </a:folHlink>
      </a:clrScheme>
      <a:clrMap bg1="lt1" tx1="dk1" bg2="lt2" tx2="dk2" accent1="accent1" accent2="accent2" accent3="accent3" accent4="accent4" accent5="accent5" accent6="accent6" hlink="hlink" folHlink="folHlink"/>
    </a:extraClrScheme>
    <a:extraClrScheme>
      <a:clrScheme name="Default Design 3">
        <a:dk1>
          <a:srgbClr val="85218F"/>
        </a:dk1>
        <a:lt1>
          <a:srgbClr val="FFFFFF"/>
        </a:lt1>
        <a:dk2>
          <a:srgbClr val="F9DBF3"/>
        </a:dk2>
        <a:lt2>
          <a:srgbClr val="808080"/>
        </a:lt2>
        <a:accent1>
          <a:srgbClr val="9461CD"/>
        </a:accent1>
        <a:accent2>
          <a:srgbClr val="4E8DDA"/>
        </a:accent2>
        <a:accent3>
          <a:srgbClr val="FFFFFF"/>
        </a:accent3>
        <a:accent4>
          <a:srgbClr val="711B79"/>
        </a:accent4>
        <a:accent5>
          <a:srgbClr val="C8B7E3"/>
        </a:accent5>
        <a:accent6>
          <a:srgbClr val="467FC5"/>
        </a:accent6>
        <a:hlink>
          <a:srgbClr val="3FBB83"/>
        </a:hlink>
        <a:folHlink>
          <a:srgbClr val="C98C4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573TGp_research_light_ani</Template>
  <TotalTime>259</TotalTime>
  <Words>766</Words>
  <Application>Microsoft Office PowerPoint</Application>
  <PresentationFormat>On-screen Show (4:3)</PresentationFormat>
  <Paragraphs>143</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573TGp_research_light_ani</vt:lpstr>
      <vt:lpstr>Animal Cell Lines</vt:lpstr>
      <vt:lpstr>Contents</vt:lpstr>
      <vt:lpstr>Why needed?</vt:lpstr>
      <vt:lpstr>Applications</vt:lpstr>
      <vt:lpstr>Applications</vt:lpstr>
      <vt:lpstr>Applications</vt:lpstr>
      <vt:lpstr>Animal Cell Culture - Fundamentals</vt:lpstr>
      <vt:lpstr>Some Definitions</vt:lpstr>
      <vt:lpstr>Slide 9</vt:lpstr>
      <vt:lpstr>Historical Background</vt:lpstr>
      <vt:lpstr>Primary Cell Culture</vt:lpstr>
      <vt:lpstr>Certain Criteria/Characteristics</vt:lpstr>
      <vt:lpstr>Techniques for Primary Cell Culture</vt:lpstr>
      <vt:lpstr>Mechanical Disaggregation</vt:lpstr>
      <vt:lpstr>Enzymatic Disaggregation</vt:lpstr>
      <vt:lpstr>Primary Explant Technique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Cell Lines</dc:title>
  <dc:creator>Dr Bhargav</dc:creator>
  <cp:lastModifiedBy>user</cp:lastModifiedBy>
  <cp:revision>30</cp:revision>
  <dcterms:created xsi:type="dcterms:W3CDTF">2006-08-16T00:00:00Z</dcterms:created>
  <dcterms:modified xsi:type="dcterms:W3CDTF">2021-10-11T06:39:18Z</dcterms:modified>
</cp:coreProperties>
</file>