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3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C48EE-8599-46EE-8DE7-FC83541A9097}" type="datetimeFigureOut">
              <a:rPr lang="en-AU" smtClean="0"/>
              <a:t>9/07/2023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3690A-61F7-411E-8F37-933E47F56B3D}" type="slidenum">
              <a:rPr lang="en-AU" smtClean="0"/>
              <a:t>‹#›</a:t>
            </a:fld>
            <a:endParaRPr lang="en-AU"/>
          </a:p>
        </p:txBody>
      </p:sp>
    </p:spTree>
    <p:extLst>
      <p:ext uri="{BB962C8B-B14F-4D97-AF65-F5344CB8AC3E}">
        <p14:creationId xmlns:p14="http://schemas.microsoft.com/office/powerpoint/2010/main" val="206593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3D3690A-61F7-411E-8F37-933E47F56B3D}" type="slidenum">
              <a:rPr lang="en-AU" smtClean="0"/>
              <a:t>5</a:t>
            </a:fld>
            <a:endParaRPr lang="en-AU"/>
          </a:p>
        </p:txBody>
      </p:sp>
    </p:spTree>
    <p:extLst>
      <p:ext uri="{BB962C8B-B14F-4D97-AF65-F5344CB8AC3E}">
        <p14:creationId xmlns:p14="http://schemas.microsoft.com/office/powerpoint/2010/main" val="229900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7/9/2023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AU" dirty="0"/>
              <a:t>COSMETIC </a:t>
            </a:r>
            <a:r>
              <a:rPr lang="en-AU" dirty="0" smtClean="0"/>
              <a:t>SCIENCE</a:t>
            </a:r>
            <a:br>
              <a:rPr lang="en-AU" dirty="0" smtClean="0"/>
            </a:br>
            <a:endParaRPr lang="en-AU" dirty="0"/>
          </a:p>
        </p:txBody>
      </p:sp>
    </p:spTree>
    <p:extLst>
      <p:ext uri="{BB962C8B-B14F-4D97-AF65-F5344CB8AC3E}">
        <p14:creationId xmlns:p14="http://schemas.microsoft.com/office/powerpoint/2010/main" val="148482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lstStyle/>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Cosmetic:- Greek word- </a:t>
            </a:r>
            <a:r>
              <a:rPr lang="en-GB" dirty="0" err="1" smtClean="0">
                <a:latin typeface="Times New Roman" pitchFamily="18" charset="0"/>
                <a:cs typeface="Times New Roman" pitchFamily="18" charset="0"/>
              </a:rPr>
              <a:t>Kosmetikos</a:t>
            </a:r>
            <a:r>
              <a:rPr lang="en-GB" dirty="0" smtClean="0">
                <a:latin typeface="Times New Roman" pitchFamily="18" charset="0"/>
                <a:cs typeface="Times New Roman" pitchFamily="18" charset="0"/>
              </a:rPr>
              <a:t> (Adorn or embellishment)</a:t>
            </a:r>
          </a:p>
          <a:p>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study of cosmetic is called as “cosmetology”. </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 </a:t>
            </a:r>
            <a:r>
              <a:rPr lang="en-GB" dirty="0">
                <a:latin typeface="Times New Roman" pitchFamily="18" charset="0"/>
                <a:cs typeface="Times New Roman" pitchFamily="18" charset="0"/>
              </a:rPr>
              <a:t>person who is licensed in cosmetology is called as “cosmetologist”. </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Product </a:t>
            </a:r>
            <a:r>
              <a:rPr lang="en-GB" dirty="0">
                <a:latin typeface="Times New Roman" pitchFamily="18" charset="0"/>
                <a:cs typeface="Times New Roman" pitchFamily="18" charset="0"/>
              </a:rPr>
              <a:t>cover under cosmetic range from hair care, oral care, skin care, </a:t>
            </a:r>
            <a:r>
              <a:rPr lang="en-GB" dirty="0" smtClean="0">
                <a:latin typeface="Times New Roman" pitchFamily="18" charset="0"/>
                <a:cs typeface="Times New Roman" pitchFamily="18" charset="0"/>
              </a:rPr>
              <a:t>lipstick.</a:t>
            </a: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114137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Times New Roman" pitchFamily="18" charset="0"/>
                <a:cs typeface="Times New Roman" pitchFamily="18" charset="0"/>
              </a:rPr>
              <a:t>Classification</a:t>
            </a:r>
          </a:p>
        </p:txBody>
      </p:sp>
      <p:sp>
        <p:nvSpPr>
          <p:cNvPr id="3" name="Content Placeholder 2"/>
          <p:cNvSpPr>
            <a:spLocks noGrp="1"/>
          </p:cNvSpPr>
          <p:nvPr>
            <p:ph idx="1"/>
          </p:nvPr>
        </p:nvSpPr>
        <p:spPr/>
        <p:txBody>
          <a:bodyPr>
            <a:normAutofit/>
          </a:bodyPr>
          <a:lstStyle/>
          <a:p>
            <a:pPr marL="0" indent="0">
              <a:buNone/>
            </a:pPr>
            <a:r>
              <a:rPr lang="en-GB" dirty="0">
                <a:solidFill>
                  <a:srgbClr val="FF0000"/>
                </a:solidFill>
                <a:latin typeface="Times New Roman" pitchFamily="18" charset="0"/>
                <a:cs typeface="Times New Roman" pitchFamily="18" charset="0"/>
              </a:rPr>
              <a:t>Cosmetic are classified into 4 main categories </a:t>
            </a:r>
            <a:endParaRPr lang="en-GB" dirty="0" smtClean="0">
              <a:solidFill>
                <a:srgbClr val="FF0000"/>
              </a:solidFill>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1. According </a:t>
            </a:r>
            <a:r>
              <a:rPr lang="en-GB" dirty="0">
                <a:latin typeface="Times New Roman" pitchFamily="18" charset="0"/>
                <a:cs typeface="Times New Roman" pitchFamily="18" charset="0"/>
              </a:rPr>
              <a:t>to their use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2</a:t>
            </a:r>
            <a:r>
              <a:rPr lang="en-GB" dirty="0">
                <a:latin typeface="Times New Roman" pitchFamily="18" charset="0"/>
                <a:cs typeface="Times New Roman" pitchFamily="18" charset="0"/>
              </a:rPr>
              <a:t>. According to their functions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3</a:t>
            </a:r>
            <a:r>
              <a:rPr lang="en-GB" dirty="0">
                <a:latin typeface="Times New Roman" pitchFamily="18" charset="0"/>
                <a:cs typeface="Times New Roman" pitchFamily="18" charset="0"/>
              </a:rPr>
              <a:t>. According to their physical nature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4</a:t>
            </a:r>
            <a:r>
              <a:rPr lang="en-GB" dirty="0">
                <a:latin typeface="Times New Roman" pitchFamily="18" charset="0"/>
                <a:cs typeface="Times New Roman" pitchFamily="18" charset="0"/>
              </a:rPr>
              <a:t>. According to state </a:t>
            </a:r>
            <a:endParaRPr lang="en-GB" dirty="0" smtClean="0">
              <a:latin typeface="Times New Roman" pitchFamily="18" charset="0"/>
              <a:cs typeface="Times New Roman" pitchFamily="18" charset="0"/>
            </a:endParaRPr>
          </a:p>
          <a:p>
            <a:pPr marL="0" indent="0">
              <a:buNone/>
            </a:pPr>
            <a:r>
              <a:rPr lang="en-GB" dirty="0" smtClean="0">
                <a:solidFill>
                  <a:srgbClr val="00B050"/>
                </a:solidFill>
                <a:latin typeface="Times New Roman" pitchFamily="18" charset="0"/>
                <a:cs typeface="Times New Roman" pitchFamily="18" charset="0"/>
              </a:rPr>
              <a:t>Classification </a:t>
            </a:r>
            <a:r>
              <a:rPr lang="en-GB" dirty="0">
                <a:solidFill>
                  <a:srgbClr val="00B050"/>
                </a:solidFill>
                <a:latin typeface="Times New Roman" pitchFamily="18" charset="0"/>
                <a:cs typeface="Times New Roman" pitchFamily="18" charset="0"/>
              </a:rPr>
              <a:t>of cosmetics according to their use </a:t>
            </a:r>
            <a:endParaRPr lang="en-GB" dirty="0" smtClean="0">
              <a:solidFill>
                <a:srgbClr val="00B050"/>
              </a:solidFill>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1. Use </a:t>
            </a:r>
            <a:r>
              <a:rPr lang="en-GB" dirty="0">
                <a:latin typeface="Times New Roman" pitchFamily="18" charset="0"/>
                <a:cs typeface="Times New Roman" pitchFamily="18" charset="0"/>
              </a:rPr>
              <a:t>for </a:t>
            </a:r>
            <a:r>
              <a:rPr lang="en-GB" dirty="0" smtClean="0">
                <a:latin typeface="Times New Roman" pitchFamily="18" charset="0"/>
                <a:cs typeface="Times New Roman" pitchFamily="18" charset="0"/>
              </a:rPr>
              <a:t>skin- </a:t>
            </a:r>
            <a:r>
              <a:rPr lang="en-AU" dirty="0">
                <a:latin typeface="Times New Roman" pitchFamily="18" charset="0"/>
                <a:cs typeface="Times New Roman" pitchFamily="18" charset="0"/>
              </a:rPr>
              <a:t>creams, powder, lotions</a:t>
            </a:r>
            <a:r>
              <a:rPr lang="en-GB" dirty="0" smtClean="0">
                <a:latin typeface="Times New Roman" pitchFamily="18" charset="0"/>
                <a:cs typeface="Times New Roman" pitchFamily="18" charset="0"/>
              </a:rPr>
              <a:t> </a:t>
            </a:r>
          </a:p>
          <a:p>
            <a:pPr marL="0" indent="0">
              <a:buNone/>
            </a:pPr>
            <a:r>
              <a:rPr lang="en-GB" dirty="0" smtClean="0">
                <a:latin typeface="Times New Roman" pitchFamily="18" charset="0"/>
                <a:cs typeface="Times New Roman" pitchFamily="18" charset="0"/>
              </a:rPr>
              <a:t>2</a:t>
            </a:r>
            <a:r>
              <a:rPr lang="en-GB" dirty="0">
                <a:latin typeface="Times New Roman" pitchFamily="18" charset="0"/>
                <a:cs typeface="Times New Roman" pitchFamily="18" charset="0"/>
              </a:rPr>
              <a:t>. Use for </a:t>
            </a:r>
            <a:r>
              <a:rPr lang="en-GB" dirty="0" smtClean="0">
                <a:latin typeface="Times New Roman" pitchFamily="18" charset="0"/>
                <a:cs typeface="Times New Roman" pitchFamily="18" charset="0"/>
              </a:rPr>
              <a:t>nails- </a:t>
            </a:r>
            <a:r>
              <a:rPr lang="fr-FR" dirty="0" err="1">
                <a:latin typeface="Times New Roman" pitchFamily="18" charset="0"/>
                <a:cs typeface="Times New Roman" pitchFamily="18" charset="0"/>
              </a:rPr>
              <a:t>nail</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lacquers</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nail</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lacquers</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remover</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3</a:t>
            </a:r>
            <a:r>
              <a:rPr lang="en-GB" dirty="0">
                <a:latin typeface="Times New Roman" pitchFamily="18" charset="0"/>
                <a:cs typeface="Times New Roman" pitchFamily="18" charset="0"/>
              </a:rPr>
              <a:t>. Use for teeth and </a:t>
            </a:r>
            <a:r>
              <a:rPr lang="en-GB" dirty="0" smtClean="0">
                <a:latin typeface="Times New Roman" pitchFamily="18" charset="0"/>
                <a:cs typeface="Times New Roman" pitchFamily="18" charset="0"/>
              </a:rPr>
              <a:t>mouth- </a:t>
            </a:r>
            <a:r>
              <a:rPr lang="en-AU" dirty="0">
                <a:latin typeface="Times New Roman" pitchFamily="18" charset="0"/>
                <a:cs typeface="Times New Roman" pitchFamily="18" charset="0"/>
              </a:rPr>
              <a:t>dentifrices, mouthwash</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4</a:t>
            </a:r>
            <a:r>
              <a:rPr lang="en-GB" dirty="0">
                <a:latin typeface="Times New Roman" pitchFamily="18" charset="0"/>
                <a:cs typeface="Times New Roman" pitchFamily="18" charset="0"/>
              </a:rPr>
              <a:t>. Use for </a:t>
            </a:r>
            <a:r>
              <a:rPr lang="en-GB" dirty="0" smtClean="0">
                <a:latin typeface="Times New Roman" pitchFamily="18" charset="0"/>
                <a:cs typeface="Times New Roman" pitchFamily="18" charset="0"/>
              </a:rPr>
              <a:t>hair- </a:t>
            </a:r>
            <a:r>
              <a:rPr lang="en-GB" dirty="0">
                <a:latin typeface="Times New Roman" pitchFamily="18" charset="0"/>
                <a:cs typeface="Times New Roman" pitchFamily="18" charset="0"/>
              </a:rPr>
              <a:t>shampoo, hair dyes, hair sprays</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5</a:t>
            </a:r>
            <a:r>
              <a:rPr lang="en-GB" dirty="0">
                <a:latin typeface="Times New Roman" pitchFamily="18" charset="0"/>
                <a:cs typeface="Times New Roman" pitchFamily="18" charset="0"/>
              </a:rPr>
              <a:t>. Use for </a:t>
            </a:r>
            <a:r>
              <a:rPr lang="en-GB" dirty="0" smtClean="0">
                <a:latin typeface="Times New Roman" pitchFamily="18" charset="0"/>
                <a:cs typeface="Times New Roman" pitchFamily="18" charset="0"/>
              </a:rPr>
              <a:t>eyes- </a:t>
            </a:r>
            <a:r>
              <a:rPr lang="en-AU" dirty="0">
                <a:latin typeface="Times New Roman" pitchFamily="18" charset="0"/>
                <a:cs typeface="Times New Roman" pitchFamily="18" charset="0"/>
              </a:rPr>
              <a:t>eyeliners, mascara, eye shadow</a:t>
            </a:r>
            <a:endParaRPr lang="en-GB" dirty="0">
              <a:latin typeface="Times New Roman" pitchFamily="18" charset="0"/>
              <a:cs typeface="Times New Roman" pitchFamily="18" charset="0"/>
            </a:endParaRPr>
          </a:p>
          <a:p>
            <a:pPr marL="0" indent="0">
              <a:buNone/>
            </a:pP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381229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GB" dirty="0" smtClean="0">
                <a:solidFill>
                  <a:srgbClr val="00B050"/>
                </a:solidFill>
                <a:latin typeface="Times New Roman" pitchFamily="18" charset="0"/>
                <a:cs typeface="Times New Roman" pitchFamily="18" charset="0"/>
              </a:rPr>
              <a:t>Classification </a:t>
            </a:r>
            <a:r>
              <a:rPr lang="en-GB" dirty="0">
                <a:solidFill>
                  <a:srgbClr val="00B050"/>
                </a:solidFill>
                <a:latin typeface="Times New Roman" pitchFamily="18" charset="0"/>
                <a:cs typeface="Times New Roman" pitchFamily="18" charset="0"/>
              </a:rPr>
              <a:t>of cosmetics according to their </a:t>
            </a:r>
            <a:r>
              <a:rPr lang="en-GB" dirty="0" smtClean="0">
                <a:solidFill>
                  <a:srgbClr val="00B050"/>
                </a:solidFill>
                <a:latin typeface="Times New Roman" pitchFamily="18" charset="0"/>
                <a:cs typeface="Times New Roman" pitchFamily="18" charset="0"/>
              </a:rPr>
              <a:t>function </a:t>
            </a:r>
          </a:p>
          <a:p>
            <a:pPr marL="0" indent="0">
              <a:buNone/>
            </a:pPr>
            <a:r>
              <a:rPr lang="en-GB" dirty="0" smtClean="0">
                <a:latin typeface="Times New Roman" pitchFamily="18" charset="0"/>
                <a:cs typeface="Times New Roman" pitchFamily="18" charset="0"/>
              </a:rPr>
              <a:t>Curative </a:t>
            </a:r>
            <a:r>
              <a:rPr lang="en-GB" dirty="0">
                <a:latin typeface="Times New Roman" pitchFamily="18" charset="0"/>
                <a:cs typeface="Times New Roman" pitchFamily="18" charset="0"/>
              </a:rPr>
              <a:t>and therapeutic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e.g</a:t>
            </a:r>
            <a:r>
              <a:rPr lang="en-GB" dirty="0">
                <a:latin typeface="Times New Roman" pitchFamily="18" charset="0"/>
                <a:cs typeface="Times New Roman" pitchFamily="18" charset="0"/>
              </a:rPr>
              <a:t>. antiperspirants and hair preparation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Protective </a:t>
            </a:r>
          </a:p>
          <a:p>
            <a:pPr marL="0" indent="0">
              <a:buNone/>
            </a:pPr>
            <a:r>
              <a:rPr lang="en-GB" dirty="0" smtClean="0">
                <a:latin typeface="Times New Roman" pitchFamily="18" charset="0"/>
                <a:cs typeface="Times New Roman" pitchFamily="18" charset="0"/>
              </a:rPr>
              <a:t>e.g</a:t>
            </a:r>
            <a:r>
              <a:rPr lang="en-GB" dirty="0">
                <a:latin typeface="Times New Roman" pitchFamily="18" charset="0"/>
                <a:cs typeface="Times New Roman" pitchFamily="18" charset="0"/>
              </a:rPr>
              <a:t>. sunscreens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Corrective </a:t>
            </a:r>
          </a:p>
          <a:p>
            <a:pPr marL="0" indent="0">
              <a:buNone/>
            </a:pPr>
            <a:r>
              <a:rPr lang="en-GB" dirty="0" smtClean="0">
                <a:latin typeface="Times New Roman" pitchFamily="18" charset="0"/>
                <a:cs typeface="Times New Roman" pitchFamily="18" charset="0"/>
              </a:rPr>
              <a:t>Which </a:t>
            </a:r>
            <a:r>
              <a:rPr lang="en-GB" dirty="0">
                <a:latin typeface="Times New Roman" pitchFamily="18" charset="0"/>
                <a:cs typeface="Times New Roman" pitchFamily="18" charset="0"/>
              </a:rPr>
              <a:t>improve tone and mask the imperfection either from face, hairs, heals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e.g</a:t>
            </a:r>
            <a:r>
              <a:rPr lang="en-GB" dirty="0">
                <a:latin typeface="Times New Roman" pitchFamily="18" charset="0"/>
                <a:cs typeface="Times New Roman" pitchFamily="18" charset="0"/>
              </a:rPr>
              <a:t>. .crack creams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Decorative </a:t>
            </a:r>
            <a:r>
              <a:rPr lang="en-GB" dirty="0">
                <a:latin typeface="Times New Roman" pitchFamily="18" charset="0"/>
                <a:cs typeface="Times New Roman" pitchFamily="18" charset="0"/>
              </a:rPr>
              <a:t>Gives the person a feeling of confidence, happiness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e.g</a:t>
            </a:r>
            <a:r>
              <a:rPr lang="en-GB" dirty="0">
                <a:latin typeface="Times New Roman" pitchFamily="18" charset="0"/>
                <a:cs typeface="Times New Roman" pitchFamily="18" charset="0"/>
              </a:rPr>
              <a:t>. lipsticks, nail </a:t>
            </a:r>
            <a:r>
              <a:rPr lang="en-GB" dirty="0" smtClean="0">
                <a:latin typeface="Times New Roman" pitchFamily="18" charset="0"/>
                <a:cs typeface="Times New Roman" pitchFamily="18" charset="0"/>
              </a:rPr>
              <a:t>lacquer</a:t>
            </a: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115141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marL="0" indent="0">
              <a:buNone/>
            </a:pPr>
            <a:r>
              <a:rPr lang="en-AU" dirty="0">
                <a:solidFill>
                  <a:srgbClr val="00B050"/>
                </a:solidFill>
                <a:latin typeface="Times New Roman" pitchFamily="18" charset="0"/>
                <a:cs typeface="Times New Roman" pitchFamily="18" charset="0"/>
              </a:rPr>
              <a:t>3. Classification of cosmetics according to their physical nature</a:t>
            </a:r>
            <a:r>
              <a:rPr lang="en-AU" dirty="0">
                <a:latin typeface="Times New Roman" pitchFamily="18" charset="0"/>
                <a:cs typeface="Times New Roman" pitchFamily="18" charset="0"/>
              </a:rPr>
              <a:t> </a:t>
            </a:r>
            <a:endParaRPr lang="en-AU" dirty="0" smtClean="0">
              <a:latin typeface="Times New Roman" pitchFamily="18" charset="0"/>
              <a:cs typeface="Times New Roman" pitchFamily="18" charset="0"/>
            </a:endParaRPr>
          </a:p>
          <a:p>
            <a:pPr marL="0" indent="0">
              <a:buNone/>
            </a:pPr>
            <a:r>
              <a:rPr lang="en-AU" dirty="0" smtClean="0">
                <a:latin typeface="Times New Roman" pitchFamily="18" charset="0"/>
                <a:cs typeface="Times New Roman" pitchFamily="18" charset="0"/>
              </a:rPr>
              <a:t>1. Aerosols : e.g</a:t>
            </a:r>
            <a:r>
              <a:rPr lang="en-AU" dirty="0">
                <a:latin typeface="Times New Roman" pitchFamily="18" charset="0"/>
                <a:cs typeface="Times New Roman" pitchFamily="18" charset="0"/>
              </a:rPr>
              <a:t>. </a:t>
            </a:r>
            <a:r>
              <a:rPr lang="en-AU" dirty="0" smtClean="0">
                <a:latin typeface="Times New Roman" pitchFamily="18" charset="0"/>
                <a:cs typeface="Times New Roman" pitchFamily="18" charset="0"/>
              </a:rPr>
              <a:t>body </a:t>
            </a:r>
            <a:r>
              <a:rPr lang="en-AU" dirty="0">
                <a:latin typeface="Times New Roman" pitchFamily="18" charset="0"/>
                <a:cs typeface="Times New Roman" pitchFamily="18" charset="0"/>
              </a:rPr>
              <a:t>perfumes, </a:t>
            </a:r>
            <a:r>
              <a:rPr lang="en-AU" dirty="0" smtClean="0">
                <a:latin typeface="Times New Roman" pitchFamily="18" charset="0"/>
                <a:cs typeface="Times New Roman" pitchFamily="18" charset="0"/>
              </a:rPr>
              <a:t>after shave lotion</a:t>
            </a:r>
          </a:p>
          <a:p>
            <a:pPr marL="0" indent="0">
              <a:buNone/>
            </a:pPr>
            <a:r>
              <a:rPr lang="en-AU" dirty="0" smtClean="0">
                <a:latin typeface="Times New Roman" pitchFamily="18" charset="0"/>
                <a:cs typeface="Times New Roman" pitchFamily="18" charset="0"/>
              </a:rPr>
              <a:t>2</a:t>
            </a:r>
            <a:r>
              <a:rPr lang="en-AU" dirty="0">
                <a:latin typeface="Times New Roman" pitchFamily="18" charset="0"/>
                <a:cs typeface="Times New Roman" pitchFamily="18" charset="0"/>
              </a:rPr>
              <a:t>. Cakes : </a:t>
            </a:r>
            <a:r>
              <a:rPr lang="en-AU" dirty="0" smtClean="0">
                <a:latin typeface="Times New Roman" pitchFamily="18" charset="0"/>
                <a:cs typeface="Times New Roman" pitchFamily="18" charset="0"/>
              </a:rPr>
              <a:t>E.g</a:t>
            </a:r>
            <a:r>
              <a:rPr lang="en-AU" dirty="0">
                <a:latin typeface="Times New Roman" pitchFamily="18" charset="0"/>
                <a:cs typeface="Times New Roman" pitchFamily="18" charset="0"/>
              </a:rPr>
              <a:t>. rouge compact, makeup compact </a:t>
            </a:r>
            <a:endParaRPr lang="en-AU" dirty="0" smtClean="0">
              <a:latin typeface="Times New Roman" pitchFamily="18" charset="0"/>
              <a:cs typeface="Times New Roman" pitchFamily="18" charset="0"/>
            </a:endParaRPr>
          </a:p>
          <a:p>
            <a:pPr marL="0" indent="0">
              <a:buNone/>
            </a:pPr>
            <a:r>
              <a:rPr lang="en-AU" dirty="0" smtClean="0">
                <a:latin typeface="Times New Roman" pitchFamily="18" charset="0"/>
                <a:cs typeface="Times New Roman" pitchFamily="18" charset="0"/>
              </a:rPr>
              <a:t>3</a:t>
            </a:r>
            <a:r>
              <a:rPr lang="en-AU" dirty="0">
                <a:latin typeface="Times New Roman" pitchFamily="18" charset="0"/>
                <a:cs typeface="Times New Roman" pitchFamily="18" charset="0"/>
              </a:rPr>
              <a:t>. Emulsions </a:t>
            </a:r>
            <a:r>
              <a:rPr lang="en-AU" dirty="0" smtClean="0">
                <a:latin typeface="Times New Roman" pitchFamily="18" charset="0"/>
                <a:cs typeface="Times New Roman" pitchFamily="18" charset="0"/>
              </a:rPr>
              <a:t>: E.g</a:t>
            </a:r>
            <a:r>
              <a:rPr lang="en-AU" dirty="0">
                <a:latin typeface="Times New Roman" pitchFamily="18" charset="0"/>
                <a:cs typeface="Times New Roman" pitchFamily="18" charset="0"/>
              </a:rPr>
              <a:t>. cold cream, cleansing </a:t>
            </a:r>
            <a:r>
              <a:rPr lang="en-AU" dirty="0" smtClean="0">
                <a:latin typeface="Times New Roman" pitchFamily="18" charset="0"/>
                <a:cs typeface="Times New Roman" pitchFamily="18" charset="0"/>
              </a:rPr>
              <a:t>cream, vanishing cream</a:t>
            </a:r>
          </a:p>
          <a:p>
            <a:pPr marL="0" indent="0">
              <a:buNone/>
            </a:pPr>
            <a:r>
              <a:rPr lang="en-AU" dirty="0" smtClean="0">
                <a:latin typeface="Times New Roman" pitchFamily="18" charset="0"/>
                <a:cs typeface="Times New Roman" pitchFamily="18" charset="0"/>
              </a:rPr>
              <a:t>4</a:t>
            </a:r>
            <a:r>
              <a:rPr lang="en-AU" dirty="0">
                <a:latin typeface="Times New Roman" pitchFamily="18" charset="0"/>
                <a:cs typeface="Times New Roman" pitchFamily="18" charset="0"/>
              </a:rPr>
              <a:t>. Pastes : </a:t>
            </a:r>
            <a:r>
              <a:rPr lang="en-AU" dirty="0" smtClean="0">
                <a:latin typeface="Times New Roman" pitchFamily="18" charset="0"/>
                <a:cs typeface="Times New Roman" pitchFamily="18" charset="0"/>
              </a:rPr>
              <a:t>E.g</a:t>
            </a:r>
            <a:r>
              <a:rPr lang="en-AU" dirty="0">
                <a:latin typeface="Times New Roman" pitchFamily="18" charset="0"/>
                <a:cs typeface="Times New Roman" pitchFamily="18" charset="0"/>
              </a:rPr>
              <a:t>. tooth paste </a:t>
            </a:r>
            <a:endParaRPr lang="en-AU" dirty="0" smtClean="0">
              <a:latin typeface="Times New Roman" pitchFamily="18" charset="0"/>
              <a:cs typeface="Times New Roman" pitchFamily="18" charset="0"/>
            </a:endParaRPr>
          </a:p>
          <a:p>
            <a:pPr marL="0" indent="0">
              <a:buNone/>
            </a:pPr>
            <a:r>
              <a:rPr lang="en-AU" dirty="0" smtClean="0">
                <a:latin typeface="Times New Roman" pitchFamily="18" charset="0"/>
                <a:cs typeface="Times New Roman" pitchFamily="18" charset="0"/>
              </a:rPr>
              <a:t>5</a:t>
            </a:r>
            <a:r>
              <a:rPr lang="en-AU" dirty="0">
                <a:latin typeface="Times New Roman" pitchFamily="18" charset="0"/>
                <a:cs typeface="Times New Roman" pitchFamily="18" charset="0"/>
              </a:rPr>
              <a:t>. Powder </a:t>
            </a:r>
            <a:r>
              <a:rPr lang="en-AU" dirty="0" smtClean="0">
                <a:latin typeface="Times New Roman" pitchFamily="18" charset="0"/>
                <a:cs typeface="Times New Roman" pitchFamily="18" charset="0"/>
              </a:rPr>
              <a:t>: E.g. </a:t>
            </a:r>
            <a:r>
              <a:rPr lang="en-AU" dirty="0">
                <a:latin typeface="Times New Roman" pitchFamily="18" charset="0"/>
                <a:cs typeface="Times New Roman" pitchFamily="18" charset="0"/>
              </a:rPr>
              <a:t>tooth powder, talcum powder. </a:t>
            </a:r>
            <a:endParaRPr lang="en-AU" dirty="0" smtClean="0">
              <a:latin typeface="Times New Roman" pitchFamily="18" charset="0"/>
              <a:cs typeface="Times New Roman" pitchFamily="18" charset="0"/>
            </a:endParaRPr>
          </a:p>
          <a:p>
            <a:pPr marL="0" indent="0">
              <a:buNone/>
            </a:pPr>
            <a:r>
              <a:rPr lang="en-AU" dirty="0" smtClean="0">
                <a:latin typeface="Times New Roman" pitchFamily="18" charset="0"/>
                <a:cs typeface="Times New Roman" pitchFamily="18" charset="0"/>
              </a:rPr>
              <a:t>6</a:t>
            </a:r>
            <a:r>
              <a:rPr lang="en-AU" dirty="0">
                <a:latin typeface="Times New Roman" pitchFamily="18" charset="0"/>
                <a:cs typeface="Times New Roman" pitchFamily="18" charset="0"/>
              </a:rPr>
              <a:t>. Soaps : </a:t>
            </a:r>
            <a:r>
              <a:rPr lang="en-AU" dirty="0" smtClean="0">
                <a:latin typeface="Times New Roman" pitchFamily="18" charset="0"/>
                <a:cs typeface="Times New Roman" pitchFamily="18" charset="0"/>
              </a:rPr>
              <a:t>E.g. </a:t>
            </a:r>
            <a:r>
              <a:rPr lang="en-AU" dirty="0">
                <a:latin typeface="Times New Roman" pitchFamily="18" charset="0"/>
                <a:cs typeface="Times New Roman" pitchFamily="18" charset="0"/>
              </a:rPr>
              <a:t>shaving soap, bathing </a:t>
            </a:r>
            <a:r>
              <a:rPr lang="en-AU" dirty="0" smtClean="0">
                <a:latin typeface="Times New Roman" pitchFamily="18" charset="0"/>
                <a:cs typeface="Times New Roman" pitchFamily="18" charset="0"/>
              </a:rPr>
              <a:t>soap</a:t>
            </a:r>
          </a:p>
          <a:p>
            <a:pPr marL="0" indent="0">
              <a:buNone/>
            </a:pPr>
            <a:r>
              <a:rPr lang="en-GB" dirty="0" smtClean="0">
                <a:latin typeface="Times New Roman" pitchFamily="18" charset="0"/>
                <a:cs typeface="Times New Roman" pitchFamily="18" charset="0"/>
              </a:rPr>
              <a:t>7. Oils: hair oil</a:t>
            </a:r>
            <a:endParaRPr lang="en-AU" dirty="0" smtClean="0">
              <a:latin typeface="Times New Roman" pitchFamily="18" charset="0"/>
              <a:cs typeface="Times New Roman" pitchFamily="18" charset="0"/>
            </a:endParaRPr>
          </a:p>
          <a:p>
            <a:pPr marL="0" indent="0">
              <a:buNone/>
            </a:pPr>
            <a:r>
              <a:rPr lang="en-GB" dirty="0">
                <a:solidFill>
                  <a:srgbClr val="00B050"/>
                </a:solidFill>
                <a:latin typeface="Times New Roman" pitchFamily="18" charset="0"/>
                <a:cs typeface="Times New Roman" pitchFamily="18" charset="0"/>
              </a:rPr>
              <a:t>4. Classification of cosmetics according to their </a:t>
            </a:r>
            <a:r>
              <a:rPr lang="en-GB" dirty="0" smtClean="0">
                <a:solidFill>
                  <a:srgbClr val="00B050"/>
                </a:solidFill>
                <a:latin typeface="Times New Roman" pitchFamily="18" charset="0"/>
                <a:cs typeface="Times New Roman" pitchFamily="18" charset="0"/>
              </a:rPr>
              <a:t>state</a:t>
            </a:r>
            <a:r>
              <a:rPr lang="en-GB" dirty="0" smtClean="0">
                <a:latin typeface="Times New Roman" pitchFamily="18" charset="0"/>
                <a:cs typeface="Times New Roman" pitchFamily="18" charset="0"/>
              </a:rPr>
              <a:t> </a:t>
            </a:r>
          </a:p>
          <a:p>
            <a:pPr marL="0" indent="0">
              <a:buNone/>
            </a:pPr>
            <a:r>
              <a:rPr lang="en-GB" dirty="0" smtClean="0">
                <a:latin typeface="Times New Roman" pitchFamily="18" charset="0"/>
                <a:cs typeface="Times New Roman" pitchFamily="18" charset="0"/>
              </a:rPr>
              <a:t>1</a:t>
            </a:r>
            <a:r>
              <a:rPr lang="en-GB" dirty="0">
                <a:latin typeface="Times New Roman" pitchFamily="18" charset="0"/>
                <a:cs typeface="Times New Roman" pitchFamily="18" charset="0"/>
              </a:rPr>
              <a:t>. Solid 2. Liquid 3. Semisolid</a:t>
            </a: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54792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latin typeface="Times New Roman" pitchFamily="18" charset="0"/>
                <a:cs typeface="Times New Roman" pitchFamily="18" charset="0"/>
              </a:rPr>
              <a:t>Definition of cosmetics as per Indian </a:t>
            </a:r>
            <a:r>
              <a:rPr lang="en-GB" sz="2800" dirty="0" smtClean="0">
                <a:latin typeface="Times New Roman" pitchFamily="18" charset="0"/>
                <a:cs typeface="Times New Roman" pitchFamily="18" charset="0"/>
              </a:rPr>
              <a:t>regulations</a:t>
            </a:r>
            <a:endParaRPr lang="en-AU"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81600"/>
          </a:xfrm>
        </p:spPr>
        <p:txBody>
          <a:bodyPr>
            <a:normAutofit lnSpcReduction="10000"/>
          </a:bodyPr>
          <a:lstStyle/>
          <a:p>
            <a:pPr marL="0" indent="0" algn="just">
              <a:buNone/>
            </a:pPr>
            <a:r>
              <a:rPr lang="en-GB" dirty="0">
                <a:latin typeface="Times New Roman" pitchFamily="18" charset="0"/>
                <a:cs typeface="Times New Roman" pitchFamily="18" charset="0"/>
              </a:rPr>
              <a:t>As per section 3 of the drug and cosmetics act 1940 and rule 1945 cosmetics means any article intended to be rubbed, poured, sprinkled, or sprayed on or introduced promoting attractiveness or altering the appearance and includes any article intended for use as a component of </a:t>
            </a:r>
            <a:r>
              <a:rPr lang="en-GB" dirty="0" smtClean="0">
                <a:latin typeface="Times New Roman" pitchFamily="18" charset="0"/>
                <a:cs typeface="Times New Roman" pitchFamily="18" charset="0"/>
              </a:rPr>
              <a:t>cosmetic.</a:t>
            </a:r>
          </a:p>
          <a:p>
            <a:pPr marL="0" indent="0" algn="just">
              <a:buNone/>
            </a:pPr>
            <a:r>
              <a:rPr lang="en-GB" dirty="0">
                <a:solidFill>
                  <a:schemeClr val="tx2"/>
                </a:solidFill>
                <a:latin typeface="Times New Roman" pitchFamily="18" charset="0"/>
                <a:cs typeface="Times New Roman" pitchFamily="18" charset="0"/>
              </a:rPr>
              <a:t>Definition of cosmetics regulations in the European Union </a:t>
            </a:r>
            <a:endParaRPr lang="en-GB" dirty="0" smtClean="0">
              <a:solidFill>
                <a:schemeClr val="tx2"/>
              </a:solidFill>
              <a:latin typeface="Times New Roman" pitchFamily="18" charset="0"/>
              <a:cs typeface="Times New Roman" pitchFamily="18" charset="0"/>
            </a:endParaRPr>
          </a:p>
          <a:p>
            <a:pPr marL="0" indent="0" algn="just">
              <a:buNone/>
            </a:pP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European Union cosmetic directive defines a cosmetic as “ any substance or preparation intended to be placed in contact with the various external parts of the human body (epidermis, hair system, nails, lips and external genital organs) or with teeth and the mucous membranes of the oral cavity with a view exclusively or mainly to cleaning them, perfuming them changing their appearance and/or correcting body odours and /or protecting them or keeping them in good condition</a:t>
            </a:r>
            <a:r>
              <a:rPr lang="en-GB">
                <a:latin typeface="Times New Roman" pitchFamily="18" charset="0"/>
                <a:cs typeface="Times New Roman" pitchFamily="18" charset="0"/>
              </a:rPr>
              <a:t>” </a:t>
            </a:r>
            <a:endParaRPr lang="en-GB"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45309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137</TotalTime>
  <Words>395</Words>
  <Application>Microsoft Office PowerPoint</Application>
  <PresentationFormat>On-screen Show (4:3)</PresentationFormat>
  <Paragraphs>44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COSMETIC SCIENCE </vt:lpstr>
      <vt:lpstr>Introduction</vt:lpstr>
      <vt:lpstr>Classification</vt:lpstr>
      <vt:lpstr>PowerPoint Presentation</vt:lpstr>
      <vt:lpstr>PowerPoint Presentation</vt:lpstr>
      <vt:lpstr>Definition of cosmetics as per Indian regulations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COSMETIC SCIENCE UNIT I</dc:title>
  <dc:creator>USER</dc:creator>
  <cp:lastModifiedBy>USER</cp:lastModifiedBy>
  <cp:revision>11</cp:revision>
  <dcterms:created xsi:type="dcterms:W3CDTF">2006-08-16T00:00:00Z</dcterms:created>
  <dcterms:modified xsi:type="dcterms:W3CDTF">2023-07-09T08:54:33Z</dcterms:modified>
</cp:coreProperties>
</file>