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984" r:id="rId1"/>
  </p:sldMasterIdLst>
  <p:notesMasterIdLst>
    <p:notesMasterId r:id="rId60"/>
  </p:notesMasterIdLst>
  <p:sldIdLst>
    <p:sldId id="256" r:id="rId2"/>
    <p:sldId id="258" r:id="rId3"/>
    <p:sldId id="264" r:id="rId4"/>
    <p:sldId id="265" r:id="rId5"/>
    <p:sldId id="262" r:id="rId6"/>
    <p:sldId id="280" r:id="rId7"/>
    <p:sldId id="281" r:id="rId8"/>
    <p:sldId id="261" r:id="rId9"/>
    <p:sldId id="259" r:id="rId10"/>
    <p:sldId id="267" r:id="rId11"/>
    <p:sldId id="269" r:id="rId12"/>
    <p:sldId id="270" r:id="rId13"/>
    <p:sldId id="271" r:id="rId14"/>
    <p:sldId id="272" r:id="rId15"/>
    <p:sldId id="273" r:id="rId16"/>
    <p:sldId id="274" r:id="rId17"/>
    <p:sldId id="275" r:id="rId18"/>
    <p:sldId id="276" r:id="rId19"/>
    <p:sldId id="277" r:id="rId20"/>
    <p:sldId id="268" r:id="rId21"/>
    <p:sldId id="284" r:id="rId22"/>
    <p:sldId id="283" r:id="rId23"/>
    <p:sldId id="286" r:id="rId24"/>
    <p:sldId id="287" r:id="rId25"/>
    <p:sldId id="288" r:id="rId26"/>
    <p:sldId id="289" r:id="rId27"/>
    <p:sldId id="290" r:id="rId28"/>
    <p:sldId id="291" r:id="rId29"/>
    <p:sldId id="293" r:id="rId30"/>
    <p:sldId id="295" r:id="rId31"/>
    <p:sldId id="296" r:id="rId32"/>
    <p:sldId id="292" r:id="rId33"/>
    <p:sldId id="297" r:id="rId34"/>
    <p:sldId id="298" r:id="rId35"/>
    <p:sldId id="299" r:id="rId36"/>
    <p:sldId id="302" r:id="rId37"/>
    <p:sldId id="303" r:id="rId38"/>
    <p:sldId id="304" r:id="rId39"/>
    <p:sldId id="305" r:id="rId40"/>
    <p:sldId id="309" r:id="rId41"/>
    <p:sldId id="307" r:id="rId42"/>
    <p:sldId id="316" r:id="rId43"/>
    <p:sldId id="317" r:id="rId44"/>
    <p:sldId id="318" r:id="rId45"/>
    <p:sldId id="341" r:id="rId46"/>
    <p:sldId id="342" r:id="rId47"/>
    <p:sldId id="343" r:id="rId48"/>
    <p:sldId id="344" r:id="rId49"/>
    <p:sldId id="345" r:id="rId50"/>
    <p:sldId id="346" r:id="rId51"/>
    <p:sldId id="328" r:id="rId52"/>
    <p:sldId id="348" r:id="rId53"/>
    <p:sldId id="349" r:id="rId54"/>
    <p:sldId id="350" r:id="rId55"/>
    <p:sldId id="351" r:id="rId56"/>
    <p:sldId id="366" r:id="rId57"/>
    <p:sldId id="367" r:id="rId58"/>
    <p:sldId id="330"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94624" autoAdjust="0"/>
  </p:normalViewPr>
  <p:slideViewPr>
    <p:cSldViewPr>
      <p:cViewPr varScale="1">
        <p:scale>
          <a:sx n="82" d="100"/>
          <a:sy n="82" d="100"/>
        </p:scale>
        <p:origin x="1522" y="58"/>
      </p:cViewPr>
      <p:guideLst>
        <p:guide orient="horz" pos="2160"/>
        <p:guide pos="2880"/>
      </p:guideLst>
    </p:cSldViewPr>
  </p:slideViewPr>
  <p:outlineViewPr>
    <p:cViewPr>
      <p:scale>
        <a:sx n="33" d="100"/>
        <a:sy n="33" d="100"/>
      </p:scale>
      <p:origin x="0" y="507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2A1D69-F4A2-465B-94E8-35AFBE7F9891}" type="datetimeFigureOut">
              <a:rPr lang="en-US" smtClean="0"/>
              <a:pPr/>
              <a:t>10/18/2021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6B0CAC-DB5B-479B-8B6C-466DF223BC5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5E297AF-31C4-47AF-98EE-039FA0148A10}" type="datetimeFigureOut">
              <a:rPr lang="en-US" smtClean="0"/>
              <a:pPr/>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A6F040-B305-4281-B21E-EAAED6A2BF3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E297AF-31C4-47AF-98EE-039FA0148A10}" type="datetimeFigureOut">
              <a:rPr lang="en-US" smtClean="0"/>
              <a:pPr/>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A6F040-B305-4281-B21E-EAAED6A2BF3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E297AF-31C4-47AF-98EE-039FA0148A10}" type="datetimeFigureOut">
              <a:rPr lang="en-US" smtClean="0"/>
              <a:pPr/>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A6F040-B305-4281-B21E-EAAED6A2BF3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E297AF-31C4-47AF-98EE-039FA0148A10}" type="datetimeFigureOut">
              <a:rPr lang="en-US" smtClean="0"/>
              <a:pPr/>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A6F040-B305-4281-B21E-EAAED6A2BF3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E297AF-31C4-47AF-98EE-039FA0148A10}" type="datetimeFigureOut">
              <a:rPr lang="en-US" smtClean="0"/>
              <a:pPr/>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A6F040-B305-4281-B21E-EAAED6A2BF3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E297AF-31C4-47AF-98EE-039FA0148A10}" type="datetimeFigureOut">
              <a:rPr lang="en-US" smtClean="0"/>
              <a:pPr/>
              <a:t>10/18/2021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A6F040-B305-4281-B21E-EAAED6A2BF3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E297AF-31C4-47AF-98EE-039FA0148A10}" type="datetimeFigureOut">
              <a:rPr lang="en-US" smtClean="0"/>
              <a:pPr/>
              <a:t>10/18/2021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A6F040-B305-4281-B21E-EAAED6A2BF3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E297AF-31C4-47AF-98EE-039FA0148A10}" type="datetimeFigureOut">
              <a:rPr lang="en-US" smtClean="0"/>
              <a:pPr/>
              <a:t>10/18/2021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A6F040-B305-4281-B21E-EAAED6A2BF3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E297AF-31C4-47AF-98EE-039FA0148A10}" type="datetimeFigureOut">
              <a:rPr lang="en-US" smtClean="0"/>
              <a:pPr/>
              <a:t>10/18/2021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A6F040-B305-4281-B21E-EAAED6A2BF3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E297AF-31C4-47AF-98EE-039FA0148A10}" type="datetimeFigureOut">
              <a:rPr lang="en-US" smtClean="0"/>
              <a:pPr/>
              <a:t>10/18/2021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A6F040-B305-4281-B21E-EAAED6A2BF3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E297AF-31C4-47AF-98EE-039FA0148A10}" type="datetimeFigureOut">
              <a:rPr lang="en-US" smtClean="0"/>
              <a:pPr/>
              <a:t>10/18/2021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A6F040-B305-4281-B21E-EAAED6A2BF3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E297AF-31C4-47AF-98EE-039FA0148A10}" type="datetimeFigureOut">
              <a:rPr lang="en-US" smtClean="0"/>
              <a:pPr/>
              <a:t>10/18/2021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A6F040-B305-4281-B21E-EAAED6A2BF3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divya\Desktop\New folder\hplc template.png"/>
          <p:cNvPicPr>
            <a:picLocks noChangeAspect="1" noChangeArrowheads="1"/>
          </p:cNvPicPr>
          <p:nvPr/>
        </p:nvPicPr>
        <p:blipFill>
          <a:blip r:embed="rId2" cstate="print"/>
          <a:srcRect/>
          <a:stretch>
            <a:fillRect/>
          </a:stretch>
        </p:blipFill>
        <p:spPr bwMode="auto">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ctrTitle"/>
          </p:nvPr>
        </p:nvSpPr>
        <p:spPr>
          <a:xfrm>
            <a:off x="0" y="228600"/>
            <a:ext cx="5867400" cy="2133600"/>
          </a:xfrm>
          <a:noFill/>
        </p:spPr>
        <p:txBody>
          <a:bodyPr>
            <a:noAutofit/>
          </a:bodyPr>
          <a:lstStyle/>
          <a:p>
            <a:r>
              <a:rPr lang="en-US" sz="12100" dirty="0">
                <a:solidFill>
                  <a:schemeClr val="tx1"/>
                </a:solidFill>
                <a:latin typeface="Broadway BT" pitchFamily="82" charset="0"/>
              </a:rPr>
              <a:t>HPLC</a:t>
            </a:r>
            <a:endParaRPr lang="en-US" sz="14500" dirty="0">
              <a:solidFill>
                <a:schemeClr val="tx1"/>
              </a:solidFill>
              <a:latin typeface="Broadway BT" pitchFamily="82" charset="0"/>
            </a:endParaRPr>
          </a:p>
        </p:txBody>
      </p:sp>
      <p:pic>
        <p:nvPicPr>
          <p:cNvPr id="1026" name="Picture 2"/>
          <p:cNvPicPr>
            <a:picLocks noChangeAspect="1" noChangeArrowheads="1"/>
          </p:cNvPicPr>
          <p:nvPr/>
        </p:nvPicPr>
        <p:blipFill>
          <a:blip r:embed="rId3" cstate="print"/>
          <a:srcRect/>
          <a:stretch>
            <a:fillRect/>
          </a:stretch>
        </p:blipFill>
        <p:spPr bwMode="auto">
          <a:xfrm>
            <a:off x="5810250" y="533400"/>
            <a:ext cx="3333750" cy="2819400"/>
          </a:xfrm>
          <a:prstGeom prst="rect">
            <a:avLst/>
          </a:prstGeom>
          <a:ln>
            <a:noFill/>
          </a:ln>
          <a:effectLst>
            <a:softEdge rad="112500"/>
          </a:effectLst>
        </p:spPr>
      </p:pic>
      <p:sp>
        <p:nvSpPr>
          <p:cNvPr id="6" name="TextBox 5"/>
          <p:cNvSpPr txBox="1"/>
          <p:nvPr/>
        </p:nvSpPr>
        <p:spPr>
          <a:xfrm>
            <a:off x="0" y="2133600"/>
            <a:ext cx="5791200" cy="36933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i="1" cap="all" dirty="0">
                <a:ln w="0"/>
                <a:effectLst>
                  <a:reflection blurRad="12700" stA="50000" endPos="50000" dist="5000" dir="5400000" sy="-100000" rotWithShape="0"/>
                </a:effectLst>
              </a:rPr>
              <a:t>High performance liquid chromatography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300" fill="hold"/>
                                        <p:tgtEl>
                                          <p:spTgt spid="2"/>
                                        </p:tgtEl>
                                        <p:attrNameLst>
                                          <p:attrName>ppt_y</p:attrName>
                                        </p:attrNameLst>
                                      </p:cBhvr>
                                      <p:tavLst>
                                        <p:tav tm="0">
                                          <p:val>
                                            <p:strVal val="#ppt_y"/>
                                          </p:val>
                                        </p:tav>
                                        <p:tav tm="100000">
                                          <p:val>
                                            <p:strVal val="#ppt_y"/>
                                          </p:val>
                                        </p:tav>
                                      </p:tavLst>
                                    </p:anim>
                                    <p:anim calcmode="lin" valueType="num">
                                      <p:cBhvr>
                                        <p:cTn id="9" dur="3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3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00" tmFilter="0,0; .5, 1; 1, 1"/>
                                        <p:tgtEl>
                                          <p:spTgt spid="2"/>
                                        </p:tgtEl>
                                      </p:cBhvr>
                                    </p:animEffect>
                                  </p:childTnLst>
                                </p:cTn>
                              </p:par>
                            </p:childTnLst>
                          </p:cTn>
                        </p:par>
                        <p:par>
                          <p:cTn id="12" fill="hold">
                            <p:stCondLst>
                              <p:cond delay="390"/>
                            </p:stCondLst>
                            <p:childTnLst>
                              <p:par>
                                <p:cTn id="13" presetID="47"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890"/>
                            </p:stCondLst>
                            <p:childTnLst>
                              <p:par>
                                <p:cTn id="19" presetID="26" presetClass="entr" presetSubtype="0" fill="hold" nodeType="after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wipe(down)">
                                      <p:cBhvr>
                                        <p:cTn id="21" dur="290">
                                          <p:stCondLst>
                                            <p:cond delay="0"/>
                                          </p:stCondLst>
                                        </p:cTn>
                                        <p:tgtEl>
                                          <p:spTgt spid="1026"/>
                                        </p:tgtEl>
                                      </p:cBhvr>
                                    </p:animEffect>
                                    <p:anim calcmode="lin" valueType="num">
                                      <p:cBhvr>
                                        <p:cTn id="22" dur="911"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3" dur="332"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4" dur="332" tmFilter="0, 0; 0.125,0.2665; 0.25,0.4; 0.375,0.465; 0.5,0.5;  0.625,0.535; 0.75,0.6; 0.875,0.7335; 1,1">
                                          <p:stCondLst>
                                            <p:cond delay="332"/>
                                          </p:stCondLst>
                                        </p:cTn>
                                        <p:tgtEl>
                                          <p:spTgt spid="1026"/>
                                        </p:tgtEl>
                                        <p:attrNameLst>
                                          <p:attrName>ppt_y</p:attrName>
                                        </p:attrNameLst>
                                      </p:cBhvr>
                                      <p:tavLst>
                                        <p:tav tm="0" fmla="#ppt_y-sin(pi*$)/9">
                                          <p:val>
                                            <p:fltVal val="0"/>
                                          </p:val>
                                        </p:tav>
                                        <p:tav tm="100000">
                                          <p:val>
                                            <p:fltVal val="1"/>
                                          </p:val>
                                        </p:tav>
                                      </p:tavLst>
                                    </p:anim>
                                    <p:anim calcmode="lin" valueType="num">
                                      <p:cBhvr>
                                        <p:cTn id="25" dur="166" tmFilter="0, 0; 0.125,0.2665; 0.25,0.4; 0.375,0.465; 0.5,0.5;  0.625,0.535; 0.75,0.6; 0.875,0.7335; 1,1">
                                          <p:stCondLst>
                                            <p:cond delay="662"/>
                                          </p:stCondLst>
                                        </p:cTn>
                                        <p:tgtEl>
                                          <p:spTgt spid="1026"/>
                                        </p:tgtEl>
                                        <p:attrNameLst>
                                          <p:attrName>ppt_y</p:attrName>
                                        </p:attrNameLst>
                                      </p:cBhvr>
                                      <p:tavLst>
                                        <p:tav tm="0" fmla="#ppt_y-sin(pi*$)/27">
                                          <p:val>
                                            <p:fltVal val="0"/>
                                          </p:val>
                                        </p:tav>
                                        <p:tav tm="100000">
                                          <p:val>
                                            <p:fltVal val="1"/>
                                          </p:val>
                                        </p:tav>
                                      </p:tavLst>
                                    </p:anim>
                                    <p:anim calcmode="lin" valueType="num">
                                      <p:cBhvr>
                                        <p:cTn id="26" dur="82" tmFilter="0, 0; 0.125,0.2665; 0.25,0.4; 0.375,0.465; 0.5,0.5;  0.625,0.535; 0.75,0.6; 0.875,0.7335; 1,1">
                                          <p:stCondLst>
                                            <p:cond delay="828"/>
                                          </p:stCondLst>
                                        </p:cTn>
                                        <p:tgtEl>
                                          <p:spTgt spid="1026"/>
                                        </p:tgtEl>
                                        <p:attrNameLst>
                                          <p:attrName>ppt_y</p:attrName>
                                        </p:attrNameLst>
                                      </p:cBhvr>
                                      <p:tavLst>
                                        <p:tav tm="0" fmla="#ppt_y-sin(pi*$)/81">
                                          <p:val>
                                            <p:fltVal val="0"/>
                                          </p:val>
                                        </p:tav>
                                        <p:tav tm="100000">
                                          <p:val>
                                            <p:fltVal val="1"/>
                                          </p:val>
                                        </p:tav>
                                      </p:tavLst>
                                    </p:anim>
                                    <p:animScale>
                                      <p:cBhvr>
                                        <p:cTn id="27" dur="13">
                                          <p:stCondLst>
                                            <p:cond delay="325"/>
                                          </p:stCondLst>
                                        </p:cTn>
                                        <p:tgtEl>
                                          <p:spTgt spid="1026"/>
                                        </p:tgtEl>
                                      </p:cBhvr>
                                      <p:to x="100000" y="60000"/>
                                    </p:animScale>
                                    <p:animScale>
                                      <p:cBhvr>
                                        <p:cTn id="28" dur="83" decel="50000">
                                          <p:stCondLst>
                                            <p:cond delay="338"/>
                                          </p:stCondLst>
                                        </p:cTn>
                                        <p:tgtEl>
                                          <p:spTgt spid="1026"/>
                                        </p:tgtEl>
                                      </p:cBhvr>
                                      <p:to x="100000" y="100000"/>
                                    </p:animScale>
                                    <p:animScale>
                                      <p:cBhvr>
                                        <p:cTn id="29" dur="13">
                                          <p:stCondLst>
                                            <p:cond delay="656"/>
                                          </p:stCondLst>
                                        </p:cTn>
                                        <p:tgtEl>
                                          <p:spTgt spid="1026"/>
                                        </p:tgtEl>
                                      </p:cBhvr>
                                      <p:to x="100000" y="80000"/>
                                    </p:animScale>
                                    <p:animScale>
                                      <p:cBhvr>
                                        <p:cTn id="30" dur="83" decel="50000">
                                          <p:stCondLst>
                                            <p:cond delay="669"/>
                                          </p:stCondLst>
                                        </p:cTn>
                                        <p:tgtEl>
                                          <p:spTgt spid="1026"/>
                                        </p:tgtEl>
                                      </p:cBhvr>
                                      <p:to x="100000" y="100000"/>
                                    </p:animScale>
                                    <p:animScale>
                                      <p:cBhvr>
                                        <p:cTn id="31" dur="13">
                                          <p:stCondLst>
                                            <p:cond delay="821"/>
                                          </p:stCondLst>
                                        </p:cTn>
                                        <p:tgtEl>
                                          <p:spTgt spid="1026"/>
                                        </p:tgtEl>
                                      </p:cBhvr>
                                      <p:to x="100000" y="90000"/>
                                    </p:animScale>
                                    <p:animScale>
                                      <p:cBhvr>
                                        <p:cTn id="32" dur="83" decel="50000">
                                          <p:stCondLst>
                                            <p:cond delay="834"/>
                                          </p:stCondLst>
                                        </p:cTn>
                                        <p:tgtEl>
                                          <p:spTgt spid="1026"/>
                                        </p:tgtEl>
                                      </p:cBhvr>
                                      <p:to x="100000" y="100000"/>
                                    </p:animScale>
                                    <p:animScale>
                                      <p:cBhvr>
                                        <p:cTn id="33" dur="13">
                                          <p:stCondLst>
                                            <p:cond delay="904"/>
                                          </p:stCondLst>
                                        </p:cTn>
                                        <p:tgtEl>
                                          <p:spTgt spid="1026"/>
                                        </p:tgtEl>
                                      </p:cBhvr>
                                      <p:to x="100000" y="95000"/>
                                    </p:animScale>
                                    <p:animScale>
                                      <p:cBhvr>
                                        <p:cTn id="34" dur="83" decel="50000">
                                          <p:stCondLst>
                                            <p:cond delay="917"/>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divya\Desktop\hplc\hplc6.jpg"/>
          <p:cNvPicPr>
            <a:picLocks noChangeAspect="1" noChangeArrowheads="1"/>
          </p:cNvPicPr>
          <p:nvPr/>
        </p:nvPicPr>
        <p:blipFill>
          <a:blip r:embed="rId2" cstate="print">
            <a:duotone>
              <a:schemeClr val="bg2">
                <a:shade val="45000"/>
                <a:satMod val="135000"/>
              </a:schemeClr>
              <a:prstClr val="white"/>
            </a:duotone>
            <a:lum bright="10000"/>
          </a:blip>
          <a:srcRect r="8572" b="25238"/>
          <a:stretch>
            <a:fillRect/>
          </a:stretch>
        </p:blipFill>
        <p:spPr bwMode="auto">
          <a:xfrm>
            <a:off x="1" y="0"/>
            <a:ext cx="9143999" cy="6796682"/>
          </a:xfrm>
          <a:prstGeom prst="rect">
            <a:avLst/>
          </a:prstGeom>
          <a:noFill/>
        </p:spPr>
      </p:pic>
      <p:sp>
        <p:nvSpPr>
          <p:cNvPr id="4" name="TextBox 3"/>
          <p:cNvSpPr txBox="1"/>
          <p:nvPr/>
        </p:nvSpPr>
        <p:spPr>
          <a:xfrm>
            <a:off x="0" y="0"/>
            <a:ext cx="9144000" cy="5170646"/>
          </a:xfrm>
          <a:prstGeom prst="rect">
            <a:avLst/>
          </a:prstGeom>
          <a:noFill/>
        </p:spPr>
        <p:txBody>
          <a:bodyPr wrap="square" rtlCol="0">
            <a:spAutoFit/>
          </a:bodyPr>
          <a:lstStyle/>
          <a:p>
            <a:r>
              <a:rPr lang="en-US" sz="2400" b="1" i="1" dirty="0">
                <a:latin typeface="Times New Roman" pitchFamily="18" charset="0"/>
                <a:cs typeface="Times New Roman" pitchFamily="18" charset="0"/>
              </a:rPr>
              <a:t>2. Ion-exchange chromatography </a:t>
            </a:r>
          </a:p>
          <a:p>
            <a:endParaRPr lang="en-US" sz="2400" dirty="0">
              <a:latin typeface="Times New Roman" pitchFamily="18" charset="0"/>
              <a:cs typeface="Times New Roman" pitchFamily="18" charset="0"/>
            </a:endParaRPr>
          </a:p>
          <a:p>
            <a:pPr>
              <a:buFont typeface="Arial" pitchFamily="34" charset="0"/>
              <a:buChar char="•"/>
            </a:pPr>
            <a:r>
              <a:rPr lang="en-US" sz="2400" dirty="0">
                <a:latin typeface="Times New Roman" pitchFamily="18" charset="0"/>
                <a:cs typeface="Times New Roman" pitchFamily="18" charset="0"/>
              </a:rPr>
              <a:t>Ion exchange chromatography is a process that allows the separation of </a:t>
            </a:r>
            <a:r>
              <a:rPr lang="en-US" sz="2400" dirty="0">
                <a:solidFill>
                  <a:srgbClr val="00B0F0"/>
                </a:solidFill>
                <a:latin typeface="Times New Roman" pitchFamily="18" charset="0"/>
                <a:cs typeface="Times New Roman" pitchFamily="18" charset="0"/>
              </a:rPr>
              <a:t>ions </a:t>
            </a:r>
            <a:r>
              <a:rPr lang="en-US" sz="2400" dirty="0">
                <a:latin typeface="Times New Roman" pitchFamily="18" charset="0"/>
                <a:cs typeface="Times New Roman" pitchFamily="18" charset="0"/>
              </a:rPr>
              <a:t>and </a:t>
            </a:r>
            <a:r>
              <a:rPr lang="en-US" sz="2400" dirty="0">
                <a:solidFill>
                  <a:srgbClr val="00B0F0"/>
                </a:solidFill>
                <a:latin typeface="Times New Roman" pitchFamily="18" charset="0"/>
                <a:cs typeface="Times New Roman" pitchFamily="18" charset="0"/>
              </a:rPr>
              <a:t>polar molecules </a:t>
            </a:r>
            <a:r>
              <a:rPr lang="en-US" sz="2400" dirty="0">
                <a:latin typeface="Times New Roman" pitchFamily="18" charset="0"/>
                <a:cs typeface="Times New Roman" pitchFamily="18" charset="0"/>
              </a:rPr>
              <a:t>based on their charge. </a:t>
            </a:r>
          </a:p>
          <a:p>
            <a:pPr>
              <a:buFont typeface="Arial" pitchFamily="34" charset="0"/>
              <a:buChar char="•"/>
            </a:pPr>
            <a:r>
              <a:rPr lang="en-US" sz="2400" dirty="0">
                <a:latin typeface="Times New Roman" pitchFamily="18" charset="0"/>
                <a:cs typeface="Times New Roman" pitchFamily="18" charset="0"/>
              </a:rPr>
              <a:t>It can be used for almost any kind of charged molecule including large </a:t>
            </a:r>
            <a:r>
              <a:rPr lang="en-US" sz="2400" dirty="0">
                <a:solidFill>
                  <a:srgbClr val="00B0F0"/>
                </a:solidFill>
                <a:latin typeface="Times New Roman" pitchFamily="18" charset="0"/>
                <a:cs typeface="Times New Roman" pitchFamily="18" charset="0"/>
              </a:rPr>
              <a:t>proteins, small nucleotides and amino acids. </a:t>
            </a:r>
          </a:p>
          <a:p>
            <a:endParaRPr lang="en-US" sz="2400" dirty="0">
              <a:latin typeface="Times New Roman" pitchFamily="18" charset="0"/>
              <a:cs typeface="Times New Roman" pitchFamily="18" charset="0"/>
            </a:endParaRPr>
          </a:p>
          <a:p>
            <a:pPr>
              <a:buFont typeface="Arial" pitchFamily="34" charset="0"/>
              <a:buChar char="•"/>
            </a:pPr>
            <a:r>
              <a:rPr lang="en-US" sz="2400" dirty="0">
                <a:latin typeface="Times New Roman" pitchFamily="18" charset="0"/>
                <a:cs typeface="Times New Roman" pitchFamily="18" charset="0"/>
              </a:rPr>
              <a:t>Retention is based on the attraction between solute ions and charged sites bound to the stationary phase. Ions of the same charge are excluded.</a:t>
            </a:r>
          </a:p>
          <a:p>
            <a:endParaRPr lang="en-US" sz="2400" dirty="0">
              <a:latin typeface="Times New Roman" pitchFamily="18" charset="0"/>
              <a:cs typeface="Times New Roman" pitchFamily="18" charset="0"/>
            </a:endParaRPr>
          </a:p>
          <a:p>
            <a:pPr>
              <a:buFont typeface="Arial" pitchFamily="34" charset="0"/>
              <a:buChar char="•"/>
            </a:pPr>
            <a:r>
              <a:rPr lang="en-US" sz="2400" dirty="0">
                <a:latin typeface="Times New Roman" pitchFamily="18" charset="0"/>
                <a:cs typeface="Times New Roman" pitchFamily="18" charset="0"/>
              </a:rPr>
              <a:t>The use of a resin (the stationary solid phase) is used to covalently attach anions or cat ions onto it. Solute ions of the opposite charge in the mobile liquid phase are attracted to the resin by electrostatic forces.</a:t>
            </a:r>
          </a:p>
          <a:p>
            <a:endParaRPr lang="en-US" dirty="0"/>
          </a:p>
        </p:txBody>
      </p:sp>
      <p:sp>
        <p:nvSpPr>
          <p:cNvPr id="5" name="Rectangle 4"/>
          <p:cNvSpPr/>
          <p:nvPr/>
        </p:nvSpPr>
        <p:spPr>
          <a:xfrm>
            <a:off x="1676400" y="4724400"/>
            <a:ext cx="4800600" cy="369332"/>
          </a:xfrm>
          <a:prstGeom prst="rect">
            <a:avLst/>
          </a:prstGeom>
        </p:spPr>
        <p:txBody>
          <a:bodyPr wrap="square">
            <a:spAutoFit/>
          </a:bodyPr>
          <a:lstStyle/>
          <a:p>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ivya\Desktop\hplc\hplc6.jpg"/>
          <p:cNvPicPr>
            <a:picLocks noChangeAspect="1" noChangeArrowheads="1"/>
          </p:cNvPicPr>
          <p:nvPr/>
        </p:nvPicPr>
        <p:blipFill>
          <a:blip r:embed="rId2" cstate="print">
            <a:duotone>
              <a:schemeClr val="bg2">
                <a:shade val="45000"/>
                <a:satMod val="135000"/>
              </a:schemeClr>
              <a:prstClr val="white"/>
            </a:duotone>
            <a:lum bright="10000"/>
          </a:blip>
          <a:srcRect r="8572" b="25238"/>
          <a:stretch>
            <a:fillRect/>
          </a:stretch>
        </p:blipFill>
        <p:spPr bwMode="auto">
          <a:xfrm>
            <a:off x="1" y="0"/>
            <a:ext cx="9143999" cy="6796682"/>
          </a:xfrm>
          <a:prstGeom prst="rect">
            <a:avLst/>
          </a:prstGeom>
          <a:noFill/>
        </p:spPr>
      </p:pic>
      <p:pic>
        <p:nvPicPr>
          <p:cNvPr id="4098" name="Picture 2"/>
          <p:cNvPicPr>
            <a:picLocks noChangeAspect="1" noChangeArrowheads="1"/>
          </p:cNvPicPr>
          <p:nvPr/>
        </p:nvPicPr>
        <p:blipFill>
          <a:blip r:embed="rId3" cstate="print"/>
          <a:srcRect/>
          <a:stretch>
            <a:fillRect/>
          </a:stretch>
        </p:blipFill>
        <p:spPr bwMode="auto">
          <a:xfrm>
            <a:off x="2286000" y="609600"/>
            <a:ext cx="4267200" cy="350503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from="(-#ppt_w/2)" to="(#ppt_x)" calcmode="lin" valueType="num">
                                      <p:cBhvr>
                                        <p:cTn id="7" dur="600" fill="hold">
                                          <p:stCondLst>
                                            <p:cond delay="0"/>
                                          </p:stCondLst>
                                        </p:cTn>
                                        <p:tgtEl>
                                          <p:spTgt spid="4098"/>
                                        </p:tgtEl>
                                        <p:attrNameLst>
                                          <p:attrName>ppt_x</p:attrName>
                                        </p:attrNameLst>
                                      </p:cBhvr>
                                    </p:anim>
                                    <p:anim from="0" to="-1.0" calcmode="lin" valueType="num">
                                      <p:cBhvr>
                                        <p:cTn id="8" dur="200" decel="50000" autoRev="1" fill="hold">
                                          <p:stCondLst>
                                            <p:cond delay="600"/>
                                          </p:stCondLst>
                                        </p:cTn>
                                        <p:tgtEl>
                                          <p:spTgt spid="4098"/>
                                        </p:tgtEl>
                                        <p:attrNameLst>
                                          <p:attrName>xshear</p:attrName>
                                        </p:attrNameLst>
                                      </p:cBhvr>
                                    </p:anim>
                                    <p:animScale>
                                      <p:cBhvr>
                                        <p:cTn id="9" dur="200" decel="100000" autoRev="1" fill="hold">
                                          <p:stCondLst>
                                            <p:cond delay="600"/>
                                          </p:stCondLst>
                                        </p:cTn>
                                        <p:tgtEl>
                                          <p:spTgt spid="4098"/>
                                        </p:tgtEl>
                                      </p:cBhvr>
                                      <p:from x="100000" y="100000"/>
                                      <p:to x="80000" y="100000"/>
                                    </p:animScale>
                                    <p:anim by="(#ppt_h/3+#ppt_w*0.1)" calcmode="lin" valueType="num">
                                      <p:cBhvr additive="sum">
                                        <p:cTn id="10" dur="200" decel="100000" autoRev="1" fill="hold">
                                          <p:stCondLst>
                                            <p:cond delay="600"/>
                                          </p:stCondLst>
                                        </p:cTn>
                                        <p:tgtEl>
                                          <p:spTgt spid="409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ivya\Desktop\hplc\hplc6.jpg"/>
          <p:cNvPicPr>
            <a:picLocks noChangeAspect="1" noChangeArrowheads="1"/>
          </p:cNvPicPr>
          <p:nvPr/>
        </p:nvPicPr>
        <p:blipFill>
          <a:blip r:embed="rId2" cstate="print">
            <a:duotone>
              <a:schemeClr val="bg2">
                <a:shade val="45000"/>
                <a:satMod val="135000"/>
              </a:schemeClr>
              <a:prstClr val="white"/>
            </a:duotone>
            <a:lum bright="10000"/>
          </a:blip>
          <a:srcRect r="8572" b="25238"/>
          <a:stretch>
            <a:fillRect/>
          </a:stretch>
        </p:blipFill>
        <p:spPr bwMode="auto">
          <a:xfrm>
            <a:off x="1" y="0"/>
            <a:ext cx="9143999" cy="6796682"/>
          </a:xfrm>
          <a:prstGeom prst="rect">
            <a:avLst/>
          </a:prstGeom>
          <a:noFill/>
        </p:spPr>
      </p:pic>
      <p:sp>
        <p:nvSpPr>
          <p:cNvPr id="2" name="Rectangle 1"/>
          <p:cNvSpPr/>
          <p:nvPr/>
        </p:nvSpPr>
        <p:spPr>
          <a:xfrm>
            <a:off x="0" y="0"/>
            <a:ext cx="9144000" cy="5632311"/>
          </a:xfrm>
          <a:prstGeom prst="rect">
            <a:avLst/>
          </a:prstGeom>
        </p:spPr>
        <p:txBody>
          <a:bodyPr wrap="square">
            <a:spAutoFit/>
          </a:bodyPr>
          <a:lstStyle/>
          <a:p>
            <a:r>
              <a:rPr lang="en-US" sz="2400" b="1" i="1" dirty="0">
                <a:latin typeface="Times New Roman" pitchFamily="18" charset="0"/>
                <a:cs typeface="Times New Roman" pitchFamily="18" charset="0"/>
              </a:rPr>
              <a:t>3.Ion-pair chromatography </a:t>
            </a:r>
          </a:p>
          <a:p>
            <a:endParaRPr lang="en-US" sz="2400" dirty="0">
              <a:latin typeface="Times New Roman" pitchFamily="18" charset="0"/>
              <a:cs typeface="Times New Roman" pitchFamily="18" charset="0"/>
            </a:endParaRPr>
          </a:p>
          <a:p>
            <a:pPr>
              <a:buFont typeface="Arial" pitchFamily="34" charset="0"/>
              <a:buChar char="•"/>
            </a:pPr>
            <a:r>
              <a:rPr lang="en-US" sz="2400" dirty="0">
                <a:latin typeface="Times New Roman" pitchFamily="18" charset="0"/>
                <a:cs typeface="Times New Roman" pitchFamily="18" charset="0"/>
              </a:rPr>
              <a:t>It is a form of chromatography in which ions in solution can be "paired" or </a:t>
            </a:r>
            <a:r>
              <a:rPr lang="en-US" sz="2400" dirty="0">
                <a:solidFill>
                  <a:srgbClr val="00B0F0"/>
                </a:solidFill>
                <a:latin typeface="Times New Roman" pitchFamily="18" charset="0"/>
                <a:cs typeface="Times New Roman" pitchFamily="18" charset="0"/>
              </a:rPr>
              <a:t>neutralized and separated </a:t>
            </a:r>
            <a:r>
              <a:rPr lang="en-US" sz="2400" dirty="0">
                <a:latin typeface="Times New Roman" pitchFamily="18" charset="0"/>
                <a:cs typeface="Times New Roman" pitchFamily="18" charset="0"/>
              </a:rPr>
              <a:t>as an ion pair on a reversed-phase column. </a:t>
            </a:r>
          </a:p>
          <a:p>
            <a:endParaRPr lang="en-US" sz="2400" dirty="0">
              <a:latin typeface="Times New Roman" pitchFamily="18" charset="0"/>
              <a:cs typeface="Times New Roman" pitchFamily="18" charset="0"/>
            </a:endParaRPr>
          </a:p>
          <a:p>
            <a:pPr>
              <a:buFont typeface="Arial" pitchFamily="34" charset="0"/>
              <a:buChar char="•"/>
            </a:pPr>
            <a:r>
              <a:rPr lang="en-US" sz="2400" dirty="0">
                <a:latin typeface="Times New Roman" pitchFamily="18" charset="0"/>
                <a:cs typeface="Times New Roman" pitchFamily="18" charset="0"/>
              </a:rPr>
              <a:t>Ion-pairing agents are usually ionic compounds that contain a hydrocarbon chain that imparts a certain hydrophobacity so that the ion pair can be retained on a reversed-phase column. </a:t>
            </a:r>
          </a:p>
          <a:p>
            <a:endParaRPr lang="en-US" sz="2400" dirty="0">
              <a:latin typeface="Times New Roman" pitchFamily="18" charset="0"/>
              <a:cs typeface="Times New Roman" pitchFamily="18" charset="0"/>
            </a:endParaRPr>
          </a:p>
          <a:p>
            <a:r>
              <a:rPr lang="en-US" sz="2400" b="1" i="1" dirty="0">
                <a:latin typeface="Times New Roman" pitchFamily="18" charset="0"/>
                <a:cs typeface="Times New Roman" pitchFamily="18" charset="0"/>
              </a:rPr>
              <a:t>4. gel permeation chromatography</a:t>
            </a:r>
          </a:p>
          <a:p>
            <a:pPr>
              <a:buFont typeface="Arial" pitchFamily="34" charset="0"/>
              <a:buChar char="•"/>
            </a:pPr>
            <a:r>
              <a:rPr lang="en-US" sz="2400" dirty="0">
                <a:latin typeface="Times New Roman" pitchFamily="18" charset="0"/>
                <a:cs typeface="Times New Roman" pitchFamily="18" charset="0"/>
              </a:rPr>
              <a:t>This type of chromatography lacks an attractive interaction between the stationary phase and solute. </a:t>
            </a:r>
          </a:p>
          <a:p>
            <a:endParaRPr lang="en-US" sz="2400" dirty="0">
              <a:latin typeface="Times New Roman" pitchFamily="18" charset="0"/>
              <a:cs typeface="Times New Roman" pitchFamily="18" charset="0"/>
            </a:endParaRPr>
          </a:p>
          <a:p>
            <a:pPr>
              <a:buFont typeface="Arial" pitchFamily="34" charset="0"/>
              <a:buChar char="•"/>
            </a:pPr>
            <a:r>
              <a:rPr lang="en-US" sz="2400" dirty="0">
                <a:latin typeface="Times New Roman" pitchFamily="18" charset="0"/>
                <a:cs typeface="Times New Roman" pitchFamily="18" charset="0"/>
              </a:rPr>
              <a:t>The liquid or gaseous phase passes through a porous gel which separates the molecules according to its size.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divya\Desktop\hplc\hplc6.jpg"/>
          <p:cNvPicPr>
            <a:picLocks noChangeAspect="1" noChangeArrowheads="1"/>
          </p:cNvPicPr>
          <p:nvPr/>
        </p:nvPicPr>
        <p:blipFill>
          <a:blip r:embed="rId2" cstate="print">
            <a:duotone>
              <a:schemeClr val="bg2">
                <a:shade val="45000"/>
                <a:satMod val="135000"/>
              </a:schemeClr>
              <a:prstClr val="white"/>
            </a:duotone>
            <a:lum bright="10000"/>
          </a:blip>
          <a:srcRect r="8572" b="25238"/>
          <a:stretch>
            <a:fillRect/>
          </a:stretch>
        </p:blipFill>
        <p:spPr bwMode="auto">
          <a:xfrm>
            <a:off x="1" y="0"/>
            <a:ext cx="9143999" cy="6796682"/>
          </a:xfrm>
          <a:prstGeom prst="rect">
            <a:avLst/>
          </a:prstGeom>
          <a:noFill/>
        </p:spPr>
      </p:pic>
      <p:sp>
        <p:nvSpPr>
          <p:cNvPr id="2" name="Rectangle 1"/>
          <p:cNvSpPr/>
          <p:nvPr/>
        </p:nvSpPr>
        <p:spPr>
          <a:xfrm>
            <a:off x="0" y="762000"/>
            <a:ext cx="9144000" cy="1569660"/>
          </a:xfrm>
          <a:prstGeom prst="rect">
            <a:avLst/>
          </a:prstGeom>
        </p:spPr>
        <p:txBody>
          <a:bodyPr wrap="square">
            <a:spAutoFit/>
          </a:bodyPr>
          <a:lstStyle/>
          <a:p>
            <a:pPr>
              <a:buFont typeface="Arial" pitchFamily="34" charset="0"/>
              <a:buChar char="•"/>
            </a:pPr>
            <a:r>
              <a:rPr lang="en-US" sz="2400" dirty="0">
                <a:latin typeface="Times New Roman" pitchFamily="18" charset="0"/>
                <a:cs typeface="Times New Roman" pitchFamily="18" charset="0"/>
              </a:rPr>
              <a:t>The pores are normally small and exclude the larger solute molecules, but allows smaller molecules to enter the gel, causing them to flow through a larger volume. This causes the larger molecules to pass through the column at a faster rate than the smaller ones.</a:t>
            </a:r>
            <a:endParaRPr lang="en-US" sz="2400" dirty="0"/>
          </a:p>
        </p:txBody>
      </p:sp>
      <p:pic>
        <p:nvPicPr>
          <p:cNvPr id="5122" name="Picture 2"/>
          <p:cNvPicPr>
            <a:picLocks noChangeAspect="1" noChangeArrowheads="1"/>
          </p:cNvPicPr>
          <p:nvPr/>
        </p:nvPicPr>
        <p:blipFill>
          <a:blip r:embed="rId3" cstate="print"/>
          <a:srcRect/>
          <a:stretch>
            <a:fillRect/>
          </a:stretch>
        </p:blipFill>
        <p:spPr bwMode="auto">
          <a:xfrm>
            <a:off x="2286000" y="2743200"/>
            <a:ext cx="4572000" cy="3543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anim from="(-#ppt_w/2)" to="(#ppt_x)" calcmode="lin" valueType="num">
                                      <p:cBhvr>
                                        <p:cTn id="13" dur="600" fill="hold">
                                          <p:stCondLst>
                                            <p:cond delay="0"/>
                                          </p:stCondLst>
                                        </p:cTn>
                                        <p:tgtEl>
                                          <p:spTgt spid="5122"/>
                                        </p:tgtEl>
                                        <p:attrNameLst>
                                          <p:attrName>ppt_x</p:attrName>
                                        </p:attrNameLst>
                                      </p:cBhvr>
                                    </p:anim>
                                    <p:anim from="0" to="-1.0" calcmode="lin" valueType="num">
                                      <p:cBhvr>
                                        <p:cTn id="14" dur="200" decel="50000" autoRev="1" fill="hold">
                                          <p:stCondLst>
                                            <p:cond delay="600"/>
                                          </p:stCondLst>
                                        </p:cTn>
                                        <p:tgtEl>
                                          <p:spTgt spid="5122"/>
                                        </p:tgtEl>
                                        <p:attrNameLst>
                                          <p:attrName>xshear</p:attrName>
                                        </p:attrNameLst>
                                      </p:cBhvr>
                                    </p:anim>
                                    <p:animScale>
                                      <p:cBhvr>
                                        <p:cTn id="15" dur="200" decel="100000" autoRev="1" fill="hold">
                                          <p:stCondLst>
                                            <p:cond delay="600"/>
                                          </p:stCondLst>
                                        </p:cTn>
                                        <p:tgtEl>
                                          <p:spTgt spid="5122"/>
                                        </p:tgtEl>
                                      </p:cBhvr>
                                      <p:from x="100000" y="100000"/>
                                      <p:to x="80000" y="100000"/>
                                    </p:animScale>
                                    <p:anim by="(#ppt_h/3+#ppt_w*0.1)" calcmode="lin" valueType="num">
                                      <p:cBhvr additive="sum">
                                        <p:cTn id="16" dur="200" decel="100000" autoRev="1" fill="hold">
                                          <p:stCondLst>
                                            <p:cond delay="600"/>
                                          </p:stCondLst>
                                        </p:cTn>
                                        <p:tgtEl>
                                          <p:spTgt spid="512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divya\Desktop\hplc\hplc6.jpg"/>
          <p:cNvPicPr>
            <a:picLocks noChangeAspect="1" noChangeArrowheads="1"/>
          </p:cNvPicPr>
          <p:nvPr/>
        </p:nvPicPr>
        <p:blipFill>
          <a:blip r:embed="rId2" cstate="print">
            <a:duotone>
              <a:schemeClr val="bg2">
                <a:shade val="45000"/>
                <a:satMod val="135000"/>
              </a:schemeClr>
              <a:prstClr val="white"/>
            </a:duotone>
            <a:lum bright="10000"/>
          </a:blip>
          <a:srcRect r="8572" b="25238"/>
          <a:stretch>
            <a:fillRect/>
          </a:stretch>
        </p:blipFill>
        <p:spPr bwMode="auto">
          <a:xfrm>
            <a:off x="1" y="0"/>
            <a:ext cx="9143999" cy="6796682"/>
          </a:xfrm>
          <a:prstGeom prst="rect">
            <a:avLst/>
          </a:prstGeom>
          <a:noFill/>
        </p:spPr>
      </p:pic>
      <p:sp>
        <p:nvSpPr>
          <p:cNvPr id="3" name="TextBox 2"/>
          <p:cNvSpPr txBox="1"/>
          <p:nvPr/>
        </p:nvSpPr>
        <p:spPr>
          <a:xfrm>
            <a:off x="0" y="0"/>
            <a:ext cx="9143999" cy="4062651"/>
          </a:xfrm>
          <a:prstGeom prst="rect">
            <a:avLst/>
          </a:prstGeom>
          <a:noFill/>
        </p:spPr>
        <p:txBody>
          <a:bodyPr wrap="square" rtlCol="0">
            <a:spAutoFit/>
          </a:bodyPr>
          <a:lstStyle/>
          <a:p>
            <a:r>
              <a:rPr lang="en-US" sz="2400" b="1" i="1" dirty="0">
                <a:latin typeface="Times New Roman" pitchFamily="18" charset="0"/>
                <a:cs typeface="Times New Roman" pitchFamily="18" charset="0"/>
              </a:rPr>
              <a:t>5.Affinity Chromatography</a:t>
            </a:r>
          </a:p>
          <a:p>
            <a:pPr>
              <a:buFont typeface="Arial" pitchFamily="34" charset="0"/>
              <a:buChar char="•"/>
            </a:pPr>
            <a:r>
              <a:rPr lang="en-US" sz="2400" dirty="0">
                <a:latin typeface="Times New Roman" pitchFamily="18" charset="0"/>
                <a:cs typeface="Times New Roman" pitchFamily="18" charset="0"/>
              </a:rPr>
              <a:t>This is the most selective type of chromatography employed. It utilizes the specific interaction between one kind of solute molecule and a second molecule that is immobilized on a stationary phase. </a:t>
            </a:r>
          </a:p>
          <a:p>
            <a:endParaRPr lang="en-US" sz="2400" dirty="0">
              <a:latin typeface="Times New Roman" pitchFamily="18" charset="0"/>
              <a:cs typeface="Times New Roman" pitchFamily="18" charset="0"/>
            </a:endParaRPr>
          </a:p>
          <a:p>
            <a:pPr>
              <a:buFont typeface="Wingdings" pitchFamily="2" charset="2"/>
              <a:buChar char="§"/>
            </a:pPr>
            <a:r>
              <a:rPr lang="en-US" sz="2400" dirty="0">
                <a:latin typeface="Times New Roman" pitchFamily="18" charset="0"/>
                <a:cs typeface="Times New Roman" pitchFamily="18" charset="0"/>
              </a:rPr>
              <a:t>For example, the immobilized molecule may be an antibody to some specific protein. When solute containing a mixture of proteins are passed by this molecule, only the specific protein is reacted to this antibody, binding it to the stationary phase. This protein is later extracted by changing the ionic strength or pH.</a:t>
            </a:r>
          </a:p>
          <a:p>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1752600" y="3733800"/>
            <a:ext cx="5105400" cy="3124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6146"/>
                                        </p:tgtEl>
                                        <p:attrNameLst>
                                          <p:attrName>style.visibility</p:attrName>
                                        </p:attrNameLst>
                                      </p:cBhvr>
                                      <p:to>
                                        <p:strVal val="visible"/>
                                      </p:to>
                                    </p:set>
                                    <p:anim from="(-#ppt_w/2)" to="(#ppt_x)" calcmode="lin" valueType="num">
                                      <p:cBhvr>
                                        <p:cTn id="13" dur="600" fill="hold">
                                          <p:stCondLst>
                                            <p:cond delay="0"/>
                                          </p:stCondLst>
                                        </p:cTn>
                                        <p:tgtEl>
                                          <p:spTgt spid="6146"/>
                                        </p:tgtEl>
                                        <p:attrNameLst>
                                          <p:attrName>ppt_x</p:attrName>
                                        </p:attrNameLst>
                                      </p:cBhvr>
                                    </p:anim>
                                    <p:anim from="0" to="-1.0" calcmode="lin" valueType="num">
                                      <p:cBhvr>
                                        <p:cTn id="14" dur="200" decel="50000" autoRev="1" fill="hold">
                                          <p:stCondLst>
                                            <p:cond delay="600"/>
                                          </p:stCondLst>
                                        </p:cTn>
                                        <p:tgtEl>
                                          <p:spTgt spid="6146"/>
                                        </p:tgtEl>
                                        <p:attrNameLst>
                                          <p:attrName>xshear</p:attrName>
                                        </p:attrNameLst>
                                      </p:cBhvr>
                                    </p:anim>
                                    <p:animScale>
                                      <p:cBhvr>
                                        <p:cTn id="15" dur="200" decel="100000" autoRev="1" fill="hold">
                                          <p:stCondLst>
                                            <p:cond delay="600"/>
                                          </p:stCondLst>
                                        </p:cTn>
                                        <p:tgtEl>
                                          <p:spTgt spid="6146"/>
                                        </p:tgtEl>
                                      </p:cBhvr>
                                      <p:from x="100000" y="100000"/>
                                      <p:to x="80000" y="100000"/>
                                    </p:animScale>
                                    <p:anim by="(#ppt_h/3+#ppt_w*0.1)" calcmode="lin" valueType="num">
                                      <p:cBhvr additive="sum">
                                        <p:cTn id="16" dur="200" decel="100000" autoRev="1" fill="hold">
                                          <p:stCondLst>
                                            <p:cond delay="600"/>
                                          </p:stCondLst>
                                        </p:cTn>
                                        <p:tgtEl>
                                          <p:spTgt spid="614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divya\Desktop\hplc\hplc6.jpg"/>
          <p:cNvPicPr>
            <a:picLocks noChangeAspect="1" noChangeArrowheads="1"/>
          </p:cNvPicPr>
          <p:nvPr/>
        </p:nvPicPr>
        <p:blipFill>
          <a:blip r:embed="rId2" cstate="print">
            <a:duotone>
              <a:schemeClr val="bg2">
                <a:shade val="45000"/>
                <a:satMod val="135000"/>
              </a:schemeClr>
              <a:prstClr val="white"/>
            </a:duotone>
            <a:lum bright="10000"/>
          </a:blip>
          <a:srcRect r="8572" b="25238"/>
          <a:stretch>
            <a:fillRect/>
          </a:stretch>
        </p:blipFill>
        <p:spPr bwMode="auto">
          <a:xfrm>
            <a:off x="1" y="0"/>
            <a:ext cx="9143999" cy="6796682"/>
          </a:xfrm>
          <a:prstGeom prst="rect">
            <a:avLst/>
          </a:prstGeom>
          <a:noFill/>
        </p:spPr>
      </p:pic>
      <p:sp>
        <p:nvSpPr>
          <p:cNvPr id="3" name="Rectangle 2"/>
          <p:cNvSpPr/>
          <p:nvPr/>
        </p:nvSpPr>
        <p:spPr>
          <a:xfrm>
            <a:off x="0" y="0"/>
            <a:ext cx="9144000" cy="3416320"/>
          </a:xfrm>
          <a:prstGeom prst="rect">
            <a:avLst/>
          </a:prstGeom>
        </p:spPr>
        <p:txBody>
          <a:bodyPr wrap="square">
            <a:spAutoFit/>
          </a:bodyPr>
          <a:lstStyle/>
          <a:p>
            <a:r>
              <a:rPr lang="en-US" sz="2400" b="1" i="1" dirty="0">
                <a:latin typeface="Times New Roman" pitchFamily="18" charset="0"/>
                <a:cs typeface="Times New Roman" pitchFamily="18" charset="0"/>
              </a:rPr>
              <a:t>6.Chiral chromatography </a:t>
            </a:r>
          </a:p>
          <a:p>
            <a:endParaRPr lang="en-US" sz="2400" dirty="0">
              <a:latin typeface="Times New Roman" pitchFamily="18" charset="0"/>
              <a:cs typeface="Times New Roman" pitchFamily="18" charset="0"/>
            </a:endParaRPr>
          </a:p>
          <a:p>
            <a:pPr>
              <a:buFont typeface="Arial" pitchFamily="34" charset="0"/>
              <a:buChar char="•"/>
            </a:pPr>
            <a:r>
              <a:rPr lang="en-US" sz="2400" dirty="0">
                <a:latin typeface="Times New Roman" pitchFamily="18" charset="0"/>
                <a:cs typeface="Times New Roman" pitchFamily="18" charset="0"/>
              </a:rPr>
              <a:t>It involves the separation of </a:t>
            </a:r>
            <a:r>
              <a:rPr lang="en-US" sz="2400" dirty="0" err="1">
                <a:latin typeface="Times New Roman" pitchFamily="18" charset="0"/>
                <a:cs typeface="Times New Roman" pitchFamily="18" charset="0"/>
              </a:rPr>
              <a:t>stereoisomers</a:t>
            </a:r>
            <a:r>
              <a:rPr lang="en-US" sz="2400" dirty="0">
                <a:latin typeface="Times New Roman" pitchFamily="18" charset="0"/>
                <a:cs typeface="Times New Roman" pitchFamily="18" charset="0"/>
              </a:rPr>
              <a:t>. In the case of </a:t>
            </a:r>
            <a:r>
              <a:rPr lang="en-US" sz="2400" dirty="0" err="1">
                <a:latin typeface="Times New Roman" pitchFamily="18" charset="0"/>
                <a:cs typeface="Times New Roman" pitchFamily="18" charset="0"/>
              </a:rPr>
              <a:t>enantiomers</a:t>
            </a:r>
            <a:r>
              <a:rPr lang="en-US" sz="2400" dirty="0">
                <a:latin typeface="Times New Roman" pitchFamily="18" charset="0"/>
                <a:cs typeface="Times New Roman" pitchFamily="18" charset="0"/>
              </a:rPr>
              <a:t>, these have no chemical or physical differences apart from being three-dimensional mirror images. Conventional chromatography or other separation processes are incapable of separating them. To enable </a:t>
            </a:r>
            <a:r>
              <a:rPr lang="en-US" sz="2400" dirty="0" err="1">
                <a:latin typeface="Times New Roman" pitchFamily="18" charset="0"/>
                <a:cs typeface="Times New Roman" pitchFamily="18" charset="0"/>
              </a:rPr>
              <a:t>chiral</a:t>
            </a:r>
            <a:r>
              <a:rPr lang="en-US" sz="2400" dirty="0">
                <a:latin typeface="Times New Roman" pitchFamily="18" charset="0"/>
                <a:cs typeface="Times New Roman" pitchFamily="18" charset="0"/>
              </a:rPr>
              <a:t> separations to take place, either the mobile phase or the stationary phase must themselves be made </a:t>
            </a:r>
            <a:r>
              <a:rPr lang="en-US" sz="2400" dirty="0" err="1">
                <a:latin typeface="Times New Roman" pitchFamily="18" charset="0"/>
                <a:cs typeface="Times New Roman" pitchFamily="18" charset="0"/>
              </a:rPr>
              <a:t>chiral</a:t>
            </a:r>
            <a:r>
              <a:rPr lang="en-US" sz="2400" dirty="0">
                <a:latin typeface="Times New Roman" pitchFamily="18" charset="0"/>
                <a:cs typeface="Times New Roman" pitchFamily="18" charset="0"/>
              </a:rPr>
              <a:t>, giving differing affinities between the </a:t>
            </a:r>
            <a:r>
              <a:rPr lang="en-US" sz="2400" dirty="0" err="1">
                <a:latin typeface="Times New Roman" pitchFamily="18" charset="0"/>
                <a:cs typeface="Times New Roman" pitchFamily="18" charset="0"/>
              </a:rPr>
              <a:t>analytes</a:t>
            </a:r>
            <a:r>
              <a:rPr lang="en-US" sz="24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divya\Desktop\hplc\hplc6.jpg"/>
          <p:cNvPicPr>
            <a:picLocks noChangeAspect="1" noChangeArrowheads="1"/>
          </p:cNvPicPr>
          <p:nvPr/>
        </p:nvPicPr>
        <p:blipFill>
          <a:blip r:embed="rId2" cstate="print">
            <a:duotone>
              <a:schemeClr val="bg2">
                <a:shade val="45000"/>
                <a:satMod val="135000"/>
              </a:schemeClr>
              <a:prstClr val="white"/>
            </a:duotone>
            <a:lum bright="10000"/>
          </a:blip>
          <a:srcRect r="8572" b="25238"/>
          <a:stretch>
            <a:fillRect/>
          </a:stretch>
        </p:blipFill>
        <p:spPr bwMode="auto">
          <a:xfrm>
            <a:off x="1" y="0"/>
            <a:ext cx="9143999" cy="6796682"/>
          </a:xfrm>
          <a:prstGeom prst="rect">
            <a:avLst/>
          </a:prstGeom>
          <a:noFill/>
        </p:spPr>
      </p:pic>
      <p:sp>
        <p:nvSpPr>
          <p:cNvPr id="3" name="Rectangle 2"/>
          <p:cNvSpPr/>
          <p:nvPr/>
        </p:nvSpPr>
        <p:spPr>
          <a:xfrm flipH="1">
            <a:off x="457200" y="0"/>
            <a:ext cx="7924800" cy="2308324"/>
          </a:xfrm>
          <a:prstGeom prst="rect">
            <a:avLst/>
          </a:prstGeom>
        </p:spPr>
        <p:txBody>
          <a:bodyPr wrap="square">
            <a:spAutoFit/>
          </a:bodyPr>
          <a:lstStyle/>
          <a:p>
            <a:r>
              <a:rPr lang="en-US" sz="2400" b="1" dirty="0">
                <a:latin typeface="Times New Roman" pitchFamily="18" charset="0"/>
                <a:cs typeface="Times New Roman" pitchFamily="18" charset="0"/>
              </a:rPr>
              <a:t>III. BASED ON ELUTION TECHNIQUE</a:t>
            </a:r>
          </a:p>
          <a:p>
            <a:endParaRPr lang="en-US" sz="2400" dirty="0">
              <a:latin typeface="Times New Roman" pitchFamily="18" charset="0"/>
              <a:cs typeface="Times New Roman" pitchFamily="18" charset="0"/>
            </a:endParaRPr>
          </a:p>
          <a:p>
            <a:r>
              <a:rPr lang="en-US" sz="2400" b="1" i="1" dirty="0">
                <a:latin typeface="Times New Roman" pitchFamily="18" charset="0"/>
                <a:cs typeface="Times New Roman" pitchFamily="18" charset="0"/>
              </a:rPr>
              <a:t>1.Isocratic elution</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5" name="Rectangle 4"/>
          <p:cNvSpPr/>
          <p:nvPr/>
        </p:nvSpPr>
        <p:spPr>
          <a:xfrm>
            <a:off x="381000" y="1295400"/>
            <a:ext cx="6705600" cy="3416320"/>
          </a:xfrm>
          <a:prstGeom prst="rect">
            <a:avLst/>
          </a:prstGeom>
        </p:spPr>
        <p:txBody>
          <a:bodyPr wrap="square">
            <a:spAutoFit/>
          </a:bodyPr>
          <a:lstStyle/>
          <a:p>
            <a:pPr>
              <a:buFont typeface="Arial" pitchFamily="34" charset="0"/>
              <a:buChar char="•"/>
            </a:pPr>
            <a:r>
              <a:rPr lang="en-US" sz="2400" dirty="0">
                <a:latin typeface="Times New Roman" pitchFamily="18" charset="0"/>
                <a:cs typeface="Times New Roman" pitchFamily="18" charset="0"/>
              </a:rPr>
              <a:t>A separation in which the mobile phase composition remains constant throughout the procedure is termed </a:t>
            </a:r>
            <a:r>
              <a:rPr lang="en-US" sz="2400" b="1" dirty="0">
                <a:latin typeface="Times New Roman" pitchFamily="18" charset="0"/>
                <a:cs typeface="Times New Roman" pitchFamily="18" charset="0"/>
              </a:rPr>
              <a:t>isocratic elution</a:t>
            </a:r>
            <a:r>
              <a:rPr lang="en-US" sz="2400" dirty="0">
                <a:latin typeface="Times New Roman" pitchFamily="18" charset="0"/>
                <a:cs typeface="Times New Roman" pitchFamily="18" charset="0"/>
              </a:rPr>
              <a:t> </a:t>
            </a:r>
          </a:p>
          <a:p>
            <a:endParaRPr lang="en-US" sz="2400" dirty="0">
              <a:latin typeface="Times New Roman" pitchFamily="18" charset="0"/>
              <a:cs typeface="Times New Roman" pitchFamily="18" charset="0"/>
            </a:endParaRPr>
          </a:p>
          <a:p>
            <a:pPr>
              <a:buFont typeface="Arial" pitchFamily="34" charset="0"/>
              <a:buChar char="•"/>
            </a:pPr>
            <a:r>
              <a:rPr lang="en-US" sz="2400" dirty="0">
                <a:latin typeface="Times New Roman" pitchFamily="18" charset="0"/>
                <a:cs typeface="Times New Roman" pitchFamily="18" charset="0"/>
              </a:rPr>
              <a:t>In isocratic elution, peak width increases with retention time linearly with the number of theoretical plates. This leads to the disadvantage that late-eluting peaks get very flat and broad.</a:t>
            </a:r>
          </a:p>
          <a:p>
            <a:endParaRPr lang="en-US" sz="2400" dirty="0">
              <a:latin typeface="Times New Roman" pitchFamily="18" charset="0"/>
              <a:cs typeface="Times New Roman" pitchFamily="18" charset="0"/>
            </a:endParaRPr>
          </a:p>
        </p:txBody>
      </p:sp>
      <p:sp>
        <p:nvSpPr>
          <p:cNvPr id="6" name="Rectangle 5"/>
          <p:cNvSpPr/>
          <p:nvPr/>
        </p:nvSpPr>
        <p:spPr>
          <a:xfrm>
            <a:off x="914400" y="4495800"/>
            <a:ext cx="4572000" cy="1938992"/>
          </a:xfrm>
          <a:prstGeom prst="rect">
            <a:avLst/>
          </a:prstGeom>
        </p:spPr>
        <p:txBody>
          <a:bodyPr>
            <a:spAutoFit/>
          </a:bodyPr>
          <a:lstStyle/>
          <a:p>
            <a:r>
              <a:rPr lang="en-US" sz="2400" dirty="0">
                <a:latin typeface="Times New Roman" pitchFamily="18" charset="0"/>
                <a:cs typeface="Times New Roman" pitchFamily="18" charset="0"/>
              </a:rPr>
              <a:t>• Best for simple separations </a:t>
            </a:r>
          </a:p>
          <a:p>
            <a:r>
              <a:rPr lang="en-US" sz="2400" dirty="0">
                <a:latin typeface="Times New Roman" pitchFamily="18" charset="0"/>
                <a:cs typeface="Times New Roman" pitchFamily="18" charset="0"/>
              </a:rPr>
              <a:t>• Often used in quality control applications that support and are in close proximity to a manufacturing process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from="(-#ppt_w/2)" to="(#ppt_x)" calcmode="lin" valueType="num">
                                      <p:cBhvr>
                                        <p:cTn id="13" dur="600" fill="hold">
                                          <p:stCondLst>
                                            <p:cond delay="0"/>
                                          </p:stCondLst>
                                        </p:cTn>
                                        <p:tgtEl>
                                          <p:spTgt spid="5"/>
                                        </p:tgtEl>
                                        <p:attrNameLst>
                                          <p:attrName>ppt_x</p:attrName>
                                        </p:attrNameLst>
                                      </p:cBhvr>
                                    </p:anim>
                                    <p:anim from="0" to="-1.0" calcmode="lin" valueType="num">
                                      <p:cBhvr>
                                        <p:cTn id="14" dur="200" decel="50000" autoRev="1" fill="hold">
                                          <p:stCondLst>
                                            <p:cond delay="600"/>
                                          </p:stCondLst>
                                        </p:cTn>
                                        <p:tgtEl>
                                          <p:spTgt spid="5"/>
                                        </p:tgtEl>
                                        <p:attrNameLst>
                                          <p:attrName>xshear</p:attrName>
                                        </p:attrNameLst>
                                      </p:cBhvr>
                                    </p:anim>
                                    <p:animScale>
                                      <p:cBhvr>
                                        <p:cTn id="15" dur="200" decel="100000" autoRev="1" fill="hold">
                                          <p:stCondLst>
                                            <p:cond delay="600"/>
                                          </p:stCondLst>
                                        </p:cTn>
                                        <p:tgtEl>
                                          <p:spTgt spid="5"/>
                                        </p:tgtEl>
                                      </p:cBhvr>
                                      <p:from x="100000" y="100000"/>
                                      <p:to x="80000" y="100000"/>
                                    </p:animScale>
                                    <p:anim by="(#ppt_h/3+#ppt_w*0.1)" calcmode="lin" valueType="num">
                                      <p:cBhvr additive="sum">
                                        <p:cTn id="16" dur="200" decel="100000" autoRev="1" fill="hold">
                                          <p:stCondLst>
                                            <p:cond delay="600"/>
                                          </p:stCondLst>
                                        </p:cTn>
                                        <p:tgtEl>
                                          <p:spTgt spid="5"/>
                                        </p:tgtEl>
                                        <p:attrNameLst>
                                          <p:attrName>ppt_x</p:attrName>
                                        </p:attrNameLst>
                                      </p:cBhvr>
                                    </p:anim>
                                  </p:childTnLst>
                                </p:cTn>
                              </p:par>
                              <p:par>
                                <p:cTn id="17" presetID="34"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from="(-#ppt_w/2)" to="(#ppt_x)" calcmode="lin" valueType="num">
                                      <p:cBhvr>
                                        <p:cTn id="19" dur="600" fill="hold">
                                          <p:stCondLst>
                                            <p:cond delay="0"/>
                                          </p:stCondLst>
                                        </p:cTn>
                                        <p:tgtEl>
                                          <p:spTgt spid="6"/>
                                        </p:tgtEl>
                                        <p:attrNameLst>
                                          <p:attrName>ppt_x</p:attrName>
                                        </p:attrNameLst>
                                      </p:cBhvr>
                                    </p:anim>
                                    <p:anim from="0" to="-1.0" calcmode="lin" valueType="num">
                                      <p:cBhvr>
                                        <p:cTn id="20" dur="200" decel="50000" autoRev="1" fill="hold">
                                          <p:stCondLst>
                                            <p:cond delay="600"/>
                                          </p:stCondLst>
                                        </p:cTn>
                                        <p:tgtEl>
                                          <p:spTgt spid="6"/>
                                        </p:tgtEl>
                                        <p:attrNameLst>
                                          <p:attrName>xshear</p:attrName>
                                        </p:attrNameLst>
                                      </p:cBhvr>
                                    </p:anim>
                                    <p:animScale>
                                      <p:cBhvr>
                                        <p:cTn id="21" dur="200" decel="100000" autoRev="1" fill="hold">
                                          <p:stCondLst>
                                            <p:cond delay="600"/>
                                          </p:stCondLst>
                                        </p:cTn>
                                        <p:tgtEl>
                                          <p:spTgt spid="6"/>
                                        </p:tgtEl>
                                      </p:cBhvr>
                                      <p:from x="100000" y="100000"/>
                                      <p:to x="80000" y="100000"/>
                                    </p:animScale>
                                    <p:anim by="(#ppt_h/3+#ppt_w*0.1)" calcmode="lin" valueType="num">
                                      <p:cBhvr additive="sum">
                                        <p:cTn id="22"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ivya\Desktop\hplc\hplc6.jpg"/>
          <p:cNvPicPr>
            <a:picLocks noChangeAspect="1" noChangeArrowheads="1"/>
          </p:cNvPicPr>
          <p:nvPr/>
        </p:nvPicPr>
        <p:blipFill>
          <a:blip r:embed="rId2" cstate="print">
            <a:duotone>
              <a:schemeClr val="bg2">
                <a:shade val="45000"/>
                <a:satMod val="135000"/>
              </a:schemeClr>
              <a:prstClr val="white"/>
            </a:duotone>
            <a:lum bright="10000"/>
          </a:blip>
          <a:srcRect r="8572" b="25238"/>
          <a:stretch>
            <a:fillRect/>
          </a:stretch>
        </p:blipFill>
        <p:spPr bwMode="auto">
          <a:xfrm>
            <a:off x="1" y="0"/>
            <a:ext cx="9143999" cy="6796682"/>
          </a:xfrm>
          <a:prstGeom prst="rect">
            <a:avLst/>
          </a:prstGeom>
          <a:noFill/>
        </p:spPr>
      </p:pic>
      <p:sp>
        <p:nvSpPr>
          <p:cNvPr id="2" name="Rectangle 1"/>
          <p:cNvSpPr/>
          <p:nvPr/>
        </p:nvSpPr>
        <p:spPr>
          <a:xfrm>
            <a:off x="228600" y="0"/>
            <a:ext cx="6629400" cy="3416320"/>
          </a:xfrm>
          <a:prstGeom prst="rect">
            <a:avLst/>
          </a:prstGeom>
        </p:spPr>
        <p:txBody>
          <a:bodyPr wrap="square">
            <a:spAutoFit/>
          </a:bodyPr>
          <a:lstStyle/>
          <a:p>
            <a:r>
              <a:rPr lang="en-US" sz="2400" b="1" i="1" dirty="0">
                <a:latin typeface="Times New Roman" pitchFamily="18" charset="0"/>
                <a:cs typeface="Times New Roman" pitchFamily="18" charset="0"/>
              </a:rPr>
              <a:t>2. Gradient elution </a:t>
            </a:r>
          </a:p>
          <a:p>
            <a:endParaRPr lang="en-US" sz="2400" dirty="0">
              <a:latin typeface="Times New Roman" pitchFamily="18" charset="0"/>
              <a:cs typeface="Times New Roman" pitchFamily="18" charset="0"/>
            </a:endParaRPr>
          </a:p>
          <a:p>
            <a:pPr>
              <a:buFont typeface="Arial" pitchFamily="34" charset="0"/>
              <a:buChar char="•"/>
            </a:pPr>
            <a:r>
              <a:rPr lang="en-US" sz="2400" dirty="0">
                <a:latin typeface="Times New Roman" pitchFamily="18" charset="0"/>
                <a:cs typeface="Times New Roman" pitchFamily="18" charset="0"/>
              </a:rPr>
              <a:t>A separation in which the mobile phase composition is changed during the separation process is described as a </a:t>
            </a:r>
            <a:r>
              <a:rPr lang="en-US" sz="2400" b="1" dirty="0">
                <a:latin typeface="Times New Roman" pitchFamily="18" charset="0"/>
                <a:cs typeface="Times New Roman" pitchFamily="18" charset="0"/>
              </a:rPr>
              <a:t>gradient elution</a:t>
            </a:r>
          </a:p>
          <a:p>
            <a:endParaRPr lang="en-US" sz="2400" b="1" dirty="0">
              <a:latin typeface="Times New Roman" pitchFamily="18" charset="0"/>
              <a:cs typeface="Times New Roman" pitchFamily="18" charset="0"/>
            </a:endParaRPr>
          </a:p>
          <a:p>
            <a:endParaRPr lang="en-US" sz="2400" b="1" dirty="0">
              <a:latin typeface="Times New Roman" pitchFamily="18" charset="0"/>
              <a:cs typeface="Times New Roman" pitchFamily="18" charset="0"/>
            </a:endParaRPr>
          </a:p>
          <a:p>
            <a:endParaRPr lang="en-US" sz="2400" b="1"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3" name="Rectangle 2"/>
          <p:cNvSpPr/>
          <p:nvPr/>
        </p:nvSpPr>
        <p:spPr>
          <a:xfrm>
            <a:off x="304800" y="2133600"/>
            <a:ext cx="6324600" cy="3046988"/>
          </a:xfrm>
          <a:prstGeom prst="rect">
            <a:avLst/>
          </a:prstGeom>
        </p:spPr>
        <p:txBody>
          <a:bodyPr wrap="square">
            <a:spAutoFit/>
          </a:bodyPr>
          <a:lstStyle/>
          <a:p>
            <a:pPr>
              <a:buFont typeface="Arial" pitchFamily="34" charset="0"/>
              <a:buChar char="•"/>
            </a:pPr>
            <a:r>
              <a:rPr lang="en-US" sz="2400" dirty="0">
                <a:latin typeface="Times New Roman" pitchFamily="18" charset="0"/>
                <a:cs typeface="Times New Roman" pitchFamily="18" charset="0"/>
              </a:rPr>
              <a:t>Gradient elution decreases the retention of the later-eluting components so that they elute faster, giving narrower peaks . This also improves the peak shape and the peak height</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5" name="Rectangle 4"/>
          <p:cNvSpPr/>
          <p:nvPr/>
        </p:nvSpPr>
        <p:spPr>
          <a:xfrm>
            <a:off x="762000" y="4114800"/>
            <a:ext cx="4572000" cy="1938992"/>
          </a:xfrm>
          <a:prstGeom prst="rect">
            <a:avLst/>
          </a:prstGeom>
        </p:spPr>
        <p:txBody>
          <a:bodyPr>
            <a:spAutoFit/>
          </a:bodyPr>
          <a:lstStyle/>
          <a:p>
            <a:r>
              <a:rPr lang="en-US" sz="2400" dirty="0">
                <a:latin typeface="Times New Roman" pitchFamily="18" charset="0"/>
                <a:cs typeface="Times New Roman" pitchFamily="18" charset="0"/>
              </a:rPr>
              <a:t>• Best for the analysis of complex samples </a:t>
            </a:r>
          </a:p>
          <a:p>
            <a:r>
              <a:rPr lang="en-US" sz="2400" dirty="0">
                <a:latin typeface="Times New Roman" pitchFamily="18" charset="0"/>
                <a:cs typeface="Times New Roman" pitchFamily="18" charset="0"/>
              </a:rPr>
              <a:t>• Often used in method development for unknown mixtures </a:t>
            </a:r>
          </a:p>
          <a:p>
            <a:r>
              <a:rPr lang="en-US" sz="2400" dirty="0">
                <a:latin typeface="Times New Roman" pitchFamily="18" charset="0"/>
                <a:cs typeface="Times New Roman" pitchFamily="18" charset="0"/>
              </a:rPr>
              <a:t>• Linear gradients are most popular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from="(-#ppt_w/2)" to="(#ppt_x)" calcmode="lin" valueType="num">
                                      <p:cBhvr>
                                        <p:cTn id="13" dur="600" fill="hold">
                                          <p:stCondLst>
                                            <p:cond delay="0"/>
                                          </p:stCondLst>
                                        </p:cTn>
                                        <p:tgtEl>
                                          <p:spTgt spid="3"/>
                                        </p:tgtEl>
                                        <p:attrNameLst>
                                          <p:attrName>ppt_x</p:attrName>
                                        </p:attrNameLst>
                                      </p:cBhvr>
                                    </p:anim>
                                    <p:anim from="0" to="-1.0" calcmode="lin" valueType="num">
                                      <p:cBhvr>
                                        <p:cTn id="14" dur="200" decel="50000" autoRev="1" fill="hold">
                                          <p:stCondLst>
                                            <p:cond delay="600"/>
                                          </p:stCondLst>
                                        </p:cTn>
                                        <p:tgtEl>
                                          <p:spTgt spid="3"/>
                                        </p:tgtEl>
                                        <p:attrNameLst>
                                          <p:attrName>xshear</p:attrName>
                                        </p:attrNameLst>
                                      </p:cBhvr>
                                    </p:anim>
                                    <p:animScale>
                                      <p:cBhvr>
                                        <p:cTn id="15" dur="200" decel="100000" autoRev="1" fill="hold">
                                          <p:stCondLst>
                                            <p:cond delay="600"/>
                                          </p:stCondLst>
                                        </p:cTn>
                                        <p:tgtEl>
                                          <p:spTgt spid="3"/>
                                        </p:tgtEl>
                                      </p:cBhvr>
                                      <p:from x="100000" y="100000"/>
                                      <p:to x="80000" y="100000"/>
                                    </p:animScale>
                                    <p:anim by="(#ppt_h/3+#ppt_w*0.1)" calcmode="lin" valueType="num">
                                      <p:cBhvr additive="sum">
                                        <p:cTn id="16" dur="200" decel="100000" autoRev="1" fill="hold">
                                          <p:stCondLst>
                                            <p:cond delay="600"/>
                                          </p:stCondLst>
                                        </p:cTn>
                                        <p:tgtEl>
                                          <p:spTgt spid="3"/>
                                        </p:tgtEl>
                                        <p:attrNameLst>
                                          <p:attrName>ppt_x</p:attrName>
                                        </p:attrNameLst>
                                      </p:cBhvr>
                                    </p:anim>
                                  </p:childTnLst>
                                </p:cTn>
                              </p:par>
                            </p:childTnLst>
                          </p:cTn>
                        </p:par>
                        <p:par>
                          <p:cTn id="17" fill="hold">
                            <p:stCondLst>
                              <p:cond delay="1000"/>
                            </p:stCondLst>
                            <p:childTnLst>
                              <p:par>
                                <p:cTn id="18" presetID="34"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from="(-#ppt_w/2)" to="(#ppt_x)" calcmode="lin" valueType="num">
                                      <p:cBhvr>
                                        <p:cTn id="20" dur="600" fill="hold">
                                          <p:stCondLst>
                                            <p:cond delay="0"/>
                                          </p:stCondLst>
                                        </p:cTn>
                                        <p:tgtEl>
                                          <p:spTgt spid="5"/>
                                        </p:tgtEl>
                                        <p:attrNameLst>
                                          <p:attrName>ppt_x</p:attrName>
                                        </p:attrNameLst>
                                      </p:cBhvr>
                                    </p:anim>
                                    <p:anim from="0" to="-1.0" calcmode="lin" valueType="num">
                                      <p:cBhvr>
                                        <p:cTn id="21" dur="200" decel="50000" autoRev="1" fill="hold">
                                          <p:stCondLst>
                                            <p:cond delay="600"/>
                                          </p:stCondLst>
                                        </p:cTn>
                                        <p:tgtEl>
                                          <p:spTgt spid="5"/>
                                        </p:tgtEl>
                                        <p:attrNameLst>
                                          <p:attrName>xshear</p:attrName>
                                        </p:attrNameLst>
                                      </p:cBhvr>
                                    </p:anim>
                                    <p:animScale>
                                      <p:cBhvr>
                                        <p:cTn id="22" dur="200" decel="100000" autoRev="1" fill="hold">
                                          <p:stCondLst>
                                            <p:cond delay="600"/>
                                          </p:stCondLst>
                                        </p:cTn>
                                        <p:tgtEl>
                                          <p:spTgt spid="5"/>
                                        </p:tgtEl>
                                      </p:cBhvr>
                                      <p:from x="100000" y="100000"/>
                                      <p:to x="80000" y="100000"/>
                                    </p:animScale>
                                    <p:anim by="(#ppt_h/3+#ppt_w*0.1)" calcmode="lin" valueType="num">
                                      <p:cBhvr additive="sum">
                                        <p:cTn id="23"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divya\Desktop\hplc\hplc6.jpg"/>
          <p:cNvPicPr>
            <a:picLocks noChangeAspect="1" noChangeArrowheads="1"/>
          </p:cNvPicPr>
          <p:nvPr/>
        </p:nvPicPr>
        <p:blipFill>
          <a:blip r:embed="rId2" cstate="print">
            <a:duotone>
              <a:schemeClr val="bg2">
                <a:shade val="45000"/>
                <a:satMod val="135000"/>
              </a:schemeClr>
              <a:prstClr val="white"/>
            </a:duotone>
            <a:lum bright="10000"/>
          </a:blip>
          <a:srcRect r="8572" b="25238"/>
          <a:stretch>
            <a:fillRect/>
          </a:stretch>
        </p:blipFill>
        <p:spPr bwMode="auto">
          <a:xfrm>
            <a:off x="1" y="0"/>
            <a:ext cx="9143999" cy="6796682"/>
          </a:xfrm>
          <a:prstGeom prst="rect">
            <a:avLst/>
          </a:prstGeom>
          <a:noFill/>
        </p:spPr>
      </p:pic>
      <p:sp>
        <p:nvSpPr>
          <p:cNvPr id="4" name="TextBox 3"/>
          <p:cNvSpPr txBox="1"/>
          <p:nvPr/>
        </p:nvSpPr>
        <p:spPr>
          <a:xfrm>
            <a:off x="533400" y="381000"/>
            <a:ext cx="7391400" cy="5355312"/>
          </a:xfrm>
          <a:prstGeom prst="rect">
            <a:avLst/>
          </a:prstGeom>
          <a:noFill/>
        </p:spPr>
        <p:txBody>
          <a:bodyPr wrap="square" rtlCol="0">
            <a:spAutoFit/>
          </a:bodyPr>
          <a:lstStyle/>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IV.BASED ON SCALE OF OPERATION</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b="1" i="1" dirty="0">
                <a:latin typeface="Times New Roman" pitchFamily="18" charset="0"/>
                <a:cs typeface="Times New Roman" pitchFamily="18" charset="0"/>
              </a:rPr>
              <a:t>1.Analytical HPLC</a:t>
            </a:r>
          </a:p>
          <a:p>
            <a:r>
              <a:rPr lang="en-US" sz="2400" dirty="0">
                <a:latin typeface="Times New Roman" pitchFamily="18" charset="0"/>
                <a:cs typeface="Times New Roman" pitchFamily="18" charset="0"/>
              </a:rPr>
              <a:t>No recovery of individual components of substance</a:t>
            </a:r>
          </a:p>
          <a:p>
            <a:endParaRPr lang="en-US" sz="2400" dirty="0">
              <a:latin typeface="Times New Roman" pitchFamily="18" charset="0"/>
              <a:cs typeface="Times New Roman" pitchFamily="18" charset="0"/>
            </a:endParaRPr>
          </a:p>
          <a:p>
            <a:r>
              <a:rPr lang="en-US" sz="2400" b="1" i="1" dirty="0">
                <a:latin typeface="Times New Roman" pitchFamily="18" charset="0"/>
                <a:cs typeface="Times New Roman" pitchFamily="18" charset="0"/>
              </a:rPr>
              <a:t>2.Preparative HPLC</a:t>
            </a:r>
          </a:p>
          <a:p>
            <a:r>
              <a:rPr lang="en-US" sz="2400" dirty="0">
                <a:latin typeface="Times New Roman" pitchFamily="18" charset="0"/>
                <a:cs typeface="Times New Roman" pitchFamily="18" charset="0"/>
              </a:rPr>
              <a:t>Individual components of substance can be recovered</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dirty="0"/>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divya\Desktop\hplc\hplc6.jpg"/>
          <p:cNvPicPr>
            <a:picLocks noChangeAspect="1" noChangeArrowheads="1"/>
          </p:cNvPicPr>
          <p:nvPr/>
        </p:nvPicPr>
        <p:blipFill>
          <a:blip r:embed="rId2" cstate="print">
            <a:duotone>
              <a:schemeClr val="bg2">
                <a:shade val="45000"/>
                <a:satMod val="135000"/>
              </a:schemeClr>
              <a:prstClr val="white"/>
            </a:duotone>
            <a:lum bright="10000"/>
          </a:blip>
          <a:srcRect r="8572" b="25238"/>
          <a:stretch>
            <a:fillRect/>
          </a:stretch>
        </p:blipFill>
        <p:spPr bwMode="auto">
          <a:xfrm>
            <a:off x="1" y="0"/>
            <a:ext cx="9143999" cy="6796682"/>
          </a:xfrm>
          <a:prstGeom prst="rect">
            <a:avLst/>
          </a:prstGeom>
          <a:noFill/>
        </p:spPr>
      </p:pic>
      <p:sp>
        <p:nvSpPr>
          <p:cNvPr id="3" name="Rectangle 2"/>
          <p:cNvSpPr/>
          <p:nvPr/>
        </p:nvSpPr>
        <p:spPr>
          <a:xfrm>
            <a:off x="381000" y="457200"/>
            <a:ext cx="8229600" cy="6096000"/>
          </a:xfrm>
          <a:prstGeom prst="rect">
            <a:avLst/>
          </a:prstGeom>
        </p:spPr>
        <p:txBody>
          <a:bodyPr wrap="square">
            <a:spAutoFit/>
          </a:bodyPr>
          <a:lstStyle/>
          <a:p>
            <a:r>
              <a:rPr lang="en-US" sz="2400" b="1" dirty="0">
                <a:latin typeface="Times New Roman" pitchFamily="18" charset="0"/>
                <a:cs typeface="Times New Roman" pitchFamily="18" charset="0"/>
              </a:rPr>
              <a:t>V.BASED ON TYPE OF ANALYSIS </a:t>
            </a:r>
          </a:p>
          <a:p>
            <a:endParaRPr lang="en-US" sz="2400" dirty="0">
              <a:latin typeface="Times New Roman" pitchFamily="18" charset="0"/>
              <a:cs typeface="Times New Roman" pitchFamily="18" charset="0"/>
            </a:endParaRPr>
          </a:p>
          <a:p>
            <a:r>
              <a:rPr lang="en-US" sz="2400" b="1" i="1" dirty="0">
                <a:latin typeface="Times New Roman" pitchFamily="18" charset="0"/>
                <a:cs typeface="Times New Roman" pitchFamily="18" charset="0"/>
              </a:rPr>
              <a:t>1.Qualitative analysis</a:t>
            </a:r>
          </a:p>
          <a:p>
            <a:r>
              <a:rPr lang="en-US" sz="2400" dirty="0">
                <a:latin typeface="Times New Roman" pitchFamily="18" charset="0"/>
                <a:cs typeface="Times New Roman" pitchFamily="18" charset="0"/>
              </a:rPr>
              <a:t>Analysis of a substance in order to ascertain the </a:t>
            </a:r>
            <a:r>
              <a:rPr lang="en-US" sz="2400" dirty="0">
                <a:solidFill>
                  <a:srgbClr val="FF0000"/>
                </a:solidFill>
                <a:latin typeface="Times New Roman" pitchFamily="18" charset="0"/>
                <a:cs typeface="Times New Roman" pitchFamily="18" charset="0"/>
              </a:rPr>
              <a:t>nature of its chemical constituents </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We can separate individual components but </a:t>
            </a:r>
            <a:r>
              <a:rPr lang="en-US" sz="2400" dirty="0">
                <a:solidFill>
                  <a:srgbClr val="FF0000"/>
                </a:solidFill>
                <a:latin typeface="Times New Roman" pitchFamily="18" charset="0"/>
                <a:cs typeface="Times New Roman" pitchFamily="18" charset="0"/>
              </a:rPr>
              <a:t>cannot assess </a:t>
            </a:r>
            <a:r>
              <a:rPr lang="en-US" sz="2400" dirty="0">
                <a:latin typeface="Times New Roman" pitchFamily="18" charset="0"/>
                <a:cs typeface="Times New Roman" pitchFamily="18" charset="0"/>
              </a:rPr>
              <a:t>the quantity in this analysis</a:t>
            </a:r>
          </a:p>
          <a:p>
            <a:endParaRPr lang="en-US" sz="2400" dirty="0">
              <a:latin typeface="Times New Roman" pitchFamily="18" charset="0"/>
              <a:cs typeface="Times New Roman" pitchFamily="18" charset="0"/>
            </a:endParaRPr>
          </a:p>
          <a:p>
            <a:r>
              <a:rPr lang="en-US" sz="2400" b="1" i="1" dirty="0">
                <a:latin typeface="Times New Roman" pitchFamily="18" charset="0"/>
                <a:cs typeface="Times New Roman" pitchFamily="18" charset="0"/>
              </a:rPr>
              <a:t>2.Quantitaive analysis</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Determining the </a:t>
            </a:r>
            <a:r>
              <a:rPr lang="en-US" sz="2400" dirty="0">
                <a:solidFill>
                  <a:srgbClr val="FF0000"/>
                </a:solidFill>
                <a:latin typeface="Times New Roman" pitchFamily="18" charset="0"/>
                <a:cs typeface="Times New Roman" pitchFamily="18" charset="0"/>
              </a:rPr>
              <a:t>amounts and proportions </a:t>
            </a:r>
            <a:r>
              <a:rPr lang="en-US" sz="2400" dirty="0">
                <a:latin typeface="Times New Roman" pitchFamily="18" charset="0"/>
                <a:cs typeface="Times New Roman" pitchFamily="18" charset="0"/>
              </a:rPr>
              <a:t>of its chemical constituents .</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Quantity of the impurity  and individual components can be assessed.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ivya\Desktop\hplc\hplc3.jpg"/>
          <p:cNvPicPr>
            <a:picLocks noChangeAspect="1" noChangeArrowheads="1"/>
          </p:cNvPicPr>
          <p:nvPr/>
        </p:nvPicPr>
        <p:blipFill>
          <a:blip r:embed="rId2" cstate="print">
            <a:duotone>
              <a:schemeClr val="bg2">
                <a:shade val="45000"/>
                <a:satMod val="135000"/>
              </a:schemeClr>
              <a:prstClr val="white"/>
            </a:duotone>
            <a:lum contrast="30000"/>
          </a:blip>
          <a:srcRect t="1905" r="1429" b="25714"/>
          <a:stretch>
            <a:fillRect/>
          </a:stretch>
        </p:blipFill>
        <p:spPr bwMode="auto">
          <a:xfrm>
            <a:off x="0" y="0"/>
            <a:ext cx="9144000" cy="6837017"/>
          </a:xfrm>
          <a:prstGeom prst="rect">
            <a:avLst/>
          </a:prstGeom>
          <a:noFill/>
        </p:spPr>
      </p:pic>
      <p:pic>
        <p:nvPicPr>
          <p:cNvPr id="3" name="Picture 2" descr="C:\Users\divya\Desktop\hplc\hplc3.jpg"/>
          <p:cNvPicPr>
            <a:picLocks noChangeAspect="1" noChangeArrowheads="1"/>
          </p:cNvPicPr>
          <p:nvPr/>
        </p:nvPicPr>
        <p:blipFill>
          <a:blip r:embed="rId2" cstate="print"/>
          <a:srcRect t="-7619" r="58572" b="29524"/>
          <a:stretch>
            <a:fillRect/>
          </a:stretch>
        </p:blipFill>
        <p:spPr bwMode="auto">
          <a:xfrm>
            <a:off x="0" y="0"/>
            <a:ext cx="2048107" cy="6858000"/>
          </a:xfrm>
          <a:prstGeom prst="rect">
            <a:avLst/>
          </a:prstGeom>
          <a:ln>
            <a:noFill/>
          </a:ln>
          <a:effectLst>
            <a:softEdge rad="112500"/>
          </a:effectLst>
        </p:spPr>
      </p:pic>
      <p:sp>
        <p:nvSpPr>
          <p:cNvPr id="5" name="TextBox 4"/>
          <p:cNvSpPr txBox="1"/>
          <p:nvPr/>
        </p:nvSpPr>
        <p:spPr>
          <a:xfrm>
            <a:off x="3048000" y="152400"/>
            <a:ext cx="3256020" cy="646331"/>
          </a:xfrm>
          <a:prstGeom prst="rect">
            <a:avLst/>
          </a:prstGeom>
          <a:noFill/>
        </p:spPr>
        <p:txBody>
          <a:bodyPr wrap="none" rtlCol="0">
            <a:spAutoFit/>
          </a:bodyPr>
          <a:lstStyle/>
          <a:p>
            <a:r>
              <a:rPr lang="en-US" sz="3600" dirty="0">
                <a:latin typeface="Algerian" pitchFamily="82" charset="0"/>
              </a:rPr>
              <a:t>INTRODUCTION</a:t>
            </a:r>
          </a:p>
        </p:txBody>
      </p:sp>
      <p:sp>
        <p:nvSpPr>
          <p:cNvPr id="6" name="TextBox 5"/>
          <p:cNvSpPr txBox="1"/>
          <p:nvPr/>
        </p:nvSpPr>
        <p:spPr>
          <a:xfrm>
            <a:off x="1981200" y="840968"/>
            <a:ext cx="6781800" cy="6386364"/>
          </a:xfrm>
          <a:prstGeom prst="rect">
            <a:avLst/>
          </a:prstGeom>
          <a:noFill/>
        </p:spPr>
        <p:txBody>
          <a:bodyPr wrap="square" rtlCol="0">
            <a:spAutoFit/>
          </a:bodyPr>
          <a:lstStyle/>
          <a:p>
            <a:pPr>
              <a:buFont typeface="Arial" pitchFamily="34" charset="0"/>
              <a:buChar char="•"/>
            </a:pPr>
            <a:r>
              <a:rPr lang="en-US" sz="2400" dirty="0">
                <a:latin typeface="Times New Roman" pitchFamily="18" charset="0"/>
                <a:cs typeface="Times New Roman" pitchFamily="18" charset="0"/>
              </a:rPr>
              <a:t>HPLC stands for  “High-performance liquid chromatography”(sometimes referred to as High-pressure liquid chromatography). </a:t>
            </a:r>
          </a:p>
          <a:p>
            <a:endParaRPr lang="en-US" sz="2400" dirty="0">
              <a:latin typeface="Times New Roman" pitchFamily="18" charset="0"/>
              <a:cs typeface="Times New Roman" pitchFamily="18" charset="0"/>
            </a:endParaRPr>
          </a:p>
          <a:p>
            <a:pPr>
              <a:buFont typeface="Arial" pitchFamily="34" charset="0"/>
              <a:buChar char="•"/>
            </a:pPr>
            <a:r>
              <a:rPr lang="en-US" sz="2400" dirty="0">
                <a:latin typeface="Times New Roman" pitchFamily="18" charset="0"/>
                <a:cs typeface="Times New Roman" pitchFamily="18" charset="0"/>
              </a:rPr>
              <a:t>High performance liquid chromatography is a powerful tool in analysis, it yields </a:t>
            </a:r>
            <a:r>
              <a:rPr lang="en-US" sz="2400" dirty="0">
                <a:solidFill>
                  <a:srgbClr val="FF0000"/>
                </a:solidFill>
                <a:latin typeface="Times New Roman" pitchFamily="18" charset="0"/>
                <a:cs typeface="Times New Roman" pitchFamily="18" charset="0"/>
              </a:rPr>
              <a:t>high performance  </a:t>
            </a:r>
            <a:r>
              <a:rPr lang="en-US" sz="2400" dirty="0">
                <a:latin typeface="Times New Roman" pitchFamily="18" charset="0"/>
                <a:cs typeface="Times New Roman" pitchFamily="18" charset="0"/>
              </a:rPr>
              <a:t>and </a:t>
            </a:r>
            <a:r>
              <a:rPr lang="en-US" sz="2400" dirty="0">
                <a:solidFill>
                  <a:srgbClr val="FF0000"/>
                </a:solidFill>
                <a:latin typeface="Times New Roman" pitchFamily="18" charset="0"/>
                <a:cs typeface="Times New Roman" pitchFamily="18" charset="0"/>
              </a:rPr>
              <a:t>high speed </a:t>
            </a:r>
            <a:r>
              <a:rPr lang="en-US" sz="2400" dirty="0">
                <a:latin typeface="Times New Roman" pitchFamily="18" charset="0"/>
                <a:cs typeface="Times New Roman" pitchFamily="18" charset="0"/>
              </a:rPr>
              <a:t>compared to traditional columns chromatography because of the forcibly pumped mobile phase.</a:t>
            </a:r>
          </a:p>
          <a:p>
            <a:pPr>
              <a:buFont typeface="Arial" pitchFamily="34" charset="0"/>
              <a:buChar char="•"/>
            </a:pPr>
            <a:endParaRPr lang="en-US" sz="2400" dirty="0">
              <a:latin typeface="Times New Roman" pitchFamily="18" charset="0"/>
              <a:cs typeface="Times New Roman" pitchFamily="18" charset="0"/>
            </a:endParaRPr>
          </a:p>
          <a:p>
            <a:pPr>
              <a:buFont typeface="Arial" pitchFamily="34" charset="0"/>
              <a:buChar char="•"/>
            </a:pPr>
            <a:r>
              <a:rPr lang="en-US" sz="2400" dirty="0">
                <a:latin typeface="Times New Roman" pitchFamily="18" charset="0"/>
                <a:cs typeface="Times New Roman" pitchFamily="18" charset="0"/>
              </a:rPr>
              <a:t>HPLC is a chromatographic technique that can separate a mixture of compounds</a:t>
            </a:r>
          </a:p>
          <a:p>
            <a:pPr>
              <a:buFont typeface="Arial" pitchFamily="34" charset="0"/>
              <a:buChar char="•"/>
            </a:pPr>
            <a:endParaRPr lang="en-US" sz="2400" dirty="0">
              <a:latin typeface="Times New Roman" pitchFamily="18" charset="0"/>
              <a:cs typeface="Times New Roman" pitchFamily="18" charset="0"/>
            </a:endParaRPr>
          </a:p>
          <a:p>
            <a:pPr>
              <a:buFont typeface="Arial" pitchFamily="34" charset="0"/>
              <a:buChar char="•"/>
            </a:pPr>
            <a:r>
              <a:rPr lang="en-US" sz="2400" dirty="0">
                <a:latin typeface="Times New Roman" pitchFamily="18" charset="0"/>
                <a:cs typeface="Times New Roman" pitchFamily="18" charset="0"/>
              </a:rPr>
              <a:t>It is used in biochemistry and analytical chemistry to identify, quantify and purify the individual components of a mixture.</a:t>
            </a:r>
          </a:p>
          <a:p>
            <a:pPr>
              <a:buFont typeface="Arial" pitchFamily="34" charset="0"/>
              <a:buChar char="•"/>
            </a:pPr>
            <a:endParaRPr lang="en-US" sz="25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7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34"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from="(-#ppt_w/2)" to="(#ppt_x)" calcmode="lin" valueType="num">
                                      <p:cBhvr>
                                        <p:cTn id="13" dur="300" fill="hold">
                                          <p:stCondLst>
                                            <p:cond delay="0"/>
                                          </p:stCondLst>
                                        </p:cTn>
                                        <p:tgtEl>
                                          <p:spTgt spid="6"/>
                                        </p:tgtEl>
                                        <p:attrNameLst>
                                          <p:attrName>ppt_x</p:attrName>
                                        </p:attrNameLst>
                                      </p:cBhvr>
                                    </p:anim>
                                    <p:anim from="0" to="-1.0" calcmode="lin" valueType="num">
                                      <p:cBhvr>
                                        <p:cTn id="14" dur="100" decel="50000" autoRev="1" fill="hold">
                                          <p:stCondLst>
                                            <p:cond delay="300"/>
                                          </p:stCondLst>
                                        </p:cTn>
                                        <p:tgtEl>
                                          <p:spTgt spid="6"/>
                                        </p:tgtEl>
                                        <p:attrNameLst>
                                          <p:attrName>xshear</p:attrName>
                                        </p:attrNameLst>
                                      </p:cBhvr>
                                    </p:anim>
                                    <p:animScale>
                                      <p:cBhvr>
                                        <p:cTn id="15" dur="100" decel="100000" autoRev="1" fill="hold">
                                          <p:stCondLst>
                                            <p:cond delay="300"/>
                                          </p:stCondLst>
                                        </p:cTn>
                                        <p:tgtEl>
                                          <p:spTgt spid="6"/>
                                        </p:tgtEl>
                                      </p:cBhvr>
                                      <p:from x="100000" y="100000"/>
                                      <p:to x="80000" y="100000"/>
                                    </p:animScale>
                                    <p:anim by="(#ppt_h/3+#ppt_w*0.1)" calcmode="lin" valueType="num">
                                      <p:cBhvr additive="sum">
                                        <p:cTn id="16" dur="100" decel="100000" autoRev="1" fill="hold">
                                          <p:stCondLst>
                                            <p:cond delay="3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ivya\Desktop\hplc\hplc4.jpg"/>
          <p:cNvPicPr>
            <a:picLocks noChangeAspect="1" noChangeArrowheads="1"/>
          </p:cNvPicPr>
          <p:nvPr/>
        </p:nvPicPr>
        <p:blipFill>
          <a:blip r:embed="rId2" cstate="print">
            <a:duotone>
              <a:schemeClr val="bg2">
                <a:shade val="45000"/>
                <a:satMod val="135000"/>
              </a:schemeClr>
              <a:prstClr val="white"/>
            </a:duotone>
            <a:lum/>
          </a:blip>
          <a:srcRect/>
          <a:stretch>
            <a:fillRect/>
          </a:stretch>
        </p:blipFill>
        <p:spPr bwMode="auto">
          <a:xfrm>
            <a:off x="0" y="0"/>
            <a:ext cx="9144000" cy="6858000"/>
          </a:xfrm>
          <a:prstGeom prst="rect">
            <a:avLst/>
          </a:prstGeom>
          <a:noFill/>
        </p:spPr>
      </p:pic>
      <p:sp>
        <p:nvSpPr>
          <p:cNvPr id="3" name="TextBox 2"/>
          <p:cNvSpPr txBox="1"/>
          <p:nvPr/>
        </p:nvSpPr>
        <p:spPr>
          <a:xfrm>
            <a:off x="2438400" y="152400"/>
            <a:ext cx="4195379" cy="646331"/>
          </a:xfrm>
          <a:prstGeom prst="rect">
            <a:avLst/>
          </a:prstGeom>
          <a:noFill/>
        </p:spPr>
        <p:txBody>
          <a:bodyPr wrap="none" rtlCol="0">
            <a:spAutoFit/>
          </a:bodyPr>
          <a:lstStyle/>
          <a:p>
            <a:r>
              <a:rPr lang="en-US" sz="3600" dirty="0">
                <a:latin typeface="Algerian" pitchFamily="82" charset="0"/>
              </a:rPr>
              <a:t>INSTRUMENTATION</a:t>
            </a:r>
          </a:p>
        </p:txBody>
      </p:sp>
      <p:pic>
        <p:nvPicPr>
          <p:cNvPr id="2051" name="Picture 3" descr="C:\Users\divya\Desktop\hplc\b906215g-350-FOR-TRIDION_tcm18-154755.jpg"/>
          <p:cNvPicPr>
            <a:picLocks noChangeAspect="1" noChangeArrowheads="1"/>
          </p:cNvPicPr>
          <p:nvPr/>
        </p:nvPicPr>
        <p:blipFill>
          <a:blip r:embed="rId3" cstate="print"/>
          <a:srcRect/>
          <a:stretch>
            <a:fillRect/>
          </a:stretch>
        </p:blipFill>
        <p:spPr bwMode="auto">
          <a:xfrm>
            <a:off x="2057400" y="1302367"/>
            <a:ext cx="5307742" cy="4488833"/>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ivya\Desktop\hplc\hplc4.jpg"/>
          <p:cNvPicPr>
            <a:picLocks noChangeAspect="1" noChangeArrowheads="1"/>
          </p:cNvPicPr>
          <p:nvPr/>
        </p:nvPicPr>
        <p:blipFill>
          <a:blip r:embed="rId2" cstate="print">
            <a:duotone>
              <a:schemeClr val="bg2">
                <a:shade val="45000"/>
                <a:satMod val="135000"/>
              </a:schemeClr>
              <a:prstClr val="white"/>
            </a:duotone>
            <a:lum/>
          </a:blip>
          <a:srcRect/>
          <a:stretch>
            <a:fillRect/>
          </a:stretch>
        </p:blipFill>
        <p:spPr bwMode="auto">
          <a:xfrm>
            <a:off x="0" y="0"/>
            <a:ext cx="9144000" cy="6858000"/>
          </a:xfrm>
          <a:prstGeom prst="rect">
            <a:avLst/>
          </a:prstGeom>
          <a:noFill/>
        </p:spPr>
      </p:pic>
      <p:pic>
        <p:nvPicPr>
          <p:cNvPr id="5122" name="Picture 2"/>
          <p:cNvPicPr>
            <a:picLocks noChangeAspect="1" noChangeArrowheads="1"/>
          </p:cNvPicPr>
          <p:nvPr/>
        </p:nvPicPr>
        <p:blipFill>
          <a:blip r:embed="rId3" cstate="print"/>
          <a:srcRect/>
          <a:stretch>
            <a:fillRect/>
          </a:stretch>
        </p:blipFill>
        <p:spPr bwMode="auto">
          <a:xfrm>
            <a:off x="1066800" y="304800"/>
            <a:ext cx="7086600" cy="636045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ivya\Desktop\hplc\hplc4.jpg"/>
          <p:cNvPicPr>
            <a:picLocks noChangeAspect="1" noChangeArrowheads="1"/>
          </p:cNvPicPr>
          <p:nvPr/>
        </p:nvPicPr>
        <p:blipFill>
          <a:blip r:embed="rId2" cstate="print">
            <a:duotone>
              <a:schemeClr val="bg2">
                <a:shade val="45000"/>
                <a:satMod val="135000"/>
              </a:schemeClr>
              <a:prstClr val="white"/>
            </a:duotone>
            <a:lum/>
          </a:blip>
          <a:srcRect/>
          <a:stretch>
            <a:fillRect/>
          </a:stretch>
        </p:blipFill>
        <p:spPr bwMode="auto">
          <a:xfrm>
            <a:off x="0" y="0"/>
            <a:ext cx="9144000" cy="6858000"/>
          </a:xfrm>
          <a:prstGeom prst="rect">
            <a:avLst/>
          </a:prstGeom>
          <a:noFill/>
        </p:spPr>
      </p:pic>
      <p:pic>
        <p:nvPicPr>
          <p:cNvPr id="4098" name="Picture 2"/>
          <p:cNvPicPr>
            <a:picLocks noChangeAspect="1" noChangeArrowheads="1"/>
          </p:cNvPicPr>
          <p:nvPr/>
        </p:nvPicPr>
        <p:blipFill>
          <a:blip r:embed="rId3" cstate="print"/>
          <a:srcRect/>
          <a:stretch>
            <a:fillRect/>
          </a:stretch>
        </p:blipFill>
        <p:spPr bwMode="auto">
          <a:xfrm>
            <a:off x="1295400" y="1066800"/>
            <a:ext cx="6350000" cy="47625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ivya\Desktop\hplc\hplc4.jpg"/>
          <p:cNvPicPr>
            <a:picLocks noChangeAspect="1" noChangeArrowheads="1"/>
          </p:cNvPicPr>
          <p:nvPr/>
        </p:nvPicPr>
        <p:blipFill>
          <a:blip r:embed="rId2" cstate="print">
            <a:duotone>
              <a:schemeClr val="bg2">
                <a:shade val="45000"/>
                <a:satMod val="135000"/>
              </a:schemeClr>
              <a:prstClr val="white"/>
            </a:duotone>
            <a:lum/>
          </a:blip>
          <a:srcRect/>
          <a:stretch>
            <a:fillRect/>
          </a:stretch>
        </p:blipFill>
        <p:spPr bwMode="auto">
          <a:xfrm>
            <a:off x="0" y="0"/>
            <a:ext cx="9144000" cy="6858000"/>
          </a:xfrm>
          <a:prstGeom prst="rect">
            <a:avLst/>
          </a:prstGeom>
          <a:noFill/>
        </p:spPr>
      </p:pic>
      <p:sp>
        <p:nvSpPr>
          <p:cNvPr id="3" name="TextBox 2"/>
          <p:cNvSpPr txBox="1"/>
          <p:nvPr/>
        </p:nvSpPr>
        <p:spPr>
          <a:xfrm>
            <a:off x="304800" y="838200"/>
            <a:ext cx="8458200" cy="4801314"/>
          </a:xfrm>
          <a:prstGeom prst="rect">
            <a:avLst/>
          </a:prstGeom>
          <a:noFill/>
        </p:spPr>
        <p:txBody>
          <a:bodyPr wrap="square" rtlCol="0">
            <a:spAutoFit/>
          </a:bodyPr>
          <a:lstStyle/>
          <a:p>
            <a:pPr algn="just"/>
            <a:r>
              <a:rPr lang="en-US" sz="2400" b="1" dirty="0">
                <a:latin typeface="Times New Roman" pitchFamily="18" charset="0"/>
                <a:cs typeface="Times New Roman" pitchFamily="18" charset="0"/>
              </a:rPr>
              <a:t>A . Solvent delivery system (mobile phase)</a:t>
            </a:r>
          </a:p>
          <a:p>
            <a:pPr algn="just">
              <a:buFont typeface="Arial" pitchFamily="34" charset="0"/>
              <a:buChar char="•"/>
            </a:pPr>
            <a:r>
              <a:rPr lang="en-US" sz="2400" dirty="0">
                <a:latin typeface="Times New Roman" pitchFamily="18" charset="0"/>
                <a:cs typeface="Times New Roman" pitchFamily="18" charset="0"/>
              </a:rPr>
              <a:t>The mobile phase in HPLC refers to the solvent being continuously applied to the column or (stationary phase)</a:t>
            </a:r>
          </a:p>
          <a:p>
            <a:pPr algn="just"/>
            <a:endParaRPr lang="en-US" sz="2400" dirty="0">
              <a:latin typeface="Times New Roman" pitchFamily="18" charset="0"/>
              <a:cs typeface="Times New Roman" pitchFamily="18" charset="0"/>
            </a:endParaRPr>
          </a:p>
          <a:p>
            <a:pPr algn="just">
              <a:buFont typeface="Arial" pitchFamily="34" charset="0"/>
              <a:buChar char="•"/>
            </a:pPr>
            <a:r>
              <a:rPr lang="en-US" sz="2400" dirty="0">
                <a:latin typeface="Times New Roman" pitchFamily="18" charset="0"/>
                <a:cs typeface="Times New Roman" pitchFamily="18" charset="0"/>
              </a:rPr>
              <a:t>The mobile phase acts as a </a:t>
            </a:r>
            <a:r>
              <a:rPr lang="en-US" sz="2400" i="1" dirty="0">
                <a:solidFill>
                  <a:srgbClr val="FF0000"/>
                </a:solidFill>
                <a:latin typeface="Times New Roman" pitchFamily="18" charset="0"/>
                <a:cs typeface="Times New Roman" pitchFamily="18" charset="0"/>
              </a:rPr>
              <a:t>carrier</a:t>
            </a:r>
            <a:r>
              <a:rPr lang="en-US" sz="2400" dirty="0">
                <a:latin typeface="Times New Roman" pitchFamily="18" charset="0"/>
                <a:cs typeface="Times New Roman" pitchFamily="18" charset="0"/>
              </a:rPr>
              <a:t> to the sample solution</a:t>
            </a:r>
          </a:p>
          <a:p>
            <a:pPr algn="just"/>
            <a:endParaRPr lang="en-US" sz="2400" dirty="0">
              <a:latin typeface="Times New Roman" pitchFamily="18" charset="0"/>
              <a:cs typeface="Times New Roman" pitchFamily="18" charset="0"/>
            </a:endParaRPr>
          </a:p>
          <a:p>
            <a:pPr algn="just">
              <a:buFont typeface="Arial" pitchFamily="34" charset="0"/>
              <a:buChar char="•"/>
            </a:pPr>
            <a:r>
              <a:rPr lang="en-US" sz="2400" dirty="0">
                <a:latin typeface="Times New Roman" pitchFamily="18" charset="0"/>
                <a:cs typeface="Times New Roman" pitchFamily="18" charset="0"/>
              </a:rPr>
              <a:t>A sample solution is injected into the mobile phase of an assay through the </a:t>
            </a:r>
            <a:r>
              <a:rPr lang="en-US" sz="2400" dirty="0">
                <a:solidFill>
                  <a:srgbClr val="FF0000"/>
                </a:solidFill>
                <a:latin typeface="Times New Roman" pitchFamily="18" charset="0"/>
                <a:cs typeface="Times New Roman" pitchFamily="18" charset="0"/>
              </a:rPr>
              <a:t>injector port.</a:t>
            </a:r>
          </a:p>
          <a:p>
            <a:pPr algn="just"/>
            <a:endParaRPr lang="en-US" sz="2400" dirty="0">
              <a:latin typeface="Times New Roman" pitchFamily="18" charset="0"/>
              <a:cs typeface="Times New Roman" pitchFamily="18" charset="0"/>
            </a:endParaRPr>
          </a:p>
          <a:p>
            <a:pPr algn="just">
              <a:buFont typeface="Arial" pitchFamily="34" charset="0"/>
              <a:buChar char="•"/>
            </a:pPr>
            <a:r>
              <a:rPr lang="en-US" sz="2400" dirty="0">
                <a:latin typeface="Times New Roman" pitchFamily="18" charset="0"/>
                <a:cs typeface="Times New Roman" pitchFamily="18" charset="0"/>
              </a:rPr>
              <a:t>As a sample solution flows through a column with the mobile phase, the components of that solution migrate (moves) according to the </a:t>
            </a:r>
            <a:r>
              <a:rPr lang="en-US" sz="2400" dirty="0">
                <a:solidFill>
                  <a:srgbClr val="FF0000"/>
                </a:solidFill>
                <a:latin typeface="Times New Roman" pitchFamily="18" charset="0"/>
                <a:cs typeface="Times New Roman" pitchFamily="18" charset="0"/>
              </a:rPr>
              <a:t>non-covalent</a:t>
            </a:r>
            <a:r>
              <a:rPr lang="en-US" sz="2400" dirty="0">
                <a:latin typeface="Times New Roman" pitchFamily="18" charset="0"/>
                <a:cs typeface="Times New Roman" pitchFamily="18" charset="0"/>
              </a:rPr>
              <a:t> interaction of the </a:t>
            </a:r>
            <a:r>
              <a:rPr lang="en-US" sz="2400" i="1" dirty="0">
                <a:latin typeface="Times New Roman" pitchFamily="18" charset="0"/>
                <a:cs typeface="Times New Roman" pitchFamily="18" charset="0"/>
              </a:rPr>
              <a:t>compound with the column</a:t>
            </a:r>
          </a:p>
          <a:p>
            <a:pPr>
              <a:buFont typeface="Arial" pitchFamily="34" charset="0"/>
              <a:buChar cha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ivya\Desktop\hplc\hplc4.jpg"/>
          <p:cNvPicPr>
            <a:picLocks noChangeAspect="1" noChangeArrowheads="1"/>
          </p:cNvPicPr>
          <p:nvPr/>
        </p:nvPicPr>
        <p:blipFill>
          <a:blip r:embed="rId2" cstate="print">
            <a:duotone>
              <a:schemeClr val="bg2">
                <a:shade val="45000"/>
                <a:satMod val="135000"/>
              </a:schemeClr>
              <a:prstClr val="white"/>
            </a:duotone>
            <a:lum/>
          </a:blip>
          <a:srcRect/>
          <a:stretch>
            <a:fillRect/>
          </a:stretch>
        </p:blipFill>
        <p:spPr bwMode="auto">
          <a:xfrm>
            <a:off x="0" y="0"/>
            <a:ext cx="9144000" cy="6858000"/>
          </a:xfrm>
          <a:prstGeom prst="rect">
            <a:avLst/>
          </a:prstGeom>
          <a:noFill/>
        </p:spPr>
      </p:pic>
      <p:sp>
        <p:nvSpPr>
          <p:cNvPr id="3" name="Rectangle 2"/>
          <p:cNvSpPr/>
          <p:nvPr/>
        </p:nvSpPr>
        <p:spPr>
          <a:xfrm>
            <a:off x="0" y="533400"/>
            <a:ext cx="9144000" cy="5447645"/>
          </a:xfrm>
          <a:prstGeom prst="rect">
            <a:avLst/>
          </a:prstGeom>
        </p:spPr>
        <p:txBody>
          <a:bodyPr wrap="square">
            <a:spAutoFit/>
          </a:bodyPr>
          <a:lstStyle/>
          <a:p>
            <a:pPr>
              <a:lnSpc>
                <a:spcPct val="150000"/>
              </a:lnSpc>
              <a:buFont typeface="Arial" pitchFamily="34" charset="0"/>
              <a:buChar char="•"/>
            </a:pPr>
            <a:r>
              <a:rPr lang="en-US" sz="2400" dirty="0">
                <a:latin typeface="Times New Roman" pitchFamily="18" charset="0"/>
                <a:cs typeface="Times New Roman" pitchFamily="18" charset="0"/>
              </a:rPr>
              <a:t>The chemical interaction of the mobile phase and sample , with the column , determine the </a:t>
            </a:r>
            <a:r>
              <a:rPr lang="en-US" sz="2400" dirty="0">
                <a:solidFill>
                  <a:srgbClr val="0070C0"/>
                </a:solidFill>
                <a:latin typeface="Times New Roman" pitchFamily="18" charset="0"/>
                <a:cs typeface="Times New Roman" pitchFamily="18" charset="0"/>
              </a:rPr>
              <a:t>degree of migration and separation of components contained in the sample</a:t>
            </a:r>
          </a:p>
          <a:p>
            <a:pPr>
              <a:buFont typeface="Arial" pitchFamily="34" charset="0"/>
              <a:buChar char="•"/>
            </a:pPr>
            <a:endParaRPr lang="en-US" sz="2400" dirty="0">
              <a:latin typeface="Times New Roman" pitchFamily="18" charset="0"/>
              <a:cs typeface="Times New Roman" pitchFamily="18" charset="0"/>
            </a:endParaRPr>
          </a:p>
          <a:p>
            <a:pPr algn="just">
              <a:lnSpc>
                <a:spcPct val="150000"/>
              </a:lnSpc>
              <a:buFont typeface="Arial" pitchFamily="34" charset="0"/>
              <a:buChar char="•"/>
            </a:pPr>
            <a:r>
              <a:rPr lang="en-US" sz="2400" dirty="0">
                <a:latin typeface="Times New Roman" pitchFamily="18" charset="0"/>
                <a:cs typeface="Times New Roman" pitchFamily="18" charset="0"/>
              </a:rPr>
              <a:t>The solvents or mobile phases used must be passed through the column at high pressure at about </a:t>
            </a:r>
            <a:r>
              <a:rPr lang="en-US" sz="2400" dirty="0">
                <a:solidFill>
                  <a:srgbClr val="FF0000"/>
                </a:solidFill>
                <a:latin typeface="Times New Roman" pitchFamily="18" charset="0"/>
                <a:cs typeface="Times New Roman" pitchFamily="18" charset="0"/>
              </a:rPr>
              <a:t>1000 to 3000 psi. </a:t>
            </a:r>
            <a:r>
              <a:rPr lang="en-US" sz="2400" dirty="0">
                <a:latin typeface="Times New Roman" pitchFamily="18" charset="0"/>
                <a:cs typeface="Times New Roman" pitchFamily="18" charset="0"/>
              </a:rPr>
              <a:t>this is because as the particle size of stationary phase is around </a:t>
            </a:r>
            <a:r>
              <a:rPr lang="en-US" sz="2400" dirty="0">
                <a:solidFill>
                  <a:srgbClr val="FF0000"/>
                </a:solidFill>
                <a:latin typeface="Times New Roman" pitchFamily="18" charset="0"/>
                <a:cs typeface="Times New Roman" pitchFamily="18" charset="0"/>
              </a:rPr>
              <a:t>5-10µ,</a:t>
            </a:r>
            <a:r>
              <a:rPr lang="en-US" sz="2400" dirty="0">
                <a:latin typeface="Times New Roman" pitchFamily="18" charset="0"/>
                <a:cs typeface="Times New Roman" pitchFamily="18" charset="0"/>
              </a:rPr>
              <a:t> so the resistance to the flow of solvent is high.</a:t>
            </a:r>
          </a:p>
          <a:p>
            <a:endParaRPr lang="en-US" sz="2400" dirty="0">
              <a:latin typeface="Times New Roman" pitchFamily="18" charset="0"/>
              <a:cs typeface="Times New Roman" pitchFamily="18" charset="0"/>
            </a:endParaRPr>
          </a:p>
          <a:p>
            <a:pPr>
              <a:buFont typeface="Arial" pitchFamily="34" charset="0"/>
              <a:buChar char="•"/>
            </a:pPr>
            <a:endParaRPr lang="en-US" sz="2400" dirty="0">
              <a:latin typeface="Times New Roman" pitchFamily="18" charset="0"/>
              <a:cs typeface="Times New Roman" pitchFamily="18" charset="0"/>
            </a:endParaRPr>
          </a:p>
          <a:p>
            <a:pPr>
              <a:buFont typeface="Arial" pitchFamily="34" charset="0"/>
              <a:buChar char="•"/>
            </a:pP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ivya\Desktop\hplc\hplc4.jpg"/>
          <p:cNvPicPr>
            <a:picLocks noChangeAspect="1" noChangeArrowheads="1"/>
          </p:cNvPicPr>
          <p:nvPr/>
        </p:nvPicPr>
        <p:blipFill>
          <a:blip r:embed="rId2" cstate="print">
            <a:duotone>
              <a:schemeClr val="bg2">
                <a:shade val="45000"/>
                <a:satMod val="135000"/>
              </a:schemeClr>
              <a:prstClr val="white"/>
            </a:duotone>
            <a:lum/>
          </a:blip>
          <a:srcRect/>
          <a:stretch>
            <a:fillRect/>
          </a:stretch>
        </p:blipFill>
        <p:spPr bwMode="auto">
          <a:xfrm>
            <a:off x="0" y="0"/>
            <a:ext cx="9144000" cy="6858000"/>
          </a:xfrm>
          <a:prstGeom prst="rect">
            <a:avLst/>
          </a:prstGeom>
          <a:noFill/>
        </p:spPr>
      </p:pic>
      <p:sp>
        <p:nvSpPr>
          <p:cNvPr id="3" name="TextBox 2"/>
          <p:cNvSpPr txBox="1"/>
          <p:nvPr/>
        </p:nvSpPr>
        <p:spPr>
          <a:xfrm>
            <a:off x="0" y="0"/>
            <a:ext cx="9144000" cy="5539978"/>
          </a:xfrm>
          <a:prstGeom prst="rect">
            <a:avLst/>
          </a:prstGeom>
          <a:noFill/>
        </p:spPr>
        <p:txBody>
          <a:bodyPr wrap="square" rtlCol="0">
            <a:spAutoFit/>
          </a:bodyPr>
          <a:lstStyle/>
          <a:p>
            <a:r>
              <a:rPr lang="en-US" sz="2400" b="1" dirty="0">
                <a:latin typeface="Times New Roman" pitchFamily="18" charset="0"/>
                <a:cs typeface="Times New Roman" pitchFamily="18" charset="0"/>
              </a:rPr>
              <a:t>B. Pumps</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•The role of the pump is to force a liquid (called the mobile phase) through the liquid chromatograph at a specific </a:t>
            </a:r>
            <a:r>
              <a:rPr lang="en-US" sz="2400" dirty="0">
                <a:solidFill>
                  <a:srgbClr val="0070C0"/>
                </a:solidFill>
                <a:latin typeface="Times New Roman" pitchFamily="18" charset="0"/>
                <a:cs typeface="Times New Roman" pitchFamily="18" charset="0"/>
              </a:rPr>
              <a:t>flow rate</a:t>
            </a:r>
            <a:r>
              <a:rPr lang="en-US" sz="2400" dirty="0">
                <a:latin typeface="Times New Roman" pitchFamily="18" charset="0"/>
                <a:cs typeface="Times New Roman" pitchFamily="18" charset="0"/>
              </a:rPr>
              <a:t>, expressed in </a:t>
            </a:r>
            <a:r>
              <a:rPr lang="en-US" sz="2400" dirty="0">
                <a:solidFill>
                  <a:srgbClr val="0070C0"/>
                </a:solidFill>
                <a:latin typeface="Times New Roman" pitchFamily="18" charset="0"/>
                <a:cs typeface="Times New Roman" pitchFamily="18" charset="0"/>
              </a:rPr>
              <a:t>milliliters per min </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mL</a:t>
            </a:r>
            <a:r>
              <a:rPr lang="en-US" sz="2400" dirty="0">
                <a:latin typeface="Times New Roman" pitchFamily="18" charset="0"/>
                <a:cs typeface="Times New Roman" pitchFamily="18" charset="0"/>
              </a:rPr>
              <a:t> /min).</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•Normal flow rates in </a:t>
            </a:r>
            <a:r>
              <a:rPr lang="en-US" sz="2400" dirty="0">
                <a:solidFill>
                  <a:srgbClr val="0070C0"/>
                </a:solidFill>
                <a:latin typeface="Times New Roman" pitchFamily="18" charset="0"/>
                <a:cs typeface="Times New Roman" pitchFamily="18" charset="0"/>
              </a:rPr>
              <a:t>HPLC</a:t>
            </a:r>
            <a:r>
              <a:rPr lang="en-US" sz="2400" dirty="0">
                <a:latin typeface="Times New Roman" pitchFamily="18" charset="0"/>
                <a:cs typeface="Times New Roman" pitchFamily="18" charset="0"/>
              </a:rPr>
              <a:t> are in the </a:t>
            </a:r>
            <a:r>
              <a:rPr lang="en-US" sz="2400" dirty="0">
                <a:solidFill>
                  <a:srgbClr val="FFFF00"/>
                </a:solidFill>
                <a:latin typeface="Times New Roman" pitchFamily="18" charset="0"/>
                <a:cs typeface="Times New Roman" pitchFamily="18" charset="0"/>
              </a:rPr>
              <a:t>1-to 2-mL/min  </a:t>
            </a:r>
            <a:r>
              <a:rPr lang="en-US" sz="2400" dirty="0">
                <a:latin typeface="Times New Roman" pitchFamily="18" charset="0"/>
                <a:cs typeface="Times New Roman" pitchFamily="18" charset="0"/>
              </a:rPr>
              <a:t>range.</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•Typical pumps can reach pressures in the range of </a:t>
            </a:r>
            <a:r>
              <a:rPr lang="en-US" sz="2400" dirty="0">
                <a:solidFill>
                  <a:srgbClr val="FF0000"/>
                </a:solidFill>
                <a:latin typeface="Times New Roman" pitchFamily="18" charset="0"/>
                <a:cs typeface="Times New Roman" pitchFamily="18" charset="0"/>
              </a:rPr>
              <a:t>6000-9000 psi (400-to 600-bar).</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•During the chromatographic experiment, a pump can deliver a constant mobile phase composition (</a:t>
            </a:r>
            <a:r>
              <a:rPr lang="en-US" sz="2400" dirty="0">
                <a:solidFill>
                  <a:srgbClr val="0070C0"/>
                </a:solidFill>
                <a:latin typeface="Times New Roman" pitchFamily="18" charset="0"/>
                <a:cs typeface="Times New Roman" pitchFamily="18" charset="0"/>
              </a:rPr>
              <a:t>isocratic</a:t>
            </a:r>
            <a:r>
              <a:rPr lang="en-US" sz="2400" dirty="0">
                <a:latin typeface="Times New Roman" pitchFamily="18" charset="0"/>
                <a:cs typeface="Times New Roman" pitchFamily="18" charset="0"/>
              </a:rPr>
              <a:t>) or an  increasing mobile phase composition (</a:t>
            </a:r>
            <a:r>
              <a:rPr lang="en-US" sz="2400" dirty="0">
                <a:solidFill>
                  <a:srgbClr val="0070C0"/>
                </a:solidFill>
                <a:latin typeface="Times New Roman" pitchFamily="18" charset="0"/>
                <a:cs typeface="Times New Roman" pitchFamily="18" charset="0"/>
              </a:rPr>
              <a:t>gradient).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ivya\Desktop\hplc\hplc4.jpg"/>
          <p:cNvPicPr>
            <a:picLocks noChangeAspect="1" noChangeArrowheads="1"/>
          </p:cNvPicPr>
          <p:nvPr/>
        </p:nvPicPr>
        <p:blipFill>
          <a:blip r:embed="rId2" cstate="print">
            <a:duotone>
              <a:schemeClr val="bg2">
                <a:shade val="45000"/>
                <a:satMod val="135000"/>
              </a:schemeClr>
              <a:prstClr val="white"/>
            </a:duotone>
            <a:lum/>
          </a:blip>
          <a:srcRect/>
          <a:stretch>
            <a:fillRect/>
          </a:stretch>
        </p:blipFill>
        <p:spPr bwMode="auto">
          <a:xfrm>
            <a:off x="0" y="0"/>
            <a:ext cx="9144000" cy="6858000"/>
          </a:xfrm>
          <a:prstGeom prst="rect">
            <a:avLst/>
          </a:prstGeom>
          <a:noFill/>
        </p:spPr>
      </p:pic>
      <p:sp>
        <p:nvSpPr>
          <p:cNvPr id="4" name="TextBox 3"/>
          <p:cNvSpPr txBox="1"/>
          <p:nvPr/>
        </p:nvSpPr>
        <p:spPr>
          <a:xfrm>
            <a:off x="0" y="0"/>
            <a:ext cx="9144000" cy="7386638"/>
          </a:xfrm>
          <a:prstGeom prst="rect">
            <a:avLst/>
          </a:prstGeom>
          <a:noFill/>
        </p:spPr>
        <p:txBody>
          <a:bodyPr wrap="square" rtlCol="0">
            <a:spAutoFit/>
          </a:bodyPr>
          <a:lstStyle/>
          <a:p>
            <a:r>
              <a:rPr lang="en-US" sz="2400" b="1" dirty="0">
                <a:latin typeface="Times New Roman" pitchFamily="18" charset="0"/>
                <a:cs typeface="Times New Roman" pitchFamily="18" charset="0"/>
              </a:rPr>
              <a:t>Types of HPLC pumps</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There are several types of pumps used for HPLC analysis, most commonly used are reciprocating piston pump,syringe pump and constant pressure pump</a:t>
            </a:r>
          </a:p>
          <a:p>
            <a:endParaRPr lang="en-US" sz="2400" dirty="0">
              <a:latin typeface="Times New Roman" pitchFamily="18" charset="0"/>
              <a:cs typeface="Times New Roman" pitchFamily="18" charset="0"/>
            </a:endParaRPr>
          </a:p>
          <a:p>
            <a:r>
              <a:rPr lang="en-US" sz="2400" b="1" i="1" dirty="0">
                <a:latin typeface="Times New Roman" pitchFamily="18" charset="0"/>
                <a:cs typeface="Times New Roman" pitchFamily="18" charset="0"/>
              </a:rPr>
              <a:t>1.Reciprocating piston pumps</a:t>
            </a:r>
            <a:r>
              <a:rPr lang="en-US" sz="2400" dirty="0">
                <a:latin typeface="Times New Roman" pitchFamily="18" charset="0"/>
                <a:cs typeface="Times New Roman" pitchFamily="18" charset="0"/>
              </a:rPr>
              <a:t>:</a:t>
            </a:r>
          </a:p>
          <a:p>
            <a:pPr>
              <a:buFont typeface="Arial" pitchFamily="34" charset="0"/>
              <a:buChar char="•"/>
            </a:pPr>
            <a:r>
              <a:rPr lang="en-US" sz="2400" dirty="0">
                <a:latin typeface="Times New Roman" pitchFamily="18" charset="0"/>
                <a:cs typeface="Times New Roman" pitchFamily="18" charset="0"/>
              </a:rPr>
              <a:t>Consists of a small motor driven piston which moves rapidly back and forth in a hydraulic chamber that may vary from </a:t>
            </a:r>
            <a:r>
              <a:rPr lang="en-US" sz="2400" dirty="0">
                <a:solidFill>
                  <a:srgbClr val="FF0000"/>
                </a:solidFill>
                <a:latin typeface="Times New Roman" pitchFamily="18" charset="0"/>
                <a:cs typeface="Times New Roman" pitchFamily="18" charset="0"/>
              </a:rPr>
              <a:t>35-400µL </a:t>
            </a:r>
            <a:r>
              <a:rPr lang="en-US" sz="2400" dirty="0">
                <a:latin typeface="Times New Roman" pitchFamily="18" charset="0"/>
                <a:cs typeface="Times New Roman" pitchFamily="18" charset="0"/>
              </a:rPr>
              <a:t>in volume</a:t>
            </a:r>
          </a:p>
          <a:p>
            <a:pPr>
              <a:buFont typeface="Arial" pitchFamily="34" charset="0"/>
              <a:buChar char="•"/>
            </a:pPr>
            <a:endParaRPr lang="en-US" sz="2400" dirty="0">
              <a:latin typeface="Times New Roman" pitchFamily="18" charset="0"/>
              <a:cs typeface="Times New Roman" pitchFamily="18" charset="0"/>
            </a:endParaRPr>
          </a:p>
          <a:p>
            <a:pPr>
              <a:buFont typeface="Arial" pitchFamily="34" charset="0"/>
              <a:buChar char="•"/>
            </a:pPr>
            <a:r>
              <a:rPr lang="en-US" sz="2400" dirty="0">
                <a:latin typeface="Times New Roman" pitchFamily="18" charset="0"/>
                <a:cs typeface="Times New Roman" pitchFamily="18" charset="0"/>
              </a:rPr>
              <a:t>On the back stroke , the separation column valve is closed , and the piston pulls in solvent from the mobile phase reservoir</a:t>
            </a:r>
          </a:p>
          <a:p>
            <a:pPr>
              <a:buFont typeface="Arial" pitchFamily="34" charset="0"/>
              <a:buChar char="•"/>
            </a:pPr>
            <a:endParaRPr lang="en-US" sz="2400" dirty="0">
              <a:latin typeface="Times New Roman" pitchFamily="18" charset="0"/>
              <a:cs typeface="Times New Roman" pitchFamily="18" charset="0"/>
            </a:endParaRPr>
          </a:p>
          <a:p>
            <a:pPr>
              <a:buFont typeface="Arial" pitchFamily="34" charset="0"/>
              <a:buChar char="•"/>
            </a:pPr>
            <a:r>
              <a:rPr lang="en-US" sz="2400" dirty="0">
                <a:latin typeface="Times New Roman" pitchFamily="18" charset="0"/>
                <a:cs typeface="Times New Roman" pitchFamily="18" charset="0"/>
              </a:rPr>
              <a:t>On the forward </a:t>
            </a:r>
            <a:r>
              <a:rPr lang="en-US" sz="2400" dirty="0" err="1">
                <a:latin typeface="Times New Roman" pitchFamily="18" charset="0"/>
                <a:cs typeface="Times New Roman" pitchFamily="18" charset="0"/>
              </a:rPr>
              <a:t>stroke,the</a:t>
            </a:r>
            <a:r>
              <a:rPr lang="en-US" sz="2400" dirty="0">
                <a:latin typeface="Times New Roman" pitchFamily="18" charset="0"/>
                <a:cs typeface="Times New Roman" pitchFamily="18" charset="0"/>
              </a:rPr>
              <a:t> pump pushes solvent out of the column from the reservoir</a:t>
            </a:r>
          </a:p>
          <a:p>
            <a:pPr>
              <a:buFont typeface="Arial" pitchFamily="34" charset="0"/>
              <a:buChar char="•"/>
            </a:pPr>
            <a:endParaRPr lang="en-US" sz="2400" dirty="0">
              <a:latin typeface="Times New Roman" pitchFamily="18" charset="0"/>
              <a:cs typeface="Times New Roman" pitchFamily="18" charset="0"/>
            </a:endParaRPr>
          </a:p>
          <a:p>
            <a:pPr>
              <a:buFont typeface="Arial" pitchFamily="34" charset="0"/>
              <a:buChar char="•"/>
            </a:pPr>
            <a:r>
              <a:rPr lang="en-US" sz="2400" dirty="0">
                <a:latin typeface="Times New Roman" pitchFamily="18" charset="0"/>
                <a:cs typeface="Times New Roman" pitchFamily="18" charset="0"/>
              </a:rPr>
              <a:t>A wide range of flow rates can be attained by altering the piston stroke volume during each cycle , or by altering the stroke frequency.</a:t>
            </a:r>
          </a:p>
          <a:p>
            <a:pPr>
              <a:buFont typeface="Arial" pitchFamily="34" charset="0"/>
              <a:buChar char="•"/>
            </a:pPr>
            <a:endParaRPr lang="en-US" sz="2400" dirty="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ivya\Desktop\hplc\hplc4.jpg"/>
          <p:cNvPicPr>
            <a:picLocks noChangeAspect="1" noChangeArrowheads="1"/>
          </p:cNvPicPr>
          <p:nvPr/>
        </p:nvPicPr>
        <p:blipFill>
          <a:blip r:embed="rId2" cstate="print">
            <a:duotone>
              <a:schemeClr val="bg2">
                <a:shade val="45000"/>
                <a:satMod val="135000"/>
              </a:schemeClr>
              <a:prstClr val="white"/>
            </a:duotone>
            <a:lum/>
          </a:blip>
          <a:srcRect/>
          <a:stretch>
            <a:fillRect/>
          </a:stretch>
        </p:blipFill>
        <p:spPr bwMode="auto">
          <a:xfrm>
            <a:off x="0" y="152400"/>
            <a:ext cx="9144000" cy="6858000"/>
          </a:xfrm>
          <a:prstGeom prst="rect">
            <a:avLst/>
          </a:prstGeom>
          <a:noFill/>
        </p:spPr>
      </p:pic>
      <p:sp>
        <p:nvSpPr>
          <p:cNvPr id="3" name="TextBox 2"/>
          <p:cNvSpPr txBox="1"/>
          <p:nvPr/>
        </p:nvSpPr>
        <p:spPr>
          <a:xfrm>
            <a:off x="533400" y="0"/>
            <a:ext cx="7239000" cy="2677656"/>
          </a:xfrm>
          <a:prstGeom prst="rect">
            <a:avLst/>
          </a:prstGeom>
          <a:noFill/>
        </p:spPr>
        <p:txBody>
          <a:bodyPr wrap="square" rtlCol="0">
            <a:spAutoFit/>
          </a:bodyPr>
          <a:lstStyle/>
          <a:p>
            <a:pPr>
              <a:buFont typeface="Arial" pitchFamily="34" charset="0"/>
              <a:buChar char="•"/>
            </a:pPr>
            <a:r>
              <a:rPr lang="en-US" sz="2400" dirty="0">
                <a:latin typeface="Times New Roman" pitchFamily="18" charset="0"/>
                <a:cs typeface="Times New Roman" pitchFamily="18" charset="0"/>
              </a:rPr>
              <a:t>Dual and triple head pump consists of identical piston chamber units which operate at </a:t>
            </a:r>
            <a:r>
              <a:rPr lang="en-US" sz="2400" dirty="0">
                <a:solidFill>
                  <a:srgbClr val="FF0000"/>
                </a:solidFill>
                <a:latin typeface="Times New Roman" pitchFamily="18" charset="0"/>
                <a:cs typeface="Times New Roman" pitchFamily="18" charset="0"/>
              </a:rPr>
              <a:t>180 or 120 degrees </a:t>
            </a:r>
            <a:r>
              <a:rPr lang="en-US" sz="2400" dirty="0">
                <a:latin typeface="Times New Roman" pitchFamily="18" charset="0"/>
                <a:cs typeface="Times New Roman" pitchFamily="18" charset="0"/>
              </a:rPr>
              <a:t>out of phase(this system is significantly smoother because one pump is filling while the other is in the delivery cycle.</a:t>
            </a:r>
          </a:p>
          <a:p>
            <a:endParaRPr lang="en-US" sz="2400" dirty="0">
              <a:latin typeface="Times New Roman" pitchFamily="18" charset="0"/>
              <a:cs typeface="Times New Roman" pitchFamily="18" charset="0"/>
            </a:endParaRPr>
          </a:p>
          <a:p>
            <a:pPr>
              <a:buFont typeface="Arial" pitchFamily="34" charset="0"/>
              <a:buChar char="•"/>
            </a:pPr>
            <a:endParaRPr lang="en-US" sz="2400" dirty="0">
              <a:latin typeface="Times New Roman" pitchFamily="18" charset="0"/>
              <a:cs typeface="Times New Roman" pitchFamily="18" charset="0"/>
            </a:endParaRPr>
          </a:p>
          <a:p>
            <a:pPr>
              <a:buFont typeface="Arial" pitchFamily="34" charset="0"/>
              <a:buChar char="•"/>
            </a:pPr>
            <a:endParaRPr lang="en-US" sz="2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304800" y="1676400"/>
            <a:ext cx="2852166" cy="2895600"/>
          </a:xfrm>
          <a:prstGeom prst="rect">
            <a:avLst/>
          </a:prstGeom>
          <a:ln>
            <a:noFill/>
          </a:ln>
          <a:effectLst>
            <a:softEdge rad="112500"/>
          </a:effectLst>
        </p:spPr>
      </p:pic>
      <p:pic>
        <p:nvPicPr>
          <p:cNvPr id="1027" name="Picture 3"/>
          <p:cNvPicPr>
            <a:picLocks noChangeAspect="1" noChangeArrowheads="1"/>
          </p:cNvPicPr>
          <p:nvPr/>
        </p:nvPicPr>
        <p:blipFill>
          <a:blip r:embed="rId4" cstate="print"/>
          <a:srcRect/>
          <a:stretch>
            <a:fillRect/>
          </a:stretch>
        </p:blipFill>
        <p:spPr bwMode="auto">
          <a:xfrm>
            <a:off x="4267200" y="1676400"/>
            <a:ext cx="4599991" cy="2590800"/>
          </a:xfrm>
          <a:prstGeom prst="rect">
            <a:avLst/>
          </a:prstGeom>
          <a:ln>
            <a:noFill/>
          </a:ln>
          <a:effectLst>
            <a:softEdge rad="112500"/>
          </a:effectLst>
        </p:spPr>
      </p:pic>
      <p:pic>
        <p:nvPicPr>
          <p:cNvPr id="1028" name="Picture 4"/>
          <p:cNvPicPr>
            <a:picLocks noChangeAspect="1" noChangeArrowheads="1"/>
          </p:cNvPicPr>
          <p:nvPr/>
        </p:nvPicPr>
        <p:blipFill>
          <a:blip r:embed="rId5" cstate="print"/>
          <a:srcRect/>
          <a:stretch>
            <a:fillRect/>
          </a:stretch>
        </p:blipFill>
        <p:spPr bwMode="auto">
          <a:xfrm>
            <a:off x="2895600" y="4572000"/>
            <a:ext cx="2514600" cy="210502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ivya\Desktop\hplc\hplc4.jpg"/>
          <p:cNvPicPr>
            <a:picLocks noChangeAspect="1" noChangeArrowheads="1"/>
          </p:cNvPicPr>
          <p:nvPr/>
        </p:nvPicPr>
        <p:blipFill>
          <a:blip r:embed="rId2" cstate="print">
            <a:duotone>
              <a:schemeClr val="bg2">
                <a:shade val="45000"/>
                <a:satMod val="135000"/>
              </a:schemeClr>
              <a:prstClr val="white"/>
            </a:duotone>
            <a:lum/>
          </a:blip>
          <a:srcRect/>
          <a:stretch>
            <a:fillRect/>
          </a:stretch>
        </p:blipFill>
        <p:spPr bwMode="auto">
          <a:xfrm>
            <a:off x="0" y="0"/>
            <a:ext cx="9144000" cy="6858000"/>
          </a:xfrm>
          <a:prstGeom prst="rect">
            <a:avLst/>
          </a:prstGeom>
          <a:noFill/>
        </p:spPr>
      </p:pic>
      <p:sp>
        <p:nvSpPr>
          <p:cNvPr id="3" name="TextBox 2"/>
          <p:cNvSpPr txBox="1"/>
          <p:nvPr/>
        </p:nvSpPr>
        <p:spPr>
          <a:xfrm>
            <a:off x="0" y="0"/>
            <a:ext cx="9143999" cy="3416320"/>
          </a:xfrm>
          <a:prstGeom prst="rect">
            <a:avLst/>
          </a:prstGeom>
          <a:noFill/>
        </p:spPr>
        <p:txBody>
          <a:bodyPr wrap="square" rtlCol="0">
            <a:spAutoFit/>
          </a:bodyPr>
          <a:lstStyle/>
          <a:p>
            <a:r>
              <a:rPr lang="en-US" sz="2400" b="1" i="1" dirty="0">
                <a:latin typeface="Times New Roman" pitchFamily="18" charset="0"/>
                <a:cs typeface="Times New Roman" pitchFamily="18" charset="0"/>
              </a:rPr>
              <a:t>2.Syringe type pump</a:t>
            </a:r>
          </a:p>
          <a:p>
            <a:pPr>
              <a:buFont typeface="Arial" pitchFamily="34" charset="0"/>
              <a:buChar char="•"/>
            </a:pPr>
            <a:endParaRPr lang="en-US" sz="2400" dirty="0">
              <a:latin typeface="Times New Roman" pitchFamily="18" charset="0"/>
              <a:cs typeface="Times New Roman" pitchFamily="18" charset="0"/>
            </a:endParaRPr>
          </a:p>
          <a:p>
            <a:pPr>
              <a:buFont typeface="Arial" pitchFamily="34" charset="0"/>
              <a:buChar char="•"/>
            </a:pPr>
            <a:r>
              <a:rPr lang="en-US" sz="2400" dirty="0">
                <a:latin typeface="Times New Roman" pitchFamily="18" charset="0"/>
                <a:cs typeface="Times New Roman" pitchFamily="18" charset="0"/>
              </a:rPr>
              <a:t>These are most suitable for small bore columns because  this pump delivers only a finite volume of mobile phase before it has to be refilled. These pumps have a volume between </a:t>
            </a:r>
            <a:r>
              <a:rPr lang="en-US" sz="2400" dirty="0">
                <a:solidFill>
                  <a:srgbClr val="FF0000"/>
                </a:solidFill>
                <a:latin typeface="Times New Roman" pitchFamily="18" charset="0"/>
                <a:cs typeface="Times New Roman" pitchFamily="18" charset="0"/>
              </a:rPr>
              <a:t>250 to 500mL</a:t>
            </a:r>
          </a:p>
          <a:p>
            <a:endParaRPr lang="en-US" sz="2400" dirty="0">
              <a:latin typeface="Times New Roman" pitchFamily="18" charset="0"/>
              <a:cs typeface="Times New Roman" pitchFamily="18" charset="0"/>
            </a:endParaRPr>
          </a:p>
          <a:p>
            <a:pPr>
              <a:buFont typeface="Arial" pitchFamily="34" charset="0"/>
              <a:buChar char="•"/>
            </a:pPr>
            <a:r>
              <a:rPr lang="en-US" sz="2400" dirty="0">
                <a:latin typeface="Times New Roman" pitchFamily="18" charset="0"/>
                <a:cs typeface="Times New Roman" pitchFamily="18" charset="0"/>
              </a:rPr>
              <a:t>The pump operates by a motorized lead screw that  delivers mobile phase to the column at a constant rate .The rate of solvent delivery is controlled by changing the voltage on the motor.</a:t>
            </a:r>
          </a:p>
        </p:txBody>
      </p:sp>
      <p:pic>
        <p:nvPicPr>
          <p:cNvPr id="2050" name="Picture 2"/>
          <p:cNvPicPr>
            <a:picLocks noChangeAspect="1" noChangeArrowheads="1"/>
          </p:cNvPicPr>
          <p:nvPr/>
        </p:nvPicPr>
        <p:blipFill>
          <a:blip r:embed="rId3" cstate="print"/>
          <a:srcRect/>
          <a:stretch>
            <a:fillRect/>
          </a:stretch>
        </p:blipFill>
        <p:spPr bwMode="auto">
          <a:xfrm>
            <a:off x="5715000" y="4114800"/>
            <a:ext cx="2209800" cy="2582537"/>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381000" y="3825026"/>
            <a:ext cx="3712778" cy="303297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ivya\Desktop\hplc\hplc4.jpg"/>
          <p:cNvPicPr>
            <a:picLocks noChangeAspect="1" noChangeArrowheads="1"/>
          </p:cNvPicPr>
          <p:nvPr/>
        </p:nvPicPr>
        <p:blipFill>
          <a:blip r:embed="rId2" cstate="print">
            <a:duotone>
              <a:schemeClr val="bg2">
                <a:shade val="45000"/>
                <a:satMod val="135000"/>
              </a:schemeClr>
              <a:prstClr val="white"/>
            </a:duotone>
            <a:lum/>
          </a:blip>
          <a:srcRect/>
          <a:stretch>
            <a:fillRect/>
          </a:stretch>
        </p:blipFill>
        <p:spPr bwMode="auto">
          <a:xfrm>
            <a:off x="0" y="0"/>
            <a:ext cx="9144000" cy="6858000"/>
          </a:xfrm>
          <a:prstGeom prst="rect">
            <a:avLst/>
          </a:prstGeom>
          <a:noFill/>
        </p:spPr>
      </p:pic>
      <p:sp>
        <p:nvSpPr>
          <p:cNvPr id="4" name="TextBox 3"/>
          <p:cNvSpPr txBox="1"/>
          <p:nvPr/>
        </p:nvSpPr>
        <p:spPr>
          <a:xfrm>
            <a:off x="0" y="0"/>
            <a:ext cx="9144001" cy="4062651"/>
          </a:xfrm>
          <a:prstGeom prst="rect">
            <a:avLst/>
          </a:prstGeom>
          <a:noFill/>
        </p:spPr>
        <p:txBody>
          <a:bodyPr wrap="square" rtlCol="0">
            <a:spAutoFit/>
          </a:bodyPr>
          <a:lstStyle/>
          <a:p>
            <a:r>
              <a:rPr lang="en-US" sz="2400" b="1" i="1" dirty="0">
                <a:latin typeface="Times New Roman" pitchFamily="18" charset="0"/>
                <a:cs typeface="Times New Roman" pitchFamily="18" charset="0"/>
              </a:rPr>
              <a:t>3.Constant pressure pump</a:t>
            </a:r>
          </a:p>
          <a:p>
            <a:pPr>
              <a:buFont typeface="Arial" pitchFamily="34" charset="0"/>
              <a:buChar char="•"/>
            </a:pPr>
            <a:r>
              <a:rPr lang="en-US" sz="2400" dirty="0">
                <a:latin typeface="Times New Roman" pitchFamily="18" charset="0"/>
                <a:cs typeface="Times New Roman" pitchFamily="18" charset="0"/>
              </a:rPr>
              <a:t>In these types of pumps , the mobile phase is driven through the column with the use of pressure from the gas cylinder</a:t>
            </a:r>
          </a:p>
          <a:p>
            <a:pPr>
              <a:buFont typeface="Arial" pitchFamily="34" charset="0"/>
              <a:buChar char="•"/>
            </a:pPr>
            <a:endParaRPr lang="en-US" sz="2400" dirty="0">
              <a:latin typeface="Times New Roman" pitchFamily="18" charset="0"/>
              <a:cs typeface="Times New Roman" pitchFamily="18" charset="0"/>
            </a:endParaRPr>
          </a:p>
          <a:p>
            <a:pPr>
              <a:buFont typeface="Arial" pitchFamily="34" charset="0"/>
              <a:buChar char="•"/>
            </a:pPr>
            <a:r>
              <a:rPr lang="en-US" sz="2400" dirty="0">
                <a:latin typeface="Times New Roman" pitchFamily="18" charset="0"/>
                <a:cs typeface="Times New Roman" pitchFamily="18" charset="0"/>
              </a:rPr>
              <a:t>.A low-pressure gas source is needed to generate high liquid pressures</a:t>
            </a:r>
          </a:p>
          <a:p>
            <a:pPr>
              <a:buFont typeface="Arial" pitchFamily="34" charset="0"/>
              <a:buChar char="•"/>
            </a:pPr>
            <a:endParaRPr lang="en-US" sz="2400" dirty="0">
              <a:latin typeface="Times New Roman" pitchFamily="18" charset="0"/>
              <a:cs typeface="Times New Roman" pitchFamily="18" charset="0"/>
            </a:endParaRPr>
          </a:p>
          <a:p>
            <a:pPr>
              <a:buFont typeface="Arial" pitchFamily="34" charset="0"/>
              <a:buChar char="•"/>
            </a:pPr>
            <a:r>
              <a:rPr lang="en-US" sz="2400" dirty="0">
                <a:latin typeface="Times New Roman" pitchFamily="18" charset="0"/>
                <a:cs typeface="Times New Roman" pitchFamily="18" charset="0"/>
              </a:rPr>
              <a:t>The valving arrangement allows the rapid refill of the solvent chamber whose capacity is about </a:t>
            </a:r>
            <a:r>
              <a:rPr lang="en-US" sz="2400" dirty="0">
                <a:solidFill>
                  <a:srgbClr val="FF0000"/>
                </a:solidFill>
                <a:latin typeface="Times New Roman" pitchFamily="18" charset="0"/>
                <a:cs typeface="Times New Roman" pitchFamily="18" charset="0"/>
              </a:rPr>
              <a:t>70mL</a:t>
            </a:r>
          </a:p>
          <a:p>
            <a:pPr>
              <a:buFont typeface="Arial" pitchFamily="34" charset="0"/>
              <a:buChar char="•"/>
            </a:pPr>
            <a:endParaRPr lang="en-US" sz="2400" dirty="0">
              <a:latin typeface="Times New Roman" pitchFamily="18" charset="0"/>
              <a:cs typeface="Times New Roman" pitchFamily="18" charset="0"/>
            </a:endParaRPr>
          </a:p>
          <a:p>
            <a:pPr>
              <a:buFont typeface="Arial" pitchFamily="34" charset="0"/>
              <a:buChar char="•"/>
            </a:pPr>
            <a:r>
              <a:rPr lang="en-US" sz="2400" dirty="0">
                <a:latin typeface="Times New Roman" pitchFamily="18" charset="0"/>
                <a:cs typeface="Times New Roman" pitchFamily="18" charset="0"/>
              </a:rPr>
              <a:t>This provides continuous phase flow rates</a:t>
            </a:r>
          </a:p>
          <a:p>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1981200" y="4223904"/>
            <a:ext cx="3352800" cy="2392681"/>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ivya\Desktop\hplc\hplc3.jpg"/>
          <p:cNvPicPr>
            <a:picLocks noChangeAspect="1" noChangeArrowheads="1"/>
          </p:cNvPicPr>
          <p:nvPr/>
        </p:nvPicPr>
        <p:blipFill>
          <a:blip r:embed="rId2" cstate="print">
            <a:duotone>
              <a:schemeClr val="bg2">
                <a:shade val="45000"/>
                <a:satMod val="135000"/>
              </a:schemeClr>
              <a:prstClr val="white"/>
            </a:duotone>
            <a:lum contrast="30000"/>
          </a:blip>
          <a:srcRect t="1905" r="1429" b="25714"/>
          <a:stretch>
            <a:fillRect/>
          </a:stretch>
        </p:blipFill>
        <p:spPr bwMode="auto">
          <a:xfrm>
            <a:off x="0" y="0"/>
            <a:ext cx="9144000" cy="6837017"/>
          </a:xfrm>
          <a:prstGeom prst="rect">
            <a:avLst/>
          </a:prstGeom>
          <a:noFill/>
        </p:spPr>
      </p:pic>
      <p:pic>
        <p:nvPicPr>
          <p:cNvPr id="2" name="Picture 1" descr="C:\Users\divya\Desktop\hplc\hplc3.jpg"/>
          <p:cNvPicPr>
            <a:picLocks noChangeAspect="1" noChangeArrowheads="1"/>
          </p:cNvPicPr>
          <p:nvPr/>
        </p:nvPicPr>
        <p:blipFill>
          <a:blip r:embed="rId2" cstate="print"/>
          <a:srcRect t="-7619" r="58572" b="29524"/>
          <a:stretch>
            <a:fillRect/>
          </a:stretch>
        </p:blipFill>
        <p:spPr bwMode="auto">
          <a:xfrm>
            <a:off x="0" y="0"/>
            <a:ext cx="2048107" cy="6858000"/>
          </a:xfrm>
          <a:prstGeom prst="rect">
            <a:avLst/>
          </a:prstGeom>
          <a:ln>
            <a:noFill/>
          </a:ln>
          <a:effectLst>
            <a:softEdge rad="112500"/>
          </a:effectLst>
        </p:spPr>
      </p:pic>
      <p:sp>
        <p:nvSpPr>
          <p:cNvPr id="4" name="TextBox 3"/>
          <p:cNvSpPr txBox="1"/>
          <p:nvPr/>
        </p:nvSpPr>
        <p:spPr>
          <a:xfrm>
            <a:off x="2590800" y="381001"/>
            <a:ext cx="5486400" cy="6001643"/>
          </a:xfrm>
          <a:prstGeom prst="rect">
            <a:avLst/>
          </a:prstGeom>
          <a:noFill/>
        </p:spPr>
        <p:txBody>
          <a:bodyPr wrap="square" rtlCol="0">
            <a:spAutoFit/>
          </a:bodyPr>
          <a:lstStyle/>
          <a:p>
            <a:pPr>
              <a:buFont typeface="Arial" pitchFamily="34" charset="0"/>
              <a:buChar char="•"/>
            </a:pPr>
            <a:r>
              <a:rPr lang="en-US" sz="2400" b="1" dirty="0">
                <a:latin typeface="Times New Roman" pitchFamily="18" charset="0"/>
                <a:cs typeface="Times New Roman" pitchFamily="18" charset="0"/>
              </a:rPr>
              <a:t>Chromatography </a:t>
            </a:r>
            <a:r>
              <a:rPr lang="en-US" sz="2400" dirty="0">
                <a:latin typeface="Times New Roman" pitchFamily="18" charset="0"/>
                <a:cs typeface="Times New Roman" pitchFamily="18" charset="0"/>
              </a:rPr>
              <a:t>: physical method in which separation of components takes place between two phases-a stationary phase and a mobile phase</a:t>
            </a:r>
          </a:p>
          <a:p>
            <a:pPr>
              <a:buFont typeface="Arial" pitchFamily="34" charset="0"/>
              <a:buChar char="•"/>
            </a:pPr>
            <a:endParaRPr lang="en-US" sz="2400" b="1" dirty="0">
              <a:latin typeface="Times New Roman" pitchFamily="18" charset="0"/>
              <a:cs typeface="Times New Roman" pitchFamily="18" charset="0"/>
            </a:endParaRPr>
          </a:p>
          <a:p>
            <a:pPr>
              <a:buFont typeface="Arial" pitchFamily="34" charset="0"/>
              <a:buChar char="•"/>
            </a:pPr>
            <a:r>
              <a:rPr lang="en-US" sz="2400" b="1" dirty="0">
                <a:latin typeface="Times New Roman" pitchFamily="18" charset="0"/>
                <a:cs typeface="Times New Roman" pitchFamily="18" charset="0"/>
              </a:rPr>
              <a:t>Stationary phase </a:t>
            </a:r>
            <a:r>
              <a:rPr lang="en-US" sz="2400" dirty="0">
                <a:latin typeface="Times New Roman" pitchFamily="18" charset="0"/>
                <a:cs typeface="Times New Roman" pitchFamily="18" charset="0"/>
              </a:rPr>
              <a:t>: The substance on which adsorption of the </a:t>
            </a:r>
            <a:r>
              <a:rPr lang="en-US" sz="2400" b="1" dirty="0">
                <a:latin typeface="Times New Roman" pitchFamily="18" charset="0"/>
                <a:cs typeface="Times New Roman" pitchFamily="18" charset="0"/>
              </a:rPr>
              <a:t>analyte</a:t>
            </a:r>
            <a:r>
              <a:rPr lang="en-US" sz="2400" dirty="0">
                <a:latin typeface="Times New Roman" pitchFamily="18" charset="0"/>
                <a:cs typeface="Times New Roman" pitchFamily="18" charset="0"/>
              </a:rPr>
              <a:t> (the substance to be separated during chromatography) takes place . It can be a solid, a gel, or a solid liquid combination</a:t>
            </a:r>
          </a:p>
          <a:p>
            <a:pPr>
              <a:buFont typeface="Arial" pitchFamily="34" charset="0"/>
              <a:buChar char="•"/>
            </a:pPr>
            <a:endParaRPr lang="en-US" sz="2400" b="1" dirty="0">
              <a:latin typeface="Times New Roman" pitchFamily="18" charset="0"/>
              <a:cs typeface="Times New Roman" pitchFamily="18" charset="0"/>
            </a:endParaRPr>
          </a:p>
          <a:p>
            <a:pPr>
              <a:buFont typeface="Arial" pitchFamily="34" charset="0"/>
              <a:buChar char="•"/>
            </a:pPr>
            <a:r>
              <a:rPr lang="en-US" sz="2400" b="1" dirty="0">
                <a:latin typeface="Times New Roman" pitchFamily="18" charset="0"/>
                <a:cs typeface="Times New Roman" pitchFamily="18" charset="0"/>
              </a:rPr>
              <a:t>Mobile phase </a:t>
            </a:r>
            <a:r>
              <a:rPr lang="en-US" sz="2400" dirty="0">
                <a:latin typeface="Times New Roman" pitchFamily="18" charset="0"/>
                <a:cs typeface="Times New Roman" pitchFamily="18" charset="0"/>
              </a:rPr>
              <a:t>: solvent which carries the analyte (a liquid or a gas)</a:t>
            </a:r>
          </a:p>
          <a:p>
            <a:pPr>
              <a:buFont typeface="Arial" pitchFamily="34" charset="0"/>
              <a:buChar char="•"/>
            </a:pP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pPr>
              <a:buFont typeface="Arial" pitchFamily="34" charset="0"/>
              <a:buChar char="•"/>
            </a:pP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ivya\Desktop\hplc\hplc4.jpg"/>
          <p:cNvPicPr>
            <a:picLocks noChangeAspect="1" noChangeArrowheads="1"/>
          </p:cNvPicPr>
          <p:nvPr/>
        </p:nvPicPr>
        <p:blipFill>
          <a:blip r:embed="rId2" cstate="print">
            <a:duotone>
              <a:schemeClr val="bg2">
                <a:shade val="45000"/>
                <a:satMod val="135000"/>
              </a:schemeClr>
              <a:prstClr val="white"/>
            </a:duotone>
            <a:lum/>
          </a:blip>
          <a:srcRect/>
          <a:stretch>
            <a:fillRect/>
          </a:stretch>
        </p:blipFill>
        <p:spPr bwMode="auto">
          <a:xfrm>
            <a:off x="0" y="0"/>
            <a:ext cx="9144000" cy="6858000"/>
          </a:xfrm>
          <a:prstGeom prst="rect">
            <a:avLst/>
          </a:prstGeom>
          <a:noFill/>
        </p:spPr>
      </p:pic>
      <p:sp>
        <p:nvSpPr>
          <p:cNvPr id="2" name="Rectangle 1"/>
          <p:cNvSpPr/>
          <p:nvPr/>
        </p:nvSpPr>
        <p:spPr>
          <a:xfrm>
            <a:off x="0" y="0"/>
            <a:ext cx="9372600" cy="7663636"/>
          </a:xfrm>
          <a:prstGeom prst="rect">
            <a:avLst/>
          </a:prstGeom>
        </p:spPr>
        <p:txBody>
          <a:bodyPr wrap="square">
            <a:spAutoFit/>
          </a:bodyPr>
          <a:lstStyle/>
          <a:p>
            <a:r>
              <a:rPr lang="en-US" sz="2400" b="1" dirty="0">
                <a:latin typeface="Times New Roman" pitchFamily="18" charset="0"/>
                <a:cs typeface="Times New Roman" pitchFamily="18" charset="0"/>
              </a:rPr>
              <a:t>C. Injector:</a:t>
            </a:r>
          </a:p>
          <a:p>
            <a:r>
              <a:rPr lang="en-US" sz="2400" dirty="0">
                <a:latin typeface="Times New Roman" pitchFamily="18" charset="0"/>
                <a:cs typeface="Times New Roman" pitchFamily="18" charset="0"/>
              </a:rPr>
              <a:t>•The injector serves to introduce the </a:t>
            </a:r>
            <a:r>
              <a:rPr lang="en-US" sz="2400" dirty="0">
                <a:solidFill>
                  <a:srgbClr val="FF0000"/>
                </a:solidFill>
                <a:latin typeface="Times New Roman" pitchFamily="18" charset="0"/>
                <a:cs typeface="Times New Roman" pitchFamily="18" charset="0"/>
              </a:rPr>
              <a:t>liquid sample into the flow stream of the mobile phase for analysis.</a:t>
            </a:r>
          </a:p>
          <a:p>
            <a:endParaRPr lang="en-US" sz="2400" dirty="0">
              <a:latin typeface="Times New Roman" pitchFamily="18" charset="0"/>
              <a:cs typeface="Times New Roman" pitchFamily="18" charset="0"/>
            </a:endParaRPr>
          </a:p>
          <a:p>
            <a:pPr>
              <a:buFont typeface="Arial" pitchFamily="34" charset="0"/>
              <a:buChar char="•"/>
            </a:pPr>
            <a:r>
              <a:rPr lang="en-US" sz="2400" dirty="0">
                <a:latin typeface="Times New Roman" pitchFamily="18" charset="0"/>
                <a:cs typeface="Times New Roman" pitchFamily="18" charset="0"/>
              </a:rPr>
              <a:t>It is equipped with six port valves so that a sample can be injected into the flow path at continuous pressure</a:t>
            </a:r>
          </a:p>
          <a:p>
            <a:endParaRPr lang="en-US" sz="2400" dirty="0">
              <a:latin typeface="Times New Roman" pitchFamily="18" charset="0"/>
              <a:cs typeface="Times New Roman" pitchFamily="18" charset="0"/>
            </a:endParaRPr>
          </a:p>
          <a:p>
            <a:pPr>
              <a:buFont typeface="Arial" pitchFamily="34" charset="0"/>
              <a:buChar char="•"/>
            </a:pPr>
            <a:r>
              <a:rPr lang="en-US" sz="2400" dirty="0">
                <a:latin typeface="Times New Roman" pitchFamily="18" charset="0"/>
                <a:cs typeface="Times New Roman" pitchFamily="18" charset="0"/>
              </a:rPr>
              <a:t>For a manual injector, the knob is manually operated to </a:t>
            </a:r>
            <a:r>
              <a:rPr lang="en-US" sz="2400" dirty="0">
                <a:solidFill>
                  <a:srgbClr val="FF0000"/>
                </a:solidFill>
                <a:latin typeface="Times New Roman" pitchFamily="18" charset="0"/>
                <a:cs typeface="Times New Roman" pitchFamily="18" charset="0"/>
              </a:rPr>
              <a:t>deliver the sample to the column</a:t>
            </a:r>
          </a:p>
          <a:p>
            <a:pPr>
              <a:buFont typeface="Arial" pitchFamily="34" charset="0"/>
              <a:buChar char="•"/>
            </a:pPr>
            <a:endParaRPr lang="en-US" sz="2400" dirty="0">
              <a:latin typeface="Times New Roman" pitchFamily="18" charset="0"/>
              <a:cs typeface="Times New Roman" pitchFamily="18" charset="0"/>
            </a:endParaRPr>
          </a:p>
          <a:p>
            <a:pPr>
              <a:buFont typeface="Arial" pitchFamily="34" charset="0"/>
              <a:buChar char="•"/>
            </a:pPr>
            <a:r>
              <a:rPr lang="en-US" sz="2400" dirty="0">
                <a:latin typeface="Times New Roman" pitchFamily="18" charset="0"/>
                <a:cs typeface="Times New Roman" pitchFamily="18" charset="0"/>
              </a:rPr>
              <a:t>The knob is set to </a:t>
            </a:r>
            <a:r>
              <a:rPr lang="en-US" sz="2400" dirty="0">
                <a:solidFill>
                  <a:srgbClr val="FF0000"/>
                </a:solidFill>
                <a:latin typeface="Times New Roman" pitchFamily="18" charset="0"/>
                <a:cs typeface="Times New Roman" pitchFamily="18" charset="0"/>
              </a:rPr>
              <a:t>LOAD position </a:t>
            </a:r>
            <a:r>
              <a:rPr lang="en-US" sz="2400" dirty="0">
                <a:latin typeface="Times New Roman" pitchFamily="18" charset="0"/>
                <a:cs typeface="Times New Roman" pitchFamily="18" charset="0"/>
              </a:rPr>
              <a:t>for sample injection using a syringe , the sample is injected into the sample loop , which is separated from the flow path</a:t>
            </a:r>
          </a:p>
          <a:p>
            <a:pPr>
              <a:buFont typeface="Arial" pitchFamily="34" charset="0"/>
              <a:buChar char="•"/>
            </a:pPr>
            <a:endParaRPr lang="en-US" sz="2400" dirty="0">
              <a:latin typeface="Times New Roman" pitchFamily="18" charset="0"/>
              <a:cs typeface="Times New Roman" pitchFamily="18" charset="0"/>
            </a:endParaRPr>
          </a:p>
          <a:p>
            <a:pPr>
              <a:buFont typeface="Arial" pitchFamily="34" charset="0"/>
              <a:buChar char="•"/>
            </a:pPr>
            <a:r>
              <a:rPr lang="en-US" sz="2400" dirty="0">
                <a:latin typeface="Times New Roman" pitchFamily="18" charset="0"/>
                <a:cs typeface="Times New Roman" pitchFamily="18" charset="0"/>
              </a:rPr>
              <a:t>The knob is turned to </a:t>
            </a:r>
            <a:r>
              <a:rPr lang="en-US" sz="2400" dirty="0">
                <a:solidFill>
                  <a:srgbClr val="FF0000"/>
                </a:solidFill>
                <a:latin typeface="Times New Roman" pitchFamily="18" charset="0"/>
                <a:cs typeface="Times New Roman" pitchFamily="18" charset="0"/>
              </a:rPr>
              <a:t>INJECT </a:t>
            </a:r>
            <a:r>
              <a:rPr lang="en-US" sz="2400" dirty="0">
                <a:latin typeface="Times New Roman" pitchFamily="18" charset="0"/>
                <a:cs typeface="Times New Roman" pitchFamily="18" charset="0"/>
              </a:rPr>
              <a:t>position and the eluent travels through the loop from the pump and delivers the sample to the column</a:t>
            </a:r>
          </a:p>
          <a:p>
            <a:pPr>
              <a:buFont typeface="Arial" pitchFamily="34" charset="0"/>
              <a:buChar char="•"/>
            </a:pPr>
            <a:endParaRPr lang="en-US" dirty="0"/>
          </a:p>
          <a:p>
            <a:pPr>
              <a:buFont typeface="Arial" pitchFamily="34" charset="0"/>
              <a:buChar char="•"/>
            </a:pPr>
            <a:endParaRPr lang="en-US" dirty="0"/>
          </a:p>
          <a:p>
            <a:endParaRPr lang="en-US" dirty="0"/>
          </a:p>
          <a:p>
            <a:endParaRPr lang="en-US" dirty="0"/>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ivya\Desktop\hplc\hplc4.jpg"/>
          <p:cNvPicPr>
            <a:picLocks noChangeAspect="1" noChangeArrowheads="1"/>
          </p:cNvPicPr>
          <p:nvPr/>
        </p:nvPicPr>
        <p:blipFill>
          <a:blip r:embed="rId2" cstate="print">
            <a:duotone>
              <a:schemeClr val="bg2">
                <a:shade val="45000"/>
                <a:satMod val="135000"/>
              </a:schemeClr>
              <a:prstClr val="white"/>
            </a:duotone>
            <a:lum/>
          </a:blip>
          <a:srcRect/>
          <a:stretch>
            <a:fillRect/>
          </a:stretch>
        </p:blipFill>
        <p:spPr bwMode="auto">
          <a:xfrm>
            <a:off x="0" y="0"/>
            <a:ext cx="9144000" cy="6858000"/>
          </a:xfrm>
          <a:prstGeom prst="rect">
            <a:avLst/>
          </a:prstGeom>
          <a:noFill/>
        </p:spPr>
      </p:pic>
      <p:sp>
        <p:nvSpPr>
          <p:cNvPr id="2" name="Rectangle 1"/>
          <p:cNvSpPr/>
          <p:nvPr/>
        </p:nvSpPr>
        <p:spPr>
          <a:xfrm>
            <a:off x="0" y="0"/>
            <a:ext cx="9144000" cy="3416320"/>
          </a:xfrm>
          <a:prstGeom prst="rect">
            <a:avLst/>
          </a:prstGeom>
        </p:spPr>
        <p:txBody>
          <a:bodyPr wrap="square">
            <a:spAutoFit/>
          </a:bodyPr>
          <a:lstStyle/>
          <a:p>
            <a:r>
              <a:rPr lang="en-US" sz="2400" dirty="0">
                <a:latin typeface="Times New Roman" pitchFamily="18" charset="0"/>
                <a:cs typeface="Times New Roman" pitchFamily="18" charset="0"/>
              </a:rPr>
              <a:t>•Typical sample volumes for manual injector are 5-to 20-microliters (</a:t>
            </a:r>
            <a:r>
              <a:rPr lang="en-US" sz="2400" dirty="0" err="1">
                <a:latin typeface="Times New Roman" pitchFamily="18" charset="0"/>
                <a:cs typeface="Times New Roman" pitchFamily="18" charset="0"/>
              </a:rPr>
              <a:t>μL</a:t>
            </a:r>
            <a:r>
              <a:rPr lang="en-US" sz="2400" dirty="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•The injector must also be able to withstand the high pressures of the liquid system.</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•An autos ampler is the automatic version for when the user has many samples to analyze or when manual injection is not practical. It can continuously Inject </a:t>
            </a:r>
            <a:r>
              <a:rPr lang="fr-FR" sz="2400" dirty="0">
                <a:latin typeface="Times New Roman" pitchFamily="18" charset="0"/>
                <a:cs typeface="Times New Roman" pitchFamily="18" charset="0"/>
              </a:rPr>
              <a:t>variable volume a </a:t>
            </a:r>
            <a:r>
              <a:rPr lang="fr-FR" sz="2400" dirty="0">
                <a:solidFill>
                  <a:srgbClr val="FF0000"/>
                </a:solidFill>
                <a:latin typeface="Times New Roman" pitchFamily="18" charset="0"/>
                <a:cs typeface="Times New Roman" pitchFamily="18" charset="0"/>
              </a:rPr>
              <a:t>of 1 μL – 1 mL</a:t>
            </a:r>
            <a:endParaRPr lang="en-US" sz="2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ivya\Desktop\hplc\hplc4.jpg"/>
          <p:cNvPicPr>
            <a:picLocks noChangeAspect="1" noChangeArrowheads="1"/>
          </p:cNvPicPr>
          <p:nvPr/>
        </p:nvPicPr>
        <p:blipFill>
          <a:blip r:embed="rId2" cstate="print">
            <a:duotone>
              <a:schemeClr val="bg2">
                <a:shade val="45000"/>
                <a:satMod val="135000"/>
              </a:schemeClr>
              <a:prstClr val="white"/>
            </a:duotone>
            <a:lum/>
          </a:blip>
          <a:srcRect/>
          <a:stretch>
            <a:fillRect/>
          </a:stretch>
        </p:blipFill>
        <p:spPr bwMode="auto">
          <a:xfrm>
            <a:off x="0" y="0"/>
            <a:ext cx="9144000" cy="6858000"/>
          </a:xfrm>
          <a:prstGeom prst="rect">
            <a:avLst/>
          </a:prstGeom>
          <a:noFill/>
        </p:spPr>
      </p:pic>
      <p:pic>
        <p:nvPicPr>
          <p:cNvPr id="4098" name="Picture 2"/>
          <p:cNvPicPr>
            <a:picLocks noChangeAspect="1" noChangeArrowheads="1"/>
          </p:cNvPicPr>
          <p:nvPr/>
        </p:nvPicPr>
        <p:blipFill>
          <a:blip r:embed="rId3" cstate="print"/>
          <a:srcRect/>
          <a:stretch>
            <a:fillRect/>
          </a:stretch>
        </p:blipFill>
        <p:spPr bwMode="auto">
          <a:xfrm>
            <a:off x="685800" y="533400"/>
            <a:ext cx="3289836"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9" name="Picture 3"/>
          <p:cNvPicPr>
            <a:picLocks noChangeAspect="1" noChangeArrowheads="1"/>
          </p:cNvPicPr>
          <p:nvPr/>
        </p:nvPicPr>
        <p:blipFill>
          <a:blip r:embed="rId4" cstate="print"/>
          <a:srcRect/>
          <a:stretch>
            <a:fillRect/>
          </a:stretch>
        </p:blipFill>
        <p:spPr bwMode="auto">
          <a:xfrm>
            <a:off x="5105400" y="2971800"/>
            <a:ext cx="3420253" cy="3238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ivya\Desktop\hplc\hplc4.jpg"/>
          <p:cNvPicPr>
            <a:picLocks noChangeAspect="1" noChangeArrowheads="1"/>
          </p:cNvPicPr>
          <p:nvPr/>
        </p:nvPicPr>
        <p:blipFill>
          <a:blip r:embed="rId2" cstate="print">
            <a:duotone>
              <a:schemeClr val="bg2">
                <a:shade val="45000"/>
                <a:satMod val="135000"/>
              </a:schemeClr>
              <a:prstClr val="white"/>
            </a:duotone>
            <a:lum/>
          </a:blip>
          <a:srcRect/>
          <a:stretch>
            <a:fillRect/>
          </a:stretch>
        </p:blipFill>
        <p:spPr bwMode="auto">
          <a:xfrm>
            <a:off x="0" y="0"/>
            <a:ext cx="9144000" cy="6858000"/>
          </a:xfrm>
          <a:prstGeom prst="rect">
            <a:avLst/>
          </a:prstGeom>
          <a:noFill/>
        </p:spPr>
      </p:pic>
      <p:sp>
        <p:nvSpPr>
          <p:cNvPr id="2" name="Rectangle 1"/>
          <p:cNvSpPr/>
          <p:nvPr/>
        </p:nvSpPr>
        <p:spPr>
          <a:xfrm>
            <a:off x="0" y="0"/>
            <a:ext cx="9144000" cy="6278642"/>
          </a:xfrm>
          <a:prstGeom prst="rect">
            <a:avLst/>
          </a:prstGeom>
        </p:spPr>
        <p:txBody>
          <a:bodyPr wrap="square">
            <a:spAutoFit/>
          </a:bodyPr>
          <a:lstStyle/>
          <a:p>
            <a:r>
              <a:rPr lang="en-US" sz="2400" b="1" dirty="0">
                <a:latin typeface="Times New Roman" pitchFamily="18" charset="0"/>
                <a:cs typeface="Times New Roman" pitchFamily="18" charset="0"/>
              </a:rPr>
              <a:t>D. Column</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•Considered the </a:t>
            </a:r>
            <a:r>
              <a:rPr lang="en-US" sz="2400" dirty="0">
                <a:solidFill>
                  <a:srgbClr val="FF0000"/>
                </a:solidFill>
                <a:latin typeface="Times New Roman" pitchFamily="18" charset="0"/>
                <a:cs typeface="Times New Roman" pitchFamily="18" charset="0"/>
              </a:rPr>
              <a:t>“heart of the chromatograph</a:t>
            </a:r>
            <a:r>
              <a:rPr lang="en-US" sz="2400" dirty="0">
                <a:latin typeface="Times New Roman" pitchFamily="18" charset="0"/>
                <a:cs typeface="Times New Roman" pitchFamily="18" charset="0"/>
              </a:rPr>
              <a:t>” the column’s stationary phase separates the sample components of interest using various physical and chemical parameters.</a:t>
            </a:r>
          </a:p>
          <a:p>
            <a:endParaRPr lang="en-US" sz="2400" dirty="0">
              <a:latin typeface="Times New Roman" pitchFamily="18" charset="0"/>
              <a:cs typeface="Times New Roman" pitchFamily="18" charset="0"/>
            </a:endParaRPr>
          </a:p>
          <a:p>
            <a:pPr>
              <a:buFont typeface="Arial" pitchFamily="34" charset="0"/>
              <a:buChar char="•"/>
            </a:pPr>
            <a:r>
              <a:rPr lang="en-US" sz="2400" dirty="0">
                <a:latin typeface="Times New Roman" pitchFamily="18" charset="0"/>
                <a:cs typeface="Times New Roman" pitchFamily="18" charset="0"/>
              </a:rPr>
              <a:t>It is usually made of </a:t>
            </a:r>
            <a:r>
              <a:rPr lang="en-US" sz="2400" dirty="0">
                <a:solidFill>
                  <a:srgbClr val="FF0000"/>
                </a:solidFill>
                <a:latin typeface="Times New Roman" pitchFamily="18" charset="0"/>
                <a:cs typeface="Times New Roman" pitchFamily="18" charset="0"/>
              </a:rPr>
              <a:t>stainless steel to withstand high pressure </a:t>
            </a:r>
            <a:r>
              <a:rPr lang="en-US" sz="2400" dirty="0">
                <a:latin typeface="Times New Roman" pitchFamily="18" charset="0"/>
                <a:cs typeface="Times New Roman" pitchFamily="18" charset="0"/>
              </a:rPr>
              <a:t>caused by the pump to move the mobile phase through the column packing other material include </a:t>
            </a:r>
            <a:r>
              <a:rPr lang="en-US" sz="2400" dirty="0">
                <a:solidFill>
                  <a:srgbClr val="FF0000"/>
                </a:solidFill>
                <a:latin typeface="Times New Roman" pitchFamily="18" charset="0"/>
                <a:cs typeface="Times New Roman" pitchFamily="18" charset="0"/>
              </a:rPr>
              <a:t>PEEK and glass</a:t>
            </a:r>
          </a:p>
          <a:p>
            <a:pPr>
              <a:buFont typeface="Arial" pitchFamily="34" charset="0"/>
              <a:buChar char="•"/>
            </a:pP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•The small particles inside the column are called the “packing” what cause the high back pressure at normal flow rates.</a:t>
            </a:r>
          </a:p>
          <a:p>
            <a:endParaRPr lang="en-US" sz="2400" dirty="0">
              <a:latin typeface="Times New Roman" pitchFamily="18" charset="0"/>
              <a:cs typeface="Times New Roman" pitchFamily="18" charset="0"/>
            </a:endParaRPr>
          </a:p>
          <a:p>
            <a:pPr>
              <a:buFont typeface="Arial" pitchFamily="34" charset="0"/>
              <a:buChar char="•"/>
            </a:pPr>
            <a:r>
              <a:rPr lang="en-US" sz="2400" dirty="0">
                <a:latin typeface="Times New Roman" pitchFamily="18" charset="0"/>
                <a:cs typeface="Times New Roman" pitchFamily="18" charset="0"/>
              </a:rPr>
              <a:t>Column packing is usually </a:t>
            </a:r>
            <a:r>
              <a:rPr lang="en-US" sz="2400" dirty="0">
                <a:solidFill>
                  <a:srgbClr val="FF0000"/>
                </a:solidFill>
                <a:latin typeface="Times New Roman" pitchFamily="18" charset="0"/>
                <a:cs typeface="Times New Roman" pitchFamily="18" charset="0"/>
              </a:rPr>
              <a:t>silica gel</a:t>
            </a:r>
            <a:r>
              <a:rPr lang="en-US" sz="2400" dirty="0">
                <a:latin typeface="Times New Roman" pitchFamily="18" charset="0"/>
                <a:cs typeface="Times New Roman" pitchFamily="18" charset="0"/>
              </a:rPr>
              <a:t> because of its particle shape , surface properties , and pore structure give us a good separation</a:t>
            </a:r>
          </a:p>
          <a:p>
            <a:pPr>
              <a:buFont typeface="Arial" pitchFamily="34" charset="0"/>
              <a:buChar char="•"/>
            </a:pPr>
            <a:endParaRPr lang="en-US" sz="2400" dirty="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ivya\Desktop\hplc\hplc4.jpg"/>
          <p:cNvPicPr>
            <a:picLocks noChangeAspect="1" noChangeArrowheads="1"/>
          </p:cNvPicPr>
          <p:nvPr/>
        </p:nvPicPr>
        <p:blipFill>
          <a:blip r:embed="rId2" cstate="print">
            <a:duotone>
              <a:schemeClr val="bg2">
                <a:shade val="45000"/>
                <a:satMod val="135000"/>
              </a:schemeClr>
              <a:prstClr val="white"/>
            </a:duotone>
            <a:lum/>
          </a:blip>
          <a:srcRect/>
          <a:stretch>
            <a:fillRect/>
          </a:stretch>
        </p:blipFill>
        <p:spPr bwMode="auto">
          <a:xfrm>
            <a:off x="0" y="0"/>
            <a:ext cx="9144000" cy="6858000"/>
          </a:xfrm>
          <a:prstGeom prst="rect">
            <a:avLst/>
          </a:prstGeom>
          <a:noFill/>
        </p:spPr>
      </p:pic>
      <p:sp>
        <p:nvSpPr>
          <p:cNvPr id="2" name="Rectangle 1"/>
          <p:cNvSpPr/>
          <p:nvPr/>
        </p:nvSpPr>
        <p:spPr>
          <a:xfrm>
            <a:off x="0" y="-381000"/>
            <a:ext cx="9296400" cy="2985433"/>
          </a:xfrm>
          <a:prstGeom prst="rect">
            <a:avLst/>
          </a:prstGeom>
        </p:spPr>
        <p:txBody>
          <a:bodyPr wrap="square">
            <a:spAutoFit/>
          </a:bodyPr>
          <a:lstStyle/>
          <a:p>
            <a:endParaRPr lang="en-US" sz="2400" dirty="0">
              <a:latin typeface="Times New Roman" pitchFamily="18" charset="0"/>
              <a:cs typeface="Times New Roman" pitchFamily="18" charset="0"/>
            </a:endParaRPr>
          </a:p>
          <a:p>
            <a:pPr>
              <a:buFont typeface="Arial" pitchFamily="34" charset="0"/>
              <a:buChar char="•"/>
            </a:pPr>
            <a:r>
              <a:rPr lang="en-US" sz="2400" dirty="0">
                <a:latin typeface="Times New Roman" pitchFamily="18" charset="0"/>
                <a:cs typeface="Times New Roman" pitchFamily="18" charset="0"/>
              </a:rPr>
              <a:t>Other material used include alumina, a polystyrene-</a:t>
            </a:r>
            <a:r>
              <a:rPr lang="en-US" sz="2400" dirty="0" err="1">
                <a:latin typeface="Times New Roman" pitchFamily="18" charset="0"/>
                <a:cs typeface="Times New Roman" pitchFamily="18" charset="0"/>
              </a:rPr>
              <a:t>divinyl</a:t>
            </a:r>
            <a:r>
              <a:rPr lang="en-US" sz="2400" dirty="0">
                <a:latin typeface="Times New Roman" pitchFamily="18" charset="0"/>
                <a:cs typeface="Times New Roman" pitchFamily="18" charset="0"/>
              </a:rPr>
              <a:t> benzene</a:t>
            </a:r>
          </a:p>
          <a:p>
            <a:r>
              <a:rPr lang="en-US" sz="2400" dirty="0">
                <a:latin typeface="Times New Roman" pitchFamily="18" charset="0"/>
                <a:cs typeface="Times New Roman" pitchFamily="18" charset="0"/>
              </a:rPr>
              <a:t>synthetic or an ion-exchange resin</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pPr>
              <a:buFont typeface="Arial" pitchFamily="34" charset="0"/>
              <a:buChar char="•"/>
            </a:pPr>
            <a:r>
              <a:rPr lang="en-US" sz="2400" dirty="0">
                <a:latin typeface="Times New Roman" pitchFamily="18" charset="0"/>
                <a:cs typeface="Times New Roman" pitchFamily="18" charset="0"/>
              </a:rPr>
              <a:t>The dimensions of the analytical column are usually </a:t>
            </a:r>
          </a:p>
          <a:p>
            <a:r>
              <a:rPr lang="en-US" sz="2400" dirty="0">
                <a:latin typeface="Times New Roman" pitchFamily="18" charset="0"/>
                <a:cs typeface="Times New Roman" pitchFamily="18" charset="0"/>
              </a:rPr>
              <a:t>-</a:t>
            </a:r>
            <a:r>
              <a:rPr lang="en-US" sz="2000" dirty="0">
                <a:latin typeface="Times New Roman" pitchFamily="18" charset="0"/>
                <a:cs typeface="Times New Roman" pitchFamily="18" charset="0"/>
              </a:rPr>
              <a:t>straight, Length(5 ~ 25 cm), diameter of  column(3 ~ 5 mm), diameter of particle(35 </a:t>
            </a:r>
            <a:r>
              <a:rPr lang="en-US" sz="2000" dirty="0" err="1">
                <a:latin typeface="Times New Roman" pitchFamily="18" charset="0"/>
                <a:cs typeface="Times New Roman" pitchFamily="18" charset="0"/>
              </a:rPr>
              <a:t>μm</a:t>
            </a:r>
            <a:r>
              <a:rPr lang="en-US" sz="2000" dirty="0">
                <a:latin typeface="Times New Roman" pitchFamily="18" charset="0"/>
                <a:cs typeface="Times New Roman" pitchFamily="18" charset="0"/>
              </a:rPr>
              <a:t>). Number (40 k ~ 70 k plates/m)</a:t>
            </a:r>
          </a:p>
        </p:txBody>
      </p:sp>
      <p:pic>
        <p:nvPicPr>
          <p:cNvPr id="5122" name="Picture 2"/>
          <p:cNvPicPr>
            <a:picLocks noChangeAspect="1" noChangeArrowheads="1"/>
          </p:cNvPicPr>
          <p:nvPr/>
        </p:nvPicPr>
        <p:blipFill>
          <a:blip r:embed="rId3" cstate="print"/>
          <a:srcRect/>
          <a:stretch>
            <a:fillRect/>
          </a:stretch>
        </p:blipFill>
        <p:spPr bwMode="auto">
          <a:xfrm>
            <a:off x="1447800" y="2667000"/>
            <a:ext cx="6035042" cy="40386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ivya\Desktop\hplc\hplc4.jpg"/>
          <p:cNvPicPr>
            <a:picLocks noChangeAspect="1" noChangeArrowheads="1"/>
          </p:cNvPicPr>
          <p:nvPr/>
        </p:nvPicPr>
        <p:blipFill>
          <a:blip r:embed="rId2" cstate="print">
            <a:duotone>
              <a:schemeClr val="bg2">
                <a:shade val="45000"/>
                <a:satMod val="135000"/>
              </a:schemeClr>
              <a:prstClr val="white"/>
            </a:duotone>
            <a:lum/>
          </a:blip>
          <a:srcRect/>
          <a:stretch>
            <a:fillRect/>
          </a:stretch>
        </p:blipFill>
        <p:spPr bwMode="auto">
          <a:xfrm>
            <a:off x="0" y="0"/>
            <a:ext cx="9144000" cy="6858000"/>
          </a:xfrm>
          <a:prstGeom prst="rect">
            <a:avLst/>
          </a:prstGeom>
          <a:noFill/>
        </p:spPr>
      </p:pic>
      <p:sp>
        <p:nvSpPr>
          <p:cNvPr id="2" name="Rectangle 1"/>
          <p:cNvSpPr/>
          <p:nvPr/>
        </p:nvSpPr>
        <p:spPr>
          <a:xfrm>
            <a:off x="0" y="457200"/>
            <a:ext cx="8686800" cy="6740307"/>
          </a:xfrm>
          <a:prstGeom prst="rect">
            <a:avLst/>
          </a:prstGeom>
        </p:spPr>
        <p:txBody>
          <a:bodyPr wrap="square">
            <a:spAutoFit/>
          </a:bodyPr>
          <a:lstStyle/>
          <a:p>
            <a:r>
              <a:rPr lang="en-US" sz="2400" b="1" dirty="0">
                <a:latin typeface="Times New Roman" pitchFamily="18" charset="0"/>
              </a:rPr>
              <a:t>Guard column </a:t>
            </a:r>
            <a:r>
              <a:rPr lang="en-US" sz="2400" dirty="0">
                <a:latin typeface="Times New Roman" pitchFamily="18" charset="0"/>
              </a:rPr>
              <a:t>is used to remove particular matter and contamination, it protect the </a:t>
            </a:r>
            <a:r>
              <a:rPr lang="en-US" sz="2400" dirty="0">
                <a:solidFill>
                  <a:srgbClr val="FF0000"/>
                </a:solidFill>
                <a:latin typeface="Times New Roman" pitchFamily="18" charset="0"/>
              </a:rPr>
              <a:t>analytical column </a:t>
            </a:r>
            <a:r>
              <a:rPr lang="en-US" sz="2400" dirty="0">
                <a:latin typeface="Times New Roman" pitchFamily="18" charset="0"/>
              </a:rPr>
              <a:t>and  contains similar packing its temperature is controlled at  &lt; 150 °C, 0.1 °C</a:t>
            </a:r>
          </a:p>
          <a:p>
            <a:endParaRPr lang="en-US" sz="2400" dirty="0">
              <a:latin typeface="Times New Roman" pitchFamily="18" charset="0"/>
            </a:endParaRPr>
          </a:p>
          <a:p>
            <a:r>
              <a:rPr lang="en-US" sz="2400" b="1" dirty="0">
                <a:latin typeface="Times New Roman" pitchFamily="18" charset="0"/>
                <a:cs typeface="Times New Roman" pitchFamily="18" charset="0"/>
              </a:rPr>
              <a:t>E . Detector: </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•The detector can detect the individual molecules that elute from the column and </a:t>
            </a:r>
            <a:r>
              <a:rPr lang="en-US" sz="2400" dirty="0">
                <a:solidFill>
                  <a:srgbClr val="FF0000"/>
                </a:solidFill>
                <a:latin typeface="Times New Roman" pitchFamily="18" charset="0"/>
                <a:cs typeface="Times New Roman" pitchFamily="18" charset="0"/>
              </a:rPr>
              <a:t>convert the data into an electrical signal </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•A detector serves to measure the amount of those molecules</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•The detector provides an </a:t>
            </a:r>
            <a:r>
              <a:rPr lang="en-US" sz="2400" dirty="0">
                <a:solidFill>
                  <a:srgbClr val="FF0000"/>
                </a:solidFill>
                <a:latin typeface="Times New Roman" pitchFamily="18" charset="0"/>
                <a:cs typeface="Times New Roman" pitchFamily="18" charset="0"/>
              </a:rPr>
              <a:t>output to a recorder </a:t>
            </a:r>
            <a:r>
              <a:rPr lang="en-US" sz="2400" dirty="0">
                <a:latin typeface="Times New Roman" pitchFamily="18" charset="0"/>
                <a:cs typeface="Times New Roman" pitchFamily="18" charset="0"/>
              </a:rPr>
              <a:t>or computer that results in the liquid chromatogram</a:t>
            </a:r>
          </a:p>
          <a:p>
            <a:endParaRPr lang="en-US" sz="2400" dirty="0">
              <a:latin typeface="Times New Roman" pitchFamily="18" charset="0"/>
              <a:cs typeface="Times New Roman" pitchFamily="18" charset="0"/>
            </a:endParaRPr>
          </a:p>
          <a:p>
            <a:pPr>
              <a:buFont typeface="Arial" pitchFamily="34" charset="0"/>
              <a:buChar char="•"/>
            </a:pPr>
            <a:r>
              <a:rPr lang="en-US" sz="2400" dirty="0">
                <a:latin typeface="Times New Roman" pitchFamily="18" charset="0"/>
                <a:cs typeface="Times New Roman" pitchFamily="18" charset="0"/>
              </a:rPr>
              <a:t>Detector is selected based on the </a:t>
            </a:r>
            <a:r>
              <a:rPr lang="en-US" sz="2400" dirty="0" err="1">
                <a:latin typeface="Times New Roman" pitchFamily="18" charset="0"/>
                <a:cs typeface="Times New Roman" pitchFamily="18" charset="0"/>
              </a:rPr>
              <a:t>analyte</a:t>
            </a:r>
            <a:r>
              <a:rPr lang="en-US" sz="2400" dirty="0">
                <a:latin typeface="Times New Roman" pitchFamily="18" charset="0"/>
                <a:cs typeface="Times New Roman" pitchFamily="18" charset="0"/>
              </a:rPr>
              <a:t> or the sample under detection</a:t>
            </a:r>
          </a:p>
          <a:p>
            <a:endParaRPr lang="en-US" sz="2400" dirty="0">
              <a:latin typeface="Times New Roman" pitchFamily="18" charset="0"/>
            </a:endParaRPr>
          </a:p>
          <a:p>
            <a:endParaRPr lang="en-US" sz="24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divya\Desktop\hplc\hplc4.jpg"/>
          <p:cNvPicPr>
            <a:picLocks noChangeAspect="1" noChangeArrowheads="1"/>
          </p:cNvPicPr>
          <p:nvPr/>
        </p:nvPicPr>
        <p:blipFill>
          <a:blip r:embed="rId2" cstate="print">
            <a:duotone>
              <a:schemeClr val="bg2">
                <a:shade val="45000"/>
                <a:satMod val="135000"/>
              </a:schemeClr>
              <a:prstClr val="white"/>
            </a:duotone>
            <a:lum/>
          </a:blip>
          <a:srcRect/>
          <a:stretch>
            <a:fillRect/>
          </a:stretch>
        </p:blipFill>
        <p:spPr bwMode="auto">
          <a:xfrm>
            <a:off x="0" y="0"/>
            <a:ext cx="9144000" cy="6858000"/>
          </a:xfrm>
          <a:prstGeom prst="rect">
            <a:avLst/>
          </a:prstGeom>
          <a:noFill/>
        </p:spPr>
      </p:pic>
      <p:sp>
        <p:nvSpPr>
          <p:cNvPr id="5" name="Rectangle 4"/>
          <p:cNvSpPr/>
          <p:nvPr/>
        </p:nvSpPr>
        <p:spPr>
          <a:xfrm>
            <a:off x="0" y="0"/>
            <a:ext cx="9144000" cy="6001643"/>
          </a:xfrm>
          <a:prstGeom prst="rect">
            <a:avLst/>
          </a:prstGeom>
        </p:spPr>
        <p:txBody>
          <a:bodyPr wrap="square">
            <a:spAutoFit/>
          </a:bodyPr>
          <a:lstStyle/>
          <a:p>
            <a:r>
              <a:rPr lang="en-US" sz="2400" b="1" dirty="0">
                <a:latin typeface="Times New Roman" pitchFamily="18" charset="0"/>
                <a:cs typeface="Times New Roman" pitchFamily="18" charset="0"/>
              </a:rPr>
              <a:t>Commonly used detectors in HPLC</a:t>
            </a:r>
          </a:p>
          <a:p>
            <a:endParaRPr lang="en-US" sz="2400" b="1" dirty="0">
              <a:latin typeface="Times New Roman" pitchFamily="18" charset="0"/>
              <a:cs typeface="Times New Roman" pitchFamily="18" charset="0"/>
            </a:endParaRPr>
          </a:p>
          <a:p>
            <a:r>
              <a:rPr lang="en-US" sz="2400" b="1" i="1" dirty="0">
                <a:latin typeface="Times New Roman" pitchFamily="18" charset="0"/>
                <a:cs typeface="Times New Roman" pitchFamily="18" charset="0"/>
              </a:rPr>
              <a:t>Ultraviolet (UV)</a:t>
            </a:r>
          </a:p>
          <a:p>
            <a:pPr>
              <a:buFont typeface="Arial" pitchFamily="34" charset="0"/>
              <a:buChar char="•"/>
            </a:pPr>
            <a:r>
              <a:rPr lang="en-US" sz="2400" dirty="0">
                <a:latin typeface="Times New Roman" pitchFamily="18" charset="0"/>
                <a:cs typeface="Times New Roman" pitchFamily="18" charset="0"/>
              </a:rPr>
              <a:t>This type of detector responds to substances that </a:t>
            </a:r>
            <a:r>
              <a:rPr lang="en-US" sz="2400" dirty="0">
                <a:solidFill>
                  <a:srgbClr val="FF0000"/>
                </a:solidFill>
                <a:latin typeface="Times New Roman" pitchFamily="18" charset="0"/>
                <a:cs typeface="Times New Roman" pitchFamily="18" charset="0"/>
              </a:rPr>
              <a:t>absorb light. </a:t>
            </a:r>
          </a:p>
          <a:p>
            <a:pPr>
              <a:buFont typeface="Arial" pitchFamily="34" charset="0"/>
              <a:buChar char="•"/>
            </a:pPr>
            <a:endParaRPr lang="en-US" sz="2400" dirty="0">
              <a:latin typeface="Times New Roman" pitchFamily="18" charset="0"/>
              <a:cs typeface="Times New Roman" pitchFamily="18" charset="0"/>
            </a:endParaRPr>
          </a:p>
          <a:p>
            <a:pPr>
              <a:buFont typeface="Arial" pitchFamily="34" charset="0"/>
              <a:buChar char="•"/>
            </a:pPr>
            <a:r>
              <a:rPr lang="en-US" sz="2400" dirty="0">
                <a:latin typeface="Times New Roman" pitchFamily="18" charset="0"/>
                <a:cs typeface="Times New Roman" pitchFamily="18" charset="0"/>
              </a:rPr>
              <a:t>The UV detector is mainly to </a:t>
            </a:r>
            <a:r>
              <a:rPr lang="en-US" sz="2400" dirty="0">
                <a:solidFill>
                  <a:srgbClr val="FF0000"/>
                </a:solidFill>
                <a:latin typeface="Times New Roman" pitchFamily="18" charset="0"/>
                <a:cs typeface="Times New Roman" pitchFamily="18" charset="0"/>
              </a:rPr>
              <a:t>separate and identify </a:t>
            </a:r>
            <a:r>
              <a:rPr lang="en-US" sz="2400" dirty="0">
                <a:latin typeface="Times New Roman" pitchFamily="18" charset="0"/>
                <a:cs typeface="Times New Roman" pitchFamily="18" charset="0"/>
              </a:rPr>
              <a:t>the principal active components of a mixture. </a:t>
            </a:r>
          </a:p>
          <a:p>
            <a:pPr>
              <a:buFont typeface="Arial" pitchFamily="34" charset="0"/>
              <a:buChar char="•"/>
            </a:pPr>
            <a:endParaRPr lang="en-US" sz="2400" dirty="0">
              <a:latin typeface="Times New Roman" pitchFamily="18" charset="0"/>
              <a:cs typeface="Times New Roman" pitchFamily="18" charset="0"/>
            </a:endParaRPr>
          </a:p>
          <a:p>
            <a:pPr>
              <a:buFont typeface="Arial" pitchFamily="34" charset="0"/>
              <a:buChar char="•"/>
            </a:pPr>
            <a:r>
              <a:rPr lang="en-US" sz="2400" dirty="0">
                <a:latin typeface="Times New Roman" pitchFamily="18" charset="0"/>
                <a:cs typeface="Times New Roman" pitchFamily="18" charset="0"/>
              </a:rPr>
              <a:t>UV detectors are the most </a:t>
            </a:r>
            <a:r>
              <a:rPr lang="en-US" sz="2400" dirty="0">
                <a:solidFill>
                  <a:srgbClr val="FF0000"/>
                </a:solidFill>
                <a:latin typeface="Times New Roman" pitchFamily="18" charset="0"/>
                <a:cs typeface="Times New Roman" pitchFamily="18" charset="0"/>
              </a:rPr>
              <a:t>versatile,</a:t>
            </a:r>
            <a:r>
              <a:rPr lang="en-US" sz="2400" dirty="0">
                <a:latin typeface="Times New Roman" pitchFamily="18" charset="0"/>
                <a:cs typeface="Times New Roman" pitchFamily="18" charset="0"/>
              </a:rPr>
              <a:t> having the </a:t>
            </a:r>
            <a:r>
              <a:rPr lang="en-US" sz="2400" dirty="0">
                <a:solidFill>
                  <a:srgbClr val="FF0000"/>
                </a:solidFill>
                <a:latin typeface="Times New Roman" pitchFamily="18" charset="0"/>
                <a:cs typeface="Times New Roman" pitchFamily="18" charset="0"/>
              </a:rPr>
              <a:t>best sensitivity </a:t>
            </a:r>
            <a:r>
              <a:rPr lang="en-US" sz="2400" dirty="0">
                <a:latin typeface="Times New Roman" pitchFamily="18" charset="0"/>
                <a:cs typeface="Times New Roman" pitchFamily="18" charset="0"/>
              </a:rPr>
              <a:t>and </a:t>
            </a:r>
            <a:r>
              <a:rPr lang="en-US" sz="2400" dirty="0">
                <a:solidFill>
                  <a:srgbClr val="FF0000"/>
                </a:solidFill>
                <a:latin typeface="Times New Roman" pitchFamily="18" charset="0"/>
                <a:cs typeface="Times New Roman" pitchFamily="18" charset="0"/>
              </a:rPr>
              <a:t>linearity.</a:t>
            </a:r>
            <a:r>
              <a:rPr lang="en-US" sz="2400" dirty="0">
                <a:latin typeface="Times New Roman" pitchFamily="18" charset="0"/>
                <a:cs typeface="Times New Roman" pitchFamily="18" charset="0"/>
              </a:rPr>
              <a:t> </a:t>
            </a:r>
          </a:p>
          <a:p>
            <a:pPr>
              <a:buFont typeface="Arial" pitchFamily="34" charset="0"/>
              <a:buChar char="•"/>
            </a:pPr>
            <a:endParaRPr lang="en-US" sz="2400" dirty="0">
              <a:latin typeface="Times New Roman" pitchFamily="18" charset="0"/>
              <a:cs typeface="Times New Roman" pitchFamily="18" charset="0"/>
            </a:endParaRPr>
          </a:p>
          <a:p>
            <a:pPr>
              <a:buFont typeface="Arial" pitchFamily="34" charset="0"/>
              <a:buChar char="•"/>
            </a:pPr>
            <a:r>
              <a:rPr lang="en-US" sz="2400" dirty="0">
                <a:latin typeface="Times New Roman" pitchFamily="18" charset="0"/>
                <a:cs typeface="Times New Roman" pitchFamily="18" charset="0"/>
              </a:rPr>
              <a:t>UV detectors cannot be used for testing substances that are low in </a:t>
            </a:r>
            <a:r>
              <a:rPr lang="en-US" sz="2400" dirty="0" err="1">
                <a:latin typeface="Times New Roman" pitchFamily="18" charset="0"/>
                <a:cs typeface="Times New Roman" pitchFamily="18" charset="0"/>
              </a:rPr>
              <a:t>chromophores</a:t>
            </a:r>
            <a:r>
              <a:rPr lang="en-US" sz="2400" dirty="0">
                <a:latin typeface="Times New Roman" pitchFamily="18" charset="0"/>
                <a:cs typeface="Times New Roman" pitchFamily="18" charset="0"/>
              </a:rPr>
              <a:t> (colorless or virtually colorless) as they cannot absorb light at low range. </a:t>
            </a:r>
          </a:p>
          <a:p>
            <a:pPr>
              <a:buFont typeface="Arial" pitchFamily="34" charset="0"/>
              <a:buChar char="•"/>
            </a:pPr>
            <a:endParaRPr lang="en-US" sz="2400" dirty="0">
              <a:latin typeface="Times New Roman" pitchFamily="18" charset="0"/>
              <a:cs typeface="Times New Roman" pitchFamily="18" charset="0"/>
            </a:endParaRPr>
          </a:p>
          <a:p>
            <a:pPr>
              <a:buFont typeface="Arial" pitchFamily="34" charset="0"/>
              <a:buChar char="•"/>
            </a:pPr>
            <a:r>
              <a:rPr lang="en-US" sz="2400" dirty="0">
                <a:latin typeface="Times New Roman" pitchFamily="18" charset="0"/>
                <a:cs typeface="Times New Roman" pitchFamily="18" charset="0"/>
              </a:rPr>
              <a:t>They are cost-effective and popular and are widely used in industry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divya\Desktop\hplc\hplc4.jpg"/>
          <p:cNvPicPr>
            <a:picLocks noChangeAspect="1" noChangeArrowheads="1"/>
          </p:cNvPicPr>
          <p:nvPr/>
        </p:nvPicPr>
        <p:blipFill>
          <a:blip r:embed="rId2" cstate="print">
            <a:duotone>
              <a:schemeClr val="bg2">
                <a:shade val="45000"/>
                <a:satMod val="135000"/>
              </a:schemeClr>
              <a:prstClr val="white"/>
            </a:duotone>
            <a:lum/>
          </a:blip>
          <a:srcRect/>
          <a:stretch>
            <a:fillRect/>
          </a:stretch>
        </p:blipFill>
        <p:spPr bwMode="auto">
          <a:xfrm>
            <a:off x="0" y="0"/>
            <a:ext cx="9144000" cy="6858000"/>
          </a:xfrm>
          <a:prstGeom prst="rect">
            <a:avLst/>
          </a:prstGeom>
          <a:noFill/>
        </p:spPr>
      </p:pic>
      <p:sp>
        <p:nvSpPr>
          <p:cNvPr id="5" name="Rectangle 4"/>
          <p:cNvSpPr/>
          <p:nvPr/>
        </p:nvSpPr>
        <p:spPr>
          <a:xfrm>
            <a:off x="0" y="0"/>
            <a:ext cx="9144000" cy="2677656"/>
          </a:xfrm>
          <a:prstGeom prst="rect">
            <a:avLst/>
          </a:prstGeom>
        </p:spPr>
        <p:txBody>
          <a:bodyPr wrap="square">
            <a:spAutoFit/>
          </a:bodyPr>
          <a:lstStyle/>
          <a:p>
            <a:r>
              <a:rPr lang="en-US" sz="2400" b="1" i="1" dirty="0">
                <a:latin typeface="Times New Roman" pitchFamily="18" charset="0"/>
                <a:cs typeface="Times New Roman" pitchFamily="18" charset="0"/>
              </a:rPr>
              <a:t>Fluorescence</a:t>
            </a:r>
            <a:endParaRPr lang="en-US" sz="2400" dirty="0">
              <a:latin typeface="Times New Roman" pitchFamily="18" charset="0"/>
              <a:cs typeface="Times New Roman" pitchFamily="18" charset="0"/>
            </a:endParaRPr>
          </a:p>
          <a:p>
            <a:pPr>
              <a:buFont typeface="Arial" pitchFamily="34" charset="0"/>
              <a:buChar char="•"/>
            </a:pPr>
            <a:r>
              <a:rPr lang="en-US" sz="2400" dirty="0">
                <a:latin typeface="Times New Roman" pitchFamily="18" charset="0"/>
                <a:cs typeface="Times New Roman" pitchFamily="18" charset="0"/>
              </a:rPr>
              <a:t>This is a specific detector that senses only those substances that emit light. This detector is popular for </a:t>
            </a:r>
            <a:r>
              <a:rPr lang="en-US" sz="2400" dirty="0">
                <a:solidFill>
                  <a:srgbClr val="FF0000"/>
                </a:solidFill>
                <a:latin typeface="Times New Roman" pitchFamily="18" charset="0"/>
                <a:cs typeface="Times New Roman" pitchFamily="18" charset="0"/>
              </a:rPr>
              <a:t>trace analysis </a:t>
            </a:r>
            <a:r>
              <a:rPr lang="en-US" sz="2400" dirty="0">
                <a:latin typeface="Times New Roman" pitchFamily="18" charset="0"/>
                <a:cs typeface="Times New Roman" pitchFamily="18" charset="0"/>
              </a:rPr>
              <a:t>in environmental science. </a:t>
            </a:r>
          </a:p>
          <a:p>
            <a:pPr>
              <a:buFont typeface="Arial" pitchFamily="34" charset="0"/>
              <a:buChar char="•"/>
            </a:pPr>
            <a:endParaRPr lang="en-US" sz="2400" dirty="0">
              <a:latin typeface="Times New Roman" pitchFamily="18" charset="0"/>
              <a:cs typeface="Times New Roman" pitchFamily="18" charset="0"/>
            </a:endParaRPr>
          </a:p>
          <a:p>
            <a:pPr>
              <a:buFont typeface="Arial" pitchFamily="34" charset="0"/>
              <a:buChar char="•"/>
            </a:pPr>
            <a:r>
              <a:rPr lang="en-US" sz="2400" dirty="0">
                <a:latin typeface="Times New Roman" pitchFamily="18" charset="0"/>
                <a:cs typeface="Times New Roman" pitchFamily="18" charset="0"/>
              </a:rPr>
              <a:t>As it is very sensitive, its response is only linear over a relatively limited concentration range. As there are not many elements that fluoresce, samples must be </a:t>
            </a:r>
            <a:r>
              <a:rPr lang="en-US" sz="2400" dirty="0" err="1">
                <a:latin typeface="Times New Roman" pitchFamily="18" charset="0"/>
                <a:cs typeface="Times New Roman" pitchFamily="18" charset="0"/>
              </a:rPr>
              <a:t>syntesized</a:t>
            </a:r>
            <a:r>
              <a:rPr lang="en-US" sz="2400" dirty="0">
                <a:latin typeface="Times New Roman" pitchFamily="18" charset="0"/>
                <a:cs typeface="Times New Roman" pitchFamily="18" charset="0"/>
              </a:rPr>
              <a:t> to make them detectable.</a:t>
            </a:r>
          </a:p>
        </p:txBody>
      </p:sp>
      <p:sp>
        <p:nvSpPr>
          <p:cNvPr id="6" name="Rectangle 5"/>
          <p:cNvSpPr/>
          <p:nvPr/>
        </p:nvSpPr>
        <p:spPr>
          <a:xfrm>
            <a:off x="0" y="3276600"/>
            <a:ext cx="9144000" cy="3323987"/>
          </a:xfrm>
          <a:prstGeom prst="rect">
            <a:avLst/>
          </a:prstGeom>
        </p:spPr>
        <p:txBody>
          <a:bodyPr wrap="square">
            <a:spAutoFit/>
          </a:bodyPr>
          <a:lstStyle/>
          <a:p>
            <a:r>
              <a:rPr lang="en-US" sz="2400" b="1" i="1" dirty="0">
                <a:latin typeface="Times New Roman" pitchFamily="18" charset="0"/>
                <a:cs typeface="Times New Roman" pitchFamily="18" charset="0"/>
              </a:rPr>
              <a:t>Mass Spectrometry</a:t>
            </a:r>
          </a:p>
          <a:p>
            <a:pPr>
              <a:buFont typeface="Arial" pitchFamily="34" charset="0"/>
              <a:buChar char="•"/>
            </a:pPr>
            <a:endParaRPr lang="en-US" sz="2400" dirty="0">
              <a:latin typeface="Times New Roman" pitchFamily="18" charset="0"/>
              <a:cs typeface="Times New Roman" pitchFamily="18" charset="0"/>
            </a:endParaRPr>
          </a:p>
          <a:p>
            <a:pPr>
              <a:buFont typeface="Arial" pitchFamily="34" charset="0"/>
              <a:buChar char="•"/>
            </a:pPr>
            <a:r>
              <a:rPr lang="en-US" sz="2400" dirty="0">
                <a:latin typeface="Times New Roman" pitchFamily="18" charset="0"/>
                <a:cs typeface="Times New Roman" pitchFamily="18" charset="0"/>
              </a:rPr>
              <a:t>The mass spectrometry detector coupled with HPLC is called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HPLC-MS. HPLC-MS is the most powerful detector, widely used in pharmaceutical laboratories and research and development. </a:t>
            </a:r>
          </a:p>
          <a:p>
            <a:pPr>
              <a:buFont typeface="Arial" pitchFamily="34" charset="0"/>
              <a:buChar char="•"/>
            </a:pPr>
            <a:endParaRPr lang="en-US" sz="2400" dirty="0">
              <a:latin typeface="Times New Roman" pitchFamily="18" charset="0"/>
              <a:cs typeface="Times New Roman" pitchFamily="18" charset="0"/>
            </a:endParaRPr>
          </a:p>
          <a:p>
            <a:pPr>
              <a:buFont typeface="Arial" pitchFamily="34" charset="0"/>
              <a:buChar char="•"/>
            </a:pPr>
            <a:r>
              <a:rPr lang="en-US" sz="2400" dirty="0">
                <a:latin typeface="Times New Roman" pitchFamily="18" charset="0"/>
                <a:cs typeface="Times New Roman" pitchFamily="18" charset="0"/>
              </a:rPr>
              <a:t>The principal benefit of HPLC-MS is that it is </a:t>
            </a:r>
            <a:r>
              <a:rPr lang="en-US" sz="2400" dirty="0">
                <a:solidFill>
                  <a:srgbClr val="FF0000"/>
                </a:solidFill>
                <a:latin typeface="Times New Roman" pitchFamily="18" charset="0"/>
                <a:cs typeface="Times New Roman" pitchFamily="18" charset="0"/>
              </a:rPr>
              <a:t>capable of analyzing </a:t>
            </a:r>
            <a:r>
              <a:rPr lang="en-US" sz="2400" dirty="0">
                <a:latin typeface="Times New Roman" pitchFamily="18" charset="0"/>
                <a:cs typeface="Times New Roman" pitchFamily="18" charset="0"/>
              </a:rPr>
              <a:t>and</a:t>
            </a:r>
            <a:r>
              <a:rPr lang="en-US" sz="2400" dirty="0">
                <a:solidFill>
                  <a:srgbClr val="FF0000"/>
                </a:solidFill>
                <a:latin typeface="Times New Roman" pitchFamily="18" charset="0"/>
                <a:cs typeface="Times New Roman" pitchFamily="18" charset="0"/>
              </a:rPr>
              <a:t> providing molecular identity of a wide range of components.</a:t>
            </a:r>
            <a:br>
              <a:rPr lang="en-US" dirty="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from="(-#ppt_w/2)" to="(#ppt_x)" calcmode="lin" valueType="num">
                                      <p:cBhvr>
                                        <p:cTn id="13" dur="600" fill="hold">
                                          <p:stCondLst>
                                            <p:cond delay="0"/>
                                          </p:stCondLst>
                                        </p:cTn>
                                        <p:tgtEl>
                                          <p:spTgt spid="6"/>
                                        </p:tgtEl>
                                        <p:attrNameLst>
                                          <p:attrName>ppt_x</p:attrName>
                                        </p:attrNameLst>
                                      </p:cBhvr>
                                    </p:anim>
                                    <p:anim from="0" to="-1.0" calcmode="lin" valueType="num">
                                      <p:cBhvr>
                                        <p:cTn id="14" dur="200" decel="50000" autoRev="1" fill="hold">
                                          <p:stCondLst>
                                            <p:cond delay="600"/>
                                          </p:stCondLst>
                                        </p:cTn>
                                        <p:tgtEl>
                                          <p:spTgt spid="6"/>
                                        </p:tgtEl>
                                        <p:attrNameLst>
                                          <p:attrName>xshear</p:attrName>
                                        </p:attrNameLst>
                                      </p:cBhvr>
                                    </p:anim>
                                    <p:animScale>
                                      <p:cBhvr>
                                        <p:cTn id="15" dur="200" decel="100000" autoRev="1" fill="hold">
                                          <p:stCondLst>
                                            <p:cond delay="600"/>
                                          </p:stCondLst>
                                        </p:cTn>
                                        <p:tgtEl>
                                          <p:spTgt spid="6"/>
                                        </p:tgtEl>
                                      </p:cBhvr>
                                      <p:from x="100000" y="100000"/>
                                      <p:to x="80000" y="100000"/>
                                    </p:animScale>
                                    <p:anim by="(#ppt_h/3+#ppt_w*0.1)" calcmode="lin" valueType="num">
                                      <p:cBhvr additive="sum">
                                        <p:cTn id="16"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ivya\Desktop\hplc\hplc4.jpg"/>
          <p:cNvPicPr>
            <a:picLocks noChangeAspect="1" noChangeArrowheads="1"/>
          </p:cNvPicPr>
          <p:nvPr/>
        </p:nvPicPr>
        <p:blipFill>
          <a:blip r:embed="rId2" cstate="print">
            <a:duotone>
              <a:schemeClr val="bg2">
                <a:shade val="45000"/>
                <a:satMod val="135000"/>
              </a:schemeClr>
              <a:prstClr val="white"/>
            </a:duotone>
            <a:lum/>
          </a:blip>
          <a:srcRect/>
          <a:stretch>
            <a:fillRect/>
          </a:stretch>
        </p:blipFill>
        <p:spPr bwMode="auto">
          <a:xfrm>
            <a:off x="0" y="0"/>
            <a:ext cx="9144000" cy="6858000"/>
          </a:xfrm>
          <a:prstGeom prst="rect">
            <a:avLst/>
          </a:prstGeom>
          <a:noFill/>
          <a:ln>
            <a:noFill/>
          </a:ln>
        </p:spPr>
      </p:pic>
      <p:sp>
        <p:nvSpPr>
          <p:cNvPr id="2" name="TextBox 1"/>
          <p:cNvSpPr txBox="1"/>
          <p:nvPr/>
        </p:nvSpPr>
        <p:spPr>
          <a:xfrm>
            <a:off x="0" y="914400"/>
            <a:ext cx="9144000" cy="4247317"/>
          </a:xfrm>
          <a:prstGeom prst="rect">
            <a:avLst/>
          </a:prstGeom>
          <a:noFill/>
        </p:spPr>
        <p:txBody>
          <a:bodyPr wrap="square" rtlCol="0">
            <a:spAutoFit/>
          </a:bodyPr>
          <a:lstStyle/>
          <a:p>
            <a:r>
              <a:rPr lang="en-US" sz="2400" b="1" i="1" dirty="0">
                <a:latin typeface="Times New Roman" pitchFamily="18" charset="0"/>
                <a:cs typeface="Times New Roman" pitchFamily="18" charset="0"/>
              </a:rPr>
              <a:t>Refractive Index (RI) Detection</a:t>
            </a:r>
          </a:p>
          <a:p>
            <a:r>
              <a:rPr lang="en-US" sz="2400" dirty="0">
                <a:latin typeface="Times New Roman" pitchFamily="18" charset="0"/>
                <a:cs typeface="Times New Roman" pitchFamily="18" charset="0"/>
              </a:rPr>
              <a:t>The refractive index (RI) detector uses a monochromator and is one of the least sensitive LC detectors. </a:t>
            </a:r>
          </a:p>
          <a:p>
            <a:pPr>
              <a:buFont typeface="Arial" pitchFamily="34" charset="0"/>
              <a:buChar char="•"/>
            </a:pPr>
            <a:endParaRPr lang="en-US" sz="2400" dirty="0">
              <a:latin typeface="Times New Roman" pitchFamily="18" charset="0"/>
              <a:cs typeface="Times New Roman" pitchFamily="18" charset="0"/>
            </a:endParaRPr>
          </a:p>
          <a:p>
            <a:pPr>
              <a:buFont typeface="Arial" pitchFamily="34" charset="0"/>
              <a:buChar char="•"/>
            </a:pPr>
            <a:r>
              <a:rPr lang="en-US" sz="2400" dirty="0">
                <a:latin typeface="Times New Roman" pitchFamily="18" charset="0"/>
                <a:cs typeface="Times New Roman" pitchFamily="18" charset="0"/>
              </a:rPr>
              <a:t>This detector is extremely useful for detecting those compounds that are non-ionic, do not absorb </a:t>
            </a:r>
            <a:r>
              <a:rPr lang="en-US" sz="2400" dirty="0">
                <a:solidFill>
                  <a:srgbClr val="FF0000"/>
                </a:solidFill>
                <a:latin typeface="Times New Roman" pitchFamily="18" charset="0"/>
                <a:cs typeface="Times New Roman" pitchFamily="18" charset="0"/>
              </a:rPr>
              <a:t>ultraviolet light </a:t>
            </a:r>
            <a:r>
              <a:rPr lang="en-US" sz="2400" dirty="0">
                <a:latin typeface="Times New Roman" pitchFamily="18" charset="0"/>
                <a:cs typeface="Times New Roman" pitchFamily="18" charset="0"/>
              </a:rPr>
              <a:t>and do not fluoresce.</a:t>
            </a:r>
          </a:p>
          <a:p>
            <a:endParaRPr lang="en-US" sz="2400" dirty="0">
              <a:latin typeface="Times New Roman" pitchFamily="18" charset="0"/>
              <a:cs typeface="Times New Roman" pitchFamily="18" charset="0"/>
            </a:endParaRPr>
          </a:p>
          <a:p>
            <a:pPr>
              <a:buFont typeface="Arial" pitchFamily="34" charset="0"/>
              <a:buChar char="•"/>
            </a:pPr>
            <a:r>
              <a:rPr lang="en-US" sz="2400" dirty="0">
                <a:latin typeface="Times New Roman" pitchFamily="18" charset="0"/>
                <a:cs typeface="Times New Roman" pitchFamily="18" charset="0"/>
              </a:rPr>
              <a:t>e.g. sugar, alcohol, fatty acid and polymers.</a:t>
            </a:r>
          </a:p>
          <a:p>
            <a:endParaRPr lang="en-US" sz="2400" dirty="0">
              <a:latin typeface="Times New Roman" pitchFamily="18" charset="0"/>
              <a:cs typeface="Times New Roman" pitchFamily="18" charset="0"/>
            </a:endParaRPr>
          </a:p>
          <a:p>
            <a:br>
              <a:rPr lang="en-US" dirty="0"/>
            </a:br>
            <a:br>
              <a:rPr lang="en-US" dirty="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ivya\Desktop\hplc\hplc4.jpg"/>
          <p:cNvPicPr>
            <a:picLocks noChangeAspect="1" noChangeArrowheads="1"/>
          </p:cNvPicPr>
          <p:nvPr/>
        </p:nvPicPr>
        <p:blipFill>
          <a:blip r:embed="rId2" cstate="print">
            <a:duotone>
              <a:schemeClr val="bg2">
                <a:shade val="45000"/>
                <a:satMod val="135000"/>
              </a:schemeClr>
              <a:prstClr val="white"/>
            </a:duotone>
            <a:lum/>
          </a:blip>
          <a:srcRect/>
          <a:stretch>
            <a:fillRect/>
          </a:stretch>
        </p:blipFill>
        <p:spPr bwMode="auto">
          <a:xfrm>
            <a:off x="0" y="0"/>
            <a:ext cx="9144000" cy="6858000"/>
          </a:xfrm>
          <a:prstGeom prst="rect">
            <a:avLst/>
          </a:prstGeom>
          <a:noFill/>
        </p:spPr>
      </p:pic>
      <p:sp>
        <p:nvSpPr>
          <p:cNvPr id="2" name="Rectangle 1"/>
          <p:cNvSpPr/>
          <p:nvPr/>
        </p:nvSpPr>
        <p:spPr>
          <a:xfrm>
            <a:off x="0" y="304800"/>
            <a:ext cx="9144000" cy="3416320"/>
          </a:xfrm>
          <a:prstGeom prst="rect">
            <a:avLst/>
          </a:prstGeom>
        </p:spPr>
        <p:txBody>
          <a:bodyPr wrap="square">
            <a:spAutoFit/>
          </a:bodyPr>
          <a:lstStyle/>
          <a:p>
            <a:r>
              <a:rPr lang="en-US" sz="2400" b="1" dirty="0">
                <a:latin typeface="Times New Roman" pitchFamily="18" charset="0"/>
                <a:cs typeface="Times New Roman" pitchFamily="18" charset="0"/>
              </a:rPr>
              <a:t>F . Data processing unit (Computer) </a:t>
            </a:r>
          </a:p>
          <a:p>
            <a:r>
              <a:rPr lang="en-US" sz="2400" dirty="0">
                <a:latin typeface="Times New Roman" pitchFamily="18" charset="0"/>
                <a:cs typeface="Times New Roman" pitchFamily="18" charset="0"/>
              </a:rPr>
              <a:t>•Frequently called the data system, the computer not only controls all the modules of the HPLC instrument but it takes the signal from the detector and uses it to determine </a:t>
            </a:r>
            <a:r>
              <a:rPr lang="en-US" sz="2400" dirty="0">
                <a:solidFill>
                  <a:srgbClr val="FF0000"/>
                </a:solidFill>
                <a:latin typeface="Times New Roman" pitchFamily="18" charset="0"/>
                <a:cs typeface="Times New Roman" pitchFamily="18" charset="0"/>
              </a:rPr>
              <a:t>the time of elution </a:t>
            </a:r>
            <a:r>
              <a:rPr lang="en-US" sz="2400" dirty="0">
                <a:latin typeface="Times New Roman" pitchFamily="18" charset="0"/>
                <a:cs typeface="Times New Roman" pitchFamily="18" charset="0"/>
              </a:rPr>
              <a:t>(retention time) of the sample components (qualitative analysis) and the </a:t>
            </a:r>
            <a:r>
              <a:rPr lang="en-US" sz="2400" dirty="0">
                <a:solidFill>
                  <a:srgbClr val="FF0000"/>
                </a:solidFill>
                <a:latin typeface="Times New Roman" pitchFamily="18" charset="0"/>
                <a:cs typeface="Times New Roman" pitchFamily="18" charset="0"/>
              </a:rPr>
              <a:t>amount of sample </a:t>
            </a:r>
            <a:r>
              <a:rPr lang="en-US" sz="2400" dirty="0">
                <a:latin typeface="Times New Roman" pitchFamily="18" charset="0"/>
                <a:cs typeface="Times New Roman" pitchFamily="18" charset="0"/>
              </a:rPr>
              <a:t>(quantitative analysis).</a:t>
            </a:r>
          </a:p>
          <a:p>
            <a:endParaRPr lang="en-US" sz="2400" dirty="0">
              <a:latin typeface="Times New Roman" pitchFamily="18" charset="0"/>
              <a:cs typeface="Times New Roman" pitchFamily="18" charset="0"/>
            </a:endParaRPr>
          </a:p>
          <a:p>
            <a:pPr>
              <a:buFont typeface="Arial" pitchFamily="34" charset="0"/>
              <a:buChar char="•"/>
            </a:pPr>
            <a:r>
              <a:rPr lang="en-US" sz="2400" dirty="0">
                <a:latin typeface="Times New Roman" pitchFamily="18" charset="0"/>
                <a:cs typeface="Times New Roman" pitchFamily="18" charset="0"/>
              </a:rPr>
              <a:t>The concentration of each detected component is calculated from the area or height of the corresponding peak and reported.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ivya\Desktop\hplc\hplc3.jpg"/>
          <p:cNvPicPr>
            <a:picLocks noChangeAspect="1" noChangeArrowheads="1"/>
          </p:cNvPicPr>
          <p:nvPr/>
        </p:nvPicPr>
        <p:blipFill>
          <a:blip r:embed="rId2" cstate="print">
            <a:duotone>
              <a:schemeClr val="bg2">
                <a:shade val="45000"/>
                <a:satMod val="135000"/>
              </a:schemeClr>
              <a:prstClr val="white"/>
            </a:duotone>
            <a:lum contrast="30000"/>
          </a:blip>
          <a:srcRect t="1905" r="1429" b="25714"/>
          <a:stretch>
            <a:fillRect/>
          </a:stretch>
        </p:blipFill>
        <p:spPr bwMode="auto">
          <a:xfrm>
            <a:off x="0" y="0"/>
            <a:ext cx="9144000" cy="6837017"/>
          </a:xfrm>
          <a:prstGeom prst="rect">
            <a:avLst/>
          </a:prstGeom>
          <a:noFill/>
        </p:spPr>
      </p:pic>
      <p:pic>
        <p:nvPicPr>
          <p:cNvPr id="2" name="Picture 1" descr="C:\Users\divya\Desktop\hplc\hplc3.jpg"/>
          <p:cNvPicPr>
            <a:picLocks noChangeAspect="1" noChangeArrowheads="1"/>
          </p:cNvPicPr>
          <p:nvPr/>
        </p:nvPicPr>
        <p:blipFill>
          <a:blip r:embed="rId2" cstate="print"/>
          <a:srcRect t="-7619" r="58572" b="29524"/>
          <a:stretch>
            <a:fillRect/>
          </a:stretch>
        </p:blipFill>
        <p:spPr bwMode="auto">
          <a:xfrm>
            <a:off x="0" y="0"/>
            <a:ext cx="2048107" cy="6858000"/>
          </a:xfrm>
          <a:prstGeom prst="rect">
            <a:avLst/>
          </a:prstGeom>
          <a:ln>
            <a:noFill/>
          </a:ln>
          <a:effectLst>
            <a:softEdge rad="112500"/>
          </a:effectLst>
        </p:spPr>
      </p:pic>
      <p:sp>
        <p:nvSpPr>
          <p:cNvPr id="4" name="TextBox 3"/>
          <p:cNvSpPr txBox="1"/>
          <p:nvPr/>
        </p:nvSpPr>
        <p:spPr>
          <a:xfrm>
            <a:off x="1905000" y="0"/>
            <a:ext cx="7239000" cy="5539978"/>
          </a:xfrm>
          <a:prstGeom prst="rect">
            <a:avLst/>
          </a:prstGeom>
          <a:noFill/>
        </p:spPr>
        <p:txBody>
          <a:bodyPr wrap="square" rtlCol="0">
            <a:spAutoFit/>
          </a:bodyPr>
          <a:lstStyle/>
          <a:p>
            <a:endParaRPr lang="en-US" sz="2400" dirty="0">
              <a:latin typeface="Times New Roman" pitchFamily="18" charset="0"/>
              <a:cs typeface="Times New Roman" pitchFamily="18" charset="0"/>
            </a:endParaRPr>
          </a:p>
          <a:p>
            <a:pPr>
              <a:lnSpc>
                <a:spcPct val="200000"/>
              </a:lnSpc>
            </a:pPr>
            <a:r>
              <a:rPr lang="en-US" sz="2400" dirty="0">
                <a:latin typeface="Times New Roman" pitchFamily="18" charset="0"/>
                <a:cs typeface="Times New Roman" pitchFamily="18" charset="0"/>
              </a:rPr>
              <a:t>HPLC is a type of</a:t>
            </a:r>
            <a:r>
              <a:rPr lang="en-US" sz="2400" b="1" dirty="0">
                <a:latin typeface="Times New Roman" pitchFamily="18" charset="0"/>
                <a:cs typeface="Times New Roman" pitchFamily="18" charset="0"/>
              </a:rPr>
              <a:t> liquid chromatography </a:t>
            </a:r>
            <a:r>
              <a:rPr lang="en-US" sz="2400" dirty="0">
                <a:latin typeface="Times New Roman" pitchFamily="18" charset="0"/>
                <a:cs typeface="Times New Roman" pitchFamily="18" charset="0"/>
              </a:rPr>
              <a:t>where the sample is forced through a </a:t>
            </a:r>
            <a:r>
              <a:rPr lang="en-US" sz="2400" b="1" dirty="0">
                <a:latin typeface="Times New Roman" pitchFamily="18" charset="0"/>
                <a:cs typeface="Times New Roman" pitchFamily="18" charset="0"/>
              </a:rPr>
              <a:t>column</a:t>
            </a:r>
            <a:r>
              <a:rPr lang="en-US" sz="2400" dirty="0">
                <a:latin typeface="Times New Roman" pitchFamily="18" charset="0"/>
                <a:cs typeface="Times New Roman" pitchFamily="18" charset="0"/>
              </a:rPr>
              <a:t> that is packed with a stationary phase composed of irregularly or spherically shaped particles, a porous monolithic layer , or a porous membrane by a liquid (mobile phase) at high pressure.</a:t>
            </a:r>
          </a:p>
          <a:p>
            <a:pPr>
              <a:lnSpc>
                <a:spcPct val="200000"/>
              </a:lnSpc>
            </a:pPr>
            <a:endParaRPr lang="en-US" dirty="0"/>
          </a:p>
          <a:p>
            <a:endParaRPr lang="en-US" dirty="0"/>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C:\Users\divya\Desktop\hplc\hplc6.jpg"/>
          <p:cNvPicPr>
            <a:picLocks noChangeAspect="1" noChangeArrowheads="1"/>
          </p:cNvPicPr>
          <p:nvPr/>
        </p:nvPicPr>
        <p:blipFill>
          <a:blip r:embed="rId2" cstate="print">
            <a:duotone>
              <a:schemeClr val="bg2">
                <a:shade val="45000"/>
                <a:satMod val="135000"/>
              </a:schemeClr>
              <a:prstClr val="white"/>
            </a:duotone>
            <a:lum bright="10000"/>
          </a:blip>
          <a:srcRect r="8572" b="25238"/>
          <a:stretch>
            <a:fillRect/>
          </a:stretch>
        </p:blipFill>
        <p:spPr bwMode="auto">
          <a:xfrm>
            <a:off x="1" y="0"/>
            <a:ext cx="9143999" cy="6796682"/>
          </a:xfrm>
          <a:prstGeom prst="rect">
            <a:avLst/>
          </a:prstGeom>
          <a:noFill/>
        </p:spPr>
      </p:pic>
      <p:sp>
        <p:nvSpPr>
          <p:cNvPr id="2" name="Flowchart: Process 1"/>
          <p:cNvSpPr/>
          <p:nvPr/>
        </p:nvSpPr>
        <p:spPr>
          <a:xfrm>
            <a:off x="2819400" y="1066800"/>
            <a:ext cx="2971800" cy="533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Switch on instrument  </a:t>
            </a:r>
          </a:p>
        </p:txBody>
      </p:sp>
      <p:sp>
        <p:nvSpPr>
          <p:cNvPr id="3" name="Down Arrow 2"/>
          <p:cNvSpPr/>
          <p:nvPr/>
        </p:nvSpPr>
        <p:spPr>
          <a:xfrm>
            <a:off x="4191000" y="16764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Process 3"/>
          <p:cNvSpPr/>
          <p:nvPr/>
        </p:nvSpPr>
        <p:spPr>
          <a:xfrm>
            <a:off x="2819400" y="2209800"/>
            <a:ext cx="3048000" cy="609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Check system set up</a:t>
            </a:r>
          </a:p>
        </p:txBody>
      </p:sp>
      <p:sp>
        <p:nvSpPr>
          <p:cNvPr id="6" name="Down Arrow 5"/>
          <p:cNvSpPr/>
          <p:nvPr/>
        </p:nvSpPr>
        <p:spPr>
          <a:xfrm flipH="1">
            <a:off x="4191000" y="29718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19400" y="3581400"/>
            <a:ext cx="3048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Prime the pump</a:t>
            </a:r>
          </a:p>
        </p:txBody>
      </p:sp>
      <p:sp>
        <p:nvSpPr>
          <p:cNvPr id="8" name="Down Arrow 7"/>
          <p:cNvSpPr/>
          <p:nvPr/>
        </p:nvSpPr>
        <p:spPr>
          <a:xfrm>
            <a:off x="4191000" y="4343400"/>
            <a:ext cx="2286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95600" y="5029200"/>
            <a:ext cx="3048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Prepare the column</a:t>
            </a:r>
          </a:p>
        </p:txBody>
      </p:sp>
      <p:sp>
        <p:nvSpPr>
          <p:cNvPr id="10" name="Down Arrow 9"/>
          <p:cNvSpPr/>
          <p:nvPr/>
        </p:nvSpPr>
        <p:spPr>
          <a:xfrm>
            <a:off x="4191000" y="5562600"/>
            <a:ext cx="2286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200400" y="228600"/>
            <a:ext cx="2463560" cy="584775"/>
          </a:xfrm>
          <a:prstGeom prst="rect">
            <a:avLst/>
          </a:prstGeom>
          <a:noFill/>
        </p:spPr>
        <p:txBody>
          <a:bodyPr wrap="none" rtlCol="0">
            <a:spAutoFit/>
          </a:bodyPr>
          <a:lstStyle/>
          <a:p>
            <a:r>
              <a:rPr lang="en-US" sz="3200" dirty="0">
                <a:latin typeface="Algerian" pitchFamily="82" charset="0"/>
                <a:cs typeface="Times New Roman" pitchFamily="18" charset="0"/>
              </a:rPr>
              <a:t>OPERATION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Users\divya\Desktop\hplc\hplc6.jpg"/>
          <p:cNvPicPr>
            <a:picLocks noChangeAspect="1" noChangeArrowheads="1"/>
          </p:cNvPicPr>
          <p:nvPr/>
        </p:nvPicPr>
        <p:blipFill>
          <a:blip r:embed="rId2" cstate="print">
            <a:duotone>
              <a:schemeClr val="bg2">
                <a:shade val="45000"/>
                <a:satMod val="135000"/>
              </a:schemeClr>
              <a:prstClr val="white"/>
            </a:duotone>
            <a:lum bright="10000"/>
          </a:blip>
          <a:srcRect r="8572" b="25238"/>
          <a:stretch>
            <a:fillRect/>
          </a:stretch>
        </p:blipFill>
        <p:spPr bwMode="auto">
          <a:xfrm>
            <a:off x="1" y="0"/>
            <a:ext cx="9143999" cy="6796682"/>
          </a:xfrm>
          <a:prstGeom prst="rect">
            <a:avLst/>
          </a:prstGeom>
          <a:noFill/>
        </p:spPr>
      </p:pic>
      <p:sp>
        <p:nvSpPr>
          <p:cNvPr id="2" name="Rectangle 1"/>
          <p:cNvSpPr/>
          <p:nvPr/>
        </p:nvSpPr>
        <p:spPr>
          <a:xfrm>
            <a:off x="2895600" y="228600"/>
            <a:ext cx="3200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Set-up software(for system flushing)</a:t>
            </a:r>
          </a:p>
        </p:txBody>
      </p:sp>
      <p:sp>
        <p:nvSpPr>
          <p:cNvPr id="3" name="Down Arrow 2"/>
          <p:cNvSpPr/>
          <p:nvPr/>
        </p:nvSpPr>
        <p:spPr>
          <a:xfrm>
            <a:off x="4191000" y="838200"/>
            <a:ext cx="3048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819400" y="1600200"/>
            <a:ext cx="3276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Software set up(for sample run)</a:t>
            </a:r>
          </a:p>
        </p:txBody>
      </p:sp>
      <p:sp>
        <p:nvSpPr>
          <p:cNvPr id="5" name="Down Arrow 4"/>
          <p:cNvSpPr/>
          <p:nvPr/>
        </p:nvSpPr>
        <p:spPr>
          <a:xfrm>
            <a:off x="4267200" y="2362200"/>
            <a:ext cx="3048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95600" y="3124200"/>
            <a:ext cx="3352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Sample injection</a:t>
            </a:r>
          </a:p>
        </p:txBody>
      </p:sp>
      <p:sp>
        <p:nvSpPr>
          <p:cNvPr id="7" name="Down Arrow 6"/>
          <p:cNvSpPr/>
          <p:nvPr/>
        </p:nvSpPr>
        <p:spPr>
          <a:xfrm>
            <a:off x="4267200" y="3886200"/>
            <a:ext cx="3048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895600" y="4724400"/>
            <a:ext cx="3352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Chromatograph data acquisition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divya\Desktop\hplc\hplc4.jpg"/>
          <p:cNvPicPr>
            <a:picLocks noChangeAspect="1" noChangeArrowheads="1"/>
          </p:cNvPicPr>
          <p:nvPr/>
        </p:nvPicPr>
        <p:blipFill>
          <a:blip r:embed="rId2" cstate="print">
            <a:duotone>
              <a:schemeClr val="bg2">
                <a:shade val="45000"/>
                <a:satMod val="135000"/>
              </a:schemeClr>
              <a:prstClr val="white"/>
            </a:duotone>
            <a:lum/>
          </a:blip>
          <a:srcRect/>
          <a:stretch>
            <a:fillRect/>
          </a:stretch>
        </p:blipFill>
        <p:spPr bwMode="auto">
          <a:xfrm>
            <a:off x="-609600" y="0"/>
            <a:ext cx="9753600" cy="6858000"/>
          </a:xfrm>
          <a:prstGeom prst="rect">
            <a:avLst/>
          </a:prstGeom>
          <a:noFill/>
        </p:spPr>
      </p:pic>
      <p:sp>
        <p:nvSpPr>
          <p:cNvPr id="2" name="TextBox 1"/>
          <p:cNvSpPr txBox="1"/>
          <p:nvPr/>
        </p:nvSpPr>
        <p:spPr>
          <a:xfrm>
            <a:off x="0" y="0"/>
            <a:ext cx="9144000" cy="6370975"/>
          </a:xfrm>
          <a:prstGeom prst="rect">
            <a:avLst/>
          </a:prstGeom>
          <a:noFill/>
        </p:spPr>
        <p:txBody>
          <a:bodyPr wrap="square" rtlCol="0">
            <a:spAutoFit/>
          </a:bodyPr>
          <a:lstStyle/>
          <a:p>
            <a:endParaRPr lang="en-US"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Retention time (RT)</a:t>
            </a:r>
            <a:r>
              <a:rPr 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rPr>
              <a:t>In a chromatogram, different peaks  correspond to different components of the separated mixture.</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Time elapsed between sample introduction and maximum of response, it is the characteristic time it takes for a particular </a:t>
            </a:r>
            <a:r>
              <a:rPr lang="en-US" sz="2400" dirty="0" err="1">
                <a:latin typeface="Times New Roman" pitchFamily="18" charset="0"/>
                <a:cs typeface="Times New Roman" pitchFamily="18" charset="0"/>
              </a:rPr>
              <a:t>analyte</a:t>
            </a:r>
            <a:r>
              <a:rPr lang="en-US" sz="2400" dirty="0">
                <a:latin typeface="Times New Roman" pitchFamily="18" charset="0"/>
                <a:cs typeface="Times New Roman" pitchFamily="18" charset="0"/>
              </a:rPr>
              <a:t> to pass through the system</a:t>
            </a:r>
          </a:p>
          <a:p>
            <a:endParaRPr lang="en-US" dirty="0"/>
          </a:p>
          <a:p>
            <a:endParaRPr lang="en-US" dirty="0"/>
          </a:p>
          <a:p>
            <a:endParaRPr lang="en-US" dirty="0"/>
          </a:p>
          <a:p>
            <a:endParaRPr lang="en-US" dirty="0"/>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 </a:t>
            </a:r>
          </a:p>
          <a:p>
            <a:endParaRPr lang="en-US" dirty="0"/>
          </a:p>
          <a:p>
            <a:endParaRPr lang="en-US" dirty="0"/>
          </a:p>
          <a:p>
            <a:endParaRPr lang="en-US" dirty="0"/>
          </a:p>
          <a:p>
            <a:endParaRPr lang="en-US" dirty="0"/>
          </a:p>
        </p:txBody>
      </p:sp>
      <p:pic>
        <p:nvPicPr>
          <p:cNvPr id="4" name="Picture 2"/>
          <p:cNvPicPr>
            <a:picLocks noChangeAspect="1" noChangeArrowheads="1"/>
          </p:cNvPicPr>
          <p:nvPr/>
        </p:nvPicPr>
        <p:blipFill>
          <a:blip r:embed="rId3" cstate="print"/>
          <a:srcRect l="69107" t="21875" r="16838" b="32292"/>
          <a:stretch>
            <a:fillRect/>
          </a:stretch>
        </p:blipFill>
        <p:spPr bwMode="auto">
          <a:xfrm>
            <a:off x="228600" y="3276600"/>
            <a:ext cx="2286000" cy="3352800"/>
          </a:xfrm>
          <a:prstGeom prst="rect">
            <a:avLst/>
          </a:prstGeom>
          <a:noFill/>
          <a:ln w="9525">
            <a:noFill/>
            <a:miter lim="800000"/>
            <a:headEnd/>
            <a:tailEnd/>
          </a:ln>
        </p:spPr>
      </p:pic>
      <p:sp>
        <p:nvSpPr>
          <p:cNvPr id="5" name="Right Arrow 4"/>
          <p:cNvSpPr/>
          <p:nvPr/>
        </p:nvSpPr>
        <p:spPr>
          <a:xfrm>
            <a:off x="3429000" y="3810000"/>
            <a:ext cx="1066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876800" y="3581400"/>
            <a:ext cx="3657600" cy="1569660"/>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Time taken for the </a:t>
            </a:r>
            <a:r>
              <a:rPr lang="en-US" sz="2400" dirty="0" err="1">
                <a:solidFill>
                  <a:srgbClr val="FF0000"/>
                </a:solidFill>
                <a:latin typeface="Times New Roman" pitchFamily="18" charset="0"/>
                <a:cs typeface="Times New Roman" pitchFamily="18" charset="0"/>
              </a:rPr>
              <a:t>analyte</a:t>
            </a:r>
            <a:r>
              <a:rPr lang="en-US" sz="2400" dirty="0">
                <a:solidFill>
                  <a:srgbClr val="FF0000"/>
                </a:solidFill>
                <a:latin typeface="Times New Roman" pitchFamily="18" charset="0"/>
                <a:cs typeface="Times New Roman" pitchFamily="18" charset="0"/>
              </a:rPr>
              <a:t> to travel from the column inlet to the point of detection(maximum peak)</a:t>
            </a:r>
          </a:p>
        </p:txBody>
      </p:sp>
      <p:sp>
        <p:nvSpPr>
          <p:cNvPr id="9" name="TextBox 8"/>
          <p:cNvSpPr txBox="1"/>
          <p:nvPr/>
        </p:nvSpPr>
        <p:spPr>
          <a:xfrm>
            <a:off x="2590800" y="152400"/>
            <a:ext cx="5791200" cy="584775"/>
          </a:xfrm>
          <a:prstGeom prst="rect">
            <a:avLst/>
          </a:prstGeom>
          <a:noFill/>
        </p:spPr>
        <p:txBody>
          <a:bodyPr wrap="square" rtlCol="0">
            <a:spAutoFit/>
          </a:bodyPr>
          <a:lstStyle/>
          <a:p>
            <a:r>
              <a:rPr lang="en-US" sz="3200" dirty="0">
                <a:latin typeface="Algerian" pitchFamily="82" charset="0"/>
              </a:rPr>
              <a:t>Parameters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from="(-#ppt_w/2)" to="(#ppt_x)" calcmode="lin" valueType="num">
                                      <p:cBhvr>
                                        <p:cTn id="13" dur="600" fill="hold">
                                          <p:stCondLst>
                                            <p:cond delay="0"/>
                                          </p:stCondLst>
                                        </p:cTn>
                                        <p:tgtEl>
                                          <p:spTgt spid="6"/>
                                        </p:tgtEl>
                                        <p:attrNameLst>
                                          <p:attrName>ppt_x</p:attrName>
                                        </p:attrNameLst>
                                      </p:cBhvr>
                                    </p:anim>
                                    <p:anim from="0" to="-1.0" calcmode="lin" valueType="num">
                                      <p:cBhvr>
                                        <p:cTn id="14" dur="200" decel="50000" autoRev="1" fill="hold">
                                          <p:stCondLst>
                                            <p:cond delay="600"/>
                                          </p:stCondLst>
                                        </p:cTn>
                                        <p:tgtEl>
                                          <p:spTgt spid="6"/>
                                        </p:tgtEl>
                                        <p:attrNameLst>
                                          <p:attrName>xshear</p:attrName>
                                        </p:attrNameLst>
                                      </p:cBhvr>
                                    </p:anim>
                                    <p:animScale>
                                      <p:cBhvr>
                                        <p:cTn id="15" dur="200" decel="100000" autoRev="1" fill="hold">
                                          <p:stCondLst>
                                            <p:cond delay="600"/>
                                          </p:stCondLst>
                                        </p:cTn>
                                        <p:tgtEl>
                                          <p:spTgt spid="6"/>
                                        </p:tgtEl>
                                      </p:cBhvr>
                                      <p:from x="100000" y="100000"/>
                                      <p:to x="80000" y="100000"/>
                                    </p:animScale>
                                    <p:anim by="(#ppt_h/3+#ppt_w*0.1)" calcmode="lin" valueType="num">
                                      <p:cBhvr additive="sum">
                                        <p:cTn id="16" dur="200" decel="100000" autoRev="1" fill="hold">
                                          <p:stCondLst>
                                            <p:cond delay="600"/>
                                          </p:stCondLst>
                                        </p:cTn>
                                        <p:tgtEl>
                                          <p:spTgt spid="6"/>
                                        </p:tgtEl>
                                        <p:attrNameLst>
                                          <p:attrName>ppt_x</p:attrName>
                                        </p:attrNameLst>
                                      </p:cBhvr>
                                    </p:anim>
                                  </p:childTnLst>
                                </p:cTn>
                              </p:par>
                              <p:par>
                                <p:cTn id="17" presetID="34" presetClass="entr" presetSubtype="0" fill="hold"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from="(-#ppt_w/2)" to="(#ppt_x)" calcmode="lin" valueType="num">
                                      <p:cBhvr>
                                        <p:cTn id="19" dur="600" fill="hold">
                                          <p:stCondLst>
                                            <p:cond delay="0"/>
                                          </p:stCondLst>
                                        </p:cTn>
                                        <p:tgtEl>
                                          <p:spTgt spid="9">
                                            <p:txEl>
                                              <p:pRg st="0" end="0"/>
                                            </p:txEl>
                                          </p:spTgt>
                                        </p:tgtEl>
                                        <p:attrNameLst>
                                          <p:attrName>ppt_x</p:attrName>
                                        </p:attrNameLst>
                                      </p:cBhvr>
                                    </p:anim>
                                    <p:anim from="0" to="-1.0" calcmode="lin" valueType="num">
                                      <p:cBhvr>
                                        <p:cTn id="20" dur="200" decel="50000" autoRev="1" fill="hold">
                                          <p:stCondLst>
                                            <p:cond delay="600"/>
                                          </p:stCondLst>
                                        </p:cTn>
                                        <p:tgtEl>
                                          <p:spTgt spid="9">
                                            <p:txEl>
                                              <p:pRg st="0" end="0"/>
                                            </p:txEl>
                                          </p:spTgt>
                                        </p:tgtEl>
                                        <p:attrNameLst>
                                          <p:attrName>xshear</p:attrName>
                                        </p:attrNameLst>
                                      </p:cBhvr>
                                    </p:anim>
                                    <p:animScale>
                                      <p:cBhvr>
                                        <p:cTn id="21" dur="200" decel="100000" autoRev="1" fill="hold">
                                          <p:stCondLst>
                                            <p:cond delay="600"/>
                                          </p:stCondLst>
                                        </p:cTn>
                                        <p:tgtEl>
                                          <p:spTgt spid="9">
                                            <p:txEl>
                                              <p:pRg st="0" end="0"/>
                                            </p:txEl>
                                          </p:spTgt>
                                        </p:tgtEl>
                                      </p:cBhvr>
                                      <p:from x="100000" y="100000"/>
                                      <p:to x="80000" y="100000"/>
                                    </p:animScale>
                                    <p:anim by="(#ppt_h/3+#ppt_w*0.1)" calcmode="lin" valueType="num">
                                      <p:cBhvr additive="sum">
                                        <p:cTn id="22" dur="200" decel="100000" autoRev="1" fill="hold">
                                          <p:stCondLst>
                                            <p:cond delay="600"/>
                                          </p:stCondLst>
                                        </p:cTn>
                                        <p:tgtEl>
                                          <p:spTgt spid="9">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16984" t="12500" r="13909" b="7292"/>
          <a:stretch>
            <a:fillRect/>
          </a:stretch>
        </p:blipFill>
        <p:spPr bwMode="auto">
          <a:xfrm>
            <a:off x="0" y="533400"/>
            <a:ext cx="8991600" cy="586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ivya\Desktop\hplc\hplc4.jpg"/>
          <p:cNvPicPr>
            <a:picLocks noChangeAspect="1" noChangeArrowheads="1"/>
          </p:cNvPicPr>
          <p:nvPr/>
        </p:nvPicPr>
        <p:blipFill>
          <a:blip r:embed="rId2" cstate="print">
            <a:duotone>
              <a:schemeClr val="bg2">
                <a:shade val="45000"/>
                <a:satMod val="135000"/>
              </a:schemeClr>
              <a:prstClr val="white"/>
            </a:duotone>
            <a:lum/>
          </a:blip>
          <a:srcRect/>
          <a:stretch>
            <a:fillRect/>
          </a:stretch>
        </p:blipFill>
        <p:spPr bwMode="auto">
          <a:xfrm>
            <a:off x="0" y="0"/>
            <a:ext cx="9144000" cy="6858000"/>
          </a:xfrm>
          <a:prstGeom prst="rect">
            <a:avLst/>
          </a:prstGeom>
          <a:noFill/>
        </p:spPr>
      </p:pic>
      <p:sp>
        <p:nvSpPr>
          <p:cNvPr id="2" name="TextBox 1"/>
          <p:cNvSpPr txBox="1"/>
          <p:nvPr/>
        </p:nvSpPr>
        <p:spPr>
          <a:xfrm>
            <a:off x="0" y="0"/>
            <a:ext cx="9144000" cy="3046988"/>
          </a:xfrm>
          <a:prstGeom prst="rect">
            <a:avLst/>
          </a:prstGeom>
          <a:noFill/>
        </p:spPr>
        <p:txBody>
          <a:bodyPr wrap="square" rtlCol="0">
            <a:spAutoFit/>
          </a:bodyPr>
          <a:lstStyle/>
          <a:p>
            <a:pPr>
              <a:buFont typeface="Arial" pitchFamily="34" charset="0"/>
              <a:buChar char="•"/>
            </a:pPr>
            <a:r>
              <a:rPr lang="en-US" sz="2400" dirty="0">
                <a:latin typeface="Times New Roman" pitchFamily="18" charset="0"/>
                <a:cs typeface="Times New Roman" pitchFamily="18" charset="0"/>
              </a:rPr>
              <a:t>For assay the main peak(main component) is considered</a:t>
            </a:r>
          </a:p>
          <a:p>
            <a:endParaRPr lang="en-US" sz="2400" dirty="0">
              <a:latin typeface="Times New Roman" pitchFamily="18" charset="0"/>
              <a:cs typeface="Times New Roman" pitchFamily="18" charset="0"/>
            </a:endParaRPr>
          </a:p>
          <a:p>
            <a:pPr>
              <a:buFont typeface="Arial" pitchFamily="34" charset="0"/>
              <a:buChar char="•"/>
            </a:pPr>
            <a:r>
              <a:rPr lang="en-US" sz="2400" dirty="0">
                <a:latin typeface="Times New Roman" pitchFamily="18" charset="0"/>
                <a:cs typeface="Times New Roman" pitchFamily="18" charset="0"/>
              </a:rPr>
              <a:t>For purity test all the peaks are considered</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Area of peak   A= height × base/2</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Peak area gives us the concentration of the </a:t>
            </a:r>
            <a:r>
              <a:rPr lang="en-US" sz="2400" dirty="0" err="1">
                <a:latin typeface="Times New Roman" pitchFamily="18" charset="0"/>
                <a:cs typeface="Times New Roman" pitchFamily="18" charset="0"/>
              </a:rPr>
              <a:t>analyte</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ivya\Desktop\hplc\hplc4.jpg"/>
          <p:cNvPicPr>
            <a:picLocks noChangeAspect="1" noChangeArrowheads="1"/>
          </p:cNvPicPr>
          <p:nvPr/>
        </p:nvPicPr>
        <p:blipFill>
          <a:blip r:embed="rId2" cstate="print">
            <a:duotone>
              <a:schemeClr val="bg2">
                <a:shade val="45000"/>
                <a:satMod val="135000"/>
              </a:schemeClr>
              <a:prstClr val="white"/>
            </a:duotone>
            <a:lum/>
          </a:blip>
          <a:srcRect/>
          <a:stretch>
            <a:fillRect/>
          </a:stretch>
        </p:blipFill>
        <p:spPr bwMode="auto">
          <a:xfrm>
            <a:off x="0" y="0"/>
            <a:ext cx="9144000" cy="6858000"/>
          </a:xfrm>
          <a:prstGeom prst="rect">
            <a:avLst/>
          </a:prstGeom>
          <a:noFill/>
        </p:spPr>
      </p:pic>
      <p:sp>
        <p:nvSpPr>
          <p:cNvPr id="2" name="Rectangle 1"/>
          <p:cNvSpPr/>
          <p:nvPr/>
        </p:nvSpPr>
        <p:spPr>
          <a:xfrm>
            <a:off x="0" y="0"/>
            <a:ext cx="9144000" cy="5262979"/>
          </a:xfrm>
          <a:prstGeom prst="rect">
            <a:avLst/>
          </a:prstGeom>
        </p:spPr>
        <p:txBody>
          <a:bodyPr wrap="square">
            <a:spAutoFit/>
          </a:bodyPr>
          <a:lstStyle/>
          <a:p>
            <a:pPr>
              <a:spcBef>
                <a:spcPct val="50000"/>
              </a:spcBef>
            </a:pPr>
            <a:r>
              <a:rPr lang="en-US" sz="2400" b="1" dirty="0">
                <a:latin typeface="Times New Roman" pitchFamily="18" charset="0"/>
                <a:cs typeface="Times New Roman" pitchFamily="18" charset="0"/>
              </a:rPr>
              <a:t>2.Retention volume</a:t>
            </a:r>
            <a:r>
              <a:rPr lang="en-US" sz="2400" dirty="0">
                <a:latin typeface="Times New Roman" pitchFamily="18" charset="0"/>
                <a:cs typeface="Times New Roman" pitchFamily="18" charset="0"/>
              </a:rPr>
              <a:t>:</a:t>
            </a:r>
          </a:p>
          <a:p>
            <a:pPr algn="just">
              <a:spcBef>
                <a:spcPct val="50000"/>
              </a:spcBef>
            </a:pPr>
            <a:r>
              <a:rPr lang="en-US" sz="2400" dirty="0">
                <a:latin typeface="Times New Roman" pitchFamily="18" charset="0"/>
                <a:cs typeface="Times New Roman" pitchFamily="18" charset="0"/>
              </a:rPr>
              <a:t>	Retention volume is the volume of carrier gas required to elute 50% of the component from the column. It is the product of retention time and flow rate.</a:t>
            </a:r>
          </a:p>
          <a:p>
            <a:pPr>
              <a:spcBef>
                <a:spcPct val="50000"/>
              </a:spcBef>
            </a:pPr>
            <a:r>
              <a:rPr lang="en-US" sz="2400" dirty="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Retention volume = Retention time × flow rate</a:t>
            </a:r>
          </a:p>
          <a:p>
            <a:pPr>
              <a:spcBef>
                <a:spcPct val="50000"/>
              </a:spcBef>
            </a:pPr>
            <a:endParaRPr lang="en-US" sz="2400" dirty="0">
              <a:latin typeface="Times New Roman" pitchFamily="18" charset="0"/>
              <a:cs typeface="Times New Roman" pitchFamily="18" charset="0"/>
            </a:endParaRPr>
          </a:p>
          <a:p>
            <a:pPr>
              <a:spcBef>
                <a:spcPct val="50000"/>
              </a:spcBef>
            </a:pPr>
            <a:r>
              <a:rPr lang="en-US" sz="2400" b="1" dirty="0">
                <a:latin typeface="Times New Roman" pitchFamily="18" charset="0"/>
                <a:cs typeface="Times New Roman" pitchFamily="18" charset="0"/>
              </a:rPr>
              <a:t>3.Seperation factor</a:t>
            </a:r>
            <a:r>
              <a:rPr lang="en-US" sz="2400" dirty="0">
                <a:latin typeface="Times New Roman" pitchFamily="18" charset="0"/>
                <a:cs typeface="Times New Roman" pitchFamily="18" charset="0"/>
              </a:rPr>
              <a:t>:</a:t>
            </a:r>
          </a:p>
          <a:p>
            <a:pPr algn="just">
              <a:spcBef>
                <a:spcPct val="50000"/>
              </a:spcBef>
            </a:pPr>
            <a:r>
              <a:rPr lang="en-US" sz="2400" dirty="0">
                <a:latin typeface="Times New Roman" pitchFamily="18" charset="0"/>
                <a:cs typeface="Times New Roman" pitchFamily="18" charset="0"/>
              </a:rPr>
              <a:t>	Separation factor is the ratio of partition coefficient of the two components to be separated.</a:t>
            </a:r>
          </a:p>
          <a:p>
            <a:pPr algn="just">
              <a:spcBef>
                <a:spcPct val="50000"/>
              </a:spcBef>
            </a:pPr>
            <a:r>
              <a:rPr lang="en-US" sz="2400" dirty="0">
                <a:latin typeface="Times New Roman" pitchFamily="18" charset="0"/>
                <a:cs typeface="Times New Roman" pitchFamily="18" charset="0"/>
              </a:rPr>
              <a:t>										      		S=Ka/Kb=(</a:t>
            </a:r>
            <a:r>
              <a:rPr lang="en-US" sz="2400" dirty="0" err="1">
                <a:latin typeface="Times New Roman" pitchFamily="18" charset="0"/>
                <a:cs typeface="Times New Roman" pitchFamily="18" charset="0"/>
              </a:rPr>
              <a:t>tb</a:t>
            </a:r>
            <a:r>
              <a:rPr lang="en-US" sz="2400" dirty="0">
                <a:latin typeface="Times New Roman" pitchFamily="18" charset="0"/>
                <a:cs typeface="Times New Roman" pitchFamily="18" charset="0"/>
              </a:rPr>
              <a:t>-to)/(</a:t>
            </a:r>
            <a:r>
              <a:rPr lang="en-US" sz="2400" dirty="0" err="1">
                <a:latin typeface="Times New Roman" pitchFamily="18" charset="0"/>
                <a:cs typeface="Times New Roman" pitchFamily="18" charset="0"/>
              </a:rPr>
              <a:t>ta</a:t>
            </a:r>
            <a:r>
              <a:rPr lang="en-US" sz="2400" dirty="0">
                <a:latin typeface="Times New Roman" pitchFamily="18" charset="0"/>
                <a:cs typeface="Times New Roman" pitchFamily="18" charset="0"/>
              </a:rPr>
              <a:t>-to)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ivya\Desktop\hplc\hplc4.jpg"/>
          <p:cNvPicPr>
            <a:picLocks noChangeAspect="1" noChangeArrowheads="1"/>
          </p:cNvPicPr>
          <p:nvPr/>
        </p:nvPicPr>
        <p:blipFill>
          <a:blip r:embed="rId2" cstate="print">
            <a:duotone>
              <a:schemeClr val="bg2">
                <a:shade val="45000"/>
                <a:satMod val="135000"/>
              </a:schemeClr>
              <a:prstClr val="white"/>
            </a:duotone>
            <a:lum/>
          </a:blip>
          <a:srcRect/>
          <a:stretch>
            <a:fillRect/>
          </a:stretch>
        </p:blipFill>
        <p:spPr bwMode="auto">
          <a:xfrm>
            <a:off x="0" y="0"/>
            <a:ext cx="9144000" cy="6858000"/>
          </a:xfrm>
          <a:prstGeom prst="rect">
            <a:avLst/>
          </a:prstGeom>
          <a:noFill/>
        </p:spPr>
      </p:pic>
      <p:sp>
        <p:nvSpPr>
          <p:cNvPr id="2" name="Rectangle 1"/>
          <p:cNvSpPr/>
          <p:nvPr/>
        </p:nvSpPr>
        <p:spPr>
          <a:xfrm>
            <a:off x="0" y="0"/>
            <a:ext cx="8839200" cy="4939814"/>
          </a:xfrm>
          <a:prstGeom prst="rect">
            <a:avLst/>
          </a:prstGeom>
        </p:spPr>
        <p:txBody>
          <a:bodyPr wrap="square">
            <a:spAutoFit/>
          </a:bodyPr>
          <a:lstStyle/>
          <a:p>
            <a:pPr>
              <a:spcBef>
                <a:spcPct val="50000"/>
              </a:spcBef>
            </a:pPr>
            <a:r>
              <a:rPr lang="en-US" sz="2400" dirty="0">
                <a:latin typeface="Times New Roman" pitchFamily="18" charset="0"/>
              </a:rPr>
              <a:t>Where         </a:t>
            </a:r>
          </a:p>
          <a:p>
            <a:pPr>
              <a:spcBef>
                <a:spcPct val="50000"/>
              </a:spcBef>
            </a:pPr>
            <a:endParaRPr lang="en-US" sz="2400" dirty="0">
              <a:latin typeface="Times New Roman" pitchFamily="18" charset="0"/>
            </a:endParaRPr>
          </a:p>
          <a:p>
            <a:pPr>
              <a:spcBef>
                <a:spcPct val="50000"/>
              </a:spcBef>
            </a:pPr>
            <a:r>
              <a:rPr lang="en-US" sz="2400" dirty="0">
                <a:latin typeface="Times New Roman" pitchFamily="18" charset="0"/>
              </a:rPr>
              <a:t>to = Retention time of </a:t>
            </a:r>
            <a:r>
              <a:rPr lang="en-US" sz="2400" dirty="0" err="1">
                <a:latin typeface="Times New Roman" pitchFamily="18" charset="0"/>
              </a:rPr>
              <a:t>unretained</a:t>
            </a:r>
            <a:r>
              <a:rPr lang="en-US" sz="2400" dirty="0">
                <a:latin typeface="Times New Roman" pitchFamily="18" charset="0"/>
              </a:rPr>
              <a:t> substance</a:t>
            </a:r>
          </a:p>
          <a:p>
            <a:pPr>
              <a:spcBef>
                <a:spcPct val="50000"/>
              </a:spcBef>
            </a:pPr>
            <a:r>
              <a:rPr lang="en-US" sz="2400" dirty="0">
                <a:latin typeface="Times New Roman" pitchFamily="18" charset="0"/>
              </a:rPr>
              <a:t> Ka, Kb = Partition coefficients of a, b</a:t>
            </a:r>
          </a:p>
          <a:p>
            <a:pPr>
              <a:spcBef>
                <a:spcPct val="50000"/>
              </a:spcBef>
            </a:pPr>
            <a:r>
              <a:rPr lang="en-US" sz="2400" dirty="0">
                <a:latin typeface="Times New Roman" pitchFamily="18" charset="0"/>
              </a:rPr>
              <a:t> </a:t>
            </a:r>
            <a:r>
              <a:rPr lang="en-US" sz="2400" dirty="0" err="1">
                <a:latin typeface="Times New Roman" pitchFamily="18" charset="0"/>
              </a:rPr>
              <a:t>ta</a:t>
            </a:r>
            <a:r>
              <a:rPr lang="en-US" sz="2400" dirty="0">
                <a:latin typeface="Times New Roman" pitchFamily="18" charset="0"/>
              </a:rPr>
              <a:t>, </a:t>
            </a:r>
            <a:r>
              <a:rPr lang="en-US" sz="2400" dirty="0" err="1">
                <a:latin typeface="Times New Roman" pitchFamily="18" charset="0"/>
              </a:rPr>
              <a:t>tb</a:t>
            </a:r>
            <a:r>
              <a:rPr lang="en-US" sz="2400" dirty="0">
                <a:latin typeface="Times New Roman" pitchFamily="18" charset="0"/>
              </a:rPr>
              <a:t>  = Retention time of  substance a, b</a:t>
            </a:r>
          </a:p>
          <a:p>
            <a:pPr algn="just">
              <a:spcBef>
                <a:spcPct val="50000"/>
              </a:spcBef>
            </a:pPr>
            <a:r>
              <a:rPr lang="en-US" sz="2400" dirty="0">
                <a:latin typeface="Times New Roman" pitchFamily="18" charset="0"/>
              </a:rPr>
              <a:t>           If there is a big difference in partition coefficient between 2 compounds, the peaks are far apart and the separation factor is more. </a:t>
            </a:r>
          </a:p>
          <a:p>
            <a:pPr algn="just">
              <a:spcBef>
                <a:spcPct val="50000"/>
              </a:spcBef>
            </a:pPr>
            <a:r>
              <a:rPr lang="en-US" sz="2400" dirty="0">
                <a:latin typeface="Times New Roman" pitchFamily="18" charset="0"/>
              </a:rPr>
              <a:t>If the partition coefficient of 2 compounds are similar, then the peaks are closer and the separation factor is less.</a:t>
            </a:r>
          </a:p>
          <a:p>
            <a:pPr algn="just">
              <a:spcBef>
                <a:spcPct val="50000"/>
              </a:spcBef>
            </a:pPr>
            <a:endParaRPr lang="en-US"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divya\Desktop\hplc\hplc4.jpg"/>
          <p:cNvPicPr>
            <a:picLocks noChangeAspect="1" noChangeArrowheads="1"/>
          </p:cNvPicPr>
          <p:nvPr/>
        </p:nvPicPr>
        <p:blipFill>
          <a:blip r:embed="rId2" cstate="print">
            <a:duotone>
              <a:schemeClr val="bg2">
                <a:shade val="45000"/>
                <a:satMod val="135000"/>
              </a:schemeClr>
              <a:prstClr val="white"/>
            </a:duotone>
            <a:lum/>
          </a:blip>
          <a:srcRect/>
          <a:stretch>
            <a:fillRect/>
          </a:stretch>
        </p:blipFill>
        <p:spPr bwMode="auto">
          <a:xfrm>
            <a:off x="0" y="0"/>
            <a:ext cx="9144000" cy="6858000"/>
          </a:xfrm>
          <a:prstGeom prst="rect">
            <a:avLst/>
          </a:prstGeom>
          <a:noFill/>
        </p:spPr>
      </p:pic>
      <p:sp>
        <p:nvSpPr>
          <p:cNvPr id="2" name="Rectangle 1"/>
          <p:cNvSpPr/>
          <p:nvPr/>
        </p:nvSpPr>
        <p:spPr>
          <a:xfrm>
            <a:off x="0" y="0"/>
            <a:ext cx="9144000" cy="4708981"/>
          </a:xfrm>
          <a:prstGeom prst="rect">
            <a:avLst/>
          </a:prstGeom>
        </p:spPr>
        <p:txBody>
          <a:bodyPr wrap="square">
            <a:spAutoFit/>
          </a:bodyPr>
          <a:lstStyle/>
          <a:p>
            <a:pPr algn="just">
              <a:spcBef>
                <a:spcPct val="50000"/>
              </a:spcBef>
            </a:pPr>
            <a:r>
              <a:rPr lang="en-US" sz="2400" b="1" dirty="0">
                <a:latin typeface="Times New Roman" pitchFamily="18" charset="0"/>
              </a:rPr>
              <a:t>4. Resolution:</a:t>
            </a:r>
          </a:p>
          <a:p>
            <a:pPr algn="just">
              <a:spcBef>
                <a:spcPct val="50000"/>
              </a:spcBef>
            </a:pPr>
            <a:r>
              <a:rPr lang="en-US" sz="2400" dirty="0">
                <a:latin typeface="Times New Roman" pitchFamily="18" charset="0"/>
              </a:rPr>
              <a:t>	Resolution is the measure of extent of  separation of 2 components and the base line separation achieved.</a:t>
            </a:r>
          </a:p>
          <a:p>
            <a:pPr>
              <a:spcBef>
                <a:spcPct val="50000"/>
              </a:spcBef>
            </a:pPr>
            <a:r>
              <a:rPr lang="en-US" sz="2400" dirty="0">
                <a:latin typeface="Times New Roman" pitchFamily="18" charset="0"/>
              </a:rPr>
              <a:t>			Rs = 2 (Rt</a:t>
            </a:r>
            <a:r>
              <a:rPr lang="en-US" sz="2400" baseline="-25000" dirty="0">
                <a:latin typeface="Times New Roman" pitchFamily="18" charset="0"/>
              </a:rPr>
              <a:t>1</a:t>
            </a:r>
            <a:r>
              <a:rPr lang="en-US" sz="2400" dirty="0">
                <a:latin typeface="Times New Roman" pitchFamily="18" charset="0"/>
              </a:rPr>
              <a:t>-Rt</a:t>
            </a:r>
            <a:r>
              <a:rPr lang="en-US" sz="2400" baseline="-25000" dirty="0">
                <a:latin typeface="Times New Roman" pitchFamily="18" charset="0"/>
              </a:rPr>
              <a:t>2</a:t>
            </a:r>
            <a:r>
              <a:rPr lang="en-US" sz="2400" dirty="0">
                <a:latin typeface="Times New Roman" pitchFamily="18" charset="0"/>
              </a:rPr>
              <a:t>) / w</a:t>
            </a:r>
            <a:r>
              <a:rPr lang="en-US" sz="2400" baseline="-25000" dirty="0">
                <a:latin typeface="Times New Roman" pitchFamily="18" charset="0"/>
              </a:rPr>
              <a:t>1</a:t>
            </a:r>
            <a:r>
              <a:rPr lang="en-US" sz="2400" dirty="0">
                <a:latin typeface="Times New Roman" pitchFamily="18" charset="0"/>
                <a:cs typeface="Times New Roman" pitchFamily="18" charset="0"/>
              </a:rPr>
              <a:t>+w</a:t>
            </a:r>
            <a:r>
              <a:rPr lang="en-US" sz="2400" baseline="-25000" dirty="0">
                <a:latin typeface="Times New Roman" pitchFamily="18" charset="0"/>
                <a:cs typeface="Times New Roman" pitchFamily="18" charset="0"/>
              </a:rPr>
              <a:t>2</a:t>
            </a:r>
          </a:p>
          <a:p>
            <a:pPr>
              <a:spcBef>
                <a:spcPct val="50000"/>
              </a:spcBef>
            </a:pPr>
            <a:endParaRPr lang="en-US" sz="2400" dirty="0">
              <a:latin typeface="Times New Roman" pitchFamily="18" charset="0"/>
              <a:cs typeface="Times New Roman" pitchFamily="18" charset="0"/>
            </a:endParaRPr>
          </a:p>
          <a:p>
            <a:pPr>
              <a:spcBef>
                <a:spcPct val="50000"/>
              </a:spcBef>
            </a:pPr>
            <a:r>
              <a:rPr lang="en-US" sz="2400" b="1" dirty="0">
                <a:latin typeface="Times New Roman" pitchFamily="18" charset="0"/>
              </a:rPr>
              <a:t>5. Height Equivalent to a Theoretical Plate (HETP):</a:t>
            </a:r>
          </a:p>
          <a:p>
            <a:pPr algn="just">
              <a:spcBef>
                <a:spcPct val="50000"/>
              </a:spcBef>
            </a:pPr>
            <a:r>
              <a:rPr lang="en-US" sz="2400" dirty="0">
                <a:latin typeface="Times New Roman" pitchFamily="18" charset="0"/>
              </a:rPr>
              <a:t>	A theoretical plate is an imaginary or hypothetical unit of a column where distribution of solute between stationary phase and mobile phase has attained equilibrium. It can also be called as a functional unit of the column.</a:t>
            </a:r>
          </a:p>
        </p:txBody>
      </p:sp>
      <p:sp>
        <p:nvSpPr>
          <p:cNvPr id="4" name="Rectangle 3"/>
          <p:cNvSpPr/>
          <p:nvPr/>
        </p:nvSpPr>
        <p:spPr>
          <a:xfrm>
            <a:off x="-152400" y="4724400"/>
            <a:ext cx="9296400" cy="1754326"/>
          </a:xfrm>
          <a:prstGeom prst="rect">
            <a:avLst/>
          </a:prstGeom>
        </p:spPr>
        <p:txBody>
          <a:bodyPr wrap="square">
            <a:spAutoFit/>
          </a:bodyPr>
          <a:lstStyle/>
          <a:p>
            <a:pPr algn="just">
              <a:spcBef>
                <a:spcPct val="50000"/>
              </a:spcBef>
            </a:pPr>
            <a:r>
              <a:rPr lang="en-US" sz="2400" dirty="0">
                <a:latin typeface="Times New Roman" pitchFamily="18" charset="0"/>
              </a:rPr>
              <a:t>A theoretical plate can be of any height, which describes the efficiency of separation. If HETP is less, the column is more efficient. If HETP is more, the column is less efficient.</a:t>
            </a:r>
          </a:p>
          <a:p>
            <a:pPr>
              <a:spcBef>
                <a:spcPct val="50000"/>
              </a:spcBef>
            </a:pPr>
            <a:r>
              <a:rPr lang="en-US" sz="2400" dirty="0">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from="(-#ppt_w/2)" to="(#ppt_x)" calcmode="lin" valueType="num">
                                      <p:cBhvr>
                                        <p:cTn id="13" dur="600" fill="hold">
                                          <p:stCondLst>
                                            <p:cond delay="0"/>
                                          </p:stCondLst>
                                        </p:cTn>
                                        <p:tgtEl>
                                          <p:spTgt spid="4"/>
                                        </p:tgtEl>
                                        <p:attrNameLst>
                                          <p:attrName>ppt_x</p:attrName>
                                        </p:attrNameLst>
                                      </p:cBhvr>
                                    </p:anim>
                                    <p:anim from="0" to="-1.0" calcmode="lin" valueType="num">
                                      <p:cBhvr>
                                        <p:cTn id="14" dur="200" decel="50000" autoRev="1" fill="hold">
                                          <p:stCondLst>
                                            <p:cond delay="600"/>
                                          </p:stCondLst>
                                        </p:cTn>
                                        <p:tgtEl>
                                          <p:spTgt spid="4"/>
                                        </p:tgtEl>
                                        <p:attrNameLst>
                                          <p:attrName>xshear</p:attrName>
                                        </p:attrNameLst>
                                      </p:cBhvr>
                                    </p:anim>
                                    <p:animScale>
                                      <p:cBhvr>
                                        <p:cTn id="15" dur="200" decel="100000" autoRev="1" fill="hold">
                                          <p:stCondLst>
                                            <p:cond delay="600"/>
                                          </p:stCondLst>
                                        </p:cTn>
                                        <p:tgtEl>
                                          <p:spTgt spid="4"/>
                                        </p:tgtEl>
                                      </p:cBhvr>
                                      <p:from x="100000" y="100000"/>
                                      <p:to x="80000" y="100000"/>
                                    </p:animScale>
                                    <p:anim by="(#ppt_h/3+#ppt_w*0.1)" calcmode="lin" valueType="num">
                                      <p:cBhvr additive="sum">
                                        <p:cTn id="16"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ivya\Desktop\hplc\hplc4.jpg"/>
          <p:cNvPicPr>
            <a:picLocks noChangeAspect="1" noChangeArrowheads="1"/>
          </p:cNvPicPr>
          <p:nvPr/>
        </p:nvPicPr>
        <p:blipFill>
          <a:blip r:embed="rId2" cstate="print">
            <a:duotone>
              <a:schemeClr val="bg2">
                <a:shade val="45000"/>
                <a:satMod val="135000"/>
              </a:schemeClr>
              <a:prstClr val="white"/>
            </a:duotone>
            <a:lum/>
          </a:blip>
          <a:srcRect/>
          <a:stretch>
            <a:fillRect/>
          </a:stretch>
        </p:blipFill>
        <p:spPr bwMode="auto">
          <a:xfrm>
            <a:off x="0" y="0"/>
            <a:ext cx="9144000" cy="6858000"/>
          </a:xfrm>
          <a:prstGeom prst="rect">
            <a:avLst/>
          </a:prstGeom>
          <a:noFill/>
        </p:spPr>
      </p:pic>
      <p:sp>
        <p:nvSpPr>
          <p:cNvPr id="2" name="Rectangle 1"/>
          <p:cNvSpPr/>
          <p:nvPr/>
        </p:nvSpPr>
        <p:spPr>
          <a:xfrm>
            <a:off x="0" y="0"/>
            <a:ext cx="9144000" cy="5170646"/>
          </a:xfrm>
          <a:prstGeom prst="rect">
            <a:avLst/>
          </a:prstGeom>
        </p:spPr>
        <p:txBody>
          <a:bodyPr wrap="square">
            <a:spAutoFit/>
          </a:bodyPr>
          <a:lstStyle/>
          <a:p>
            <a:pPr>
              <a:spcBef>
                <a:spcPct val="50000"/>
              </a:spcBef>
            </a:pPr>
            <a:r>
              <a:rPr lang="en-US" dirty="0">
                <a:latin typeface="Times New Roman" pitchFamily="18" charset="0"/>
              </a:rPr>
              <a:t> </a:t>
            </a:r>
            <a:endParaRPr lang="en-US" dirty="0">
              <a:solidFill>
                <a:srgbClr val="002060"/>
              </a:solidFill>
              <a:latin typeface="Times New Roman" pitchFamily="18" charset="0"/>
            </a:endParaRPr>
          </a:p>
          <a:p>
            <a:pPr>
              <a:spcBef>
                <a:spcPct val="50000"/>
              </a:spcBef>
            </a:pPr>
            <a:r>
              <a:rPr lang="en-US" sz="2400" dirty="0">
                <a:solidFill>
                  <a:srgbClr val="002060"/>
                </a:solidFill>
                <a:latin typeface="Times New Roman" pitchFamily="18" charset="0"/>
              </a:rPr>
              <a:t>HETP = length of the column/ no. of theoretical plates</a:t>
            </a:r>
          </a:p>
          <a:p>
            <a:pPr>
              <a:spcBef>
                <a:spcPct val="50000"/>
              </a:spcBef>
            </a:pPr>
            <a:r>
              <a:rPr lang="en-US" sz="2400" dirty="0">
                <a:latin typeface="Times New Roman" pitchFamily="18" charset="0"/>
              </a:rPr>
              <a:t>HETP is given by Van </a:t>
            </a:r>
            <a:r>
              <a:rPr lang="en-US" sz="2400" dirty="0" err="1">
                <a:latin typeface="Times New Roman" pitchFamily="18" charset="0"/>
              </a:rPr>
              <a:t>deemter</a:t>
            </a:r>
            <a:r>
              <a:rPr lang="en-US" sz="2400" dirty="0">
                <a:latin typeface="Times New Roman" pitchFamily="18" charset="0"/>
              </a:rPr>
              <a:t> equation</a:t>
            </a:r>
          </a:p>
          <a:p>
            <a:pPr>
              <a:spcBef>
                <a:spcPct val="50000"/>
              </a:spcBef>
            </a:pPr>
            <a:r>
              <a:rPr lang="en-US" sz="2400" dirty="0">
                <a:latin typeface="Times New Roman" pitchFamily="18" charset="0"/>
              </a:rPr>
              <a:t>			</a:t>
            </a:r>
            <a:r>
              <a:rPr lang="en-US" sz="2400" dirty="0">
                <a:solidFill>
                  <a:srgbClr val="FF0000"/>
                </a:solidFill>
                <a:latin typeface="Times New Roman" pitchFamily="18" charset="0"/>
              </a:rPr>
              <a:t>HETP = A</a:t>
            </a:r>
            <a:r>
              <a:rPr lang="en-US" sz="2400" dirty="0">
                <a:solidFill>
                  <a:srgbClr val="FF0000"/>
                </a:solidFill>
                <a:latin typeface="Times New Roman" pitchFamily="18" charset="0"/>
                <a:cs typeface="Times New Roman" pitchFamily="18" charset="0"/>
              </a:rPr>
              <a:t>+B/ </a:t>
            </a:r>
            <a:r>
              <a:rPr lang="en-US" sz="2400" dirty="0" err="1">
                <a:solidFill>
                  <a:srgbClr val="FF0000"/>
                </a:solidFill>
                <a:latin typeface="Times New Roman" pitchFamily="18" charset="0"/>
                <a:cs typeface="Times New Roman" pitchFamily="18" charset="0"/>
              </a:rPr>
              <a:t>u</a:t>
            </a:r>
            <a:r>
              <a:rPr lang="en-US" sz="2400" dirty="0" err="1">
                <a:solidFill>
                  <a:srgbClr val="FF0000"/>
                </a:solidFill>
                <a:latin typeface="Times New Roman" pitchFamily="18" charset="0"/>
              </a:rPr>
              <a:t>+Cu</a:t>
            </a:r>
            <a:endParaRPr lang="en-US" sz="2400" dirty="0">
              <a:solidFill>
                <a:srgbClr val="FF0000"/>
              </a:solidFill>
              <a:latin typeface="Times New Roman" pitchFamily="18" charset="0"/>
            </a:endParaRPr>
          </a:p>
          <a:p>
            <a:pPr algn="just">
              <a:spcBef>
                <a:spcPct val="50000"/>
              </a:spcBef>
            </a:pPr>
            <a:r>
              <a:rPr lang="en-US" sz="2400" dirty="0">
                <a:latin typeface="Times New Roman" pitchFamily="18" charset="0"/>
              </a:rPr>
              <a:t>	Where  A = Eddy diffusion term or multiple path diffusion which arises due to the packing of the column. </a:t>
            </a:r>
          </a:p>
          <a:p>
            <a:pPr algn="just">
              <a:spcBef>
                <a:spcPct val="50000"/>
              </a:spcBef>
            </a:pPr>
            <a:r>
              <a:rPr lang="en-US" sz="2400" dirty="0">
                <a:latin typeface="Times New Roman" pitchFamily="18" charset="0"/>
              </a:rPr>
              <a:t>This can be minimized by uniformity of packing.</a:t>
            </a:r>
          </a:p>
          <a:p>
            <a:pPr>
              <a:spcBef>
                <a:spcPct val="50000"/>
              </a:spcBef>
            </a:pPr>
            <a:r>
              <a:rPr lang="en-US" sz="2400" dirty="0">
                <a:latin typeface="Times New Roman" pitchFamily="18" charset="0"/>
              </a:rPr>
              <a:t>	            B = Longitudinal diffusion term or molecular diffusion.</a:t>
            </a:r>
          </a:p>
          <a:p>
            <a:pPr>
              <a:spcBef>
                <a:spcPct val="50000"/>
              </a:spcBef>
            </a:pPr>
            <a:r>
              <a:rPr lang="en-US" sz="2400" dirty="0">
                <a:latin typeface="Times New Roman" pitchFamily="18" charset="0"/>
              </a:rPr>
              <a:t>	            C = Effect of mass transfer.</a:t>
            </a:r>
          </a:p>
          <a:p>
            <a:pPr>
              <a:spcBef>
                <a:spcPct val="50000"/>
              </a:spcBef>
            </a:pPr>
            <a:r>
              <a:rPr lang="en-US" sz="2400" dirty="0">
                <a:latin typeface="Times New Roman" pitchFamily="18" charset="0"/>
              </a:rPr>
              <a:t>	             u = flow rate or velocity of the mobile phase.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ivya\Desktop\hplc\hplc4.jpg"/>
          <p:cNvPicPr>
            <a:picLocks noChangeAspect="1" noChangeArrowheads="1"/>
          </p:cNvPicPr>
          <p:nvPr/>
        </p:nvPicPr>
        <p:blipFill>
          <a:blip r:embed="rId2" cstate="print">
            <a:duotone>
              <a:schemeClr val="bg2">
                <a:shade val="45000"/>
                <a:satMod val="135000"/>
              </a:schemeClr>
              <a:prstClr val="white"/>
            </a:duotone>
            <a:lum/>
          </a:blip>
          <a:srcRect/>
          <a:stretch>
            <a:fillRect/>
          </a:stretch>
        </p:blipFill>
        <p:spPr bwMode="auto">
          <a:xfrm>
            <a:off x="0" y="0"/>
            <a:ext cx="9144000" cy="6858000"/>
          </a:xfrm>
          <a:prstGeom prst="rect">
            <a:avLst/>
          </a:prstGeom>
          <a:noFill/>
        </p:spPr>
      </p:pic>
      <p:sp>
        <p:nvSpPr>
          <p:cNvPr id="2" name="Rectangle 1"/>
          <p:cNvSpPr/>
          <p:nvPr/>
        </p:nvSpPr>
        <p:spPr>
          <a:xfrm>
            <a:off x="0" y="0"/>
            <a:ext cx="9144000" cy="6093976"/>
          </a:xfrm>
          <a:prstGeom prst="rect">
            <a:avLst/>
          </a:prstGeom>
        </p:spPr>
        <p:txBody>
          <a:bodyPr wrap="square">
            <a:spAutoFit/>
          </a:bodyPr>
          <a:lstStyle/>
          <a:p>
            <a:pPr>
              <a:spcBef>
                <a:spcPct val="50000"/>
              </a:spcBef>
            </a:pPr>
            <a:r>
              <a:rPr lang="en-US" sz="2400" b="1" dirty="0">
                <a:latin typeface="Times New Roman" pitchFamily="18" charset="0"/>
              </a:rPr>
              <a:t>6. Efficiency</a:t>
            </a:r>
            <a:r>
              <a:rPr lang="en-US" sz="2400" dirty="0">
                <a:latin typeface="Times New Roman" pitchFamily="18" charset="0"/>
              </a:rPr>
              <a:t>:</a:t>
            </a:r>
          </a:p>
          <a:p>
            <a:pPr>
              <a:spcBef>
                <a:spcPct val="50000"/>
              </a:spcBef>
            </a:pPr>
            <a:r>
              <a:rPr lang="en-US" sz="2400" dirty="0">
                <a:latin typeface="Times New Roman" pitchFamily="18" charset="0"/>
              </a:rPr>
              <a:t>	 Efficiency of a column is expressed by the theoretical plates.</a:t>
            </a:r>
          </a:p>
          <a:p>
            <a:pPr>
              <a:spcBef>
                <a:spcPct val="50000"/>
              </a:spcBef>
            </a:pPr>
            <a:r>
              <a:rPr lang="en-US" sz="2400" dirty="0">
                <a:latin typeface="Times New Roman" pitchFamily="18" charset="0"/>
              </a:rPr>
              <a:t>			</a:t>
            </a:r>
            <a:r>
              <a:rPr lang="en-US" sz="2400" dirty="0">
                <a:solidFill>
                  <a:srgbClr val="0070C0"/>
                </a:solidFill>
                <a:latin typeface="Times New Roman" pitchFamily="18" charset="0"/>
              </a:rPr>
              <a:t>n = 16 Rt</a:t>
            </a:r>
            <a:r>
              <a:rPr lang="en-US" sz="2400" baseline="30000" dirty="0">
                <a:solidFill>
                  <a:srgbClr val="0070C0"/>
                </a:solidFill>
                <a:latin typeface="Times New Roman" pitchFamily="18" charset="0"/>
                <a:cs typeface="Times New Roman" pitchFamily="18" charset="0"/>
              </a:rPr>
              <a:t>2</a:t>
            </a:r>
            <a:r>
              <a:rPr lang="en-US" sz="2400" dirty="0">
                <a:solidFill>
                  <a:srgbClr val="0070C0"/>
                </a:solidFill>
                <a:latin typeface="Times New Roman" pitchFamily="18" charset="0"/>
                <a:cs typeface="Times New Roman" pitchFamily="18" charset="0"/>
              </a:rPr>
              <a:t>/ w</a:t>
            </a:r>
            <a:r>
              <a:rPr lang="en-US" sz="2400" baseline="30000" dirty="0">
                <a:solidFill>
                  <a:srgbClr val="0070C0"/>
                </a:solidFill>
                <a:latin typeface="Times New Roman" pitchFamily="18" charset="0"/>
                <a:cs typeface="Times New Roman" pitchFamily="18" charset="0"/>
              </a:rPr>
              <a:t>2</a:t>
            </a:r>
          </a:p>
          <a:p>
            <a:pPr>
              <a:spcBef>
                <a:spcPct val="50000"/>
              </a:spcBef>
            </a:pPr>
            <a:endParaRPr lang="en-US" sz="2400" baseline="30000" dirty="0">
              <a:latin typeface="Times New Roman" pitchFamily="18" charset="0"/>
              <a:cs typeface="Times New Roman" pitchFamily="18" charset="0"/>
            </a:endParaRPr>
          </a:p>
          <a:p>
            <a:pPr>
              <a:spcBef>
                <a:spcPct val="50000"/>
              </a:spcBef>
            </a:pPr>
            <a:r>
              <a:rPr lang="en-US" sz="2400" dirty="0">
                <a:latin typeface="Times New Roman" pitchFamily="18" charset="0"/>
              </a:rPr>
              <a:t>	Where  n = no of theoretical plates</a:t>
            </a:r>
          </a:p>
          <a:p>
            <a:pPr>
              <a:spcBef>
                <a:spcPct val="50000"/>
              </a:spcBef>
            </a:pPr>
            <a:r>
              <a:rPr lang="en-US" sz="2400" dirty="0">
                <a:latin typeface="Times New Roman" pitchFamily="18" charset="0"/>
              </a:rPr>
              <a:t>	            </a:t>
            </a:r>
            <a:r>
              <a:rPr lang="en-US" sz="2400" dirty="0" err="1">
                <a:latin typeface="Times New Roman" pitchFamily="18" charset="0"/>
              </a:rPr>
              <a:t>Rt</a:t>
            </a:r>
            <a:r>
              <a:rPr lang="en-US" sz="2400" dirty="0">
                <a:latin typeface="Times New Roman" pitchFamily="18" charset="0"/>
              </a:rPr>
              <a:t>= retention time</a:t>
            </a:r>
          </a:p>
          <a:p>
            <a:pPr>
              <a:spcBef>
                <a:spcPct val="50000"/>
              </a:spcBef>
            </a:pPr>
            <a:r>
              <a:rPr lang="en-US" sz="2400" dirty="0">
                <a:latin typeface="Times New Roman" pitchFamily="18" charset="0"/>
              </a:rPr>
              <a:t> 	            w = peak width at base</a:t>
            </a:r>
          </a:p>
          <a:p>
            <a:pPr algn="just">
              <a:spcBef>
                <a:spcPct val="50000"/>
              </a:spcBef>
            </a:pPr>
            <a:r>
              <a:rPr lang="en-US" sz="2400" dirty="0" err="1">
                <a:latin typeface="Times New Roman" pitchFamily="18" charset="0"/>
              </a:rPr>
              <a:t>Rt</a:t>
            </a:r>
            <a:r>
              <a:rPr lang="en-US" sz="2400" dirty="0">
                <a:latin typeface="Times New Roman" pitchFamily="18" charset="0"/>
              </a:rPr>
              <a:t> and w are measured in common units (cm or mm , min or sec ). No of  theoretical plates</a:t>
            </a:r>
          </a:p>
          <a:p>
            <a:pPr algn="just">
              <a:spcBef>
                <a:spcPct val="50000"/>
              </a:spcBef>
            </a:pPr>
            <a:r>
              <a:rPr lang="en-US" sz="2400" dirty="0">
                <a:latin typeface="Times New Roman" pitchFamily="18" charset="0"/>
              </a:rPr>
              <a:t>Is high, the column is said to be highly efficient. For GLC, a value of 600/</a:t>
            </a:r>
            <a:r>
              <a:rPr lang="en-US" sz="2400" dirty="0" err="1">
                <a:latin typeface="Times New Roman" pitchFamily="18" charset="0"/>
              </a:rPr>
              <a:t>metre</a:t>
            </a:r>
            <a:r>
              <a:rPr lang="en-US" sz="2400" dirty="0">
                <a:latin typeface="Times New Roman" pitchFamily="18" charset="0"/>
              </a:rPr>
              <a:t> is sufficient. But in HPLC, high values like 40,000 to 70,000/ meter are recommended.</a:t>
            </a:r>
          </a:p>
          <a:p>
            <a:pPr>
              <a:spcBef>
                <a:spcPct val="50000"/>
              </a:spcBef>
            </a:pPr>
            <a:endParaRPr lang="en-US" baseline="30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ivya\Desktop\hplc\generic_chemistry_lab_02.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152400"/>
            <a:ext cx="9156052" cy="6858000"/>
          </a:xfrm>
          <a:prstGeom prst="rect">
            <a:avLst/>
          </a:prstGeom>
          <a:noFill/>
        </p:spPr>
      </p:pic>
      <p:sp>
        <p:nvSpPr>
          <p:cNvPr id="3" name="TextBox 2"/>
          <p:cNvSpPr txBox="1"/>
          <p:nvPr/>
        </p:nvSpPr>
        <p:spPr>
          <a:xfrm>
            <a:off x="3048000" y="0"/>
            <a:ext cx="2392001" cy="646331"/>
          </a:xfrm>
          <a:prstGeom prst="rect">
            <a:avLst/>
          </a:prstGeom>
          <a:noFill/>
        </p:spPr>
        <p:txBody>
          <a:bodyPr wrap="none" rtlCol="0">
            <a:spAutoFit/>
          </a:bodyPr>
          <a:lstStyle/>
          <a:p>
            <a:r>
              <a:rPr lang="en-US" sz="3600" dirty="0">
                <a:latin typeface="Algerian" pitchFamily="82" charset="0"/>
              </a:rPr>
              <a:t>PRINCILPE</a:t>
            </a:r>
          </a:p>
        </p:txBody>
      </p:sp>
      <p:sp>
        <p:nvSpPr>
          <p:cNvPr id="5" name="TextBox 4"/>
          <p:cNvSpPr txBox="1"/>
          <p:nvPr/>
        </p:nvSpPr>
        <p:spPr>
          <a:xfrm>
            <a:off x="304800" y="533400"/>
            <a:ext cx="8153400" cy="8863965"/>
          </a:xfrm>
          <a:prstGeom prst="rect">
            <a:avLst/>
          </a:prstGeom>
          <a:noFill/>
        </p:spPr>
        <p:txBody>
          <a:bodyPr wrap="square" rtlCol="0">
            <a:spAutoFit/>
          </a:bodyPr>
          <a:lstStyle/>
          <a:p>
            <a:pPr algn="just">
              <a:buFont typeface="Arial" pitchFamily="34" charset="0"/>
              <a:buChar char="•"/>
            </a:pPr>
            <a:r>
              <a:rPr lang="en-US" sz="2200" dirty="0">
                <a:latin typeface="Times New Roman" pitchFamily="18" charset="0"/>
              </a:rPr>
              <a:t>The main  principle of separation in normal phase mode and reverse phase mode is </a:t>
            </a:r>
            <a:r>
              <a:rPr lang="en-US" sz="2200" dirty="0">
                <a:solidFill>
                  <a:srgbClr val="002060"/>
                </a:solidFill>
                <a:latin typeface="Times New Roman" pitchFamily="18" charset="0"/>
              </a:rPr>
              <a:t>adsorption</a:t>
            </a:r>
            <a:r>
              <a:rPr lang="en-US" sz="2200" dirty="0">
                <a:latin typeface="Times New Roman" pitchFamily="18" charset="0"/>
              </a:rPr>
              <a:t>. When a mixture of components are introduced into the </a:t>
            </a:r>
            <a:r>
              <a:rPr lang="en-US" sz="2200" dirty="0">
                <a:latin typeface="Times New Roman" pitchFamily="18" charset="0"/>
                <a:cs typeface="Times New Roman" pitchFamily="18" charset="0"/>
              </a:rPr>
              <a:t>column. various chemical and/or physical interactions take place between the sample molecules and </a:t>
            </a:r>
            <a:r>
              <a:rPr lang="en-US" sz="2200" dirty="0">
                <a:solidFill>
                  <a:srgbClr val="FF0000"/>
                </a:solidFill>
                <a:latin typeface="Times New Roman" pitchFamily="18" charset="0"/>
                <a:cs typeface="Times New Roman" pitchFamily="18" charset="0"/>
              </a:rPr>
              <a:t>the particles of the column </a:t>
            </a:r>
            <a:r>
              <a:rPr lang="en-US" sz="2200" dirty="0">
                <a:latin typeface="Times New Roman" pitchFamily="18" charset="0"/>
                <a:cs typeface="Times New Roman" pitchFamily="18" charset="0"/>
              </a:rPr>
              <a:t>packing .</a:t>
            </a:r>
          </a:p>
          <a:p>
            <a:endParaRPr lang="en-US" sz="2200" dirty="0">
              <a:latin typeface="Times New Roman" pitchFamily="18" charset="0"/>
              <a:cs typeface="Times New Roman" pitchFamily="18" charset="0"/>
            </a:endParaRPr>
          </a:p>
          <a:p>
            <a:pPr>
              <a:buFont typeface="Arial" pitchFamily="34" charset="0"/>
              <a:buChar char="•"/>
            </a:pPr>
            <a:r>
              <a:rPr lang="en-US" sz="2200" dirty="0">
                <a:latin typeface="Times New Roman" pitchFamily="18" charset="0"/>
              </a:rPr>
              <a:t>They travel according to their </a:t>
            </a:r>
            <a:r>
              <a:rPr lang="en-US" sz="2200" dirty="0">
                <a:solidFill>
                  <a:srgbClr val="FF0000"/>
                </a:solidFill>
                <a:latin typeface="Times New Roman" pitchFamily="18" charset="0"/>
              </a:rPr>
              <a:t>relative affinities </a:t>
            </a:r>
            <a:r>
              <a:rPr lang="en-US" sz="2200" dirty="0">
                <a:latin typeface="Times New Roman" pitchFamily="18" charset="0"/>
              </a:rPr>
              <a:t>towards the stationary phase. The component which has more affinity towards </a:t>
            </a:r>
            <a:r>
              <a:rPr lang="en-US" sz="2200" dirty="0">
                <a:solidFill>
                  <a:srgbClr val="FF0000"/>
                </a:solidFill>
                <a:latin typeface="Times New Roman" pitchFamily="18" charset="0"/>
              </a:rPr>
              <a:t>the adsorbent, travels slower. </a:t>
            </a:r>
          </a:p>
          <a:p>
            <a:pPr>
              <a:buFont typeface="Arial" pitchFamily="34" charset="0"/>
              <a:buChar char="•"/>
            </a:pPr>
            <a:endParaRPr lang="en-US" sz="2200" dirty="0">
              <a:latin typeface="Times New Roman" pitchFamily="18" charset="0"/>
            </a:endParaRPr>
          </a:p>
          <a:p>
            <a:r>
              <a:rPr lang="en-US" sz="2200" dirty="0">
                <a:latin typeface="Times New Roman" pitchFamily="18" charset="0"/>
              </a:rPr>
              <a:t>The component which has less affinity towards the stationary phase </a:t>
            </a:r>
            <a:r>
              <a:rPr lang="en-US" sz="2200" dirty="0">
                <a:solidFill>
                  <a:srgbClr val="FF0000"/>
                </a:solidFill>
                <a:latin typeface="Times New Roman" pitchFamily="18" charset="0"/>
              </a:rPr>
              <a:t>travels faster. </a:t>
            </a:r>
          </a:p>
          <a:p>
            <a:endParaRPr lang="en-US" sz="2200" dirty="0">
              <a:latin typeface="Times New Roman" pitchFamily="18" charset="0"/>
            </a:endParaRPr>
          </a:p>
          <a:p>
            <a:pPr>
              <a:buFont typeface="Arial" pitchFamily="34" charset="0"/>
              <a:buChar char="•"/>
            </a:pPr>
            <a:r>
              <a:rPr lang="en-US" sz="2200" dirty="0">
                <a:latin typeface="Times New Roman" pitchFamily="18" charset="0"/>
              </a:rPr>
              <a:t>Since no two components have the same affinity towards the stationary phase, the components are separated</a:t>
            </a:r>
            <a:endParaRPr lang="en-US" sz="2200" dirty="0"/>
          </a:p>
          <a:p>
            <a:endParaRPr lang="en-US" sz="2400" dirty="0"/>
          </a:p>
          <a:p>
            <a:pPr algn="just"/>
            <a:endParaRPr lang="en-US" sz="2400" b="1"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300"/>
                                        <p:tgtEl>
                                          <p:spTgt spid="3"/>
                                        </p:tgtEl>
                                      </p:cBhvr>
                                    </p:animEffect>
                                  </p:childTnLst>
                                </p:cTn>
                              </p:par>
                              <p:par>
                                <p:cTn id="8" presetID="34"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from="(-#ppt_w/2)" to="(#ppt_x)" calcmode="lin" valueType="num">
                                      <p:cBhvr>
                                        <p:cTn id="10" dur="600" fill="hold">
                                          <p:stCondLst>
                                            <p:cond delay="0"/>
                                          </p:stCondLst>
                                        </p:cTn>
                                        <p:tgtEl>
                                          <p:spTgt spid="5"/>
                                        </p:tgtEl>
                                        <p:attrNameLst>
                                          <p:attrName>ppt_x</p:attrName>
                                        </p:attrNameLst>
                                      </p:cBhvr>
                                    </p:anim>
                                    <p:anim from="0" to="-1.0" calcmode="lin" valueType="num">
                                      <p:cBhvr>
                                        <p:cTn id="11" dur="200" decel="50000" autoRev="1" fill="hold">
                                          <p:stCondLst>
                                            <p:cond delay="600"/>
                                          </p:stCondLst>
                                        </p:cTn>
                                        <p:tgtEl>
                                          <p:spTgt spid="5"/>
                                        </p:tgtEl>
                                        <p:attrNameLst>
                                          <p:attrName>xshear</p:attrName>
                                        </p:attrNameLst>
                                      </p:cBhvr>
                                    </p:anim>
                                    <p:animScale>
                                      <p:cBhvr>
                                        <p:cTn id="12" dur="200" decel="100000" autoRev="1" fill="hold">
                                          <p:stCondLst>
                                            <p:cond delay="600"/>
                                          </p:stCondLst>
                                        </p:cTn>
                                        <p:tgtEl>
                                          <p:spTgt spid="5"/>
                                        </p:tgtEl>
                                      </p:cBhvr>
                                      <p:from x="100000" y="100000"/>
                                      <p:to x="80000" y="100000"/>
                                    </p:animScale>
                                    <p:anim by="(#ppt_h/3+#ppt_w*0.1)" calcmode="lin" valueType="num">
                                      <p:cBhvr additive="sum">
                                        <p:cTn id="13"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ivya\Desktop\hplc\hplc4.jpg"/>
          <p:cNvPicPr>
            <a:picLocks noChangeAspect="1" noChangeArrowheads="1"/>
          </p:cNvPicPr>
          <p:nvPr/>
        </p:nvPicPr>
        <p:blipFill>
          <a:blip r:embed="rId2" cstate="print">
            <a:duotone>
              <a:schemeClr val="bg2">
                <a:shade val="45000"/>
                <a:satMod val="135000"/>
              </a:schemeClr>
              <a:prstClr val="white"/>
            </a:duotone>
            <a:lum/>
          </a:blip>
          <a:srcRect/>
          <a:stretch>
            <a:fillRect/>
          </a:stretch>
        </p:blipFill>
        <p:spPr bwMode="auto">
          <a:xfrm>
            <a:off x="0" y="0"/>
            <a:ext cx="9144000" cy="6858000"/>
          </a:xfrm>
          <a:prstGeom prst="rect">
            <a:avLst/>
          </a:prstGeom>
          <a:noFill/>
        </p:spPr>
      </p:pic>
      <p:sp>
        <p:nvSpPr>
          <p:cNvPr id="2" name="Rectangle 1"/>
          <p:cNvSpPr/>
          <p:nvPr/>
        </p:nvSpPr>
        <p:spPr>
          <a:xfrm>
            <a:off x="0" y="0"/>
            <a:ext cx="9144000" cy="6370975"/>
          </a:xfrm>
          <a:prstGeom prst="rect">
            <a:avLst/>
          </a:prstGeom>
        </p:spPr>
        <p:txBody>
          <a:bodyPr wrap="square">
            <a:spAutoFit/>
          </a:bodyPr>
          <a:lstStyle/>
          <a:p>
            <a:pPr>
              <a:spcBef>
                <a:spcPct val="50000"/>
              </a:spcBef>
            </a:pPr>
            <a:r>
              <a:rPr lang="en-US" sz="2400" b="1" dirty="0">
                <a:latin typeface="Times New Roman" pitchFamily="18" charset="0"/>
              </a:rPr>
              <a:t>7. Asymmetry factor</a:t>
            </a:r>
            <a:r>
              <a:rPr lang="en-US" sz="2400" dirty="0">
                <a:latin typeface="Times New Roman" pitchFamily="18" charset="0"/>
              </a:rPr>
              <a:t>:</a:t>
            </a:r>
          </a:p>
          <a:p>
            <a:pPr algn="just">
              <a:spcBef>
                <a:spcPct val="50000"/>
              </a:spcBef>
            </a:pPr>
            <a:r>
              <a:rPr lang="en-US" sz="2400" dirty="0">
                <a:latin typeface="Times New Roman" pitchFamily="18" charset="0"/>
              </a:rPr>
              <a:t>	A chromatographic peak should be symmetrical about its centre and said to follow Gaussian distribution. But in practice due to some factors, the peak is not symmetrical and shows </a:t>
            </a:r>
            <a:r>
              <a:rPr lang="en-US" sz="2400" dirty="0">
                <a:solidFill>
                  <a:srgbClr val="FF0000"/>
                </a:solidFill>
                <a:latin typeface="Times New Roman" pitchFamily="18" charset="0"/>
              </a:rPr>
              <a:t>tailing or fronting</a:t>
            </a:r>
            <a:r>
              <a:rPr lang="en-US" sz="2400" dirty="0">
                <a:latin typeface="Times New Roman" pitchFamily="18" charset="0"/>
              </a:rPr>
              <a:t>.</a:t>
            </a:r>
          </a:p>
          <a:p>
            <a:pPr algn="just">
              <a:spcBef>
                <a:spcPct val="50000"/>
              </a:spcBef>
            </a:pPr>
            <a:r>
              <a:rPr lang="en-US" sz="2400" dirty="0">
                <a:latin typeface="Times New Roman" pitchFamily="18" charset="0"/>
              </a:rPr>
              <a:t>	Fronting is due to </a:t>
            </a:r>
            <a:r>
              <a:rPr lang="en-US" sz="2400" dirty="0">
                <a:solidFill>
                  <a:srgbClr val="FF0000"/>
                </a:solidFill>
                <a:latin typeface="Times New Roman" pitchFamily="18" charset="0"/>
              </a:rPr>
              <a:t>saturation of stationary phase </a:t>
            </a:r>
            <a:r>
              <a:rPr lang="en-US" sz="2400" dirty="0">
                <a:latin typeface="Times New Roman" pitchFamily="18" charset="0"/>
              </a:rPr>
              <a:t>and can be avoided by using less quantity of sample. Tailing is due to more active adsorption sites and can be eliminated by support pretreatment.</a:t>
            </a:r>
          </a:p>
          <a:p>
            <a:pPr marL="457200" indent="-457200" algn="just">
              <a:spcBef>
                <a:spcPct val="50000"/>
              </a:spcBef>
            </a:pPr>
            <a:r>
              <a:rPr lang="en-US" sz="2400" dirty="0">
                <a:latin typeface="Times New Roman" pitchFamily="18" charset="0"/>
              </a:rPr>
              <a:t>	</a:t>
            </a:r>
            <a:r>
              <a:rPr lang="en-US" sz="2400" dirty="0">
                <a:solidFill>
                  <a:srgbClr val="FF0000"/>
                </a:solidFill>
                <a:latin typeface="Times New Roman" pitchFamily="18" charset="0"/>
              </a:rPr>
              <a:t>Asymmetry factor (0.95 to 1.05) can be calculated by AF = b/a (b, a calculated by 5% or 10% of the peak height). 	</a:t>
            </a:r>
          </a:p>
          <a:p>
            <a:pPr marL="457200" indent="-457200" algn="just">
              <a:spcBef>
                <a:spcPct val="50000"/>
              </a:spcBef>
            </a:pPr>
            <a:r>
              <a:rPr lang="en-US" sz="2400" dirty="0">
                <a:latin typeface="Times New Roman" pitchFamily="18" charset="0"/>
              </a:rPr>
              <a:t>Broad peaks occur due to the more conc. of sample, large injection volume, column deterioration.</a:t>
            </a:r>
          </a:p>
          <a:p>
            <a:pPr marL="457200" indent="-457200" algn="just">
              <a:spcBef>
                <a:spcPct val="50000"/>
              </a:spcBef>
            </a:pPr>
            <a:r>
              <a:rPr lang="en-US" sz="2400" dirty="0">
                <a:latin typeface="Times New Roman" pitchFamily="18" charset="0"/>
              </a:rPr>
              <a:t>	Ghost peaks occur due to the contamination of the column, compound from earlier injections.</a:t>
            </a:r>
          </a:p>
          <a:p>
            <a:pPr algn="just">
              <a:spcBef>
                <a:spcPct val="50000"/>
              </a:spcBef>
            </a:pPr>
            <a:endParaRPr lang="en-US" sz="24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divya\Desktop\hplc\generic_chemistry_lab_02.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9156052" cy="6858000"/>
          </a:xfrm>
          <a:prstGeom prst="rect">
            <a:avLst/>
          </a:prstGeom>
          <a:noFill/>
        </p:spPr>
      </p:pic>
      <p:sp>
        <p:nvSpPr>
          <p:cNvPr id="2" name="TextBox 1"/>
          <p:cNvSpPr txBox="1"/>
          <p:nvPr/>
        </p:nvSpPr>
        <p:spPr>
          <a:xfrm>
            <a:off x="2590800" y="228600"/>
            <a:ext cx="3048000" cy="584775"/>
          </a:xfrm>
          <a:prstGeom prst="rect">
            <a:avLst/>
          </a:prstGeom>
          <a:noFill/>
        </p:spPr>
        <p:txBody>
          <a:bodyPr wrap="square" rtlCol="0">
            <a:spAutoFit/>
          </a:bodyPr>
          <a:lstStyle/>
          <a:p>
            <a:r>
              <a:rPr lang="en-US" sz="3200" dirty="0">
                <a:latin typeface="Algerian" pitchFamily="82" charset="0"/>
              </a:rPr>
              <a:t>Applications</a:t>
            </a:r>
          </a:p>
        </p:txBody>
      </p:sp>
      <p:sp>
        <p:nvSpPr>
          <p:cNvPr id="3" name="Rectangle 2"/>
          <p:cNvSpPr/>
          <p:nvPr/>
        </p:nvSpPr>
        <p:spPr>
          <a:xfrm>
            <a:off x="0" y="914400"/>
            <a:ext cx="9144000" cy="3231654"/>
          </a:xfrm>
          <a:prstGeom prst="rect">
            <a:avLst/>
          </a:prstGeom>
        </p:spPr>
        <p:txBody>
          <a:bodyPr wrap="square">
            <a:spAutoFit/>
          </a:bodyPr>
          <a:lstStyle/>
          <a:p>
            <a:pPr marL="457200" indent="-457200" algn="just">
              <a:spcBef>
                <a:spcPct val="50000"/>
              </a:spcBef>
            </a:pPr>
            <a:r>
              <a:rPr lang="en-US" sz="2400" dirty="0">
                <a:latin typeface="Times New Roman" pitchFamily="18" charset="0"/>
              </a:rPr>
              <a:t>HPLC is one of the most widely applied analytical separation techniques</a:t>
            </a:r>
            <a:r>
              <a:rPr lang="en-US" sz="2400" b="1" dirty="0">
                <a:latin typeface="Times New Roman" pitchFamily="18" charset="0"/>
              </a:rPr>
              <a:t>.</a:t>
            </a:r>
            <a:r>
              <a:rPr lang="en-US" sz="2400" dirty="0">
                <a:latin typeface="Times New Roman" pitchFamily="18" charset="0"/>
              </a:rPr>
              <a:t> </a:t>
            </a:r>
          </a:p>
          <a:p>
            <a:pPr marL="457200" indent="-457200" algn="just">
              <a:spcBef>
                <a:spcPct val="50000"/>
              </a:spcBef>
            </a:pPr>
            <a:r>
              <a:rPr lang="en-US" sz="2400" b="1" dirty="0">
                <a:latin typeface="Times New Roman" pitchFamily="18" charset="0"/>
              </a:rPr>
              <a:t>Pharmaceutical:</a:t>
            </a:r>
          </a:p>
          <a:p>
            <a:pPr marL="457200" indent="-457200" algn="just">
              <a:spcBef>
                <a:spcPct val="50000"/>
              </a:spcBef>
              <a:buFont typeface="Arial" pitchFamily="34" charset="0"/>
              <a:buChar char="•"/>
            </a:pPr>
            <a:r>
              <a:rPr lang="en-US" sz="2400" dirty="0">
                <a:latin typeface="Times New Roman" pitchFamily="18" charset="0"/>
              </a:rPr>
              <a:t>Tablet dissolution of pharmaceutical dosages.</a:t>
            </a:r>
          </a:p>
          <a:p>
            <a:pPr marL="457200" indent="-457200" algn="just">
              <a:spcBef>
                <a:spcPct val="50000"/>
              </a:spcBef>
              <a:buFont typeface="Arial" pitchFamily="34" charset="0"/>
              <a:buChar char="•"/>
            </a:pPr>
            <a:r>
              <a:rPr lang="en-US" sz="2400" dirty="0">
                <a:latin typeface="Times New Roman" pitchFamily="18" charset="0"/>
              </a:rPr>
              <a:t>Shelf life determinations of pharmaceutical products.</a:t>
            </a:r>
          </a:p>
          <a:p>
            <a:pPr marL="457200" indent="-457200" algn="just">
              <a:spcBef>
                <a:spcPct val="50000"/>
              </a:spcBef>
              <a:buFont typeface="Arial" pitchFamily="34" charset="0"/>
              <a:buChar char="•"/>
            </a:pPr>
            <a:r>
              <a:rPr lang="en-US" sz="2400" dirty="0">
                <a:latin typeface="Times New Roman" pitchFamily="18" charset="0"/>
              </a:rPr>
              <a:t>Identification of counterfeit drug products.</a:t>
            </a:r>
          </a:p>
          <a:p>
            <a:pPr marL="457200" indent="-457200" algn="just">
              <a:spcBef>
                <a:spcPct val="50000"/>
              </a:spcBef>
              <a:buFont typeface="Arial" pitchFamily="34" charset="0"/>
              <a:buChar char="•"/>
            </a:pPr>
            <a:r>
              <a:rPr lang="en-US" sz="2400" dirty="0">
                <a:latin typeface="Times New Roman" pitchFamily="18" charset="0"/>
              </a:rPr>
              <a:t>Pharmaceutical quality control.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from="(-#ppt_w/2)" to="(#ppt_x)" calcmode="lin" valueType="num">
                                      <p:cBhvr>
                                        <p:cTn id="13" dur="600" fill="hold">
                                          <p:stCondLst>
                                            <p:cond delay="0"/>
                                          </p:stCondLst>
                                        </p:cTn>
                                        <p:tgtEl>
                                          <p:spTgt spid="2"/>
                                        </p:tgtEl>
                                        <p:attrNameLst>
                                          <p:attrName>ppt_x</p:attrName>
                                        </p:attrNameLst>
                                      </p:cBhvr>
                                    </p:anim>
                                    <p:anim from="0" to="-1.0" calcmode="lin" valueType="num">
                                      <p:cBhvr>
                                        <p:cTn id="14" dur="200" decel="50000" autoRev="1" fill="hold">
                                          <p:stCondLst>
                                            <p:cond delay="600"/>
                                          </p:stCondLst>
                                        </p:cTn>
                                        <p:tgtEl>
                                          <p:spTgt spid="2"/>
                                        </p:tgtEl>
                                        <p:attrNameLst>
                                          <p:attrName>xshear</p:attrName>
                                        </p:attrNameLst>
                                      </p:cBhvr>
                                    </p:anim>
                                    <p:animScale>
                                      <p:cBhvr>
                                        <p:cTn id="15" dur="200" decel="100000" autoRev="1" fill="hold">
                                          <p:stCondLst>
                                            <p:cond delay="600"/>
                                          </p:stCondLst>
                                        </p:cTn>
                                        <p:tgtEl>
                                          <p:spTgt spid="2"/>
                                        </p:tgtEl>
                                      </p:cBhvr>
                                      <p:from x="100000" y="100000"/>
                                      <p:to x="80000" y="100000"/>
                                    </p:animScale>
                                    <p:anim by="(#ppt_h/3+#ppt_w*0.1)" calcmode="lin" valueType="num">
                                      <p:cBhvr additive="sum">
                                        <p:cTn id="16"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ivya\Desktop\hplc\generic_chemistry_lab_02.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9156052" cy="6858000"/>
          </a:xfrm>
          <a:prstGeom prst="rect">
            <a:avLst/>
          </a:prstGeom>
          <a:noFill/>
        </p:spPr>
      </p:pic>
      <p:sp>
        <p:nvSpPr>
          <p:cNvPr id="2" name="Rectangle 1"/>
          <p:cNvSpPr/>
          <p:nvPr/>
        </p:nvSpPr>
        <p:spPr>
          <a:xfrm>
            <a:off x="0" y="0"/>
            <a:ext cx="9144000" cy="6555641"/>
          </a:xfrm>
          <a:prstGeom prst="rect">
            <a:avLst/>
          </a:prstGeom>
        </p:spPr>
        <p:txBody>
          <a:bodyPr wrap="square">
            <a:spAutoFit/>
          </a:bodyPr>
          <a:lstStyle/>
          <a:p>
            <a:pPr>
              <a:spcBef>
                <a:spcPct val="50000"/>
              </a:spcBef>
            </a:pPr>
            <a:r>
              <a:rPr lang="en-US" sz="2400" b="1" dirty="0">
                <a:latin typeface="Times New Roman" pitchFamily="18" charset="0"/>
                <a:cs typeface="Times New Roman" pitchFamily="18" charset="0"/>
              </a:rPr>
              <a:t>Environmental</a:t>
            </a:r>
            <a:endParaRPr lang="en-US" sz="2400" dirty="0">
              <a:latin typeface="Times New Roman" pitchFamily="18" charset="0"/>
              <a:cs typeface="Times New Roman" pitchFamily="18" charset="0"/>
            </a:endParaRPr>
          </a:p>
          <a:p>
            <a:pPr>
              <a:spcBef>
                <a:spcPct val="50000"/>
              </a:spcBef>
              <a:buFont typeface="Arial" pitchFamily="34" charset="0"/>
              <a:buChar char="•"/>
            </a:pPr>
            <a:r>
              <a:rPr lang="en-US" sz="2400" dirty="0">
                <a:latin typeface="Times New Roman" pitchFamily="18" charset="0"/>
                <a:cs typeface="Times New Roman" pitchFamily="18" charset="0"/>
              </a:rPr>
              <a:t>Phenols in Drinking Water.</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a:p>
            <a:pPr>
              <a:spcBef>
                <a:spcPct val="50000"/>
              </a:spcBef>
              <a:buFont typeface="Arial" pitchFamily="34" charset="0"/>
              <a:buChar char="•"/>
            </a:pPr>
            <a:r>
              <a:rPr lang="en-US" sz="2400" dirty="0">
                <a:latin typeface="Times New Roman" pitchFamily="18" charset="0"/>
                <a:cs typeface="Times New Roman" pitchFamily="18" charset="0"/>
              </a:rPr>
              <a:t>Identification of diphenhydramine in sediment samples. </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a:p>
            <a:pPr>
              <a:spcBef>
                <a:spcPct val="50000"/>
              </a:spcBef>
              <a:buFont typeface="Arial" pitchFamily="34" charset="0"/>
              <a:buChar char="•"/>
            </a:pPr>
            <a:r>
              <a:rPr lang="en-US" sz="2400" dirty="0">
                <a:latin typeface="Times New Roman" pitchFamily="18" charset="0"/>
                <a:cs typeface="Times New Roman" pitchFamily="18" charset="0"/>
              </a:rPr>
              <a:t>Biomonitering of PAH pollution in high-altitude mountain lakes through the analysis of fish bile.</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a:p>
            <a:pPr>
              <a:spcBef>
                <a:spcPct val="50000"/>
              </a:spcBef>
              <a:buFont typeface="Arial" pitchFamily="34" charset="0"/>
              <a:buChar char="•"/>
            </a:pPr>
            <a:r>
              <a:rPr lang="en-US" sz="2400" dirty="0">
                <a:latin typeface="Times New Roman" pitchFamily="18" charset="0"/>
                <a:cs typeface="Times New Roman" pitchFamily="18" charset="0"/>
              </a:rPr>
              <a:t>Estrogens in coastal waters - The sewage source.</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a:p>
            <a:pPr>
              <a:spcBef>
                <a:spcPct val="50000"/>
              </a:spcBef>
              <a:buFont typeface="Arial" pitchFamily="34" charset="0"/>
              <a:buChar char="•"/>
            </a:pPr>
            <a:r>
              <a:rPr lang="en-US" sz="2400" dirty="0">
                <a:latin typeface="Times New Roman" pitchFamily="18" charset="0"/>
                <a:cs typeface="Times New Roman" pitchFamily="18" charset="0"/>
              </a:rPr>
              <a:t>Toxicity of tetracyclines and tetracycline degradation products to </a:t>
            </a:r>
          </a:p>
          <a:p>
            <a:pPr>
              <a:spcBef>
                <a:spcPct val="50000"/>
              </a:spcBef>
              <a:buFont typeface="Arial" pitchFamily="34" charset="0"/>
              <a:buChar char="•"/>
            </a:pPr>
            <a:r>
              <a:rPr lang="en-US" sz="2400" dirty="0">
                <a:latin typeface="Times New Roman" pitchFamily="18" charset="0"/>
                <a:cs typeface="Times New Roman" pitchFamily="18" charset="0"/>
              </a:rPr>
              <a:t>environmentally relevant bacteria.</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a:p>
            <a:pPr>
              <a:spcBef>
                <a:spcPct val="50000"/>
              </a:spcBef>
              <a:buFont typeface="Arial" pitchFamily="34" charset="0"/>
              <a:buChar char="•"/>
            </a:pPr>
            <a:r>
              <a:rPr lang="en-US" sz="2400" dirty="0">
                <a:latin typeface="Times New Roman" pitchFamily="18" charset="0"/>
                <a:cs typeface="Times New Roman" pitchFamily="18" charset="0"/>
              </a:rPr>
              <a:t>Assessment of TNT toxicity in sediment..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ivya\Desktop\hplc\generic_chemistry_lab_02.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9156052" cy="6858000"/>
          </a:xfrm>
          <a:prstGeom prst="rect">
            <a:avLst/>
          </a:prstGeom>
          <a:noFill/>
        </p:spPr>
      </p:pic>
      <p:sp>
        <p:nvSpPr>
          <p:cNvPr id="2" name="Rectangle 1"/>
          <p:cNvSpPr/>
          <p:nvPr/>
        </p:nvSpPr>
        <p:spPr>
          <a:xfrm>
            <a:off x="0" y="0"/>
            <a:ext cx="9144000" cy="4708981"/>
          </a:xfrm>
          <a:prstGeom prst="rect">
            <a:avLst/>
          </a:prstGeom>
        </p:spPr>
        <p:txBody>
          <a:bodyPr wrap="square">
            <a:spAutoFit/>
          </a:bodyPr>
          <a:lstStyle/>
          <a:p>
            <a:pPr>
              <a:spcBef>
                <a:spcPct val="50000"/>
              </a:spcBef>
            </a:pPr>
            <a:r>
              <a:rPr lang="en-US" sz="2400" b="1" dirty="0">
                <a:latin typeface="Times New Roman" pitchFamily="18" charset="0"/>
              </a:rPr>
              <a:t>Forensics</a:t>
            </a:r>
          </a:p>
          <a:p>
            <a:pPr>
              <a:spcBef>
                <a:spcPct val="50000"/>
              </a:spcBef>
              <a:buFont typeface="Arial" pitchFamily="34" charset="0"/>
              <a:buChar char="•"/>
            </a:pPr>
            <a:r>
              <a:rPr lang="en-US" sz="2400" dirty="0">
                <a:latin typeface="Times New Roman" pitchFamily="18" charset="0"/>
              </a:rPr>
              <a:t>A mobile HPLC apparatus at dance parties - on-site identification and quantification of the drug Ecstasy.</a:t>
            </a:r>
            <a:br>
              <a:rPr lang="en-US" sz="2400" dirty="0">
                <a:latin typeface="Times New Roman" pitchFamily="18" charset="0"/>
              </a:rPr>
            </a:br>
            <a:endParaRPr lang="en-US" sz="2400" dirty="0">
              <a:latin typeface="Times New Roman" pitchFamily="18" charset="0"/>
            </a:endParaRPr>
          </a:p>
          <a:p>
            <a:pPr>
              <a:spcBef>
                <a:spcPct val="50000"/>
              </a:spcBef>
              <a:buFont typeface="Arial" pitchFamily="34" charset="0"/>
              <a:buChar char="•"/>
            </a:pPr>
            <a:r>
              <a:rPr lang="en-US" sz="2400" dirty="0">
                <a:latin typeface="Times New Roman" pitchFamily="18" charset="0"/>
              </a:rPr>
              <a:t>Identification of anabolic steroids in serum, urine, sweat and hair.                                  </a:t>
            </a:r>
          </a:p>
          <a:p>
            <a:pPr>
              <a:spcBef>
                <a:spcPct val="50000"/>
              </a:spcBef>
              <a:buFont typeface="Arial" pitchFamily="34" charset="0"/>
              <a:buChar char="•"/>
            </a:pPr>
            <a:r>
              <a:rPr lang="en-US" sz="2400" dirty="0">
                <a:latin typeface="Times New Roman" pitchFamily="18" charset="0"/>
              </a:rPr>
              <a:t>Forensic analysis of textile dyes.</a:t>
            </a:r>
            <a:br>
              <a:rPr lang="en-US" sz="2400" dirty="0">
                <a:latin typeface="Times New Roman" pitchFamily="18" charset="0"/>
              </a:rPr>
            </a:br>
            <a:endParaRPr lang="en-US" sz="2400" dirty="0">
              <a:latin typeface="Times New Roman" pitchFamily="18" charset="0"/>
            </a:endParaRPr>
          </a:p>
          <a:p>
            <a:pPr>
              <a:spcBef>
                <a:spcPct val="50000"/>
              </a:spcBef>
              <a:buFont typeface="Arial" pitchFamily="34" charset="0"/>
              <a:buChar char="•"/>
            </a:pPr>
            <a:r>
              <a:rPr lang="en-US" sz="2400" dirty="0">
                <a:latin typeface="Times New Roman" pitchFamily="18" charset="0"/>
              </a:rPr>
              <a:t>Determination of cocaine and metabolites in </a:t>
            </a:r>
            <a:r>
              <a:rPr lang="en-US" sz="2400" dirty="0" err="1">
                <a:latin typeface="Times New Roman" pitchFamily="18" charset="0"/>
              </a:rPr>
              <a:t>meconium</a:t>
            </a:r>
            <a:r>
              <a:rPr lang="en-US" sz="2400" dirty="0">
                <a:latin typeface="Times New Roman" pitchFamily="18" charset="0"/>
              </a:rPr>
              <a:t>.                                                    </a:t>
            </a:r>
          </a:p>
          <a:p>
            <a:pPr>
              <a:spcBef>
                <a:spcPct val="50000"/>
              </a:spcBef>
              <a:buFont typeface="Arial" pitchFamily="34" charset="0"/>
              <a:buChar char="•"/>
            </a:pPr>
            <a:r>
              <a:rPr lang="en-US" sz="2400" dirty="0">
                <a:latin typeface="Times New Roman" pitchFamily="18" charset="0"/>
              </a:rPr>
              <a:t>Simultaneous quantification of psychotherapeutic drugs in human plasma.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ivya\Desktop\hplc\generic_chemistry_lab_02.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9156052" cy="6858000"/>
          </a:xfrm>
          <a:prstGeom prst="rect">
            <a:avLst/>
          </a:prstGeom>
          <a:noFill/>
        </p:spPr>
      </p:pic>
      <p:sp>
        <p:nvSpPr>
          <p:cNvPr id="2" name="Rectangle 1"/>
          <p:cNvSpPr/>
          <p:nvPr/>
        </p:nvSpPr>
        <p:spPr>
          <a:xfrm>
            <a:off x="0" y="1"/>
            <a:ext cx="9144000" cy="4154984"/>
          </a:xfrm>
          <a:prstGeom prst="rect">
            <a:avLst/>
          </a:prstGeom>
        </p:spPr>
        <p:txBody>
          <a:bodyPr wrap="square">
            <a:spAutoFit/>
          </a:bodyPr>
          <a:lstStyle/>
          <a:p>
            <a:pPr>
              <a:spcBef>
                <a:spcPct val="50000"/>
              </a:spcBef>
            </a:pPr>
            <a:r>
              <a:rPr lang="en-US" sz="2400" b="1" dirty="0">
                <a:latin typeface="Times New Roman" pitchFamily="18" charset="0"/>
              </a:rPr>
              <a:t>Clinical</a:t>
            </a:r>
            <a:endParaRPr lang="en-US" sz="2400" dirty="0">
              <a:latin typeface="Times New Roman" pitchFamily="18" charset="0"/>
            </a:endParaRPr>
          </a:p>
          <a:p>
            <a:pPr>
              <a:spcBef>
                <a:spcPct val="50000"/>
              </a:spcBef>
              <a:buFont typeface="Arial" pitchFamily="34" charset="0"/>
              <a:buChar char="•"/>
            </a:pPr>
            <a:r>
              <a:rPr lang="en-US" sz="2400" dirty="0">
                <a:latin typeface="Times New Roman" pitchFamily="18" charset="0"/>
              </a:rPr>
              <a:t>Quantification of DEET in Human Urine.</a:t>
            </a:r>
            <a:br>
              <a:rPr lang="en-US" sz="2400" dirty="0">
                <a:latin typeface="Times New Roman" pitchFamily="18" charset="0"/>
              </a:rPr>
            </a:br>
            <a:endParaRPr lang="en-US" sz="2400" dirty="0">
              <a:latin typeface="Times New Roman" pitchFamily="18" charset="0"/>
            </a:endParaRPr>
          </a:p>
          <a:p>
            <a:pPr>
              <a:spcBef>
                <a:spcPct val="50000"/>
              </a:spcBef>
              <a:buFont typeface="Arial" pitchFamily="34" charset="0"/>
              <a:buChar char="•"/>
            </a:pPr>
            <a:r>
              <a:rPr lang="en-US" sz="2400" dirty="0">
                <a:latin typeface="Times New Roman" pitchFamily="18" charset="0"/>
              </a:rPr>
              <a:t>Analysis of antibiotics.</a:t>
            </a:r>
            <a:br>
              <a:rPr lang="en-US" sz="2400" dirty="0">
                <a:latin typeface="Times New Roman" pitchFamily="18" charset="0"/>
              </a:rPr>
            </a:br>
            <a:endParaRPr lang="en-US" sz="2400" dirty="0">
              <a:latin typeface="Times New Roman" pitchFamily="18" charset="0"/>
            </a:endParaRPr>
          </a:p>
          <a:p>
            <a:pPr>
              <a:spcBef>
                <a:spcPct val="50000"/>
              </a:spcBef>
              <a:buFont typeface="Arial" pitchFamily="34" charset="0"/>
              <a:buChar char="•"/>
            </a:pPr>
            <a:r>
              <a:rPr lang="en-US" sz="2400" dirty="0">
                <a:latin typeface="Times New Roman" pitchFamily="18" charset="0"/>
              </a:rPr>
              <a:t>Increased urinary excretion of </a:t>
            </a:r>
            <a:r>
              <a:rPr lang="en-US" sz="2400" dirty="0" err="1">
                <a:latin typeface="Times New Roman" pitchFamily="18" charset="0"/>
              </a:rPr>
              <a:t>aquaporin</a:t>
            </a:r>
            <a:r>
              <a:rPr lang="en-US" sz="2400" dirty="0">
                <a:latin typeface="Times New Roman" pitchFamily="18" charset="0"/>
              </a:rPr>
              <a:t> 2 in patients with liver cirrhosis.</a:t>
            </a:r>
            <a:br>
              <a:rPr lang="en-US" sz="2400" dirty="0">
                <a:latin typeface="Times New Roman" pitchFamily="18" charset="0"/>
              </a:rPr>
            </a:br>
            <a:endParaRPr lang="en-US" sz="2400" dirty="0">
              <a:latin typeface="Times New Roman" pitchFamily="18" charset="0"/>
            </a:endParaRPr>
          </a:p>
          <a:p>
            <a:pPr>
              <a:spcBef>
                <a:spcPct val="50000"/>
              </a:spcBef>
              <a:buFont typeface="Arial" pitchFamily="34" charset="0"/>
              <a:buChar char="•"/>
            </a:pPr>
            <a:r>
              <a:rPr lang="en-US" sz="2400" dirty="0">
                <a:latin typeface="Times New Roman" pitchFamily="18" charset="0"/>
              </a:rPr>
              <a:t>Detection of endogenous </a:t>
            </a:r>
            <a:r>
              <a:rPr lang="en-US" sz="2400" dirty="0" err="1">
                <a:latin typeface="Times New Roman" pitchFamily="18" charset="0"/>
              </a:rPr>
              <a:t>neuropeptides</a:t>
            </a:r>
            <a:r>
              <a:rPr lang="en-US" sz="2400" dirty="0">
                <a:latin typeface="Times New Roman" pitchFamily="18" charset="0"/>
              </a:rPr>
              <a:t> in brain extracellular fluids.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ivya\Desktop\hplc\generic_chemistry_lab_02.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9156052" cy="6858000"/>
          </a:xfrm>
          <a:prstGeom prst="rect">
            <a:avLst/>
          </a:prstGeom>
          <a:noFill/>
        </p:spPr>
      </p:pic>
      <p:sp>
        <p:nvSpPr>
          <p:cNvPr id="2" name="Rectangle 1"/>
          <p:cNvSpPr/>
          <p:nvPr/>
        </p:nvSpPr>
        <p:spPr>
          <a:xfrm>
            <a:off x="0" y="0"/>
            <a:ext cx="9144000" cy="5078313"/>
          </a:xfrm>
          <a:prstGeom prst="rect">
            <a:avLst/>
          </a:prstGeom>
        </p:spPr>
        <p:txBody>
          <a:bodyPr wrap="square">
            <a:spAutoFit/>
          </a:bodyPr>
          <a:lstStyle/>
          <a:p>
            <a:pPr>
              <a:spcBef>
                <a:spcPct val="50000"/>
              </a:spcBef>
            </a:pPr>
            <a:r>
              <a:rPr lang="en-US" sz="2400" b="1" dirty="0">
                <a:latin typeface="Times New Roman" pitchFamily="18" charset="0"/>
              </a:rPr>
              <a:t>Food and Flavor</a:t>
            </a:r>
            <a:endParaRPr lang="en-US" sz="2400" dirty="0">
              <a:latin typeface="Times New Roman" pitchFamily="18" charset="0"/>
            </a:endParaRPr>
          </a:p>
          <a:p>
            <a:pPr>
              <a:spcBef>
                <a:spcPct val="50000"/>
              </a:spcBef>
              <a:buFont typeface="Arial" pitchFamily="34" charset="0"/>
              <a:buChar char="•"/>
            </a:pPr>
            <a:r>
              <a:rPr lang="en-US" sz="2400" dirty="0">
                <a:latin typeface="Times New Roman" pitchFamily="18" charset="0"/>
              </a:rPr>
              <a:t>Ensuring soft drink consistency and quality. </a:t>
            </a:r>
            <a:br>
              <a:rPr lang="en-US" sz="2400" dirty="0">
                <a:latin typeface="Times New Roman" pitchFamily="18" charset="0"/>
              </a:rPr>
            </a:br>
            <a:endParaRPr lang="en-US" sz="2400" dirty="0">
              <a:latin typeface="Times New Roman" pitchFamily="18" charset="0"/>
            </a:endParaRPr>
          </a:p>
          <a:p>
            <a:pPr>
              <a:spcBef>
                <a:spcPct val="50000"/>
              </a:spcBef>
              <a:buFont typeface="Arial" pitchFamily="34" charset="0"/>
              <a:buChar char="•"/>
            </a:pPr>
            <a:r>
              <a:rPr lang="en-US" sz="2400" dirty="0">
                <a:latin typeface="Times New Roman" pitchFamily="18" charset="0"/>
              </a:rPr>
              <a:t>Analysis of vicinal </a:t>
            </a:r>
            <a:r>
              <a:rPr lang="en-US" sz="2400" dirty="0" err="1">
                <a:latin typeface="Times New Roman" pitchFamily="18" charset="0"/>
              </a:rPr>
              <a:t>diketones</a:t>
            </a:r>
            <a:r>
              <a:rPr lang="en-US" sz="2400" dirty="0">
                <a:latin typeface="Times New Roman" pitchFamily="18" charset="0"/>
              </a:rPr>
              <a:t> in beer.</a:t>
            </a:r>
            <a:br>
              <a:rPr lang="en-US" sz="2400" dirty="0">
                <a:latin typeface="Times New Roman" pitchFamily="18" charset="0"/>
              </a:rPr>
            </a:br>
            <a:endParaRPr lang="en-US" sz="2400" dirty="0">
              <a:latin typeface="Times New Roman" pitchFamily="18" charset="0"/>
            </a:endParaRPr>
          </a:p>
          <a:p>
            <a:pPr>
              <a:spcBef>
                <a:spcPct val="50000"/>
              </a:spcBef>
              <a:buFont typeface="Arial" pitchFamily="34" charset="0"/>
              <a:buChar char="•"/>
            </a:pPr>
            <a:r>
              <a:rPr lang="en-US" sz="2400" dirty="0">
                <a:latin typeface="Times New Roman" pitchFamily="18" charset="0"/>
              </a:rPr>
              <a:t>Sugar analysis in fruit juices.</a:t>
            </a:r>
            <a:br>
              <a:rPr lang="en-US" sz="2400" dirty="0">
                <a:latin typeface="Times New Roman" pitchFamily="18" charset="0"/>
              </a:rPr>
            </a:br>
            <a:endParaRPr lang="en-US" sz="2400" dirty="0">
              <a:latin typeface="Times New Roman" pitchFamily="18" charset="0"/>
            </a:endParaRPr>
          </a:p>
          <a:p>
            <a:pPr>
              <a:spcBef>
                <a:spcPct val="50000"/>
              </a:spcBef>
              <a:buFont typeface="Arial" pitchFamily="34" charset="0"/>
              <a:buChar char="•"/>
            </a:pPr>
            <a:r>
              <a:rPr lang="en-US" sz="2400" dirty="0">
                <a:latin typeface="Times New Roman" pitchFamily="18" charset="0"/>
              </a:rPr>
              <a:t>Polycyclic aromatic hydrocarbons in Brazilian vegetables and fruits.</a:t>
            </a:r>
            <a:br>
              <a:rPr lang="en-US" sz="2400" dirty="0">
                <a:latin typeface="Times New Roman" pitchFamily="18" charset="0"/>
              </a:rPr>
            </a:br>
            <a:endParaRPr lang="en-US" sz="2400" dirty="0">
              <a:latin typeface="Times New Roman" pitchFamily="18" charset="0"/>
            </a:endParaRPr>
          </a:p>
          <a:p>
            <a:pPr>
              <a:spcBef>
                <a:spcPct val="50000"/>
              </a:spcBef>
              <a:buFont typeface="Arial" pitchFamily="34" charset="0"/>
              <a:buChar char="•"/>
            </a:pPr>
            <a:r>
              <a:rPr lang="en-US" sz="2400" dirty="0">
                <a:latin typeface="Times New Roman" pitchFamily="18" charset="0"/>
              </a:rPr>
              <a:t>Trace analysis of military high explosives in agricultural crops.</a:t>
            </a:r>
            <a:br>
              <a:rPr lang="en-US" sz="2400" dirty="0">
                <a:latin typeface="Times New Roman" pitchFamily="18" charset="0"/>
              </a:rPr>
            </a:br>
            <a:r>
              <a:rPr lang="en-US" sz="2400" dirty="0">
                <a:latin typeface="Times New Roman" pitchFamily="18" charset="0"/>
              </a:rPr>
              <a:t>Stability of aspartame in the presence of glucose and vanillin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ivya\Desktop\hplc\generic_chemistry_lab_02.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9156052" cy="6858000"/>
          </a:xfrm>
          <a:prstGeom prst="rect">
            <a:avLst/>
          </a:prstGeom>
          <a:noFill/>
        </p:spPr>
      </p:pic>
      <p:sp>
        <p:nvSpPr>
          <p:cNvPr id="2" name="Rectangle 1"/>
          <p:cNvSpPr/>
          <p:nvPr/>
        </p:nvSpPr>
        <p:spPr>
          <a:xfrm>
            <a:off x="0" y="0"/>
            <a:ext cx="9144000" cy="6186309"/>
          </a:xfrm>
          <a:prstGeom prst="rect">
            <a:avLst/>
          </a:prstGeom>
        </p:spPr>
        <p:txBody>
          <a:bodyPr wrap="square">
            <a:spAutoFit/>
          </a:bodyPr>
          <a:lstStyle/>
          <a:p>
            <a:pPr marL="457200" indent="-457200" algn="just">
              <a:spcBef>
                <a:spcPct val="50000"/>
              </a:spcBef>
            </a:pPr>
            <a:r>
              <a:rPr lang="en-US" sz="2400" b="1" i="1" dirty="0">
                <a:latin typeface="Times New Roman" pitchFamily="18" charset="0"/>
              </a:rPr>
              <a:t>ADVANTAGES OF HPLC:</a:t>
            </a:r>
          </a:p>
          <a:p>
            <a:pPr marL="457200" indent="-457200">
              <a:spcBef>
                <a:spcPct val="50000"/>
              </a:spcBef>
              <a:buFontTx/>
              <a:buAutoNum type="arabicPeriod"/>
            </a:pPr>
            <a:r>
              <a:rPr lang="en-US" sz="2400" dirty="0">
                <a:latin typeface="Times New Roman" pitchFamily="18" charset="0"/>
              </a:rPr>
              <a:t>Separations fast and efficient (high resolution power)</a:t>
            </a:r>
          </a:p>
          <a:p>
            <a:pPr marL="457200" indent="-457200">
              <a:spcBef>
                <a:spcPct val="50000"/>
              </a:spcBef>
              <a:buFontTx/>
              <a:buAutoNum type="arabicPeriod"/>
            </a:pPr>
            <a:r>
              <a:rPr lang="en-US" sz="2400" dirty="0">
                <a:latin typeface="Times New Roman" pitchFamily="18" charset="0"/>
              </a:rPr>
              <a:t>Continuous monitoring of the column effluent</a:t>
            </a:r>
          </a:p>
          <a:p>
            <a:pPr marL="457200" indent="-457200">
              <a:spcBef>
                <a:spcPct val="50000"/>
              </a:spcBef>
              <a:buFontTx/>
              <a:buAutoNum type="arabicPeriod"/>
            </a:pPr>
            <a:r>
              <a:rPr lang="en-US" sz="2400" dirty="0">
                <a:latin typeface="Times New Roman" pitchFamily="18" charset="0"/>
              </a:rPr>
              <a:t>It can be applied to the separation and analysis of very complex mixtures</a:t>
            </a:r>
          </a:p>
          <a:p>
            <a:pPr marL="457200" indent="-457200">
              <a:spcBef>
                <a:spcPct val="50000"/>
              </a:spcBef>
              <a:buFontTx/>
              <a:buAutoNum type="arabicPeriod"/>
            </a:pPr>
            <a:r>
              <a:rPr lang="en-US" sz="2400" dirty="0">
                <a:latin typeface="Times New Roman" pitchFamily="18" charset="0"/>
              </a:rPr>
              <a:t>Accurate quantitative measurements.</a:t>
            </a:r>
          </a:p>
          <a:p>
            <a:pPr marL="457200" indent="-457200">
              <a:spcBef>
                <a:spcPct val="50000"/>
              </a:spcBef>
              <a:buFontTx/>
              <a:buAutoNum type="arabicPeriod"/>
            </a:pPr>
            <a:r>
              <a:rPr lang="en-US" sz="2400" dirty="0">
                <a:latin typeface="Times New Roman" pitchFamily="18" charset="0"/>
              </a:rPr>
              <a:t>Repetitive and reproducible analysis using the same column.</a:t>
            </a:r>
          </a:p>
          <a:p>
            <a:pPr marL="457200" indent="-457200">
              <a:spcBef>
                <a:spcPct val="50000"/>
              </a:spcBef>
              <a:buFontTx/>
              <a:buAutoNum type="arabicPeriod"/>
            </a:pPr>
            <a:r>
              <a:rPr lang="en-US" sz="2400" dirty="0">
                <a:latin typeface="Times New Roman" pitchFamily="18" charset="0"/>
              </a:rPr>
              <a:t>Adsorption, partition, ion exchange and exclusion column separations are excellently made.	</a:t>
            </a:r>
          </a:p>
          <a:p>
            <a:pPr marL="457200" indent="-457200">
              <a:spcBef>
                <a:spcPct val="50000"/>
              </a:spcBef>
            </a:pPr>
            <a:r>
              <a:rPr lang="en-US" sz="2400" dirty="0">
                <a:latin typeface="Times New Roman" pitchFamily="18" charset="0"/>
              </a:rPr>
              <a:t>7.   HPLC is more versatile than GLC in some respects, because it has the advantage of not being restricted to volatile and thermally stable solute and the choice of mobile and stationary phases is much wider in HPLC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ivya\Desktop\hplc\generic_chemistry_lab_02.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9156052" cy="6858000"/>
          </a:xfrm>
          <a:prstGeom prst="rect">
            <a:avLst/>
          </a:prstGeom>
          <a:noFill/>
        </p:spPr>
      </p:pic>
      <p:sp>
        <p:nvSpPr>
          <p:cNvPr id="2" name="Rectangle 1"/>
          <p:cNvSpPr/>
          <p:nvPr/>
        </p:nvSpPr>
        <p:spPr>
          <a:xfrm>
            <a:off x="0" y="0"/>
            <a:ext cx="9144000" cy="3093154"/>
          </a:xfrm>
          <a:prstGeom prst="rect">
            <a:avLst/>
          </a:prstGeom>
        </p:spPr>
        <p:txBody>
          <a:bodyPr wrap="square">
            <a:spAutoFit/>
          </a:bodyPr>
          <a:lstStyle/>
          <a:p>
            <a:pPr algn="just">
              <a:spcBef>
                <a:spcPct val="50000"/>
              </a:spcBef>
            </a:pPr>
            <a:r>
              <a:rPr lang="en-US" sz="2400" dirty="0">
                <a:latin typeface="Times New Roman" pitchFamily="18" charset="0"/>
              </a:rPr>
              <a:t>8. Both aqueous and non aqueous samples can be analyzed with little or no sample pre treatment</a:t>
            </a:r>
          </a:p>
          <a:p>
            <a:pPr algn="just">
              <a:spcBef>
                <a:spcPct val="50000"/>
              </a:spcBef>
            </a:pPr>
            <a:r>
              <a:rPr lang="en-US" sz="2400" dirty="0">
                <a:latin typeface="Times New Roman" pitchFamily="18" charset="0"/>
              </a:rPr>
              <a:t>9. A variety of solvents and column packing are available, providing a high degree of selectivity for specific analyses.</a:t>
            </a:r>
          </a:p>
          <a:p>
            <a:pPr algn="just">
              <a:spcBef>
                <a:spcPct val="50000"/>
              </a:spcBef>
            </a:pPr>
            <a:r>
              <a:rPr lang="en-US" sz="2400" dirty="0">
                <a:latin typeface="Times New Roman" pitchFamily="18" charset="0"/>
              </a:rPr>
              <a:t>10. It provides a means for determination of multiple components in a single analysis.</a:t>
            </a:r>
          </a:p>
          <a:p>
            <a:pPr marL="457200" indent="-457200">
              <a:spcBef>
                <a:spcPct val="50000"/>
              </a:spcBef>
              <a:buFontTx/>
              <a:buAutoNum type="arabicPeriod"/>
            </a:pPr>
            <a:endParaRPr lang="en-US"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2438400"/>
            <a:ext cx="6709081" cy="1569660"/>
          </a:xfrm>
          <a:prstGeom prst="rect">
            <a:avLst/>
          </a:prstGeom>
          <a:noFill/>
          <a:ln>
            <a:noFill/>
          </a:ln>
          <a:effectLst>
            <a:outerShdw blurRad="225425" dist="50800" dir="5220000" algn="ctr">
              <a:srgbClr val="000000">
                <a:alpha val="33000"/>
              </a:srgbClr>
            </a:outerShdw>
            <a:reflection blurRad="6350" stA="52000" endA="300" endPos="35000" dir="5400000" sy="-100000" algn="bl" rotWithShape="0"/>
            <a:softEdge rad="6350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lIns="91440" tIns="45720" rIns="91440" bIns="45720">
            <a:spAutoFit/>
            <a:sp3d contourW="6350" prstMaterial="plastic">
              <a:bevelT w="20320" h="20320" prst="angle"/>
              <a:contourClr>
                <a:schemeClr val="accent1">
                  <a:tint val="100000"/>
                  <a:shade val="100000"/>
                  <a:hueMod val="100000"/>
                  <a:satMod val="100000"/>
                </a:schemeClr>
              </a:contourClr>
            </a:sp3d>
          </a:bodyPr>
          <a:lstStyle/>
          <a:p>
            <a:pPr algn="ctr"/>
            <a:r>
              <a:rPr lang="en-US" sz="9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THANK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ivya\Desktop\hplc\generic_chemistry_lab_02.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12052" y="0"/>
            <a:ext cx="9156052" cy="6858000"/>
          </a:xfrm>
          <a:prstGeom prst="rect">
            <a:avLst/>
          </a:prstGeom>
          <a:noFill/>
        </p:spPr>
      </p:pic>
      <p:sp>
        <p:nvSpPr>
          <p:cNvPr id="3" name="Rectangle 2"/>
          <p:cNvSpPr/>
          <p:nvPr/>
        </p:nvSpPr>
        <p:spPr>
          <a:xfrm>
            <a:off x="0" y="838200"/>
            <a:ext cx="9144000" cy="4062651"/>
          </a:xfrm>
          <a:prstGeom prst="rect">
            <a:avLst/>
          </a:prstGeom>
        </p:spPr>
        <p:txBody>
          <a:bodyPr wrap="square">
            <a:spAutoFit/>
          </a:bodyPr>
          <a:lstStyle/>
          <a:p>
            <a:r>
              <a:rPr lang="en-US" sz="2400" dirty="0">
                <a:latin typeface="Times New Roman" pitchFamily="18" charset="0"/>
                <a:cs typeface="Times New Roman" pitchFamily="18" charset="0"/>
              </a:rPr>
              <a:t>•</a:t>
            </a:r>
            <a:r>
              <a:rPr lang="en-US" sz="2400" b="1" dirty="0">
                <a:latin typeface="Times New Roman" pitchFamily="18" charset="0"/>
                <a:cs typeface="Times New Roman" pitchFamily="18" charset="0"/>
              </a:rPr>
              <a:t>HPLC</a:t>
            </a:r>
            <a:r>
              <a:rPr lang="en-US" sz="2400" dirty="0">
                <a:latin typeface="Times New Roman" pitchFamily="18" charset="0"/>
                <a:cs typeface="Times New Roman" pitchFamily="18" charset="0"/>
              </a:rPr>
              <a:t> is a separation technique that involves:</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•the injection of a small volume of liquid sample into a tube packed with tiny particles (3 to 5 micron (</a:t>
            </a:r>
            <a:r>
              <a:rPr lang="en-US" sz="2400" dirty="0" err="1">
                <a:latin typeface="Times New Roman" pitchFamily="18" charset="0"/>
                <a:cs typeface="Times New Roman" pitchFamily="18" charset="0"/>
              </a:rPr>
              <a:t>μm</a:t>
            </a:r>
            <a:r>
              <a:rPr lang="en-US" sz="2400" dirty="0">
                <a:latin typeface="Times New Roman" pitchFamily="18" charset="0"/>
                <a:cs typeface="Times New Roman" pitchFamily="18" charset="0"/>
              </a:rPr>
              <a:t>) in diameter called the stationary phase)</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•where individual components of the sample are moved down the packed tube (column) with a liquid (mobile phase) forced through the column </a:t>
            </a:r>
            <a:r>
              <a:rPr lang="en-US" sz="2400" b="1" dirty="0">
                <a:latin typeface="Times New Roman" pitchFamily="18" charset="0"/>
                <a:cs typeface="Times New Roman" pitchFamily="18" charset="0"/>
              </a:rPr>
              <a:t>by high pressure delivered by a pump.</a:t>
            </a:r>
          </a:p>
          <a:p>
            <a:endParaRPr lang="en-US" sz="2400" b="1" dirty="0">
              <a:latin typeface="Times New Roman" pitchFamily="18" charset="0"/>
              <a:cs typeface="Times New Roman" pitchFamily="18" charset="0"/>
            </a:endParaRPr>
          </a:p>
          <a:p>
            <a:endParaRPr lang="en-US" sz="2400" b="1" dirty="0">
              <a:latin typeface="Times New Roman" pitchFamily="18" charset="0"/>
              <a:cs typeface="Times New Roman" pitchFamily="18" charset="0"/>
            </a:endParaRPr>
          </a:p>
          <a:p>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ivya\Desktop\hplc\generic_chemistry_lab_02.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12052" y="0"/>
            <a:ext cx="9156052" cy="6858000"/>
          </a:xfrm>
          <a:prstGeom prst="rect">
            <a:avLst/>
          </a:prstGeom>
          <a:noFill/>
        </p:spPr>
      </p:pic>
      <p:sp>
        <p:nvSpPr>
          <p:cNvPr id="2" name="Rectangle 1"/>
          <p:cNvSpPr/>
          <p:nvPr/>
        </p:nvSpPr>
        <p:spPr>
          <a:xfrm>
            <a:off x="457200" y="685800"/>
            <a:ext cx="8153400" cy="4524315"/>
          </a:xfrm>
          <a:prstGeom prst="rect">
            <a:avLst/>
          </a:prstGeom>
        </p:spPr>
        <p:txBody>
          <a:bodyPr wrap="square">
            <a:spAutoFit/>
          </a:bodyPr>
          <a:lstStyle/>
          <a:p>
            <a:r>
              <a:rPr lang="en-US" sz="2400" dirty="0">
                <a:latin typeface="Times New Roman" pitchFamily="18" charset="0"/>
                <a:cs typeface="Times New Roman" pitchFamily="18" charset="0"/>
              </a:rPr>
              <a:t>•These components are separated from one another by the </a:t>
            </a:r>
            <a:r>
              <a:rPr lang="en-US" sz="2400" dirty="0">
                <a:solidFill>
                  <a:srgbClr val="FF0000"/>
                </a:solidFill>
                <a:latin typeface="Times New Roman" pitchFamily="18" charset="0"/>
                <a:cs typeface="Times New Roman" pitchFamily="18" charset="0"/>
              </a:rPr>
              <a:t>column packing</a:t>
            </a:r>
            <a:r>
              <a:rPr lang="en-US" sz="2400" dirty="0">
                <a:latin typeface="Times New Roman" pitchFamily="18" charset="0"/>
                <a:cs typeface="Times New Roman" pitchFamily="18" charset="0"/>
              </a:rPr>
              <a:t> that involves various chemical and/or physical interactions between their molecules and the packing particles.</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•These separated components are detected at the exit of this tube (column) by a flow-through device (detector) that measures their amount. The output from the detector is called a liquid chromatogram</a:t>
            </a:r>
          </a:p>
          <a:p>
            <a:endParaRPr lang="en-US" sz="2400" b="1" dirty="0">
              <a:latin typeface="Times New Roman" pitchFamily="18" charset="0"/>
              <a:cs typeface="Times New Roman" pitchFamily="18" charset="0"/>
            </a:endParaRPr>
          </a:p>
          <a:p>
            <a:r>
              <a:rPr lang="en-US" sz="2400" dirty="0">
                <a:latin typeface="Times New Roman" pitchFamily="18" charset="0"/>
                <a:cs typeface="Times New Roman" pitchFamily="18" charset="0"/>
              </a:rPr>
              <a:t>In principle, LC and HPLC work the same way except the speed , efficiency, sensitivity and ease of operation of HPLC is vastly superior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ivya\Desktop\hplc\hplc6.jpg"/>
          <p:cNvPicPr>
            <a:picLocks noChangeAspect="1" noChangeArrowheads="1"/>
          </p:cNvPicPr>
          <p:nvPr/>
        </p:nvPicPr>
        <p:blipFill>
          <a:blip r:embed="rId2" cstate="print">
            <a:duotone>
              <a:schemeClr val="bg2">
                <a:shade val="45000"/>
                <a:satMod val="135000"/>
              </a:schemeClr>
              <a:prstClr val="white"/>
            </a:duotone>
            <a:lum bright="10000"/>
          </a:blip>
          <a:srcRect r="8572" b="25238"/>
          <a:stretch>
            <a:fillRect/>
          </a:stretch>
        </p:blipFill>
        <p:spPr bwMode="auto">
          <a:xfrm>
            <a:off x="1" y="0"/>
            <a:ext cx="9143999" cy="7177682"/>
          </a:xfrm>
          <a:prstGeom prst="rect">
            <a:avLst/>
          </a:prstGeom>
          <a:noFill/>
        </p:spPr>
      </p:pic>
      <p:sp>
        <p:nvSpPr>
          <p:cNvPr id="4" name="TextBox 3"/>
          <p:cNvSpPr txBox="1"/>
          <p:nvPr/>
        </p:nvSpPr>
        <p:spPr>
          <a:xfrm>
            <a:off x="2514600" y="152400"/>
            <a:ext cx="3424335" cy="646331"/>
          </a:xfrm>
          <a:prstGeom prst="rect">
            <a:avLst/>
          </a:prstGeom>
          <a:noFill/>
        </p:spPr>
        <p:txBody>
          <a:bodyPr wrap="none" rtlCol="0">
            <a:spAutoFit/>
          </a:bodyPr>
          <a:lstStyle/>
          <a:p>
            <a:r>
              <a:rPr lang="en-US" sz="3600" dirty="0">
                <a:latin typeface="Algerian" pitchFamily="82" charset="0"/>
              </a:rPr>
              <a:t>TYPES OF HPLC</a:t>
            </a:r>
          </a:p>
        </p:txBody>
      </p:sp>
      <p:sp>
        <p:nvSpPr>
          <p:cNvPr id="5" name="TextBox 4"/>
          <p:cNvSpPr txBox="1"/>
          <p:nvPr/>
        </p:nvSpPr>
        <p:spPr>
          <a:xfrm>
            <a:off x="228600" y="685800"/>
            <a:ext cx="8610600" cy="6092488"/>
          </a:xfrm>
          <a:prstGeom prst="rect">
            <a:avLst/>
          </a:prstGeom>
          <a:noFill/>
        </p:spPr>
        <p:txBody>
          <a:bodyPr wrap="square" rtlCol="0">
            <a:spAutoFit/>
          </a:bodyPr>
          <a:lstStyle/>
          <a:p>
            <a:r>
              <a:rPr lang="en-US" sz="2000" b="1" dirty="0">
                <a:latin typeface="Times New Roman" pitchFamily="18" charset="0"/>
                <a:cs typeface="Times New Roman" pitchFamily="18" charset="0"/>
              </a:rPr>
              <a:t>I.BASED ON MODE OF SEPERATION</a:t>
            </a:r>
          </a:p>
          <a:p>
            <a:endParaRPr lang="en-US" b="1" dirty="0">
              <a:latin typeface="Times New Roman" pitchFamily="18" charset="0"/>
              <a:cs typeface="Times New Roman" pitchFamily="18" charset="0"/>
            </a:endParaRPr>
          </a:p>
          <a:p>
            <a:r>
              <a:rPr lang="en-US" b="1" dirty="0">
                <a:latin typeface="Times New Roman" pitchFamily="18" charset="0"/>
                <a:cs typeface="Times New Roman" pitchFamily="18" charset="0"/>
              </a:rPr>
              <a:t>2 TYPES : Normal and Reverse phase. These modes are based on the polarity of stationary and mobile phase.</a:t>
            </a:r>
          </a:p>
          <a:p>
            <a:r>
              <a:rPr lang="en-US" b="1" i="1" dirty="0">
                <a:latin typeface="Times New Roman" pitchFamily="18" charset="0"/>
                <a:cs typeface="Times New Roman" pitchFamily="18" charset="0"/>
              </a:rPr>
              <a:t>1.Normal  phase chromatography - </a:t>
            </a:r>
            <a:r>
              <a:rPr lang="en-US" dirty="0">
                <a:latin typeface="Times New Roman" pitchFamily="18" charset="0"/>
                <a:cs typeface="Times New Roman" pitchFamily="18" charset="0"/>
              </a:rPr>
              <a:t>stationary phase (Silica gel ) is </a:t>
            </a:r>
            <a:r>
              <a:rPr lang="en-US" dirty="0">
                <a:solidFill>
                  <a:srgbClr val="FF0000"/>
                </a:solidFill>
                <a:latin typeface="Times New Roman" pitchFamily="18" charset="0"/>
                <a:cs typeface="Times New Roman" pitchFamily="18" charset="0"/>
              </a:rPr>
              <a:t>polar </a:t>
            </a:r>
            <a:r>
              <a:rPr lang="en-US" dirty="0">
                <a:latin typeface="Times New Roman" pitchFamily="18" charset="0"/>
                <a:cs typeface="Times New Roman" pitchFamily="18" charset="0"/>
              </a:rPr>
              <a:t>(hydrophilic) and mobile phase is </a:t>
            </a:r>
            <a:r>
              <a:rPr lang="en-US" dirty="0">
                <a:solidFill>
                  <a:srgbClr val="FF0000"/>
                </a:solidFill>
                <a:latin typeface="Times New Roman" pitchFamily="18" charset="0"/>
                <a:cs typeface="Times New Roman" pitchFamily="18" charset="0"/>
              </a:rPr>
              <a:t>non-polar</a:t>
            </a:r>
            <a:r>
              <a:rPr lang="en-US" dirty="0">
                <a:latin typeface="Times New Roman" pitchFamily="18" charset="0"/>
                <a:cs typeface="Times New Roman" pitchFamily="18" charset="0"/>
              </a:rPr>
              <a:t> (hydrophobic). In this technique non-polar compounds are travels faster &amp; eluted first. This is because less </a:t>
            </a:r>
            <a:r>
              <a:rPr lang="en-US" dirty="0" err="1">
                <a:latin typeface="Times New Roman" pitchFamily="18" charset="0"/>
                <a:cs typeface="Times New Roman" pitchFamily="18" charset="0"/>
              </a:rPr>
              <a:t>afinity</a:t>
            </a:r>
            <a:r>
              <a:rPr lang="en-US" dirty="0">
                <a:latin typeface="Times New Roman" pitchFamily="18" charset="0"/>
                <a:cs typeface="Times New Roman" pitchFamily="18" charset="0"/>
              </a:rPr>
              <a:t> between solute &amp; stationary phase. Polar compounds are retained for longer time in column </a:t>
            </a:r>
            <a:r>
              <a:rPr lang="en-US" dirty="0" err="1">
                <a:latin typeface="Times New Roman" pitchFamily="18" charset="0"/>
                <a:cs typeface="Times New Roman" pitchFamily="18" charset="0"/>
              </a:rPr>
              <a:t>bcoz</a:t>
            </a:r>
            <a:r>
              <a:rPr lang="en-US" dirty="0">
                <a:latin typeface="Times New Roman" pitchFamily="18" charset="0"/>
                <a:cs typeface="Times New Roman" pitchFamily="18" charset="0"/>
              </a:rPr>
              <a:t> more affinity towards the stationary phase &amp; it takes more time to  be eluted from the column. This is </a:t>
            </a:r>
            <a:r>
              <a:rPr lang="en-US" dirty="0" err="1">
                <a:latin typeface="Times New Roman" pitchFamily="18" charset="0"/>
                <a:cs typeface="Times New Roman" pitchFamily="18" charset="0"/>
              </a:rPr>
              <a:t>nt</a:t>
            </a:r>
            <a:r>
              <a:rPr lang="en-US" dirty="0">
                <a:latin typeface="Times New Roman" pitchFamily="18" charset="0"/>
                <a:cs typeface="Times New Roman" pitchFamily="18" charset="0"/>
              </a:rPr>
              <a:t> advantageous  in pharmacy since most of  the drug &amp; molecules r polar in nature &amp; it takes long time be eluted &amp; detected. So it is not widely used in pharmacy.</a:t>
            </a:r>
          </a:p>
          <a:p>
            <a:endParaRPr lang="en-US" dirty="0">
              <a:latin typeface="Times New Roman" pitchFamily="18" charset="0"/>
              <a:cs typeface="Times New Roman" pitchFamily="18" charset="0"/>
            </a:endParaRPr>
          </a:p>
          <a:p>
            <a:r>
              <a:rPr lang="en-US" b="1" i="1" dirty="0">
                <a:latin typeface="Times New Roman" pitchFamily="18" charset="0"/>
                <a:cs typeface="Times New Roman" pitchFamily="18" charset="0"/>
              </a:rPr>
              <a:t>2.Reverse phase chromatography- </a:t>
            </a:r>
            <a:r>
              <a:rPr lang="en-US" dirty="0">
                <a:latin typeface="Times New Roman" pitchFamily="18" charset="0"/>
                <a:cs typeface="Times New Roman" pitchFamily="18" charset="0"/>
              </a:rPr>
              <a:t>stationary phase is non-polar (hydrophobic) and mobile phase is Polar (hydrophilic) in nature. Hence polar components get eluted first &amp; non-polar compounds are retained for longer time. Since most of the drugs &amp; Pharmaceuticals are polar in nature , they are not retained for a longer time &amp; eluted </a:t>
            </a:r>
            <a:r>
              <a:rPr lang="en-US" dirty="0" err="1">
                <a:latin typeface="Times New Roman" pitchFamily="18" charset="0"/>
                <a:cs typeface="Times New Roman" pitchFamily="18" charset="0"/>
              </a:rPr>
              <a:t>firster</a:t>
            </a:r>
            <a:r>
              <a:rPr lang="en-US" dirty="0">
                <a:latin typeface="Times New Roman" pitchFamily="18" charset="0"/>
                <a:cs typeface="Times New Roman" pitchFamily="18" charset="0"/>
              </a:rPr>
              <a:t>. Different types of </a:t>
            </a:r>
            <a:r>
              <a:rPr lang="en-US" dirty="0" err="1">
                <a:latin typeface="Times New Roman" pitchFamily="18" charset="0"/>
                <a:cs typeface="Times New Roman" pitchFamily="18" charset="0"/>
              </a:rPr>
              <a:t>colums</a:t>
            </a:r>
            <a:r>
              <a:rPr lang="en-US" dirty="0">
                <a:latin typeface="Times New Roman" pitchFamily="18" charset="0"/>
                <a:cs typeface="Times New Roman" pitchFamily="18" charset="0"/>
              </a:rPr>
              <a:t> are used </a:t>
            </a:r>
            <a:r>
              <a:rPr lang="en-US" dirty="0" err="1">
                <a:latin typeface="Times New Roman" pitchFamily="18" charset="0"/>
                <a:cs typeface="Times New Roman" pitchFamily="18" charset="0"/>
              </a:rPr>
              <a:t>i.e</a:t>
            </a:r>
            <a:r>
              <a:rPr lang="en-US" dirty="0">
                <a:latin typeface="Times New Roman" pitchFamily="18" charset="0"/>
                <a:cs typeface="Times New Roman" pitchFamily="18" charset="0"/>
              </a:rPr>
              <a:t> ODS ( </a:t>
            </a:r>
            <a:r>
              <a:rPr lang="en-US" dirty="0" err="1">
                <a:latin typeface="Times New Roman" pitchFamily="18" charset="0"/>
                <a:cs typeface="Times New Roman" pitchFamily="18" charset="0"/>
              </a:rPr>
              <a:t>Octadecyl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silane</a:t>
            </a:r>
            <a:r>
              <a:rPr lang="en-US" dirty="0">
                <a:latin typeface="Times New Roman" pitchFamily="18" charset="0"/>
                <a:cs typeface="Times New Roman" pitchFamily="18" charset="0"/>
              </a:rPr>
              <a:t> ) or C</a:t>
            </a:r>
            <a:r>
              <a:rPr lang="en-US" baseline="-25000" dirty="0">
                <a:latin typeface="Times New Roman" pitchFamily="18" charset="0"/>
                <a:cs typeface="Times New Roman" pitchFamily="18" charset="0"/>
              </a:rPr>
              <a:t>18 ,</a:t>
            </a:r>
            <a:r>
              <a:rPr lang="en-US" dirty="0">
                <a:latin typeface="Times New Roman" pitchFamily="18" charset="0"/>
                <a:cs typeface="Times New Roman" pitchFamily="18" charset="0"/>
              </a:rPr>
              <a:t> C</a:t>
            </a:r>
            <a:r>
              <a:rPr lang="en-US" baseline="-25000" dirty="0">
                <a:latin typeface="Times New Roman" pitchFamily="18" charset="0"/>
                <a:cs typeface="Times New Roman" pitchFamily="18" charset="0"/>
              </a:rPr>
              <a:t>4</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e.t.c</a:t>
            </a:r>
            <a:r>
              <a:rPr lang="en-US" dirty="0">
                <a:latin typeface="Times New Roman" pitchFamily="18" charset="0"/>
                <a:cs typeface="Times New Roman" pitchFamily="18" charset="0"/>
              </a:rPr>
              <a:t>. </a:t>
            </a:r>
            <a:endParaRPr lang="en-US" baseline="-25000"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pPr>
              <a:buFont typeface="Arial" pitchFamily="34" charset="0"/>
              <a:buChar char="•"/>
            </a:pPr>
            <a:r>
              <a:rPr lang="en-US" dirty="0">
                <a:solidFill>
                  <a:srgbClr val="0070C0"/>
                </a:solidFill>
                <a:latin typeface="Times New Roman" pitchFamily="18" charset="0"/>
                <a:cs typeface="Times New Roman" pitchFamily="18" charset="0"/>
              </a:rPr>
              <a:t>Polar-Polar bonds </a:t>
            </a:r>
            <a:r>
              <a:rPr lang="en-US" dirty="0">
                <a:solidFill>
                  <a:srgbClr val="FF0000"/>
                </a:solidFill>
                <a:latin typeface="Times New Roman" pitchFamily="18" charset="0"/>
                <a:cs typeface="Times New Roman" pitchFamily="18" charset="0"/>
              </a:rPr>
              <a:t>and </a:t>
            </a:r>
            <a:r>
              <a:rPr lang="en-US" dirty="0">
                <a:solidFill>
                  <a:srgbClr val="0070C0"/>
                </a:solidFill>
                <a:latin typeface="Times New Roman" pitchFamily="18" charset="0"/>
                <a:cs typeface="Times New Roman" pitchFamily="18" charset="0"/>
              </a:rPr>
              <a:t>Non Polar-Non Polar </a:t>
            </a:r>
            <a:r>
              <a:rPr lang="en-US" dirty="0">
                <a:solidFill>
                  <a:srgbClr val="FF0000"/>
                </a:solidFill>
                <a:latin typeface="Times New Roman" pitchFamily="18" charset="0"/>
                <a:cs typeface="Times New Roman" pitchFamily="18" charset="0"/>
              </a:rPr>
              <a:t>bonds have more affinity than </a:t>
            </a:r>
            <a:r>
              <a:rPr lang="en-US" dirty="0">
                <a:solidFill>
                  <a:srgbClr val="0070C0"/>
                </a:solidFill>
                <a:latin typeface="Times New Roman" pitchFamily="18" charset="0"/>
                <a:cs typeface="Times New Roman" pitchFamily="18" charset="0"/>
              </a:rPr>
              <a:t>Polar-Non Polar bonds.</a:t>
            </a:r>
          </a:p>
          <a:p>
            <a:pPr>
              <a:buFont typeface="Arial" pitchFamily="34" charset="0"/>
              <a:buChar char="•"/>
            </a:pPr>
            <a:r>
              <a:rPr lang="en-US" dirty="0">
                <a:latin typeface="Times New Roman" pitchFamily="18" charset="0"/>
                <a:cs typeface="Times New Roman" pitchFamily="18" charset="0"/>
              </a:rPr>
              <a:t>Reverse phase chromatography is more commonly used as drugs are usually hydrophilic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par>
                          <p:cTn id="10" fill="hold">
                            <p:stCondLst>
                              <p:cond delay="480"/>
                            </p:stCondLst>
                            <p:childTnLst>
                              <p:par>
                                <p:cTn id="11" presetID="34"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from="(-#ppt_w/2)" to="(#ppt_x)" calcmode="lin" valueType="num">
                                      <p:cBhvr>
                                        <p:cTn id="13" dur="600" fill="hold">
                                          <p:stCondLst>
                                            <p:cond delay="0"/>
                                          </p:stCondLst>
                                        </p:cTn>
                                        <p:tgtEl>
                                          <p:spTgt spid="5"/>
                                        </p:tgtEl>
                                        <p:attrNameLst>
                                          <p:attrName>ppt_x</p:attrName>
                                        </p:attrNameLst>
                                      </p:cBhvr>
                                    </p:anim>
                                    <p:anim from="0" to="-1.0" calcmode="lin" valueType="num">
                                      <p:cBhvr>
                                        <p:cTn id="14" dur="200" decel="50000" autoRev="1" fill="hold">
                                          <p:stCondLst>
                                            <p:cond delay="600"/>
                                          </p:stCondLst>
                                        </p:cTn>
                                        <p:tgtEl>
                                          <p:spTgt spid="5"/>
                                        </p:tgtEl>
                                        <p:attrNameLst>
                                          <p:attrName>xshear</p:attrName>
                                        </p:attrNameLst>
                                      </p:cBhvr>
                                    </p:anim>
                                    <p:animScale>
                                      <p:cBhvr>
                                        <p:cTn id="15" dur="200" decel="100000" autoRev="1" fill="hold">
                                          <p:stCondLst>
                                            <p:cond delay="600"/>
                                          </p:stCondLst>
                                        </p:cTn>
                                        <p:tgtEl>
                                          <p:spTgt spid="5"/>
                                        </p:tgtEl>
                                      </p:cBhvr>
                                      <p:from x="100000" y="100000"/>
                                      <p:to x="80000" y="100000"/>
                                    </p:animScale>
                                    <p:anim by="(#ppt_h/3+#ppt_w*0.1)" calcmode="lin" valueType="num">
                                      <p:cBhvr additive="sum">
                                        <p:cTn id="16"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ivya\Desktop\hplc\hplc6.jpg"/>
          <p:cNvPicPr>
            <a:picLocks noChangeAspect="1" noChangeArrowheads="1"/>
          </p:cNvPicPr>
          <p:nvPr/>
        </p:nvPicPr>
        <p:blipFill>
          <a:blip r:embed="rId2" cstate="print">
            <a:duotone>
              <a:schemeClr val="bg2">
                <a:shade val="45000"/>
                <a:satMod val="135000"/>
              </a:schemeClr>
              <a:prstClr val="white"/>
            </a:duotone>
            <a:lum bright="10000"/>
          </a:blip>
          <a:srcRect r="8572" b="25238"/>
          <a:stretch>
            <a:fillRect/>
          </a:stretch>
        </p:blipFill>
        <p:spPr bwMode="auto">
          <a:xfrm>
            <a:off x="1" y="0"/>
            <a:ext cx="9143999" cy="6796682"/>
          </a:xfrm>
          <a:prstGeom prst="rect">
            <a:avLst/>
          </a:prstGeom>
          <a:noFill/>
        </p:spPr>
      </p:pic>
      <p:sp>
        <p:nvSpPr>
          <p:cNvPr id="3" name="TextBox 2"/>
          <p:cNvSpPr txBox="1"/>
          <p:nvPr/>
        </p:nvSpPr>
        <p:spPr>
          <a:xfrm>
            <a:off x="0" y="1"/>
            <a:ext cx="9144000" cy="6001643"/>
          </a:xfrm>
          <a:prstGeom prst="rect">
            <a:avLst/>
          </a:prstGeom>
          <a:noFill/>
        </p:spPr>
        <p:txBody>
          <a:bodyPr wrap="square" rtlCol="0">
            <a:spAutoFit/>
          </a:bodyPr>
          <a:lstStyle/>
          <a:p>
            <a:r>
              <a:rPr lang="en-US" sz="2400" b="1" dirty="0">
                <a:latin typeface="Times New Roman" pitchFamily="18" charset="0"/>
                <a:cs typeface="Times New Roman" pitchFamily="18" charset="0"/>
              </a:rPr>
              <a:t>II.BASED ON PRINCIPLE  OF SEPERATION</a:t>
            </a:r>
          </a:p>
          <a:p>
            <a:endParaRPr lang="en-US" sz="2400" b="1" i="1" dirty="0">
              <a:latin typeface="Times New Roman" pitchFamily="18" charset="0"/>
              <a:cs typeface="Times New Roman" pitchFamily="18" charset="0"/>
            </a:endParaRPr>
          </a:p>
          <a:p>
            <a:r>
              <a:rPr lang="en-US" sz="2400" b="1" i="1" dirty="0">
                <a:latin typeface="Times New Roman" pitchFamily="18" charset="0"/>
                <a:cs typeface="Times New Roman" pitchFamily="18" charset="0"/>
              </a:rPr>
              <a:t>1.Adsorption Chromatography</a:t>
            </a:r>
          </a:p>
          <a:p>
            <a:pPr>
              <a:buFont typeface="Arial" pitchFamily="34" charset="0"/>
              <a:buChar char="•"/>
            </a:pPr>
            <a:r>
              <a:rPr lang="en-US" sz="2400" dirty="0">
                <a:latin typeface="Times New Roman" pitchFamily="18" charset="0"/>
                <a:cs typeface="Times New Roman" pitchFamily="18" charset="0"/>
              </a:rPr>
              <a:t>In the Adsorption Chromatography solute molecules bond directly to the surface of the stationary phase </a:t>
            </a:r>
          </a:p>
          <a:p>
            <a:pPr>
              <a:buFont typeface="Arial" pitchFamily="34" charset="0"/>
              <a:buChar char="•"/>
            </a:pPr>
            <a:r>
              <a:rPr lang="en-US" sz="2400" dirty="0">
                <a:latin typeface="Times New Roman" pitchFamily="18" charset="0"/>
                <a:cs typeface="Times New Roman" pitchFamily="18" charset="0"/>
              </a:rPr>
              <a:t>the component which has more affinity towards mobile phase elutes first &amp; the component which has less affinity towards stationary phase elutes later.</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No two components have same affinity towards mobile phase &amp; stationary phase.</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srcRect/>
          <a:stretch>
            <a:fillRect/>
          </a:stretch>
        </p:blipFill>
        <p:spPr bwMode="auto">
          <a:xfrm>
            <a:off x="2743200" y="3838755"/>
            <a:ext cx="3810000" cy="301924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from="(-#ppt_w/2)" to="(#ppt_x)" calcmode="lin" valueType="num">
                                      <p:cBhvr>
                                        <p:cTn id="13" dur="600" fill="hold">
                                          <p:stCondLst>
                                            <p:cond delay="0"/>
                                          </p:stCondLst>
                                        </p:cTn>
                                        <p:tgtEl>
                                          <p:spTgt spid="2050"/>
                                        </p:tgtEl>
                                        <p:attrNameLst>
                                          <p:attrName>ppt_x</p:attrName>
                                        </p:attrNameLst>
                                      </p:cBhvr>
                                    </p:anim>
                                    <p:anim from="0" to="-1.0" calcmode="lin" valueType="num">
                                      <p:cBhvr>
                                        <p:cTn id="14" dur="200" decel="50000" autoRev="1" fill="hold">
                                          <p:stCondLst>
                                            <p:cond delay="600"/>
                                          </p:stCondLst>
                                        </p:cTn>
                                        <p:tgtEl>
                                          <p:spTgt spid="2050"/>
                                        </p:tgtEl>
                                        <p:attrNameLst>
                                          <p:attrName>xshear</p:attrName>
                                        </p:attrNameLst>
                                      </p:cBhvr>
                                    </p:anim>
                                    <p:animScale>
                                      <p:cBhvr>
                                        <p:cTn id="15" dur="200" decel="100000" autoRev="1" fill="hold">
                                          <p:stCondLst>
                                            <p:cond delay="600"/>
                                          </p:stCondLst>
                                        </p:cTn>
                                        <p:tgtEl>
                                          <p:spTgt spid="2050"/>
                                        </p:tgtEl>
                                      </p:cBhvr>
                                      <p:from x="100000" y="100000"/>
                                      <p:to x="80000" y="100000"/>
                                    </p:animScale>
                                    <p:anim by="(#ppt_h/3+#ppt_w*0.1)" calcmode="lin" valueType="num">
                                      <p:cBhvr additive="sum">
                                        <p:cTn id="16" dur="200" decel="100000" autoRev="1" fill="hold">
                                          <p:stCondLst>
                                            <p:cond delay="600"/>
                                          </p:stCondLst>
                                        </p:cTn>
                                        <p:tgtEl>
                                          <p:spTgt spid="205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6096</TotalTime>
  <Words>4049</Words>
  <Application>Microsoft Office PowerPoint</Application>
  <PresentationFormat>On-screen Show (4:3)</PresentationFormat>
  <Paragraphs>392</Paragraphs>
  <Slides>58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Algerian</vt:lpstr>
      <vt:lpstr>Arial</vt:lpstr>
      <vt:lpstr>Broadway BT</vt:lpstr>
      <vt:lpstr>Calibri</vt:lpstr>
      <vt:lpstr>Times New Roman</vt:lpstr>
      <vt:lpstr>Wingdings</vt:lpstr>
      <vt:lpstr>Office Theme</vt:lpstr>
      <vt:lpstr>HPLC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HPLC</dc:title>
  <dc:creator>divya</dc:creator>
  <cp:lastModifiedBy>bikashsims2020@hotmail.com</cp:lastModifiedBy>
  <cp:revision>511</cp:revision>
  <dcterms:created xsi:type="dcterms:W3CDTF">2011-06-19T10:52:26Z</dcterms:created>
  <dcterms:modified xsi:type="dcterms:W3CDTF">2021-10-18T17:25:29Z</dcterms:modified>
</cp:coreProperties>
</file>