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8" r:id="rId4"/>
    <p:sldId id="270" r:id="rId5"/>
    <p:sldId id="271" r:id="rId6"/>
    <p:sldId id="262" r:id="rId7"/>
    <p:sldId id="263" r:id="rId8"/>
    <p:sldId id="260" r:id="rId9"/>
    <p:sldId id="264" r:id="rId10"/>
    <p:sldId id="265" r:id="rId11"/>
    <p:sldId id="276" r:id="rId12"/>
    <p:sldId id="266" r:id="rId13"/>
    <p:sldId id="267" r:id="rId14"/>
    <p:sldId id="277"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130425"/>
            <a:ext cx="9067800" cy="1470025"/>
          </a:xfrm>
        </p:spPr>
        <p:txBody>
          <a:bodyPr/>
          <a:lstStyle/>
          <a:p>
            <a:r>
              <a:rPr lang="en-US" b="1" dirty="0" smtClean="0"/>
              <a:t>Non-Obviousness and the Patenting Process</a:t>
            </a:r>
            <a:endParaRPr lang="en-US" b="1" dirty="0"/>
          </a:p>
        </p:txBody>
      </p:sp>
      <p:sp>
        <p:nvSpPr>
          <p:cNvPr id="3" name="Subtitle 2"/>
          <p:cNvSpPr>
            <a:spLocks noGrp="1"/>
          </p:cNvSpPr>
          <p:nvPr>
            <p:ph type="subTitle" idx="1"/>
          </p:nvPr>
        </p:nvSpPr>
        <p:spPr/>
        <p:txBody>
          <a:bodyPr/>
          <a:lstStyle/>
          <a:p>
            <a:r>
              <a:rPr lang="en-US" dirty="0" smtClean="0"/>
              <a:t>Rasmita Jena</a:t>
            </a:r>
          </a:p>
          <a:p>
            <a:r>
              <a:rPr lang="en-US" dirty="0" smtClean="0"/>
              <a:t>Assistance Professor</a:t>
            </a:r>
          </a:p>
          <a:p>
            <a:r>
              <a:rPr lang="en-US" dirty="0" err="1" smtClean="0"/>
              <a:t>SoPLS</a:t>
            </a:r>
            <a:r>
              <a:rPr lang="en-US" dirty="0" smtClean="0"/>
              <a:t>, CUTM, BBSR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rmAutofit fontScale="92500"/>
          </a:bodyPr>
          <a:lstStyle/>
          <a:p>
            <a:pPr algn="just">
              <a:buNone/>
            </a:pPr>
            <a:r>
              <a:rPr lang="en-US" dirty="0" smtClean="0"/>
              <a:t>	</a:t>
            </a:r>
            <a:r>
              <a:rPr lang="en-US" b="1" dirty="0" smtClean="0"/>
              <a:t>Costs </a:t>
            </a:r>
            <a:r>
              <a:rPr lang="en-US" b="1" dirty="0" smtClean="0"/>
              <a:t>of Obtaining US </a:t>
            </a:r>
            <a:r>
              <a:rPr lang="en-US" b="1" dirty="0" smtClean="0"/>
              <a:t>Patent</a:t>
            </a:r>
          </a:p>
          <a:p>
            <a:pPr algn="just"/>
            <a:r>
              <a:rPr lang="en-US" dirty="0" smtClean="0"/>
              <a:t>File </a:t>
            </a:r>
            <a:r>
              <a:rPr lang="en-US" dirty="0" smtClean="0"/>
              <a:t>provisional patent </a:t>
            </a:r>
            <a:r>
              <a:rPr lang="en-US" dirty="0" smtClean="0"/>
              <a:t>application.</a:t>
            </a:r>
          </a:p>
          <a:p>
            <a:pPr algn="just"/>
            <a:r>
              <a:rPr lang="en-US" dirty="0" smtClean="0"/>
              <a:t>Can </a:t>
            </a:r>
            <a:r>
              <a:rPr lang="en-US" dirty="0" smtClean="0"/>
              <a:t>be done yourself or by attorney at low </a:t>
            </a:r>
            <a:r>
              <a:rPr lang="en-US" dirty="0" smtClean="0"/>
              <a:t>cost.</a:t>
            </a:r>
          </a:p>
          <a:p>
            <a:pPr algn="just"/>
            <a:r>
              <a:rPr lang="en-US" dirty="0" smtClean="0"/>
              <a:t>Minimal </a:t>
            </a:r>
            <a:r>
              <a:rPr lang="en-US" dirty="0" smtClean="0"/>
              <a:t>information required; short </a:t>
            </a:r>
            <a:r>
              <a:rPr lang="en-US" dirty="0" smtClean="0"/>
              <a:t>application.</a:t>
            </a:r>
          </a:p>
          <a:p>
            <a:pPr algn="just"/>
            <a:r>
              <a:rPr lang="en-US" dirty="0" smtClean="0"/>
              <a:t>File </a:t>
            </a:r>
            <a:r>
              <a:rPr lang="en-US" dirty="0" smtClean="0"/>
              <a:t>the Formal Patent </a:t>
            </a:r>
            <a:r>
              <a:rPr lang="en-US" dirty="0" smtClean="0"/>
              <a:t>Application.</a:t>
            </a:r>
          </a:p>
          <a:p>
            <a:pPr algn="just"/>
            <a:r>
              <a:rPr lang="en-US" dirty="0" smtClean="0"/>
              <a:t>Takes </a:t>
            </a:r>
            <a:r>
              <a:rPr lang="en-US" dirty="0" smtClean="0"/>
              <a:t>a lot of legal time and technical inputs </a:t>
            </a:r>
          </a:p>
          <a:p>
            <a:pPr algn="just"/>
            <a:r>
              <a:rPr lang="en-US" dirty="0" smtClean="0"/>
              <a:t>Significant </a:t>
            </a:r>
            <a:r>
              <a:rPr lang="en-US" dirty="0" smtClean="0"/>
              <a:t>costs involved in this step (~ </a:t>
            </a:r>
            <a:r>
              <a:rPr lang="en-US" dirty="0" smtClean="0"/>
              <a:t>US$100k).</a:t>
            </a:r>
          </a:p>
          <a:p>
            <a:pPr algn="just"/>
            <a:r>
              <a:rPr lang="en-US" dirty="0" smtClean="0"/>
              <a:t>Navigate </a:t>
            </a:r>
            <a:r>
              <a:rPr lang="en-US" dirty="0" smtClean="0"/>
              <a:t>Patent Review and Appeal </a:t>
            </a:r>
            <a:r>
              <a:rPr lang="en-US" dirty="0" smtClean="0"/>
              <a:t>Process.</a:t>
            </a:r>
          </a:p>
          <a:p>
            <a:pPr algn="just"/>
            <a:r>
              <a:rPr lang="en-US" dirty="0" smtClean="0"/>
              <a:t>Most </a:t>
            </a:r>
            <a:r>
              <a:rPr lang="en-US" dirty="0" smtClean="0"/>
              <a:t>of the costs come during this part of process </a:t>
            </a:r>
          </a:p>
          <a:p>
            <a:pPr algn="just"/>
            <a:r>
              <a:rPr lang="en-US" dirty="0" smtClean="0"/>
              <a:t>Costs </a:t>
            </a:r>
            <a:r>
              <a:rPr lang="en-US" dirty="0" smtClean="0"/>
              <a:t>of patent process can exceed US$1 million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lnSpcReduction="10000"/>
          </a:bodyPr>
          <a:lstStyle/>
          <a:p>
            <a:pPr algn="just">
              <a:buNone/>
            </a:pPr>
            <a:r>
              <a:rPr lang="en-US" b="1" dirty="0" smtClean="0"/>
              <a:t>	Patent </a:t>
            </a:r>
            <a:r>
              <a:rPr lang="en-US" b="1" dirty="0" smtClean="0"/>
              <a:t>Law Protections </a:t>
            </a:r>
            <a:r>
              <a:rPr lang="en-US" dirty="0" smtClean="0"/>
              <a:t>(Review) </a:t>
            </a:r>
            <a:endParaRPr lang="en-US" dirty="0" smtClean="0"/>
          </a:p>
          <a:p>
            <a:pPr algn="just"/>
            <a:r>
              <a:rPr lang="en-US" dirty="0" smtClean="0"/>
              <a:t>Protects </a:t>
            </a:r>
            <a:r>
              <a:rPr lang="en-US" dirty="0" smtClean="0"/>
              <a:t>FUNCTION, not </a:t>
            </a:r>
            <a:r>
              <a:rPr lang="en-US" dirty="0" smtClean="0"/>
              <a:t>expression.</a:t>
            </a:r>
          </a:p>
          <a:p>
            <a:pPr algn="just"/>
            <a:r>
              <a:rPr lang="en-US" dirty="0" smtClean="0"/>
              <a:t>Amazon </a:t>
            </a:r>
            <a:r>
              <a:rPr lang="en-US" dirty="0" smtClean="0"/>
              <a:t>patented its one-click function, as copyright would not have protected this </a:t>
            </a:r>
            <a:r>
              <a:rPr lang="en-US" dirty="0" smtClean="0"/>
              <a:t>function.</a:t>
            </a:r>
          </a:p>
          <a:p>
            <a:pPr algn="just"/>
            <a:r>
              <a:rPr lang="en-US" dirty="0" smtClean="0"/>
              <a:t>Replicating </a:t>
            </a:r>
            <a:r>
              <a:rPr lang="en-US" dirty="0" smtClean="0"/>
              <a:t>code for one-click function easy to </a:t>
            </a:r>
            <a:r>
              <a:rPr lang="en-US" dirty="0" smtClean="0"/>
              <a:t>do.</a:t>
            </a:r>
          </a:p>
          <a:p>
            <a:pPr algn="just"/>
            <a:r>
              <a:rPr lang="en-US" dirty="0" smtClean="0"/>
              <a:t>Lengthy </a:t>
            </a:r>
            <a:r>
              <a:rPr lang="en-US" dirty="0" smtClean="0"/>
              <a:t>application and approval </a:t>
            </a:r>
            <a:r>
              <a:rPr lang="en-US" dirty="0" smtClean="0"/>
              <a:t>process.</a:t>
            </a:r>
          </a:p>
          <a:p>
            <a:pPr algn="just"/>
            <a:r>
              <a:rPr lang="en-US" dirty="0" smtClean="0"/>
              <a:t>Significant </a:t>
            </a:r>
            <a:r>
              <a:rPr lang="en-US" dirty="0" smtClean="0"/>
              <a:t>legal costs may be </a:t>
            </a:r>
            <a:r>
              <a:rPr lang="en-US" dirty="0" smtClean="0"/>
              <a:t>required.</a:t>
            </a:r>
          </a:p>
          <a:p>
            <a:pPr algn="just"/>
            <a:r>
              <a:rPr lang="en-US" dirty="0" smtClean="0"/>
              <a:t>Patents </a:t>
            </a:r>
            <a:r>
              <a:rPr lang="en-US" dirty="0" smtClean="0"/>
              <a:t>required in multiple jurisdictions </a:t>
            </a:r>
            <a:r>
              <a:rPr lang="en-US" dirty="0" smtClean="0"/>
              <a:t>.</a:t>
            </a:r>
          </a:p>
          <a:p>
            <a:pPr algn="just"/>
            <a:r>
              <a:rPr lang="en-US" dirty="0" smtClean="0"/>
              <a:t>Patent </a:t>
            </a:r>
            <a:r>
              <a:rPr lang="en-US" dirty="0" smtClean="0"/>
              <a:t>limited to exact terms of </a:t>
            </a:r>
            <a:r>
              <a:rPr lang="en-US" dirty="0" smtClean="0"/>
              <a:t>application.</a:t>
            </a:r>
          </a:p>
          <a:p>
            <a:pPr algn="just"/>
            <a:r>
              <a:rPr lang="en-US" dirty="0" smtClean="0"/>
              <a:t>Be </a:t>
            </a:r>
            <a:r>
              <a:rPr lang="en-US" dirty="0" smtClean="0"/>
              <a:t>careful to limit patent claims narrowly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324600"/>
          </a:xfrm>
        </p:spPr>
        <p:txBody>
          <a:bodyPr>
            <a:normAutofit fontScale="92500" lnSpcReduction="10000"/>
          </a:bodyPr>
          <a:lstStyle/>
          <a:p>
            <a:pPr algn="just">
              <a:buNone/>
            </a:pPr>
            <a:r>
              <a:rPr lang="en-US" dirty="0" smtClean="0"/>
              <a:t>	</a:t>
            </a:r>
            <a:r>
              <a:rPr lang="en-US" b="1" dirty="0" smtClean="0"/>
              <a:t>Prior </a:t>
            </a:r>
            <a:r>
              <a:rPr lang="en-US" b="1" dirty="0" smtClean="0"/>
              <a:t>Discussion for Utility Patents </a:t>
            </a:r>
          </a:p>
          <a:p>
            <a:pPr algn="just"/>
            <a:r>
              <a:rPr lang="en-US" dirty="0" smtClean="0"/>
              <a:t>There </a:t>
            </a:r>
            <a:r>
              <a:rPr lang="en-US" dirty="0" smtClean="0"/>
              <a:t>are three types of patents which can be granted under US </a:t>
            </a:r>
            <a:r>
              <a:rPr lang="en-US" dirty="0" smtClean="0"/>
              <a:t>laws.</a:t>
            </a:r>
          </a:p>
          <a:p>
            <a:pPr algn="just"/>
            <a:r>
              <a:rPr lang="en-US" dirty="0" smtClean="0"/>
              <a:t>Utility </a:t>
            </a:r>
            <a:r>
              <a:rPr lang="en-US" dirty="0" smtClean="0"/>
              <a:t>Patents (this is what we have been talking about and is the most common type of patent) </a:t>
            </a:r>
          </a:p>
          <a:p>
            <a:pPr algn="just"/>
            <a:r>
              <a:rPr lang="en-US" dirty="0" smtClean="0"/>
              <a:t>Protects </a:t>
            </a:r>
            <a:r>
              <a:rPr lang="en-US" dirty="0" smtClean="0"/>
              <a:t>product and process </a:t>
            </a:r>
            <a:r>
              <a:rPr lang="en-US" dirty="0" smtClean="0"/>
              <a:t>inventions.</a:t>
            </a:r>
          </a:p>
          <a:p>
            <a:pPr algn="just"/>
            <a:r>
              <a:rPr lang="en-US" dirty="0" smtClean="0"/>
              <a:t>Must </a:t>
            </a:r>
            <a:r>
              <a:rPr lang="en-US" dirty="0" smtClean="0"/>
              <a:t>provide some form of concrete </a:t>
            </a:r>
            <a:r>
              <a:rPr lang="en-US" dirty="0" smtClean="0"/>
              <a:t>utility.</a:t>
            </a:r>
          </a:p>
          <a:p>
            <a:pPr algn="just"/>
            <a:r>
              <a:rPr lang="en-US" dirty="0" smtClean="0"/>
              <a:t>Design </a:t>
            </a:r>
            <a:r>
              <a:rPr lang="en-US" dirty="0" smtClean="0"/>
              <a:t>Patents (much less common historically) </a:t>
            </a:r>
            <a:r>
              <a:rPr lang="en-US" dirty="0" smtClean="0"/>
              <a:t>.</a:t>
            </a:r>
          </a:p>
          <a:p>
            <a:pPr algn="just"/>
            <a:r>
              <a:rPr lang="en-US" dirty="0" smtClean="0"/>
              <a:t>Protects </a:t>
            </a:r>
            <a:r>
              <a:rPr lang="en-US" dirty="0" smtClean="0"/>
              <a:t>any novel, original (rather than non-obvious) and ornamental (rather than useful) design for an article of manufacture (overlaps with copyright and </a:t>
            </a:r>
            <a:r>
              <a:rPr lang="en-US" dirty="0" smtClean="0"/>
              <a:t>trademark).</a:t>
            </a:r>
          </a:p>
          <a:p>
            <a:pPr algn="just"/>
            <a:r>
              <a:rPr lang="en-US" dirty="0" smtClean="0"/>
              <a:t>Plant </a:t>
            </a:r>
            <a:r>
              <a:rPr lang="en-US" dirty="0" smtClean="0"/>
              <a:t>Patents (asexually reproduced plants only)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normAutofit/>
          </a:bodyPr>
          <a:lstStyle/>
          <a:p>
            <a:pPr algn="just">
              <a:buNone/>
            </a:pPr>
            <a:r>
              <a:rPr lang="en-US" dirty="0" smtClean="0"/>
              <a:t>	</a:t>
            </a:r>
            <a:r>
              <a:rPr lang="en-US" b="1" dirty="0" smtClean="0"/>
              <a:t>Design </a:t>
            </a:r>
            <a:r>
              <a:rPr lang="en-US" b="1" dirty="0" smtClean="0"/>
              <a:t>Patents </a:t>
            </a:r>
          </a:p>
          <a:p>
            <a:pPr algn="just"/>
            <a:r>
              <a:rPr lang="en-US" dirty="0" smtClean="0"/>
              <a:t>Protects </a:t>
            </a:r>
            <a:r>
              <a:rPr lang="en-US" dirty="0" smtClean="0"/>
              <a:t>design or </a:t>
            </a:r>
            <a:r>
              <a:rPr lang="en-US" dirty="0" smtClean="0"/>
              <a:t>appearance.</a:t>
            </a:r>
          </a:p>
          <a:p>
            <a:pPr algn="just"/>
            <a:r>
              <a:rPr lang="en-US" dirty="0" smtClean="0"/>
              <a:t>Closer </a:t>
            </a:r>
            <a:r>
              <a:rPr lang="en-US" dirty="0" smtClean="0"/>
              <a:t>to copyright in some ways, but only for articles of manufacture (which copyright does NOT protect from </a:t>
            </a:r>
            <a:r>
              <a:rPr lang="en-US" dirty="0" smtClean="0"/>
              <a:t>duplication).</a:t>
            </a:r>
          </a:p>
          <a:p>
            <a:pPr algn="just"/>
            <a:r>
              <a:rPr lang="en-US" dirty="0" smtClean="0"/>
              <a:t>Duration </a:t>
            </a:r>
            <a:r>
              <a:rPr lang="en-US" dirty="0" smtClean="0"/>
              <a:t>of only 14 years (which is shorter than utility patents and than </a:t>
            </a:r>
            <a:r>
              <a:rPr lang="en-US" dirty="0" smtClean="0"/>
              <a:t>copyright).</a:t>
            </a:r>
          </a:p>
          <a:p>
            <a:pPr algn="just"/>
            <a:r>
              <a:rPr lang="en-US" dirty="0" smtClean="0"/>
              <a:t>Traditionally</a:t>
            </a:r>
            <a:r>
              <a:rPr lang="en-US" dirty="0" smtClean="0"/>
              <a:t>, not used much, but becoming more popular now due to simple application process and lower cost than utility patents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a:bodyPr>
          <a:lstStyle/>
          <a:p>
            <a:pPr algn="just">
              <a:buNone/>
            </a:pPr>
            <a:r>
              <a:rPr lang="en-US" dirty="0" smtClean="0"/>
              <a:t>	</a:t>
            </a:r>
            <a:r>
              <a:rPr lang="en-US" b="1" dirty="0" smtClean="0"/>
              <a:t>Plant </a:t>
            </a:r>
            <a:r>
              <a:rPr lang="en-US" b="1" dirty="0" smtClean="0"/>
              <a:t>Patents </a:t>
            </a:r>
          </a:p>
          <a:p>
            <a:pPr lvl="1" algn="just"/>
            <a:r>
              <a:rPr lang="en-US" dirty="0" smtClean="0"/>
              <a:t>Protects </a:t>
            </a:r>
            <a:r>
              <a:rPr lang="en-US" dirty="0" smtClean="0"/>
              <a:t>any distinct and NEW variety of plant that is asexually </a:t>
            </a:r>
            <a:r>
              <a:rPr lang="en-US" dirty="0" smtClean="0"/>
              <a:t>produced </a:t>
            </a:r>
            <a:r>
              <a:rPr lang="en-US" dirty="0" smtClean="0"/>
              <a:t>(which means, not reproduced by means of seeds, roots, or other natural processes, and must be created by human actions to create new plants) </a:t>
            </a:r>
          </a:p>
          <a:p>
            <a:pPr lvl="1" algn="just"/>
            <a:r>
              <a:rPr lang="en-US" dirty="0" smtClean="0"/>
              <a:t>Can </a:t>
            </a:r>
            <a:r>
              <a:rPr lang="en-US" dirty="0" smtClean="0"/>
              <a:t>not get patent on new wild plant </a:t>
            </a:r>
          </a:p>
          <a:p>
            <a:pPr lvl="1" algn="just"/>
            <a:r>
              <a:rPr lang="en-US" dirty="0" smtClean="0"/>
              <a:t>Can </a:t>
            </a:r>
            <a:r>
              <a:rPr lang="en-US" dirty="0" smtClean="0"/>
              <a:t>not get patent on self-replicating plant </a:t>
            </a:r>
          </a:p>
          <a:p>
            <a:pPr lvl="1" algn="just"/>
            <a:r>
              <a:rPr lang="en-US" dirty="0" smtClean="0"/>
              <a:t>Can </a:t>
            </a:r>
            <a:r>
              <a:rPr lang="en-US" dirty="0" smtClean="0"/>
              <a:t>not get plant patent on bacteria </a:t>
            </a:r>
          </a:p>
          <a:p>
            <a:pPr lvl="1" algn="just"/>
            <a:r>
              <a:rPr lang="en-US" dirty="0" smtClean="0"/>
              <a:t>Plant </a:t>
            </a:r>
            <a:r>
              <a:rPr lang="en-US" dirty="0" smtClean="0"/>
              <a:t>patents do not foreclose utility patent for the same plants (e.g., can get both)</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normAutofit fontScale="85000" lnSpcReduction="20000"/>
          </a:bodyPr>
          <a:lstStyle/>
          <a:p>
            <a:pPr algn="just">
              <a:buNone/>
            </a:pPr>
            <a:r>
              <a:rPr lang="en-US" b="1" dirty="0" smtClean="0"/>
              <a:t>	What </a:t>
            </a:r>
            <a:r>
              <a:rPr lang="en-US" b="1" dirty="0" smtClean="0"/>
              <a:t>is Non-Obviousness? </a:t>
            </a:r>
          </a:p>
          <a:p>
            <a:pPr algn="just"/>
            <a:r>
              <a:rPr lang="en-US" dirty="0" smtClean="0"/>
              <a:t>Most </a:t>
            </a:r>
            <a:r>
              <a:rPr lang="en-US" dirty="0" smtClean="0"/>
              <a:t>be non-obvious to someone skilled in related fields to satisfy this </a:t>
            </a:r>
            <a:r>
              <a:rPr lang="en-US" dirty="0" smtClean="0"/>
              <a:t>test?</a:t>
            </a:r>
          </a:p>
          <a:p>
            <a:pPr algn="just"/>
            <a:r>
              <a:rPr lang="en-US" dirty="0" smtClean="0"/>
              <a:t>Once </a:t>
            </a:r>
            <a:r>
              <a:rPr lang="en-US" dirty="0" smtClean="0"/>
              <a:t>used to deny almost all patent applications, but restricted in application </a:t>
            </a:r>
            <a:r>
              <a:rPr lang="en-US" dirty="0" smtClean="0"/>
              <a:t>now</a:t>
            </a:r>
          </a:p>
          <a:p>
            <a:pPr algn="just"/>
            <a:r>
              <a:rPr lang="en-US" dirty="0" smtClean="0"/>
              <a:t>Does </a:t>
            </a:r>
            <a:r>
              <a:rPr lang="en-US" dirty="0" smtClean="0"/>
              <a:t>not require a brilliant act of new genius </a:t>
            </a:r>
            <a:endParaRPr lang="en-US" dirty="0" smtClean="0"/>
          </a:p>
          <a:p>
            <a:pPr algn="just"/>
            <a:r>
              <a:rPr lang="en-US" dirty="0" smtClean="0"/>
              <a:t>All </a:t>
            </a:r>
            <a:r>
              <a:rPr lang="en-US" dirty="0" smtClean="0"/>
              <a:t>elements can be obvious if new utility and insights are more than “sum of the parts</a:t>
            </a:r>
            <a:r>
              <a:rPr lang="en-US" dirty="0" smtClean="0"/>
              <a:t>”</a:t>
            </a:r>
          </a:p>
          <a:p>
            <a:pPr algn="just"/>
            <a:r>
              <a:rPr lang="en-US" dirty="0" smtClean="0"/>
              <a:t>Obviousness Not Case Law Based </a:t>
            </a:r>
            <a:endParaRPr lang="en-US" dirty="0" smtClean="0"/>
          </a:p>
          <a:p>
            <a:pPr lvl="1" algn="just"/>
            <a:r>
              <a:rPr lang="en-US" dirty="0" smtClean="0"/>
              <a:t>This </a:t>
            </a:r>
            <a:r>
              <a:rPr lang="en-US" dirty="0" smtClean="0"/>
              <a:t>is a fact of analysis of the business process or engineering applications involved </a:t>
            </a:r>
          </a:p>
          <a:p>
            <a:pPr lvl="1" algn="just"/>
            <a:r>
              <a:rPr lang="en-US" dirty="0" smtClean="0"/>
              <a:t>Obviousness </a:t>
            </a:r>
            <a:r>
              <a:rPr lang="en-US" dirty="0" smtClean="0"/>
              <a:t>viewed from perspective of industry expert, but from layman review </a:t>
            </a:r>
          </a:p>
          <a:p>
            <a:pPr lvl="1" algn="just"/>
            <a:r>
              <a:rPr lang="en-US" dirty="0" smtClean="0"/>
              <a:t>New </a:t>
            </a:r>
            <a:r>
              <a:rPr lang="en-US" dirty="0" smtClean="0"/>
              <a:t>industry or product with lots of demand can provide evidence of non-obviousness </a:t>
            </a:r>
          </a:p>
          <a:p>
            <a:pPr lvl="1" algn="just"/>
            <a:r>
              <a:rPr lang="en-US" dirty="0" smtClean="0"/>
              <a:t>If </a:t>
            </a:r>
            <a:r>
              <a:rPr lang="en-US" dirty="0" smtClean="0"/>
              <a:t>it was so obvious, why was it not done already? </a:t>
            </a:r>
          </a:p>
          <a:p>
            <a:pPr lvl="1" algn="just"/>
            <a:r>
              <a:rPr lang="en-US" dirty="0" smtClean="0"/>
              <a:t>Has </a:t>
            </a:r>
            <a:r>
              <a:rPr lang="en-US" dirty="0" smtClean="0"/>
              <a:t>to represent advance over prior “art”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pPr algn="just">
              <a:buNone/>
            </a:pPr>
            <a:r>
              <a:rPr lang="en-US" b="1" dirty="0" smtClean="0"/>
              <a:t>	Statutory </a:t>
            </a:r>
            <a:r>
              <a:rPr lang="en-US" b="1" dirty="0" smtClean="0"/>
              <a:t>Test of </a:t>
            </a:r>
            <a:r>
              <a:rPr lang="en-US" b="1" dirty="0" smtClean="0"/>
              <a:t>Non obviousness:</a:t>
            </a:r>
            <a:endParaRPr lang="en-US" b="1" dirty="0" smtClean="0"/>
          </a:p>
          <a:p>
            <a:pPr algn="just">
              <a:buNone/>
            </a:pPr>
            <a:r>
              <a:rPr lang="en-US" b="1" dirty="0" smtClean="0"/>
              <a:t>	</a:t>
            </a:r>
            <a:r>
              <a:rPr lang="en-US" dirty="0" smtClean="0"/>
              <a:t>(</a:t>
            </a:r>
            <a:r>
              <a:rPr lang="en-US" dirty="0" smtClean="0"/>
              <a:t>1) survey of scope and content of prior art </a:t>
            </a:r>
            <a:r>
              <a:rPr lang="en-US" dirty="0" smtClean="0"/>
              <a:t> </a:t>
            </a:r>
            <a:r>
              <a:rPr lang="en-US" dirty="0" smtClean="0"/>
              <a:t>(2) examination of differences between invention and prior </a:t>
            </a:r>
            <a:r>
              <a:rPr lang="en-US" dirty="0" smtClean="0"/>
              <a:t>art</a:t>
            </a:r>
          </a:p>
          <a:p>
            <a:pPr algn="just">
              <a:buNone/>
            </a:pPr>
            <a:r>
              <a:rPr lang="en-US" dirty="0" smtClean="0"/>
              <a:t>	</a:t>
            </a:r>
            <a:r>
              <a:rPr lang="en-US" dirty="0" smtClean="0"/>
              <a:t>(3</a:t>
            </a:r>
            <a:r>
              <a:rPr lang="en-US" dirty="0" smtClean="0"/>
              <a:t>) determination of the level of ordinary skill in the art that might measure obviousness </a:t>
            </a:r>
          </a:p>
          <a:p>
            <a:pPr algn="just"/>
            <a:r>
              <a:rPr lang="en-US" dirty="0" smtClean="0"/>
              <a:t>In </a:t>
            </a:r>
            <a:r>
              <a:rPr lang="en-US" dirty="0" smtClean="0"/>
              <a:t>light of this three stage process, the court or the patent office can then determine if the proposed innovation exhibits </a:t>
            </a:r>
            <a:r>
              <a:rPr lang="en-US" dirty="0" smtClean="0"/>
              <a:t>non-obviousness</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algn="just">
              <a:buNone/>
            </a:pPr>
            <a:r>
              <a:rPr lang="en-US" dirty="0" smtClean="0"/>
              <a:t>	</a:t>
            </a:r>
            <a:r>
              <a:rPr lang="en-US" b="1" dirty="0" smtClean="0"/>
              <a:t>Survey </a:t>
            </a:r>
            <a:r>
              <a:rPr lang="en-US" b="1" dirty="0" smtClean="0"/>
              <a:t>of Prior Art </a:t>
            </a:r>
          </a:p>
          <a:p>
            <a:pPr algn="just"/>
            <a:r>
              <a:rPr lang="en-US" dirty="0" smtClean="0"/>
              <a:t>Duty </a:t>
            </a:r>
            <a:r>
              <a:rPr lang="en-US" dirty="0" smtClean="0"/>
              <a:t>of candor – the inventors and applying attorney must disclose known prior art </a:t>
            </a:r>
          </a:p>
          <a:p>
            <a:pPr algn="just"/>
            <a:r>
              <a:rPr lang="en-US" dirty="0" smtClean="0"/>
              <a:t>Must </a:t>
            </a:r>
            <a:r>
              <a:rPr lang="en-US" dirty="0" smtClean="0"/>
              <a:t>provide survey of prior art </a:t>
            </a:r>
          </a:p>
          <a:p>
            <a:pPr algn="just"/>
            <a:r>
              <a:rPr lang="en-US" dirty="0" smtClean="0"/>
              <a:t>Must </a:t>
            </a:r>
            <a:r>
              <a:rPr lang="en-US" dirty="0" smtClean="0"/>
              <a:t>be relevant or pertinent or analogous </a:t>
            </a:r>
          </a:p>
          <a:p>
            <a:pPr algn="just"/>
            <a:r>
              <a:rPr lang="en-US" dirty="0" smtClean="0"/>
              <a:t>Prior </a:t>
            </a:r>
            <a:r>
              <a:rPr lang="en-US" dirty="0" smtClean="0"/>
              <a:t>art definition must not be too narrow </a:t>
            </a:r>
          </a:p>
          <a:p>
            <a:pPr algn="just"/>
            <a:r>
              <a:rPr lang="en-US" dirty="0" smtClean="0"/>
              <a:t>Definition </a:t>
            </a:r>
            <a:r>
              <a:rPr lang="en-US" dirty="0" smtClean="0"/>
              <a:t>is functional, not </a:t>
            </a:r>
            <a:r>
              <a:rPr lang="en-US" dirty="0" smtClean="0"/>
              <a:t>commercial</a:t>
            </a:r>
          </a:p>
          <a:p>
            <a:pPr algn="just"/>
            <a:r>
              <a:rPr lang="en-US" dirty="0" smtClean="0"/>
              <a:t>Second </a:t>
            </a:r>
            <a:r>
              <a:rPr lang="en-US" dirty="0" smtClean="0"/>
              <a:t>stage of process is patent office review of prior </a:t>
            </a:r>
            <a:r>
              <a:rPr lang="en-US" dirty="0" smtClean="0"/>
              <a:t>art</a:t>
            </a:r>
          </a:p>
          <a:p>
            <a:pPr algn="just"/>
            <a:r>
              <a:rPr lang="en-US" dirty="0" smtClean="0"/>
              <a:t>Undisclosed </a:t>
            </a:r>
            <a:r>
              <a:rPr lang="en-US" dirty="0" smtClean="0"/>
              <a:t>discoveries not viewed positively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fontScale="92500" lnSpcReduction="10000"/>
          </a:bodyPr>
          <a:lstStyle/>
          <a:p>
            <a:pPr algn="just">
              <a:buNone/>
            </a:pPr>
            <a:r>
              <a:rPr lang="en-US" dirty="0" smtClean="0"/>
              <a:t>	</a:t>
            </a:r>
            <a:r>
              <a:rPr lang="en-US" b="1" dirty="0" smtClean="0"/>
              <a:t>Patent </a:t>
            </a:r>
            <a:r>
              <a:rPr lang="en-US" b="1" dirty="0" smtClean="0"/>
              <a:t>Application Process </a:t>
            </a:r>
          </a:p>
          <a:p>
            <a:pPr algn="just"/>
            <a:r>
              <a:rPr lang="en-US" dirty="0" smtClean="0"/>
              <a:t>In </a:t>
            </a:r>
            <a:r>
              <a:rPr lang="en-US" dirty="0" smtClean="0"/>
              <a:t>the USA (and in many countries), there is a three step process of filing for patents: </a:t>
            </a:r>
          </a:p>
          <a:p>
            <a:pPr algn="just"/>
            <a:r>
              <a:rPr lang="en-US" dirty="0" smtClean="0"/>
              <a:t>File </a:t>
            </a:r>
            <a:r>
              <a:rPr lang="en-US" dirty="0" smtClean="0"/>
              <a:t>a provisional INTENTION to file patent </a:t>
            </a:r>
            <a:r>
              <a:rPr lang="en-US" dirty="0" smtClean="0"/>
              <a:t>form. </a:t>
            </a:r>
            <a:endParaRPr lang="en-US" dirty="0" smtClean="0"/>
          </a:p>
          <a:p>
            <a:pPr algn="just"/>
            <a:r>
              <a:rPr lang="en-US" dirty="0" smtClean="0"/>
              <a:t>Gives </a:t>
            </a:r>
            <a:r>
              <a:rPr lang="en-US" dirty="0" smtClean="0"/>
              <a:t>you ONE YEAR time to file actual </a:t>
            </a:r>
            <a:r>
              <a:rPr lang="en-US" dirty="0" smtClean="0"/>
              <a:t>application. </a:t>
            </a:r>
            <a:endParaRPr lang="en-US" dirty="0" smtClean="0"/>
          </a:p>
          <a:p>
            <a:pPr algn="just"/>
            <a:r>
              <a:rPr lang="en-US" dirty="0" smtClean="0"/>
              <a:t>Starts </a:t>
            </a:r>
            <a:r>
              <a:rPr lang="en-US" dirty="0" smtClean="0"/>
              <a:t>the clock on patent file time for “race to patent” </a:t>
            </a:r>
            <a:r>
              <a:rPr lang="en-US" dirty="0" smtClean="0"/>
              <a:t>.</a:t>
            </a:r>
            <a:endParaRPr lang="en-US" dirty="0" smtClean="0"/>
          </a:p>
          <a:p>
            <a:pPr algn="just"/>
            <a:r>
              <a:rPr lang="en-US" dirty="0" smtClean="0"/>
              <a:t>File </a:t>
            </a:r>
            <a:r>
              <a:rPr lang="en-US" dirty="0" smtClean="0"/>
              <a:t>the Formal Patent </a:t>
            </a:r>
            <a:r>
              <a:rPr lang="en-US" dirty="0" smtClean="0"/>
              <a:t>Application. </a:t>
            </a:r>
            <a:endParaRPr lang="en-US" dirty="0" smtClean="0"/>
          </a:p>
          <a:p>
            <a:pPr algn="just"/>
            <a:r>
              <a:rPr lang="en-US" dirty="0" smtClean="0"/>
              <a:t>Requires </a:t>
            </a:r>
            <a:r>
              <a:rPr lang="en-US" dirty="0" smtClean="0"/>
              <a:t>extensive details on all required patent </a:t>
            </a:r>
            <a:r>
              <a:rPr lang="en-US" dirty="0" smtClean="0"/>
              <a:t>issues.</a:t>
            </a:r>
            <a:endParaRPr lang="en-US" dirty="0" smtClean="0"/>
          </a:p>
          <a:p>
            <a:pPr algn="just"/>
            <a:r>
              <a:rPr lang="en-US" dirty="0" smtClean="0"/>
              <a:t>Navigate </a:t>
            </a:r>
            <a:r>
              <a:rPr lang="en-US" dirty="0" smtClean="0"/>
              <a:t>the Patent Review and Appeal </a:t>
            </a:r>
            <a:r>
              <a:rPr lang="en-US" dirty="0" smtClean="0"/>
              <a:t>Process. </a:t>
            </a:r>
            <a:endParaRPr lang="en-US" dirty="0" smtClean="0"/>
          </a:p>
          <a:p>
            <a:pPr algn="just"/>
            <a:r>
              <a:rPr lang="en-US" dirty="0" smtClean="0"/>
              <a:t>Lots </a:t>
            </a:r>
            <a:r>
              <a:rPr lang="en-US" dirty="0" smtClean="0"/>
              <a:t>of iterations and significant legal costs </a:t>
            </a:r>
            <a:r>
              <a:rPr lang="en-US" dirty="0" smtClean="0"/>
              <a:t>required.</a:t>
            </a:r>
            <a:endParaRPr lang="en-US" dirty="0" smtClean="0"/>
          </a:p>
          <a:p>
            <a:pPr algn="just"/>
            <a:r>
              <a:rPr lang="en-US" dirty="0" smtClean="0"/>
              <a:t>Can </a:t>
            </a:r>
            <a:r>
              <a:rPr lang="en-US" dirty="0" smtClean="0"/>
              <a:t>take more than one year to </a:t>
            </a:r>
            <a:r>
              <a:rPr lang="en-US" dirty="0" smtClean="0"/>
              <a:t>complete.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lnSpcReduction="10000"/>
          </a:bodyPr>
          <a:lstStyle/>
          <a:p>
            <a:pPr algn="just">
              <a:buNone/>
            </a:pPr>
            <a:r>
              <a:rPr lang="en-US" dirty="0" smtClean="0"/>
              <a:t>	</a:t>
            </a:r>
            <a:r>
              <a:rPr lang="en-US" b="1" dirty="0" smtClean="0"/>
              <a:t>Provisional </a:t>
            </a:r>
            <a:r>
              <a:rPr lang="en-US" b="1" dirty="0" smtClean="0"/>
              <a:t>Intention to File Patent </a:t>
            </a:r>
            <a:endParaRPr lang="en-US" b="1" dirty="0" smtClean="0"/>
          </a:p>
          <a:p>
            <a:pPr algn="just"/>
            <a:r>
              <a:rPr lang="en-US" dirty="0" smtClean="0"/>
              <a:t>The </a:t>
            </a:r>
            <a:r>
              <a:rPr lang="en-US" dirty="0" smtClean="0"/>
              <a:t>first step in the patent application process is normally filing an intention to file an </a:t>
            </a:r>
            <a:r>
              <a:rPr lang="en-US" dirty="0" smtClean="0"/>
              <a:t>application. </a:t>
            </a:r>
            <a:endParaRPr lang="en-US" dirty="0" smtClean="0"/>
          </a:p>
          <a:p>
            <a:pPr algn="just"/>
            <a:r>
              <a:rPr lang="en-US" dirty="0" smtClean="0"/>
              <a:t>This </a:t>
            </a:r>
            <a:r>
              <a:rPr lang="en-US" dirty="0" smtClean="0"/>
              <a:t>is EASY to do and can be done yourself at low cost, or by an attorney for you at minimal cost </a:t>
            </a:r>
            <a:r>
              <a:rPr lang="en-US" dirty="0" smtClean="0"/>
              <a:t>.</a:t>
            </a:r>
            <a:endParaRPr lang="en-US" dirty="0" smtClean="0"/>
          </a:p>
          <a:p>
            <a:pPr algn="just"/>
            <a:r>
              <a:rPr lang="en-US" dirty="0" smtClean="0"/>
              <a:t>This </a:t>
            </a:r>
            <a:r>
              <a:rPr lang="en-US" dirty="0" smtClean="0"/>
              <a:t>gives the right to say “patent pending” on all products which may be covered by the future patent </a:t>
            </a:r>
            <a:r>
              <a:rPr lang="en-US" dirty="0" smtClean="0"/>
              <a:t>.</a:t>
            </a:r>
            <a:endParaRPr lang="en-US" dirty="0" smtClean="0"/>
          </a:p>
          <a:p>
            <a:pPr algn="just"/>
            <a:r>
              <a:rPr lang="en-US" dirty="0" smtClean="0"/>
              <a:t>This </a:t>
            </a:r>
            <a:r>
              <a:rPr lang="en-US" dirty="0" smtClean="0"/>
              <a:t>“intention to file an application” starts date from which patent is granted, which is important in a race to patent priority analysis (reduction to practice date</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a:bodyPr>
          <a:lstStyle/>
          <a:p>
            <a:pPr algn="just">
              <a:buNone/>
            </a:pPr>
            <a:r>
              <a:rPr lang="en-US" dirty="0" smtClean="0"/>
              <a:t>	</a:t>
            </a:r>
            <a:r>
              <a:rPr lang="en-US" b="1" dirty="0" smtClean="0"/>
              <a:t>Complete </a:t>
            </a:r>
            <a:r>
              <a:rPr lang="en-US" b="1" dirty="0" smtClean="0"/>
              <a:t>Formal Patent Application </a:t>
            </a:r>
            <a:endParaRPr lang="en-US" b="1" dirty="0" smtClean="0"/>
          </a:p>
          <a:p>
            <a:pPr algn="just"/>
            <a:r>
              <a:rPr lang="en-US" b="1" dirty="0" smtClean="0"/>
              <a:t>T</a:t>
            </a:r>
            <a:r>
              <a:rPr lang="en-US" dirty="0" smtClean="0"/>
              <a:t>he </a:t>
            </a:r>
            <a:r>
              <a:rPr lang="en-US" dirty="0" smtClean="0"/>
              <a:t>Complete Patent Application must be filed within one year of the Provisional Patent Application, which is intention to file </a:t>
            </a:r>
            <a:r>
              <a:rPr lang="en-US" dirty="0" smtClean="0"/>
              <a:t>form.</a:t>
            </a:r>
          </a:p>
          <a:p>
            <a:pPr algn="just"/>
            <a:r>
              <a:rPr lang="en-US" dirty="0" smtClean="0"/>
              <a:t>You </a:t>
            </a:r>
            <a:r>
              <a:rPr lang="en-US" dirty="0" smtClean="0"/>
              <a:t>may, however, skip the provisional intention to file and can simply file the full and complete patent application in full initially, although this is not commonly done as it takes time to prepare </a:t>
            </a:r>
            <a:r>
              <a:rPr lang="en-US" dirty="0" smtClean="0"/>
              <a:t>.</a:t>
            </a:r>
            <a:endParaRPr lang="en-US" dirty="0" smtClean="0"/>
          </a:p>
          <a:p>
            <a:pPr algn="just"/>
            <a:r>
              <a:rPr lang="en-US" dirty="0" smtClean="0"/>
              <a:t>The </a:t>
            </a:r>
            <a:r>
              <a:rPr lang="en-US" dirty="0" smtClean="0"/>
              <a:t>Application may be revised to clarify issues raised by the PTO, but not to add new claims or new protections into the </a:t>
            </a:r>
            <a:r>
              <a:rPr lang="en-US" dirty="0" smtClean="0"/>
              <a:t>application.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lnSpcReduction="10000"/>
          </a:bodyPr>
          <a:lstStyle/>
          <a:p>
            <a:pPr algn="just">
              <a:buNone/>
            </a:pPr>
            <a:r>
              <a:rPr lang="en-US" dirty="0" smtClean="0"/>
              <a:t>	</a:t>
            </a:r>
            <a:r>
              <a:rPr lang="en-US" b="1" dirty="0" smtClean="0"/>
              <a:t>Navigate </a:t>
            </a:r>
            <a:r>
              <a:rPr lang="en-US" b="1" dirty="0" smtClean="0"/>
              <a:t>Patent Review and Appeals </a:t>
            </a:r>
          </a:p>
          <a:p>
            <a:pPr algn="just"/>
            <a:r>
              <a:rPr lang="en-US" dirty="0" smtClean="0"/>
              <a:t>Most </a:t>
            </a:r>
            <a:r>
              <a:rPr lang="en-US" dirty="0" smtClean="0"/>
              <a:t>of the time, the PTO will decline the patent initially, based on objections </a:t>
            </a:r>
            <a:r>
              <a:rPr lang="en-US" dirty="0" smtClean="0"/>
              <a:t>raised.</a:t>
            </a:r>
          </a:p>
          <a:p>
            <a:pPr algn="just"/>
            <a:r>
              <a:rPr lang="en-US" dirty="0" smtClean="0"/>
              <a:t>You </a:t>
            </a:r>
            <a:r>
              <a:rPr lang="en-US" dirty="0" smtClean="0"/>
              <a:t>then have time to respond to these issues, and may file additional information to amend the application in order to address these issues </a:t>
            </a:r>
            <a:r>
              <a:rPr lang="en-US" dirty="0" smtClean="0"/>
              <a:t>raised.</a:t>
            </a:r>
          </a:p>
          <a:p>
            <a:pPr algn="just"/>
            <a:r>
              <a:rPr lang="en-US" dirty="0" smtClean="0"/>
              <a:t>If </a:t>
            </a:r>
            <a:r>
              <a:rPr lang="en-US" dirty="0" smtClean="0"/>
              <a:t>you can not resolve disputes, the patent application may be taken to administrative appeal within the PTO to a higher level </a:t>
            </a:r>
            <a:r>
              <a:rPr lang="en-US" dirty="0" smtClean="0"/>
              <a:t>supervisor. </a:t>
            </a:r>
            <a:endParaRPr lang="en-US" dirty="0" smtClean="0"/>
          </a:p>
          <a:p>
            <a:pPr algn="just"/>
            <a:r>
              <a:rPr lang="en-US" dirty="0" smtClean="0"/>
              <a:t>Patent </a:t>
            </a:r>
            <a:r>
              <a:rPr lang="en-US" dirty="0" smtClean="0"/>
              <a:t>applications rejections also may be taken to court for judgment overturning PTO </a:t>
            </a:r>
            <a:r>
              <a:rPr lang="en-US" dirty="0" smtClean="0"/>
              <a:t>rejection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096000"/>
          </a:xfrm>
        </p:spPr>
        <p:txBody>
          <a:bodyPr>
            <a:normAutofit lnSpcReduction="10000"/>
          </a:bodyPr>
          <a:lstStyle/>
          <a:p>
            <a:pPr algn="just">
              <a:buNone/>
            </a:pPr>
            <a:r>
              <a:rPr lang="en-US" dirty="0" smtClean="0"/>
              <a:t>	</a:t>
            </a:r>
            <a:r>
              <a:rPr lang="en-US" b="1" dirty="0" smtClean="0"/>
              <a:t>When </a:t>
            </a:r>
            <a:r>
              <a:rPr lang="en-US" b="1" dirty="0" smtClean="0"/>
              <a:t>Patent is Finally </a:t>
            </a:r>
            <a:r>
              <a:rPr lang="en-US" b="1" dirty="0" smtClean="0"/>
              <a:t>Issued?</a:t>
            </a:r>
          </a:p>
          <a:p>
            <a:pPr algn="just"/>
            <a:r>
              <a:rPr lang="en-US" dirty="0" smtClean="0"/>
              <a:t>This </a:t>
            </a:r>
            <a:r>
              <a:rPr lang="en-US" dirty="0" smtClean="0"/>
              <a:t>gives you the right to </a:t>
            </a:r>
            <a:r>
              <a:rPr lang="en-US" dirty="0" smtClean="0"/>
              <a:t>use </a:t>
            </a:r>
            <a:r>
              <a:rPr lang="en-US" dirty="0" smtClean="0"/>
              <a:t>others </a:t>
            </a:r>
          </a:p>
          <a:p>
            <a:pPr algn="just"/>
            <a:r>
              <a:rPr lang="en-US" dirty="0" smtClean="0"/>
              <a:t>Notification </a:t>
            </a:r>
            <a:r>
              <a:rPr lang="en-US" dirty="0" smtClean="0"/>
              <a:t>of patent (or patent pending) important to protect some legal damages </a:t>
            </a:r>
            <a:r>
              <a:rPr lang="en-US" dirty="0" smtClean="0"/>
              <a:t>rights.</a:t>
            </a:r>
          </a:p>
          <a:p>
            <a:pPr algn="just"/>
            <a:r>
              <a:rPr lang="en-US" dirty="0" smtClean="0"/>
              <a:t>Police </a:t>
            </a:r>
            <a:r>
              <a:rPr lang="en-US" dirty="0" smtClean="0"/>
              <a:t>or government will not protect your </a:t>
            </a:r>
            <a:r>
              <a:rPr lang="en-US" dirty="0" smtClean="0"/>
              <a:t>rights.</a:t>
            </a:r>
          </a:p>
          <a:p>
            <a:pPr algn="just"/>
            <a:r>
              <a:rPr lang="en-US" dirty="0" smtClean="0"/>
              <a:t>Patent </a:t>
            </a:r>
            <a:r>
              <a:rPr lang="en-US" dirty="0" smtClean="0"/>
              <a:t>infringement is only a civil offense, not a criminal offense, so only remedy is civil </a:t>
            </a:r>
            <a:r>
              <a:rPr lang="en-US" dirty="0" smtClean="0"/>
              <a:t>lawsuit.</a:t>
            </a:r>
            <a:endParaRPr lang="en-US" dirty="0" smtClean="0"/>
          </a:p>
          <a:p>
            <a:pPr algn="just"/>
            <a:r>
              <a:rPr lang="en-US" dirty="0" smtClean="0"/>
              <a:t>Patent </a:t>
            </a:r>
            <a:r>
              <a:rPr lang="en-US" dirty="0" smtClean="0"/>
              <a:t>lawsuits are expensive and </a:t>
            </a:r>
            <a:r>
              <a:rPr lang="en-US" dirty="0" smtClean="0"/>
              <a:t>risky.</a:t>
            </a:r>
          </a:p>
          <a:p>
            <a:pPr algn="just"/>
            <a:r>
              <a:rPr lang="en-US" dirty="0" smtClean="0"/>
              <a:t>US </a:t>
            </a:r>
            <a:r>
              <a:rPr lang="en-US" dirty="0" smtClean="0"/>
              <a:t>attorneys unwilling to take risk on investing in these cases to take contingency fee on </a:t>
            </a:r>
            <a:r>
              <a:rPr lang="en-US" dirty="0" smtClean="0"/>
              <a:t>success.</a:t>
            </a:r>
          </a:p>
          <a:p>
            <a:pPr algn="just"/>
            <a:r>
              <a:rPr lang="en-US" dirty="0" smtClean="0"/>
              <a:t>Thus</a:t>
            </a:r>
            <a:r>
              <a:rPr lang="en-US" dirty="0" smtClean="0"/>
              <a:t>, cost of litigation paid for by both companies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1304</TotalTime>
  <Words>16</Words>
  <Application>Microsoft Office PowerPoint</Application>
  <PresentationFormat>On-screen Show (4:3)</PresentationFormat>
  <Paragraphs>101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Non-Obviousness and the Patenting Process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mark </dc:title>
  <dc:creator>Rasmita</dc:creator>
  <cp:lastModifiedBy>DELL</cp:lastModifiedBy>
  <cp:revision>19</cp:revision>
  <dcterms:created xsi:type="dcterms:W3CDTF">2006-08-16T00:00:00Z</dcterms:created>
  <dcterms:modified xsi:type="dcterms:W3CDTF">2022-01-18T04:41:28Z</dcterms:modified>
</cp:coreProperties>
</file>