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80" r:id="rId14"/>
    <p:sldId id="268" r:id="rId15"/>
    <p:sldId id="267" r:id="rId16"/>
    <p:sldId id="269" r:id="rId17"/>
    <p:sldId id="278" r:id="rId18"/>
    <p:sldId id="270" r:id="rId19"/>
    <p:sldId id="279" r:id="rId20"/>
    <p:sldId id="271" r:id="rId21"/>
    <p:sldId id="272" r:id="rId22"/>
    <p:sldId id="273" r:id="rId23"/>
    <p:sldId id="277"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C78C3-2018-4D83-B8AB-96FF9790936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D569150F-2610-4C75-936F-D7CD72FB5768}">
      <dgm:prSet/>
      <dgm:spPr/>
      <dgm:t>
        <a:bodyPr/>
        <a:lstStyle/>
        <a:p>
          <a:pPr rtl="0"/>
          <a:r>
            <a:rPr lang="en-US"/>
            <a:t>Composed of Bones &amp; Cartilage connected by ligaments.</a:t>
          </a:r>
          <a:endParaRPr lang="en-GB"/>
        </a:p>
      </dgm:t>
    </dgm:pt>
    <dgm:pt modelId="{31D8CF60-A0BE-4872-823C-F2FE1DFD3473}" type="parTrans" cxnId="{EAAF5461-A988-4137-9E51-DD1EA9CE7CFC}">
      <dgm:prSet/>
      <dgm:spPr/>
      <dgm:t>
        <a:bodyPr/>
        <a:lstStyle/>
        <a:p>
          <a:endParaRPr lang="en-GB"/>
        </a:p>
      </dgm:t>
    </dgm:pt>
    <dgm:pt modelId="{90F23EB3-823C-4E51-967C-45DD541CABAC}" type="sibTrans" cxnId="{EAAF5461-A988-4137-9E51-DD1EA9CE7CFC}">
      <dgm:prSet/>
      <dgm:spPr/>
      <dgm:t>
        <a:bodyPr/>
        <a:lstStyle/>
        <a:p>
          <a:endParaRPr lang="en-GB"/>
        </a:p>
      </dgm:t>
    </dgm:pt>
    <dgm:pt modelId="{D324F41D-44EE-49CB-BCA8-6152615633F4}">
      <dgm:prSet/>
      <dgm:spPr/>
      <dgm:t>
        <a:bodyPr/>
        <a:lstStyle/>
        <a:p>
          <a:pPr rtl="0"/>
          <a:r>
            <a:rPr lang="en-US"/>
            <a:t>Axial Skeleton : Bones along the axis of body i.e. skull, vertebral column and ribcage</a:t>
          </a:r>
          <a:endParaRPr lang="en-GB"/>
        </a:p>
      </dgm:t>
    </dgm:pt>
    <dgm:pt modelId="{3678694C-176F-49A6-BCC6-F2500301C446}" type="parTrans" cxnId="{F521F3AA-2448-473D-81F6-2DEB6CEBFF46}">
      <dgm:prSet/>
      <dgm:spPr/>
      <dgm:t>
        <a:bodyPr/>
        <a:lstStyle/>
        <a:p>
          <a:endParaRPr lang="en-GB"/>
        </a:p>
      </dgm:t>
    </dgm:pt>
    <dgm:pt modelId="{304D276E-E10C-486B-9318-EB84899B3E06}" type="sibTrans" cxnId="{F521F3AA-2448-473D-81F6-2DEB6CEBFF46}">
      <dgm:prSet/>
      <dgm:spPr/>
      <dgm:t>
        <a:bodyPr/>
        <a:lstStyle/>
        <a:p>
          <a:endParaRPr lang="en-GB"/>
        </a:p>
      </dgm:t>
    </dgm:pt>
    <dgm:pt modelId="{9E3D406D-F748-4F80-871C-EA2CA99047FF}">
      <dgm:prSet/>
      <dgm:spPr/>
      <dgm:t>
        <a:bodyPr/>
        <a:lstStyle/>
        <a:p>
          <a:pPr rtl="0"/>
          <a:r>
            <a:rPr lang="en-US"/>
            <a:t>Appendicular skeleton : Appendages i.e. upper and lower libs, pelvic girdle and shoulder girdle.</a:t>
          </a:r>
          <a:endParaRPr lang="en-GB"/>
        </a:p>
      </dgm:t>
    </dgm:pt>
    <dgm:pt modelId="{EBC8299D-2761-4E94-A6F6-405A36FB8978}" type="parTrans" cxnId="{37950326-15C0-4F6E-9433-30012BF8868A}">
      <dgm:prSet/>
      <dgm:spPr/>
      <dgm:t>
        <a:bodyPr/>
        <a:lstStyle/>
        <a:p>
          <a:endParaRPr lang="en-GB"/>
        </a:p>
      </dgm:t>
    </dgm:pt>
    <dgm:pt modelId="{00B42311-C989-4074-AF65-5A32B9117BD0}" type="sibTrans" cxnId="{37950326-15C0-4F6E-9433-30012BF8868A}">
      <dgm:prSet/>
      <dgm:spPr/>
      <dgm:t>
        <a:bodyPr/>
        <a:lstStyle/>
        <a:p>
          <a:endParaRPr lang="en-GB"/>
        </a:p>
      </dgm:t>
    </dgm:pt>
    <dgm:pt modelId="{7C8CA31D-088E-465B-AC98-47F78F26E26F}" type="pres">
      <dgm:prSet presAssocID="{953C78C3-2018-4D83-B8AB-96FF97909361}" presName="linear" presStyleCnt="0">
        <dgm:presLayoutVars>
          <dgm:animLvl val="lvl"/>
          <dgm:resizeHandles val="exact"/>
        </dgm:presLayoutVars>
      </dgm:prSet>
      <dgm:spPr/>
    </dgm:pt>
    <dgm:pt modelId="{B578AED7-316B-4665-ADA9-921B94526D9D}" type="pres">
      <dgm:prSet presAssocID="{D569150F-2610-4C75-936F-D7CD72FB5768}" presName="parentText" presStyleLbl="node1" presStyleIdx="0" presStyleCnt="3">
        <dgm:presLayoutVars>
          <dgm:chMax val="0"/>
          <dgm:bulletEnabled val="1"/>
        </dgm:presLayoutVars>
      </dgm:prSet>
      <dgm:spPr/>
    </dgm:pt>
    <dgm:pt modelId="{5D022E33-B20C-4B5D-9119-2F2E7ECC2B24}" type="pres">
      <dgm:prSet presAssocID="{90F23EB3-823C-4E51-967C-45DD541CABAC}" presName="spacer" presStyleCnt="0"/>
      <dgm:spPr/>
    </dgm:pt>
    <dgm:pt modelId="{C30A4834-E097-44C8-B5E3-ECBF9B780BE0}" type="pres">
      <dgm:prSet presAssocID="{D324F41D-44EE-49CB-BCA8-6152615633F4}" presName="parentText" presStyleLbl="node1" presStyleIdx="1" presStyleCnt="3">
        <dgm:presLayoutVars>
          <dgm:chMax val="0"/>
          <dgm:bulletEnabled val="1"/>
        </dgm:presLayoutVars>
      </dgm:prSet>
      <dgm:spPr/>
    </dgm:pt>
    <dgm:pt modelId="{80CBBC35-C89A-4CED-855C-840A35AAD57B}" type="pres">
      <dgm:prSet presAssocID="{304D276E-E10C-486B-9318-EB84899B3E06}" presName="spacer" presStyleCnt="0"/>
      <dgm:spPr/>
    </dgm:pt>
    <dgm:pt modelId="{FFD09DA7-2BF0-4DCB-95F8-949DFC026FCD}" type="pres">
      <dgm:prSet presAssocID="{9E3D406D-F748-4F80-871C-EA2CA99047FF}" presName="parentText" presStyleLbl="node1" presStyleIdx="2" presStyleCnt="3">
        <dgm:presLayoutVars>
          <dgm:chMax val="0"/>
          <dgm:bulletEnabled val="1"/>
        </dgm:presLayoutVars>
      </dgm:prSet>
      <dgm:spPr/>
    </dgm:pt>
  </dgm:ptLst>
  <dgm:cxnLst>
    <dgm:cxn modelId="{37950326-15C0-4F6E-9433-30012BF8868A}" srcId="{953C78C3-2018-4D83-B8AB-96FF97909361}" destId="{9E3D406D-F748-4F80-871C-EA2CA99047FF}" srcOrd="2" destOrd="0" parTransId="{EBC8299D-2761-4E94-A6F6-405A36FB8978}" sibTransId="{00B42311-C989-4074-AF65-5A32B9117BD0}"/>
    <dgm:cxn modelId="{1F88FA3C-5D0A-4C4E-80A4-35D7F6F086B8}" type="presOf" srcId="{D569150F-2610-4C75-936F-D7CD72FB5768}" destId="{B578AED7-316B-4665-ADA9-921B94526D9D}" srcOrd="0" destOrd="0" presId="urn:microsoft.com/office/officeart/2005/8/layout/vList2"/>
    <dgm:cxn modelId="{EAAF5461-A988-4137-9E51-DD1EA9CE7CFC}" srcId="{953C78C3-2018-4D83-B8AB-96FF97909361}" destId="{D569150F-2610-4C75-936F-D7CD72FB5768}" srcOrd="0" destOrd="0" parTransId="{31D8CF60-A0BE-4872-823C-F2FE1DFD3473}" sibTransId="{90F23EB3-823C-4E51-967C-45DD541CABAC}"/>
    <dgm:cxn modelId="{6E846063-14A5-4E20-AFAC-1FF1DAEBDDEC}" type="presOf" srcId="{D324F41D-44EE-49CB-BCA8-6152615633F4}" destId="{C30A4834-E097-44C8-B5E3-ECBF9B780BE0}" srcOrd="0" destOrd="0" presId="urn:microsoft.com/office/officeart/2005/8/layout/vList2"/>
    <dgm:cxn modelId="{99AFF19B-8FDE-41BA-A033-5FF174011FD3}" type="presOf" srcId="{9E3D406D-F748-4F80-871C-EA2CA99047FF}" destId="{FFD09DA7-2BF0-4DCB-95F8-949DFC026FCD}" srcOrd="0" destOrd="0" presId="urn:microsoft.com/office/officeart/2005/8/layout/vList2"/>
    <dgm:cxn modelId="{F521F3AA-2448-473D-81F6-2DEB6CEBFF46}" srcId="{953C78C3-2018-4D83-B8AB-96FF97909361}" destId="{D324F41D-44EE-49CB-BCA8-6152615633F4}" srcOrd="1" destOrd="0" parTransId="{3678694C-176F-49A6-BCC6-F2500301C446}" sibTransId="{304D276E-E10C-486B-9318-EB84899B3E06}"/>
    <dgm:cxn modelId="{42636FF6-EB05-4565-8846-EC9BA153DDFE}" type="presOf" srcId="{953C78C3-2018-4D83-B8AB-96FF97909361}" destId="{7C8CA31D-088E-465B-AC98-47F78F26E26F}" srcOrd="0" destOrd="0" presId="urn:microsoft.com/office/officeart/2005/8/layout/vList2"/>
    <dgm:cxn modelId="{57D383B7-D056-43BF-85DB-AC582560F10E}" type="presParOf" srcId="{7C8CA31D-088E-465B-AC98-47F78F26E26F}" destId="{B578AED7-316B-4665-ADA9-921B94526D9D}" srcOrd="0" destOrd="0" presId="urn:microsoft.com/office/officeart/2005/8/layout/vList2"/>
    <dgm:cxn modelId="{53953F26-276D-4C1C-B689-D1175D1BB0AF}" type="presParOf" srcId="{7C8CA31D-088E-465B-AC98-47F78F26E26F}" destId="{5D022E33-B20C-4B5D-9119-2F2E7ECC2B24}" srcOrd="1" destOrd="0" presId="urn:microsoft.com/office/officeart/2005/8/layout/vList2"/>
    <dgm:cxn modelId="{7FB45DAC-4444-4E2B-B005-E6681839EA9F}" type="presParOf" srcId="{7C8CA31D-088E-465B-AC98-47F78F26E26F}" destId="{C30A4834-E097-44C8-B5E3-ECBF9B780BE0}" srcOrd="2" destOrd="0" presId="urn:microsoft.com/office/officeart/2005/8/layout/vList2"/>
    <dgm:cxn modelId="{DA309CFC-8F99-43B7-9157-EE3C3102950F}" type="presParOf" srcId="{7C8CA31D-088E-465B-AC98-47F78F26E26F}" destId="{80CBBC35-C89A-4CED-855C-840A35AAD57B}" srcOrd="3" destOrd="0" presId="urn:microsoft.com/office/officeart/2005/8/layout/vList2"/>
    <dgm:cxn modelId="{B959BD2D-4083-42E9-BDF7-260A002E883B}" type="presParOf" srcId="{7C8CA31D-088E-465B-AC98-47F78F26E26F}" destId="{FFD09DA7-2BF0-4DCB-95F8-949DFC026FC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1AFE4-2EEA-48BC-8500-8D4B1D19DEA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98B869CA-12EA-476F-A7F8-4B1B4B5C662C}">
      <dgm:prSet/>
      <dgm:spPr/>
      <dgm:t>
        <a:bodyPr/>
        <a:lstStyle/>
        <a:p>
          <a:pPr rtl="0"/>
          <a:r>
            <a:rPr lang="en-GB"/>
            <a:t>The skeletal system has several key functions, including:</a:t>
          </a:r>
        </a:p>
      </dgm:t>
    </dgm:pt>
    <dgm:pt modelId="{66E07C9C-61C3-4EA8-A26B-9987BD5E78AE}" type="parTrans" cxnId="{A70B76D3-C6CA-44B6-B4D0-4697F17A0BBC}">
      <dgm:prSet/>
      <dgm:spPr/>
      <dgm:t>
        <a:bodyPr/>
        <a:lstStyle/>
        <a:p>
          <a:endParaRPr lang="en-GB"/>
        </a:p>
      </dgm:t>
    </dgm:pt>
    <dgm:pt modelId="{5C4BBD91-5C49-4F6A-9FF3-CF1D1FECA444}" type="sibTrans" cxnId="{A70B76D3-C6CA-44B6-B4D0-4697F17A0BBC}">
      <dgm:prSet/>
      <dgm:spPr/>
      <dgm:t>
        <a:bodyPr/>
        <a:lstStyle/>
        <a:p>
          <a:endParaRPr lang="en-GB"/>
        </a:p>
      </dgm:t>
    </dgm:pt>
    <dgm:pt modelId="{0C4E98AF-6470-4845-9A52-071863326228}">
      <dgm:prSet/>
      <dgm:spPr/>
      <dgm:t>
        <a:bodyPr/>
        <a:lstStyle/>
        <a:p>
          <a:pPr rtl="0"/>
          <a:r>
            <a:rPr lang="en-GB"/>
            <a:t>Support and movement;</a:t>
          </a:r>
        </a:p>
      </dgm:t>
    </dgm:pt>
    <dgm:pt modelId="{539F09B4-7A63-4B0C-81AE-AEB2D597952F}" type="parTrans" cxnId="{D483BED0-4C2B-4709-9FB3-3F8F1BFB2BB1}">
      <dgm:prSet/>
      <dgm:spPr/>
      <dgm:t>
        <a:bodyPr/>
        <a:lstStyle/>
        <a:p>
          <a:endParaRPr lang="en-GB"/>
        </a:p>
      </dgm:t>
    </dgm:pt>
    <dgm:pt modelId="{BCF5B28D-3547-47F4-B2BA-65705F781B26}" type="sibTrans" cxnId="{D483BED0-4C2B-4709-9FB3-3F8F1BFB2BB1}">
      <dgm:prSet/>
      <dgm:spPr/>
      <dgm:t>
        <a:bodyPr/>
        <a:lstStyle/>
        <a:p>
          <a:endParaRPr lang="en-GB"/>
        </a:p>
      </dgm:t>
    </dgm:pt>
    <dgm:pt modelId="{8FC652D2-78B5-48AF-974D-A75F0D4C5AB2}">
      <dgm:prSet/>
      <dgm:spPr/>
      <dgm:t>
        <a:bodyPr/>
        <a:lstStyle/>
        <a:p>
          <a:pPr rtl="0"/>
          <a:r>
            <a:rPr lang="en-GB"/>
            <a:t>Protection;</a:t>
          </a:r>
        </a:p>
      </dgm:t>
    </dgm:pt>
    <dgm:pt modelId="{57B99CD2-D0B3-445D-95EE-308D2D7B31C5}" type="parTrans" cxnId="{7C74A4E7-469D-4FB4-A3D9-D7C61CBC8A82}">
      <dgm:prSet/>
      <dgm:spPr/>
      <dgm:t>
        <a:bodyPr/>
        <a:lstStyle/>
        <a:p>
          <a:endParaRPr lang="en-GB"/>
        </a:p>
      </dgm:t>
    </dgm:pt>
    <dgm:pt modelId="{214C4875-0C9E-4B33-9646-0468C22B0349}" type="sibTrans" cxnId="{7C74A4E7-469D-4FB4-A3D9-D7C61CBC8A82}">
      <dgm:prSet/>
      <dgm:spPr/>
      <dgm:t>
        <a:bodyPr/>
        <a:lstStyle/>
        <a:p>
          <a:endParaRPr lang="en-GB"/>
        </a:p>
      </dgm:t>
    </dgm:pt>
    <dgm:pt modelId="{5B029529-4AD7-4512-8110-8D13B971E144}">
      <dgm:prSet/>
      <dgm:spPr/>
      <dgm:t>
        <a:bodyPr/>
        <a:lstStyle/>
        <a:p>
          <a:pPr rtl="0"/>
          <a:r>
            <a:rPr lang="en-GB"/>
            <a:t>Mineral homeostasis;</a:t>
          </a:r>
        </a:p>
      </dgm:t>
    </dgm:pt>
    <dgm:pt modelId="{1254B429-FB85-45B6-ADAE-978E6C5DA230}" type="parTrans" cxnId="{D2F3B258-42A6-4C15-B318-D9D1BEBDFA75}">
      <dgm:prSet/>
      <dgm:spPr/>
      <dgm:t>
        <a:bodyPr/>
        <a:lstStyle/>
        <a:p>
          <a:endParaRPr lang="en-GB"/>
        </a:p>
      </dgm:t>
    </dgm:pt>
    <dgm:pt modelId="{793F2EFC-2563-450A-B7CD-E4CA347036CB}" type="sibTrans" cxnId="{D2F3B258-42A6-4C15-B318-D9D1BEBDFA75}">
      <dgm:prSet/>
      <dgm:spPr/>
      <dgm:t>
        <a:bodyPr/>
        <a:lstStyle/>
        <a:p>
          <a:endParaRPr lang="en-GB"/>
        </a:p>
      </dgm:t>
    </dgm:pt>
    <dgm:pt modelId="{A5FA4E73-2B29-4367-97D8-A22F723C157A}">
      <dgm:prSet/>
      <dgm:spPr/>
      <dgm:t>
        <a:bodyPr/>
        <a:lstStyle/>
        <a:p>
          <a:pPr rtl="0"/>
          <a:r>
            <a:rPr lang="en-GB"/>
            <a:t>Blood-cell formation;</a:t>
          </a:r>
        </a:p>
      </dgm:t>
    </dgm:pt>
    <dgm:pt modelId="{1EB05E88-C5F1-4D32-B5C9-55F470A37918}" type="parTrans" cxnId="{BD475264-526D-488E-9B2A-A9F7DF483DA2}">
      <dgm:prSet/>
      <dgm:spPr/>
      <dgm:t>
        <a:bodyPr/>
        <a:lstStyle/>
        <a:p>
          <a:endParaRPr lang="en-GB"/>
        </a:p>
      </dgm:t>
    </dgm:pt>
    <dgm:pt modelId="{DD451E64-2439-486A-946D-DE3FEE4146F0}" type="sibTrans" cxnId="{BD475264-526D-488E-9B2A-A9F7DF483DA2}">
      <dgm:prSet/>
      <dgm:spPr/>
      <dgm:t>
        <a:bodyPr/>
        <a:lstStyle/>
        <a:p>
          <a:endParaRPr lang="en-GB"/>
        </a:p>
      </dgm:t>
    </dgm:pt>
    <dgm:pt modelId="{FC403E6E-8019-4F8E-88F8-838B74C5ACED}">
      <dgm:prSet/>
      <dgm:spPr/>
      <dgm:t>
        <a:bodyPr/>
        <a:lstStyle/>
        <a:p>
          <a:pPr rtl="0"/>
          <a:r>
            <a:rPr lang="en-GB"/>
            <a:t>Triglyceride storage.</a:t>
          </a:r>
        </a:p>
      </dgm:t>
    </dgm:pt>
    <dgm:pt modelId="{3BD89DD5-8D01-4CB4-B3E7-E6E44D19F748}" type="parTrans" cxnId="{A6C34B41-1140-43C0-8080-5660EAA7C09B}">
      <dgm:prSet/>
      <dgm:spPr/>
      <dgm:t>
        <a:bodyPr/>
        <a:lstStyle/>
        <a:p>
          <a:endParaRPr lang="en-GB"/>
        </a:p>
      </dgm:t>
    </dgm:pt>
    <dgm:pt modelId="{F52A5EA4-0B01-431B-8F4F-AB1AD66033E9}" type="sibTrans" cxnId="{A6C34B41-1140-43C0-8080-5660EAA7C09B}">
      <dgm:prSet/>
      <dgm:spPr/>
      <dgm:t>
        <a:bodyPr/>
        <a:lstStyle/>
        <a:p>
          <a:endParaRPr lang="en-GB"/>
        </a:p>
      </dgm:t>
    </dgm:pt>
    <dgm:pt modelId="{6432AAE4-9564-4473-A98D-01A2EB1F4115}" type="pres">
      <dgm:prSet presAssocID="{A9A1AFE4-2EEA-48BC-8500-8D4B1D19DEAB}" presName="linear" presStyleCnt="0">
        <dgm:presLayoutVars>
          <dgm:animLvl val="lvl"/>
          <dgm:resizeHandles val="exact"/>
        </dgm:presLayoutVars>
      </dgm:prSet>
      <dgm:spPr/>
    </dgm:pt>
    <dgm:pt modelId="{8F7E965C-E9A1-42EF-B386-9B5B81C863FD}" type="pres">
      <dgm:prSet presAssocID="{98B869CA-12EA-476F-A7F8-4B1B4B5C662C}" presName="parentText" presStyleLbl="node1" presStyleIdx="0" presStyleCnt="1">
        <dgm:presLayoutVars>
          <dgm:chMax val="0"/>
          <dgm:bulletEnabled val="1"/>
        </dgm:presLayoutVars>
      </dgm:prSet>
      <dgm:spPr/>
    </dgm:pt>
    <dgm:pt modelId="{185048C0-A896-459B-AC4B-FCF8A37B68B6}" type="pres">
      <dgm:prSet presAssocID="{98B869CA-12EA-476F-A7F8-4B1B4B5C662C}" presName="childText" presStyleLbl="revTx" presStyleIdx="0" presStyleCnt="1">
        <dgm:presLayoutVars>
          <dgm:bulletEnabled val="1"/>
        </dgm:presLayoutVars>
      </dgm:prSet>
      <dgm:spPr/>
    </dgm:pt>
  </dgm:ptLst>
  <dgm:cxnLst>
    <dgm:cxn modelId="{0E7BD012-9B4A-48D9-9C36-055B7193AD74}" type="presOf" srcId="{8FC652D2-78B5-48AF-974D-A75F0D4C5AB2}" destId="{185048C0-A896-459B-AC4B-FCF8A37B68B6}" srcOrd="0" destOrd="1" presId="urn:microsoft.com/office/officeart/2005/8/layout/vList2"/>
    <dgm:cxn modelId="{CDA7A714-0200-4FEA-B31C-4C85E580D5C4}" type="presOf" srcId="{A5FA4E73-2B29-4367-97D8-A22F723C157A}" destId="{185048C0-A896-459B-AC4B-FCF8A37B68B6}" srcOrd="0" destOrd="3" presId="urn:microsoft.com/office/officeart/2005/8/layout/vList2"/>
    <dgm:cxn modelId="{5EF2FF3C-0952-4F43-AD8D-FCA3E54C0B14}" type="presOf" srcId="{0C4E98AF-6470-4845-9A52-071863326228}" destId="{185048C0-A896-459B-AC4B-FCF8A37B68B6}" srcOrd="0" destOrd="0" presId="urn:microsoft.com/office/officeart/2005/8/layout/vList2"/>
    <dgm:cxn modelId="{A6C34B41-1140-43C0-8080-5660EAA7C09B}" srcId="{98B869CA-12EA-476F-A7F8-4B1B4B5C662C}" destId="{FC403E6E-8019-4F8E-88F8-838B74C5ACED}" srcOrd="4" destOrd="0" parTransId="{3BD89DD5-8D01-4CB4-B3E7-E6E44D19F748}" sibTransId="{F52A5EA4-0B01-431B-8F4F-AB1AD66033E9}"/>
    <dgm:cxn modelId="{BD475264-526D-488E-9B2A-A9F7DF483DA2}" srcId="{98B869CA-12EA-476F-A7F8-4B1B4B5C662C}" destId="{A5FA4E73-2B29-4367-97D8-A22F723C157A}" srcOrd="3" destOrd="0" parTransId="{1EB05E88-C5F1-4D32-B5C9-55F470A37918}" sibTransId="{DD451E64-2439-486A-946D-DE3FEE4146F0}"/>
    <dgm:cxn modelId="{5F415645-5386-45F2-A905-7B39B669764F}" type="presOf" srcId="{5B029529-4AD7-4512-8110-8D13B971E144}" destId="{185048C0-A896-459B-AC4B-FCF8A37B68B6}" srcOrd="0" destOrd="2" presId="urn:microsoft.com/office/officeart/2005/8/layout/vList2"/>
    <dgm:cxn modelId="{D2F3B258-42A6-4C15-B318-D9D1BEBDFA75}" srcId="{98B869CA-12EA-476F-A7F8-4B1B4B5C662C}" destId="{5B029529-4AD7-4512-8110-8D13B971E144}" srcOrd="2" destOrd="0" parTransId="{1254B429-FB85-45B6-ADAE-978E6C5DA230}" sibTransId="{793F2EFC-2563-450A-B7CD-E4CA347036CB}"/>
    <dgm:cxn modelId="{4446FBB2-C02B-4E3D-B4D9-118A38307D57}" type="presOf" srcId="{98B869CA-12EA-476F-A7F8-4B1B4B5C662C}" destId="{8F7E965C-E9A1-42EF-B386-9B5B81C863FD}" srcOrd="0" destOrd="0" presId="urn:microsoft.com/office/officeart/2005/8/layout/vList2"/>
    <dgm:cxn modelId="{82D669C8-D99D-4916-AAEF-CF4FC74887A6}" type="presOf" srcId="{A9A1AFE4-2EEA-48BC-8500-8D4B1D19DEAB}" destId="{6432AAE4-9564-4473-A98D-01A2EB1F4115}" srcOrd="0" destOrd="0" presId="urn:microsoft.com/office/officeart/2005/8/layout/vList2"/>
    <dgm:cxn modelId="{D483BED0-4C2B-4709-9FB3-3F8F1BFB2BB1}" srcId="{98B869CA-12EA-476F-A7F8-4B1B4B5C662C}" destId="{0C4E98AF-6470-4845-9A52-071863326228}" srcOrd="0" destOrd="0" parTransId="{539F09B4-7A63-4B0C-81AE-AEB2D597952F}" sibTransId="{BCF5B28D-3547-47F4-B2BA-65705F781B26}"/>
    <dgm:cxn modelId="{A70B76D3-C6CA-44B6-B4D0-4697F17A0BBC}" srcId="{A9A1AFE4-2EEA-48BC-8500-8D4B1D19DEAB}" destId="{98B869CA-12EA-476F-A7F8-4B1B4B5C662C}" srcOrd="0" destOrd="0" parTransId="{66E07C9C-61C3-4EA8-A26B-9987BD5E78AE}" sibTransId="{5C4BBD91-5C49-4F6A-9FF3-CF1D1FECA444}"/>
    <dgm:cxn modelId="{7C74A4E7-469D-4FB4-A3D9-D7C61CBC8A82}" srcId="{98B869CA-12EA-476F-A7F8-4B1B4B5C662C}" destId="{8FC652D2-78B5-48AF-974D-A75F0D4C5AB2}" srcOrd="1" destOrd="0" parTransId="{57B99CD2-D0B3-445D-95EE-308D2D7B31C5}" sibTransId="{214C4875-0C9E-4B33-9646-0468C22B0349}"/>
    <dgm:cxn modelId="{963928E9-A297-4ABD-85B3-D0808A9DC05D}" type="presOf" srcId="{FC403E6E-8019-4F8E-88F8-838B74C5ACED}" destId="{185048C0-A896-459B-AC4B-FCF8A37B68B6}" srcOrd="0" destOrd="4" presId="urn:microsoft.com/office/officeart/2005/8/layout/vList2"/>
    <dgm:cxn modelId="{77575E05-DA39-451A-BE0A-92FBC1625366}" type="presParOf" srcId="{6432AAE4-9564-4473-A98D-01A2EB1F4115}" destId="{8F7E965C-E9A1-42EF-B386-9B5B81C863FD}" srcOrd="0" destOrd="0" presId="urn:microsoft.com/office/officeart/2005/8/layout/vList2"/>
    <dgm:cxn modelId="{21CBFD16-F30A-475A-9CE4-F8C961AB26C7}" type="presParOf" srcId="{6432AAE4-9564-4473-A98D-01A2EB1F4115}" destId="{185048C0-A896-459B-AC4B-FCF8A37B68B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8AED7-316B-4665-ADA9-921B94526D9D}">
      <dsp:nvSpPr>
        <dsp:cNvPr id="0" name=""/>
        <dsp:cNvSpPr/>
      </dsp:nvSpPr>
      <dsp:spPr>
        <a:xfrm>
          <a:off x="0" y="13002"/>
          <a:ext cx="10131425" cy="1152029"/>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Composed of Bones &amp; Cartilage connected by ligaments.</a:t>
          </a:r>
          <a:endParaRPr lang="en-GB" sz="2900" kern="1200"/>
        </a:p>
      </dsp:txBody>
      <dsp:txXfrm>
        <a:off x="56237" y="69239"/>
        <a:ext cx="10018951" cy="1039555"/>
      </dsp:txXfrm>
    </dsp:sp>
    <dsp:sp modelId="{C30A4834-E097-44C8-B5E3-ECBF9B780BE0}">
      <dsp:nvSpPr>
        <dsp:cNvPr id="0" name=""/>
        <dsp:cNvSpPr/>
      </dsp:nvSpPr>
      <dsp:spPr>
        <a:xfrm>
          <a:off x="0" y="1248551"/>
          <a:ext cx="10131425" cy="1152029"/>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Axial Skeleton : Bones along the axis of body i.e. skull, vertebral column and ribcage</a:t>
          </a:r>
          <a:endParaRPr lang="en-GB" sz="2900" kern="1200"/>
        </a:p>
      </dsp:txBody>
      <dsp:txXfrm>
        <a:off x="56237" y="1304788"/>
        <a:ext cx="10018951" cy="1039555"/>
      </dsp:txXfrm>
    </dsp:sp>
    <dsp:sp modelId="{FFD09DA7-2BF0-4DCB-95F8-949DFC026FCD}">
      <dsp:nvSpPr>
        <dsp:cNvPr id="0" name=""/>
        <dsp:cNvSpPr/>
      </dsp:nvSpPr>
      <dsp:spPr>
        <a:xfrm>
          <a:off x="0" y="2484101"/>
          <a:ext cx="10131425" cy="1152029"/>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Appendicular skeleton : Appendages i.e. upper and lower libs, pelvic girdle and shoulder girdle.</a:t>
          </a:r>
          <a:endParaRPr lang="en-GB" sz="2900" kern="1200"/>
        </a:p>
      </dsp:txBody>
      <dsp:txXfrm>
        <a:off x="56237" y="2540338"/>
        <a:ext cx="10018951" cy="103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E965C-E9A1-42EF-B386-9B5B81C863FD}">
      <dsp:nvSpPr>
        <dsp:cNvPr id="0" name=""/>
        <dsp:cNvSpPr/>
      </dsp:nvSpPr>
      <dsp:spPr>
        <a:xfrm>
          <a:off x="0" y="301698"/>
          <a:ext cx="10131425" cy="791505"/>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a:t>The skeletal system has several key functions, including:</a:t>
          </a:r>
        </a:p>
      </dsp:txBody>
      <dsp:txXfrm>
        <a:off x="38638" y="340336"/>
        <a:ext cx="10054149" cy="714229"/>
      </dsp:txXfrm>
    </dsp:sp>
    <dsp:sp modelId="{185048C0-A896-459B-AC4B-FCF8A37B68B6}">
      <dsp:nvSpPr>
        <dsp:cNvPr id="0" name=""/>
        <dsp:cNvSpPr/>
      </dsp:nvSpPr>
      <dsp:spPr>
        <a:xfrm>
          <a:off x="0" y="1093203"/>
          <a:ext cx="10131425" cy="22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673"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GB" sz="2600" kern="1200"/>
            <a:t>Support and movement;</a:t>
          </a:r>
        </a:p>
        <a:p>
          <a:pPr marL="228600" lvl="1" indent="-228600" algn="l" defTabSz="1155700" rtl="0">
            <a:lnSpc>
              <a:spcPct val="90000"/>
            </a:lnSpc>
            <a:spcBef>
              <a:spcPct val="0"/>
            </a:spcBef>
            <a:spcAft>
              <a:spcPct val="20000"/>
            </a:spcAft>
            <a:buChar char="•"/>
          </a:pPr>
          <a:r>
            <a:rPr lang="en-GB" sz="2600" kern="1200"/>
            <a:t>Protection;</a:t>
          </a:r>
        </a:p>
        <a:p>
          <a:pPr marL="228600" lvl="1" indent="-228600" algn="l" defTabSz="1155700" rtl="0">
            <a:lnSpc>
              <a:spcPct val="90000"/>
            </a:lnSpc>
            <a:spcBef>
              <a:spcPct val="0"/>
            </a:spcBef>
            <a:spcAft>
              <a:spcPct val="20000"/>
            </a:spcAft>
            <a:buChar char="•"/>
          </a:pPr>
          <a:r>
            <a:rPr lang="en-GB" sz="2600" kern="1200"/>
            <a:t>Mineral homeostasis;</a:t>
          </a:r>
        </a:p>
        <a:p>
          <a:pPr marL="228600" lvl="1" indent="-228600" algn="l" defTabSz="1155700" rtl="0">
            <a:lnSpc>
              <a:spcPct val="90000"/>
            </a:lnSpc>
            <a:spcBef>
              <a:spcPct val="0"/>
            </a:spcBef>
            <a:spcAft>
              <a:spcPct val="20000"/>
            </a:spcAft>
            <a:buChar char="•"/>
          </a:pPr>
          <a:r>
            <a:rPr lang="en-GB" sz="2600" kern="1200"/>
            <a:t>Blood-cell formation;</a:t>
          </a:r>
        </a:p>
        <a:p>
          <a:pPr marL="228600" lvl="1" indent="-228600" algn="l" defTabSz="1155700" rtl="0">
            <a:lnSpc>
              <a:spcPct val="90000"/>
            </a:lnSpc>
            <a:spcBef>
              <a:spcPct val="0"/>
            </a:spcBef>
            <a:spcAft>
              <a:spcPct val="20000"/>
            </a:spcAft>
            <a:buChar char="•"/>
          </a:pPr>
          <a:r>
            <a:rPr lang="en-GB" sz="2600" kern="1200"/>
            <a:t>Triglyceride storage.</a:t>
          </a:r>
        </a:p>
      </dsp:txBody>
      <dsp:txXfrm>
        <a:off x="0" y="1093203"/>
        <a:ext cx="10131425" cy="22542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073B9-1F8D-4A6E-94BE-82EC02C05711}" type="datetimeFigureOut">
              <a:rPr lang="en-GB" smtClean="0"/>
              <a:t>04/01/2023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6763D-CDE2-4093-BE0F-6E4BBD9E0E15}" type="slidenum">
              <a:rPr lang="en-GB" smtClean="0"/>
              <a:t>‹#›</a:t>
            </a:fld>
            <a:endParaRPr lang="en-GB"/>
          </a:p>
        </p:txBody>
      </p:sp>
    </p:spTree>
    <p:extLst>
      <p:ext uri="{BB962C8B-B14F-4D97-AF65-F5344CB8AC3E}">
        <p14:creationId xmlns:p14="http://schemas.microsoft.com/office/powerpoint/2010/main" val="58421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Over-mineralisation of the fibres or impaired collagen production can increase the brittleness of bones – as with the genetic disorder osteogenesis imperfecta – and increase bone fragility.</a:t>
            </a:r>
          </a:p>
          <a:p>
            <a:endParaRPr lang="en-GB" dirty="0"/>
          </a:p>
        </p:txBody>
      </p:sp>
      <p:sp>
        <p:nvSpPr>
          <p:cNvPr id="4" name="Slide Number Placeholder 3"/>
          <p:cNvSpPr>
            <a:spLocks noGrp="1"/>
          </p:cNvSpPr>
          <p:nvPr>
            <p:ph type="sldNum" sz="quarter" idx="10"/>
          </p:nvPr>
        </p:nvSpPr>
        <p:spPr/>
        <p:txBody>
          <a:bodyPr/>
          <a:lstStyle/>
          <a:p>
            <a:fld id="{E286763D-CDE2-4093-BE0F-6E4BBD9E0E15}" type="slidenum">
              <a:rPr lang="en-GB" smtClean="0"/>
              <a:t>4</a:t>
            </a:fld>
            <a:endParaRPr lang="en-GB"/>
          </a:p>
        </p:txBody>
      </p:sp>
    </p:spTree>
    <p:extLst>
      <p:ext uri="{BB962C8B-B14F-4D97-AF65-F5344CB8AC3E}">
        <p14:creationId xmlns:p14="http://schemas.microsoft.com/office/powerpoint/2010/main" val="2395145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37631832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92072-8701-465A-99E3-847EE63C8839}"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153518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233633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208071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31862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197137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195943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4006096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309687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1360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92072-8701-465A-99E3-847EE63C8839}"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357534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92072-8701-465A-99E3-847EE63C8839}"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257516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92072-8701-465A-99E3-847EE63C8839}" type="datetimeFigureOut">
              <a:rPr lang="en-GB" smtClean="0"/>
              <a:t>04/01/2023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224704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92072-8701-465A-99E3-847EE63C8839}" type="datetimeFigureOut">
              <a:rPr lang="en-GB" smtClean="0"/>
              <a:t>04/01/2023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32281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F792072-8701-465A-99E3-847EE63C8839}" type="datetimeFigureOut">
              <a:rPr lang="en-GB" smtClean="0"/>
              <a:t>04/01/2023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231149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92072-8701-465A-99E3-847EE63C8839}"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208307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92072-8701-465A-99E3-847EE63C8839}"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481BE-848B-4252-A507-1F0A34AA1896}" type="slidenum">
              <a:rPr lang="en-GB" smtClean="0"/>
              <a:t>‹#›</a:t>
            </a:fld>
            <a:endParaRPr lang="en-GB"/>
          </a:p>
        </p:txBody>
      </p:sp>
    </p:spTree>
    <p:extLst>
      <p:ext uri="{BB962C8B-B14F-4D97-AF65-F5344CB8AC3E}">
        <p14:creationId xmlns:p14="http://schemas.microsoft.com/office/powerpoint/2010/main" val="142798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792072-8701-465A-99E3-847EE63C8839}" type="datetimeFigureOut">
              <a:rPr lang="en-GB" smtClean="0"/>
              <a:t>04/01/2023</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4481BE-848B-4252-A507-1F0A34AA1896}" type="slidenum">
              <a:rPr lang="en-GB" smtClean="0"/>
              <a:t>‹#›</a:t>
            </a:fld>
            <a:endParaRPr lang="en-GB"/>
          </a:p>
        </p:txBody>
      </p:sp>
    </p:spTree>
    <p:extLst>
      <p:ext uri="{BB962C8B-B14F-4D97-AF65-F5344CB8AC3E}">
        <p14:creationId xmlns:p14="http://schemas.microsoft.com/office/powerpoint/2010/main" val="193188047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gate.net/figure/The-stage-of-intramembranous-ossification-The-following-stages-are-a-Mesenchymal-cells_fig3_33094484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figure/The-stage-of-endochondral-ossification-The-following-stages-are-a-Mesenchymal-cells_fig4_330944846"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Nature &amp; Formation of human bones</a:t>
            </a:r>
            <a:endParaRPr lang="en-GB" dirty="0"/>
          </a:p>
        </p:txBody>
      </p:sp>
    </p:spTree>
    <p:extLst>
      <p:ext uri="{BB962C8B-B14F-4D97-AF65-F5344CB8AC3E}">
        <p14:creationId xmlns:p14="http://schemas.microsoft.com/office/powerpoint/2010/main" val="1987936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cortical bone</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140" t="8272" r="2086" b="3944"/>
          <a:stretch/>
        </p:blipFill>
        <p:spPr>
          <a:xfrm>
            <a:off x="685801" y="1780674"/>
            <a:ext cx="7087460" cy="5077326"/>
          </a:xfrm>
        </p:spPr>
      </p:pic>
      <p:sp>
        <p:nvSpPr>
          <p:cNvPr id="5" name="TextBox 4"/>
          <p:cNvSpPr txBox="1"/>
          <p:nvPr/>
        </p:nvSpPr>
        <p:spPr>
          <a:xfrm>
            <a:off x="8871284" y="1780674"/>
            <a:ext cx="2903621" cy="2585323"/>
          </a:xfrm>
          <a:prstGeom prst="rect">
            <a:avLst/>
          </a:prstGeom>
          <a:noFill/>
        </p:spPr>
        <p:txBody>
          <a:bodyPr wrap="square" rtlCol="0">
            <a:spAutoFit/>
          </a:bodyPr>
          <a:lstStyle/>
          <a:p>
            <a:pPr marL="342900" indent="-342900">
              <a:buAutoNum type="arabicPeriod"/>
            </a:pPr>
            <a:r>
              <a:rPr lang="en-US" dirty="0"/>
              <a:t>Osteocyte (in lacuna)</a:t>
            </a:r>
          </a:p>
          <a:p>
            <a:pPr marL="342900" indent="-342900">
              <a:buAutoNum type="arabicPeriod"/>
            </a:pPr>
            <a:r>
              <a:rPr lang="en-US" dirty="0"/>
              <a:t>Canaliculi ( extensions)</a:t>
            </a:r>
          </a:p>
          <a:p>
            <a:pPr marL="342900" indent="-342900">
              <a:buAutoNum type="arabicPeriod"/>
            </a:pPr>
            <a:r>
              <a:rPr lang="en-US" dirty="0"/>
              <a:t>Lamellae ( Concentric layers of bone)</a:t>
            </a:r>
          </a:p>
          <a:p>
            <a:pPr marL="342900" indent="-342900">
              <a:buAutoNum type="arabicPeriod"/>
            </a:pPr>
            <a:r>
              <a:rPr lang="en-US" dirty="0"/>
              <a:t>Haversian canal : Passage for blood, lymph vessels and nerves.</a:t>
            </a:r>
          </a:p>
          <a:p>
            <a:pPr marL="342900" indent="-342900">
              <a:buAutoNum type="arabicPeriod"/>
            </a:pPr>
            <a:r>
              <a:rPr lang="en-US" dirty="0"/>
              <a:t>Connected by </a:t>
            </a:r>
            <a:r>
              <a:rPr lang="en-US" dirty="0" err="1"/>
              <a:t>Volksmann</a:t>
            </a:r>
            <a:r>
              <a:rPr lang="en-US" dirty="0"/>
              <a:t> canal</a:t>
            </a:r>
            <a:endParaRPr lang="en-GB" dirty="0"/>
          </a:p>
        </p:txBody>
      </p:sp>
    </p:spTree>
    <p:extLst>
      <p:ext uri="{BB962C8B-B14F-4D97-AF65-F5344CB8AC3E}">
        <p14:creationId xmlns:p14="http://schemas.microsoft.com/office/powerpoint/2010/main" val="99964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Cancellous bone</a:t>
            </a:r>
          </a:p>
        </p:txBody>
      </p:sp>
      <p:sp>
        <p:nvSpPr>
          <p:cNvPr id="3" name="Content Placeholder 2"/>
          <p:cNvSpPr>
            <a:spLocks noGrp="1"/>
          </p:cNvSpPr>
          <p:nvPr>
            <p:ph idx="1"/>
          </p:nvPr>
        </p:nvSpPr>
        <p:spPr/>
        <p:txBody>
          <a:bodyPr>
            <a:normAutofit/>
          </a:bodyPr>
          <a:lstStyle/>
          <a:p>
            <a:r>
              <a:rPr lang="en-GB" dirty="0"/>
              <a:t>Also known as spongy bone.</a:t>
            </a:r>
          </a:p>
          <a:p>
            <a:r>
              <a:rPr lang="en-GB" dirty="0"/>
              <a:t>It is formed of lamellae arranged in an irregular lattice structure of trabeculae, which gives a honeycomb appearance. </a:t>
            </a:r>
          </a:p>
          <a:p>
            <a:r>
              <a:rPr lang="en-GB" dirty="0"/>
              <a:t>The large gaps between the trabeculae help make the bones lighter, and so easier to mobilise.</a:t>
            </a:r>
          </a:p>
          <a:p>
            <a:r>
              <a:rPr lang="en-GB" dirty="0"/>
              <a:t>Trabeculae are characteristically oriented along the lines of stress to help resist forces and reduce the risk of fracture . The closer the trabecular structures are spaced, the greater the stability and structure of the bone .</a:t>
            </a:r>
          </a:p>
          <a:p>
            <a:r>
              <a:rPr lang="en-GB" dirty="0"/>
              <a:t>Red or yellow bone marrow exists in these spaces. Red bone marrow in adults is found in the ribs, sternum, vertebrae and ends of long bones. </a:t>
            </a:r>
          </a:p>
        </p:txBody>
      </p:sp>
    </p:spTree>
    <p:extLst>
      <p:ext uri="{BB962C8B-B14F-4D97-AF65-F5344CB8AC3E}">
        <p14:creationId xmlns:p14="http://schemas.microsoft.com/office/powerpoint/2010/main" val="380789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Blood supply</a:t>
            </a:r>
          </a:p>
        </p:txBody>
      </p:sp>
      <p:sp>
        <p:nvSpPr>
          <p:cNvPr id="3" name="Content Placeholder 2"/>
          <p:cNvSpPr>
            <a:spLocks noGrp="1"/>
          </p:cNvSpPr>
          <p:nvPr>
            <p:ph idx="1"/>
          </p:nvPr>
        </p:nvSpPr>
        <p:spPr/>
        <p:txBody>
          <a:bodyPr>
            <a:normAutofit fontScale="92500" lnSpcReduction="20000"/>
          </a:bodyPr>
          <a:lstStyle/>
          <a:p>
            <a:r>
              <a:rPr lang="en-GB" dirty="0"/>
              <a:t>Bone and marrow are highly vascularised and account for approximately 10-20% of cardiac output. </a:t>
            </a:r>
          </a:p>
          <a:p>
            <a:r>
              <a:rPr lang="en-GB" dirty="0"/>
              <a:t>Blood vessels in bone are necessary for nearly all skeletal functions, including the delivery of oxygen and nutrients, homoeostasis and repair. </a:t>
            </a:r>
          </a:p>
          <a:p>
            <a:r>
              <a:rPr lang="en-GB" dirty="0"/>
              <a:t>The blood supply in long bones : derived from the nutrient artery and the periosteal, epiphyseal and metaphyseal arteries.</a:t>
            </a:r>
          </a:p>
          <a:p>
            <a:r>
              <a:rPr lang="en-GB" dirty="0"/>
              <a:t>Each artery is also accompanied by nerve fibres, which branch into the marrow cavities. </a:t>
            </a:r>
          </a:p>
          <a:p>
            <a:r>
              <a:rPr lang="en-GB" dirty="0"/>
              <a:t>Arteries are the main source of blood and nutrients for long bones, entering through the nutrient foramen, then dividing into ascending and descending branches. The ends of long bones are supplied by the metaphyseal and epiphyseal arteries, which arise from the arteries from the associated joint.</a:t>
            </a:r>
          </a:p>
          <a:p>
            <a:r>
              <a:rPr lang="en-GB" dirty="0"/>
              <a:t>If the blood supply to bone is disrupted, it can result in the death of bone tissue (osteonecrosis). A common example is following a fracture to the femoral neck, which disrupts the blood supply to the femoral head and causes the bone tissue to become necrotic. The femoral head structure then collapses, causing pain and dysfunction.</a:t>
            </a:r>
          </a:p>
          <a:p>
            <a:endParaRPr lang="en-GB" dirty="0"/>
          </a:p>
        </p:txBody>
      </p:sp>
    </p:spTree>
    <p:extLst>
      <p:ext uri="{BB962C8B-B14F-4D97-AF65-F5344CB8AC3E}">
        <p14:creationId xmlns:p14="http://schemas.microsoft.com/office/powerpoint/2010/main" val="63815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3000F3-C687-C8A9-FF0D-716589CCA1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939" y="393290"/>
            <a:ext cx="7800108" cy="5535561"/>
          </a:xfrm>
        </p:spPr>
      </p:pic>
      <p:sp>
        <p:nvSpPr>
          <p:cNvPr id="6" name="TextBox 5">
            <a:extLst>
              <a:ext uri="{FF2B5EF4-FFF2-40B4-BE49-F238E27FC236}">
                <a16:creationId xmlns:a16="http://schemas.microsoft.com/office/drawing/2014/main" id="{36B7549E-A227-D7EC-B77C-2D27CA38D492}"/>
              </a:ext>
            </a:extLst>
          </p:cNvPr>
          <p:cNvSpPr txBox="1"/>
          <p:nvPr/>
        </p:nvSpPr>
        <p:spPr>
          <a:xfrm>
            <a:off x="1828800" y="6125497"/>
            <a:ext cx="7865806" cy="523220"/>
          </a:xfrm>
          <a:prstGeom prst="rect">
            <a:avLst/>
          </a:prstGeom>
          <a:noFill/>
        </p:spPr>
        <p:txBody>
          <a:bodyPr wrap="square" rtlCol="0">
            <a:spAutoFit/>
          </a:bodyPr>
          <a:lstStyle/>
          <a:p>
            <a:pPr algn="ctr"/>
            <a:r>
              <a:rPr lang="en-US" sz="1400" b="0" i="0" dirty="0">
                <a:effectLst/>
                <a:latin typeface="Roboto" panose="02000000000000000000" pitchFamily="2" charset="0"/>
              </a:rPr>
              <a:t>Schematic diagram of cortical and trabecular bone</a:t>
            </a:r>
          </a:p>
          <a:p>
            <a:pPr algn="ctr"/>
            <a:endParaRPr lang="en-IN" sz="1400" dirty="0"/>
          </a:p>
        </p:txBody>
      </p:sp>
    </p:spTree>
    <p:extLst>
      <p:ext uri="{BB962C8B-B14F-4D97-AF65-F5344CB8AC3E}">
        <p14:creationId xmlns:p14="http://schemas.microsoft.com/office/powerpoint/2010/main" val="110025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45433"/>
            <a:ext cx="10131425" cy="5245768"/>
          </a:xfrm>
        </p:spPr>
        <p:txBody>
          <a:bodyPr>
            <a:normAutofit/>
          </a:bodyPr>
          <a:lstStyle/>
          <a:p>
            <a:r>
              <a:rPr lang="en-GB" dirty="0"/>
              <a:t>Bones are classified according to their shape</a:t>
            </a:r>
          </a:p>
          <a:p>
            <a:r>
              <a:rPr lang="en-GB" b="1" dirty="0"/>
              <a:t>Long bones</a:t>
            </a:r>
            <a:r>
              <a:rPr lang="en-GB" dirty="0"/>
              <a:t> – typically longer than they are wide (such as </a:t>
            </a:r>
            <a:r>
              <a:rPr lang="en-GB" dirty="0" err="1"/>
              <a:t>humerus</a:t>
            </a:r>
            <a:r>
              <a:rPr lang="en-GB" dirty="0"/>
              <a:t>, radius, tibia, femur), they comprise a diaphysis (shaft) and epiphyses at the distal and proximal ends, joining at the metaphysis. In growing bone, this is the site where growth occurs and is known as the epiphyseal growth plate. Most long bones are located in the appendicular skeleton and function as levers to produce movement</a:t>
            </a:r>
          </a:p>
          <a:p>
            <a:r>
              <a:rPr lang="en-GB" b="1" dirty="0"/>
              <a:t>Short bones</a:t>
            </a:r>
            <a:r>
              <a:rPr lang="en-GB" dirty="0"/>
              <a:t> – small and roughly cube-shaped, these contain mainly cancellous bone, with a thin outer layer of cortical bone (such as the bones in the hands and tarsal bones in the feet)</a:t>
            </a:r>
          </a:p>
          <a:p>
            <a:r>
              <a:rPr lang="en-GB" b="1" dirty="0"/>
              <a:t>Flat bones</a:t>
            </a:r>
            <a:r>
              <a:rPr lang="en-GB" dirty="0"/>
              <a:t> – thin and usually slightly curved, typically containing a thin layer of cancellous bone surrounded by cortical bone (examples include the skull, ribs and scapula). Most are located in the axial skeleton and offer protection to underlying structures</a:t>
            </a:r>
          </a:p>
          <a:p>
            <a:r>
              <a:rPr lang="en-GB" b="1" dirty="0"/>
              <a:t>Irregular bones</a:t>
            </a:r>
            <a:r>
              <a:rPr lang="en-GB" dirty="0"/>
              <a:t> – bones that do not fit in other categories because they have a range of different characteristics. They are formed of cancellous bone, with an outer layer of cortical bone (for example, the vertebrae and the pelvis)</a:t>
            </a:r>
          </a:p>
          <a:p>
            <a:r>
              <a:rPr lang="en-GB" b="1" dirty="0"/>
              <a:t>Sesamoid bones</a:t>
            </a:r>
            <a:r>
              <a:rPr lang="en-GB" dirty="0"/>
              <a:t> – round or oval bones (such as the patella), which develop in tendons.</a:t>
            </a:r>
          </a:p>
          <a:p>
            <a:endParaRPr lang="en-GB" dirty="0"/>
          </a:p>
        </p:txBody>
      </p:sp>
    </p:spTree>
    <p:extLst>
      <p:ext uri="{BB962C8B-B14F-4D97-AF65-F5344CB8AC3E}">
        <p14:creationId xmlns:p14="http://schemas.microsoft.com/office/powerpoint/2010/main" val="241488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Ossification </a:t>
            </a:r>
          </a:p>
        </p:txBody>
      </p:sp>
      <p:sp>
        <p:nvSpPr>
          <p:cNvPr id="3" name="Content Placeholder 2"/>
          <p:cNvSpPr>
            <a:spLocks noGrp="1"/>
          </p:cNvSpPr>
          <p:nvPr>
            <p:ph idx="1"/>
          </p:nvPr>
        </p:nvSpPr>
        <p:spPr/>
        <p:txBody>
          <a:bodyPr/>
          <a:lstStyle/>
          <a:p>
            <a:r>
              <a:rPr lang="en-GB" dirty="0"/>
              <a:t>Bones begin to form in utero in the first eight weeks following fertilisation.</a:t>
            </a:r>
          </a:p>
          <a:p>
            <a:r>
              <a:rPr lang="en-GB" dirty="0"/>
              <a:t>The embryonic skeleton is first formed of mesenchyme (connective tissue) structures; this primitive skeleton is referred to as the skeletal template. </a:t>
            </a:r>
          </a:p>
          <a:p>
            <a:r>
              <a:rPr lang="en-GB" dirty="0"/>
              <a:t>These structures are then developed into bone, either through intramembranous ossification or endochondral ossification (replacing cartilage with bone).</a:t>
            </a:r>
          </a:p>
        </p:txBody>
      </p:sp>
    </p:spTree>
    <p:extLst>
      <p:ext uri="{BB962C8B-B14F-4D97-AF65-F5344CB8AC3E}">
        <p14:creationId xmlns:p14="http://schemas.microsoft.com/office/powerpoint/2010/main" val="340492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Ossification / osteogenesis : Intra – Membranous ossification</a:t>
            </a:r>
            <a:endParaRPr lang="en-GB" dirty="0"/>
          </a:p>
        </p:txBody>
      </p:sp>
      <p:sp>
        <p:nvSpPr>
          <p:cNvPr id="3" name="Content Placeholder 2"/>
          <p:cNvSpPr>
            <a:spLocks noGrp="1"/>
          </p:cNvSpPr>
          <p:nvPr>
            <p:ph idx="1"/>
          </p:nvPr>
        </p:nvSpPr>
        <p:spPr/>
        <p:txBody>
          <a:bodyPr/>
          <a:lstStyle/>
          <a:p>
            <a:r>
              <a:rPr lang="en-GB" dirty="0"/>
              <a:t>The term intra-membranous ossification describes the direct conversion of mesenchyme structures to bone, in which the fibrous tissues become ossified as the mesenchymal stem cells differentiate into osteoblasts. </a:t>
            </a:r>
          </a:p>
          <a:p>
            <a:r>
              <a:rPr lang="en-GB" dirty="0"/>
              <a:t>The osteoblasts then start to lay down bone matrix, which becomes ossified to form new bone.</a:t>
            </a:r>
          </a:p>
          <a:p>
            <a:endParaRPr lang="en-GB" dirty="0"/>
          </a:p>
        </p:txBody>
      </p:sp>
    </p:spTree>
    <p:extLst>
      <p:ext uri="{BB962C8B-B14F-4D97-AF65-F5344CB8AC3E}">
        <p14:creationId xmlns:p14="http://schemas.microsoft.com/office/powerpoint/2010/main" val="124731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D3797D-7A06-C700-78D0-17C745C62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828" y="459695"/>
            <a:ext cx="5377452" cy="6022748"/>
          </a:xfrm>
        </p:spPr>
      </p:pic>
      <p:sp>
        <p:nvSpPr>
          <p:cNvPr id="6" name="TextBox 5">
            <a:extLst>
              <a:ext uri="{FF2B5EF4-FFF2-40B4-BE49-F238E27FC236}">
                <a16:creationId xmlns:a16="http://schemas.microsoft.com/office/drawing/2014/main" id="{AD7181CC-6995-627B-3289-EDCBC1EBA79C}"/>
              </a:ext>
            </a:extLst>
          </p:cNvPr>
          <p:cNvSpPr txBox="1"/>
          <p:nvPr/>
        </p:nvSpPr>
        <p:spPr>
          <a:xfrm>
            <a:off x="6617110" y="469527"/>
            <a:ext cx="4375355" cy="3139321"/>
          </a:xfrm>
          <a:prstGeom prst="rect">
            <a:avLst/>
          </a:prstGeom>
          <a:noFill/>
        </p:spPr>
        <p:txBody>
          <a:bodyPr wrap="square" rtlCol="0">
            <a:spAutoFit/>
          </a:bodyPr>
          <a:lstStyle/>
          <a:p>
            <a:r>
              <a:rPr lang="en-IN" b="0" i="0" dirty="0">
                <a:effectLst/>
                <a:latin typeface="Roboto" panose="020B0604020202020204" pitchFamily="2" charset="0"/>
              </a:rPr>
              <a:t>*The stage of intramembranous ossification. The following stages are (a) Mesenchymal cells group into clusters, and ossification </a:t>
            </a:r>
            <a:r>
              <a:rPr lang="en-IN" b="0" i="0" dirty="0" err="1">
                <a:effectLst/>
                <a:latin typeface="Roboto" panose="020B0604020202020204" pitchFamily="2" charset="0"/>
              </a:rPr>
              <a:t>centers</a:t>
            </a:r>
            <a:r>
              <a:rPr lang="en-IN" b="0" i="0" dirty="0">
                <a:effectLst/>
                <a:latin typeface="Roboto" panose="020B0604020202020204" pitchFamily="2" charset="0"/>
              </a:rPr>
              <a:t> form. (b) Secreted osteoid traps osteoblasts, which then become osteocytes. (c) Trabecular matrix and periosteum form. (d) Compact bone develops superficial to the trabecular bone, and crowded blood vessels condense into red marrow.</a:t>
            </a:r>
          </a:p>
          <a:p>
            <a:endParaRPr lang="en-IN" dirty="0"/>
          </a:p>
        </p:txBody>
      </p:sp>
      <p:sp>
        <p:nvSpPr>
          <p:cNvPr id="7" name="TextBox 6">
            <a:extLst>
              <a:ext uri="{FF2B5EF4-FFF2-40B4-BE49-F238E27FC236}">
                <a16:creationId xmlns:a16="http://schemas.microsoft.com/office/drawing/2014/main" id="{49AE2053-A54F-3D70-8435-3E9EC765A0A4}"/>
              </a:ext>
            </a:extLst>
          </p:cNvPr>
          <p:cNvSpPr txBox="1"/>
          <p:nvPr/>
        </p:nvSpPr>
        <p:spPr>
          <a:xfrm>
            <a:off x="6617110" y="5702710"/>
            <a:ext cx="5270090" cy="800219"/>
          </a:xfrm>
          <a:prstGeom prst="rect">
            <a:avLst/>
          </a:prstGeom>
          <a:noFill/>
        </p:spPr>
        <p:txBody>
          <a:bodyPr wrap="square" rtlCol="0">
            <a:spAutoFit/>
          </a:bodyPr>
          <a:lstStyle/>
          <a:p>
            <a:r>
              <a:rPr lang="en-US" dirty="0"/>
              <a:t>*</a:t>
            </a:r>
            <a:r>
              <a:rPr lang="en-US" sz="1400" dirty="0"/>
              <a:t>Source: </a:t>
            </a:r>
            <a:r>
              <a:rPr lang="en-US" sz="1400" dirty="0">
                <a:hlinkClick r:id="rId3"/>
              </a:rPr>
              <a:t>https://www.researchgate.net/figure/The-stage-of-intramembranous-ossification-The-following-stages-are-a-Mesenchymal-cells_fig3_330944846</a:t>
            </a:r>
            <a:r>
              <a:rPr lang="en-US" sz="1400" dirty="0"/>
              <a:t> </a:t>
            </a:r>
            <a:endParaRPr lang="en-IN" dirty="0"/>
          </a:p>
        </p:txBody>
      </p:sp>
    </p:spTree>
    <p:extLst>
      <p:ext uri="{BB962C8B-B14F-4D97-AF65-F5344CB8AC3E}">
        <p14:creationId xmlns:p14="http://schemas.microsoft.com/office/powerpoint/2010/main" val="306158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Endochondral Ossification </a:t>
            </a:r>
            <a:endParaRPr lang="en-GB" dirty="0"/>
          </a:p>
        </p:txBody>
      </p:sp>
      <p:sp>
        <p:nvSpPr>
          <p:cNvPr id="3" name="Content Placeholder 2"/>
          <p:cNvSpPr>
            <a:spLocks noGrp="1"/>
          </p:cNvSpPr>
          <p:nvPr>
            <p:ph idx="1"/>
          </p:nvPr>
        </p:nvSpPr>
        <p:spPr/>
        <p:txBody>
          <a:bodyPr>
            <a:normAutofit fontScale="85000" lnSpcReduction="10000"/>
          </a:bodyPr>
          <a:lstStyle/>
          <a:p>
            <a:r>
              <a:rPr lang="en-GB" dirty="0"/>
              <a:t>Long, short and irregular bones develop from an initial model of hyaline cartilage (cartilage models). Once the cartilage model has been formed, the osteoblasts gradually replace the cartilage with bone matrix through endochondral ossification </a:t>
            </a:r>
          </a:p>
          <a:p>
            <a:r>
              <a:rPr lang="en-GB" dirty="0"/>
              <a:t>Mineralisation starts at the centre of the cartilage structure, which is known as the primary ossification centre. Secondary ossification centres also form at the epiphyses (epiphyseal growth plates) .</a:t>
            </a:r>
          </a:p>
          <a:p>
            <a:r>
              <a:rPr lang="en-GB" dirty="0"/>
              <a:t>The epiphyseal growth plate is composed of hyaline cartilage and has four regions </a:t>
            </a:r>
          </a:p>
          <a:p>
            <a:r>
              <a:rPr lang="en-GB" b="1" dirty="0"/>
              <a:t>Resting or quiescent zone</a:t>
            </a:r>
            <a:r>
              <a:rPr lang="en-GB" dirty="0"/>
              <a:t> – situated closest to the epiphysis, this is composed of small scattered chondrocytes with a low proliferation rate and anchors the growth plate to the epiphysis;</a:t>
            </a:r>
          </a:p>
          <a:p>
            <a:r>
              <a:rPr lang="en-GB" b="1" dirty="0"/>
              <a:t>Growth or proliferation zone</a:t>
            </a:r>
            <a:r>
              <a:rPr lang="en-GB" dirty="0"/>
              <a:t> – this area has larger chondrocytes, arranged like stacks of coins, which divide and are responsible for the longitudinal growth of the bone;</a:t>
            </a:r>
          </a:p>
          <a:p>
            <a:r>
              <a:rPr lang="en-GB" b="1" dirty="0"/>
              <a:t>Hypertrophic zone</a:t>
            </a:r>
            <a:r>
              <a:rPr lang="en-GB" dirty="0"/>
              <a:t> – this consists of large maturing chondrocytes, which migrate towards the metaphysis. There is no new growth at this layer;</a:t>
            </a:r>
          </a:p>
          <a:p>
            <a:r>
              <a:rPr lang="en-GB" b="1" dirty="0"/>
              <a:t>Calcification zone</a:t>
            </a:r>
            <a:r>
              <a:rPr lang="en-GB" dirty="0"/>
              <a:t> – this final zone of the growth plate is only a few cells thick. Through the process of endochondral ossification, the cells in this zone become ossified and form part of the ‘new diaphysis’.</a:t>
            </a:r>
          </a:p>
        </p:txBody>
      </p:sp>
    </p:spTree>
    <p:extLst>
      <p:ext uri="{BB962C8B-B14F-4D97-AF65-F5344CB8AC3E}">
        <p14:creationId xmlns:p14="http://schemas.microsoft.com/office/powerpoint/2010/main" val="240682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0E3BF8-F9B7-DA13-9694-0A1B26564D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18" y="463626"/>
            <a:ext cx="7716050" cy="6043914"/>
          </a:xfrm>
        </p:spPr>
      </p:pic>
      <p:sp>
        <p:nvSpPr>
          <p:cNvPr id="6" name="TextBox 5">
            <a:extLst>
              <a:ext uri="{FF2B5EF4-FFF2-40B4-BE49-F238E27FC236}">
                <a16:creationId xmlns:a16="http://schemas.microsoft.com/office/drawing/2014/main" id="{2CF7BDAC-67E9-6D68-87A4-BE2AAF261DD3}"/>
              </a:ext>
            </a:extLst>
          </p:cNvPr>
          <p:cNvSpPr txBox="1"/>
          <p:nvPr/>
        </p:nvSpPr>
        <p:spPr>
          <a:xfrm>
            <a:off x="8367252" y="463626"/>
            <a:ext cx="3706761" cy="3323987"/>
          </a:xfrm>
          <a:prstGeom prst="rect">
            <a:avLst/>
          </a:prstGeom>
          <a:noFill/>
        </p:spPr>
        <p:txBody>
          <a:bodyPr wrap="square" rtlCol="0">
            <a:spAutoFit/>
          </a:bodyPr>
          <a:lstStyle/>
          <a:p>
            <a:r>
              <a:rPr lang="en-IN" sz="1400" b="0" i="0" dirty="0">
                <a:effectLst/>
                <a:latin typeface="Roboto" panose="02000000000000000000" pitchFamily="2" charset="0"/>
              </a:rPr>
              <a:t>*The stage of endochondral ossification. The following stages are: (a) Mesenchymal cells differentiate into chondrocytes. (b) The cartilage model of the future bony skeleton and the perichondrium form. (c) Capillaries penetrate cartilage. Perichondrium transforms into periosteum. Periosteal collar develops. Primary ossification </a:t>
            </a:r>
            <a:r>
              <a:rPr lang="en-IN" sz="1400" b="0" i="0" dirty="0" err="1">
                <a:effectLst/>
                <a:latin typeface="Roboto" panose="02000000000000000000" pitchFamily="2" charset="0"/>
              </a:rPr>
              <a:t>center</a:t>
            </a:r>
            <a:r>
              <a:rPr lang="en-IN" sz="1400" b="0" i="0" dirty="0">
                <a:effectLst/>
                <a:latin typeface="Roboto" panose="02000000000000000000" pitchFamily="2" charset="0"/>
              </a:rPr>
              <a:t> develops. (d) Cartilage and chondrocytes continue to grow at ends of the bone. (e) Secondary ossification </a:t>
            </a:r>
            <a:r>
              <a:rPr lang="en-IN" sz="1400" b="0" i="0" dirty="0" err="1">
                <a:effectLst/>
                <a:latin typeface="Roboto" panose="02000000000000000000" pitchFamily="2" charset="0"/>
              </a:rPr>
              <a:t>centers</a:t>
            </a:r>
            <a:r>
              <a:rPr lang="en-IN" sz="1400" b="0" i="0" dirty="0">
                <a:effectLst/>
                <a:latin typeface="Roboto" panose="02000000000000000000" pitchFamily="2" charset="0"/>
              </a:rPr>
              <a:t> develop. ( f) Cartilage remains at epiphyseal (growth) plate and at joint surface as articular cartilage.</a:t>
            </a:r>
          </a:p>
          <a:p>
            <a:endParaRPr lang="en-IN" sz="1400" dirty="0"/>
          </a:p>
        </p:txBody>
      </p:sp>
      <p:sp>
        <p:nvSpPr>
          <p:cNvPr id="7" name="TextBox 6">
            <a:extLst>
              <a:ext uri="{FF2B5EF4-FFF2-40B4-BE49-F238E27FC236}">
                <a16:creationId xmlns:a16="http://schemas.microsoft.com/office/drawing/2014/main" id="{B86EA959-44E7-FD92-B72A-CA902B741112}"/>
              </a:ext>
            </a:extLst>
          </p:cNvPr>
          <p:cNvSpPr txBox="1"/>
          <p:nvPr/>
        </p:nvSpPr>
        <p:spPr>
          <a:xfrm>
            <a:off x="8367252" y="5491877"/>
            <a:ext cx="3480619" cy="646331"/>
          </a:xfrm>
          <a:prstGeom prst="rect">
            <a:avLst/>
          </a:prstGeom>
          <a:noFill/>
        </p:spPr>
        <p:txBody>
          <a:bodyPr wrap="square" rtlCol="0">
            <a:spAutoFit/>
          </a:bodyPr>
          <a:lstStyle/>
          <a:p>
            <a:r>
              <a:rPr lang="en-IN" sz="1200" dirty="0"/>
              <a:t>*Source: </a:t>
            </a:r>
            <a:r>
              <a:rPr lang="en-IN" sz="1200" dirty="0">
                <a:hlinkClick r:id="rId3"/>
              </a:rPr>
              <a:t>https://www.researchgate.net/figure/The-stage-of-endochondral-ossification-The-following-stages-are-a-Mesenchymal-cells_fig4_330944846</a:t>
            </a:r>
            <a:endParaRPr lang="en-IN" sz="1200" dirty="0"/>
          </a:p>
        </p:txBody>
      </p:sp>
    </p:spTree>
    <p:extLst>
      <p:ext uri="{BB962C8B-B14F-4D97-AF65-F5344CB8AC3E}">
        <p14:creationId xmlns:p14="http://schemas.microsoft.com/office/powerpoint/2010/main" val="135761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Skeletal system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5895873"/>
              </p:ext>
            </p:extLst>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38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1727" y="160421"/>
            <a:ext cx="5358062" cy="6697579"/>
          </a:xfrm>
        </p:spPr>
      </p:pic>
    </p:spTree>
    <p:extLst>
      <p:ext uri="{BB962C8B-B14F-4D97-AF65-F5344CB8AC3E}">
        <p14:creationId xmlns:p14="http://schemas.microsoft.com/office/powerpoint/2010/main" val="341405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968991"/>
            <a:ext cx="10131425" cy="4822209"/>
          </a:xfrm>
        </p:spPr>
        <p:txBody>
          <a:bodyPr>
            <a:normAutofit/>
          </a:bodyPr>
          <a:lstStyle/>
          <a:p>
            <a:r>
              <a:rPr lang="en-GB" dirty="0"/>
              <a:t>Bones are not fully developed at birth, and continue to form until skeletal maturity is reached. </a:t>
            </a:r>
          </a:p>
          <a:p>
            <a:r>
              <a:rPr lang="en-GB" dirty="0"/>
              <a:t>By the end of adolescence around 90% of adult bone is formed and skeletal maturity occurs at around 20-25 years, although this can vary depending on geographical location and socio-economic conditions; for example, malnutrition may delay bone maturity.</a:t>
            </a:r>
          </a:p>
          <a:p>
            <a:r>
              <a:rPr lang="en-GB" dirty="0"/>
              <a:t>Genetic mutation can disrupt cartilage development, and therefore the development of bone : reduced growth and short stature - achondroplasia.</a:t>
            </a:r>
          </a:p>
          <a:p>
            <a:r>
              <a:rPr lang="en-GB" dirty="0"/>
              <a:t>The </a:t>
            </a:r>
            <a:r>
              <a:rPr lang="en-GB" u="sng" dirty="0"/>
              <a:t>human growth hormone (somatotropin</a:t>
            </a:r>
            <a:r>
              <a:rPr lang="en-GB" dirty="0"/>
              <a:t>) is the main stimulus for growth at the epiphyseal growth plates. </a:t>
            </a:r>
          </a:p>
          <a:p>
            <a:r>
              <a:rPr lang="en-GB" dirty="0"/>
              <a:t>During puberty, levels of sex hormones (oestrogen and testosterone) increase, which stops cell division within the growth plate. As the chondrocytes in the proliferation zone stop dividing, the growth plate thins and eventually calcifies, and longitudinal bone growth stops. Males are on average taller than females because male puberty tends to occur later, so male bones have more time to grow . </a:t>
            </a:r>
          </a:p>
          <a:p>
            <a:endParaRPr lang="en-GB" dirty="0"/>
          </a:p>
        </p:txBody>
      </p:sp>
    </p:spTree>
    <p:extLst>
      <p:ext uri="{BB962C8B-B14F-4D97-AF65-F5344CB8AC3E}">
        <p14:creationId xmlns:p14="http://schemas.microsoft.com/office/powerpoint/2010/main" val="345800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Remodelling</a:t>
            </a:r>
          </a:p>
        </p:txBody>
      </p:sp>
      <p:sp>
        <p:nvSpPr>
          <p:cNvPr id="3" name="Content Placeholder 2"/>
          <p:cNvSpPr>
            <a:spLocks noGrp="1"/>
          </p:cNvSpPr>
          <p:nvPr>
            <p:ph idx="1"/>
          </p:nvPr>
        </p:nvSpPr>
        <p:spPr/>
        <p:txBody>
          <a:bodyPr>
            <a:normAutofit fontScale="92500" lnSpcReduction="20000"/>
          </a:bodyPr>
          <a:lstStyle/>
          <a:p>
            <a:r>
              <a:rPr lang="en-GB" dirty="0"/>
              <a:t>Once bone has formed and matured, it undergoes constant remodelling by osteoclasts and osteoblasts, whereby old bone tissue is replaced by new bone tissue.</a:t>
            </a:r>
          </a:p>
          <a:p>
            <a:r>
              <a:rPr lang="en-GB" dirty="0"/>
              <a:t>Bone remodelling has several functions: </a:t>
            </a:r>
          </a:p>
          <a:p>
            <a:pPr lvl="1"/>
            <a:r>
              <a:rPr lang="en-GB" dirty="0"/>
              <a:t>Mobilisation of calcium and other minerals from the skeletal tissue to maintain serum homoeostasis,</a:t>
            </a:r>
          </a:p>
          <a:p>
            <a:pPr lvl="1"/>
            <a:r>
              <a:rPr lang="en-GB" dirty="0"/>
              <a:t>Replacing old tissue and repairing damaged bone, </a:t>
            </a:r>
          </a:p>
          <a:p>
            <a:pPr lvl="1"/>
            <a:r>
              <a:rPr lang="en-GB" dirty="0"/>
              <a:t>Helping the body adapt to different forces, loads and stress applied to the skeleton.</a:t>
            </a:r>
          </a:p>
          <a:p>
            <a:r>
              <a:rPr lang="en-GB" dirty="0"/>
              <a:t>Calcium plays a significant role in the body and is required for muscle contraction, nerve conduction, cell division and blood coagulation. As only 1% of the body’s calcium is in the blood, the skeleton acts as storage facility, releasing calcium in response to the body’s demands. </a:t>
            </a:r>
          </a:p>
          <a:p>
            <a:r>
              <a:rPr lang="en-GB" dirty="0"/>
              <a:t>Serum calcium levels are tightly regulated by two hormones, which work antagonistically to maintain homoeostasis. Calcitonin facilitates the deposition of calcium to bone, lowering the serum levels, whereas the parathyroid hormone stimulates the release of calcium from bone, raising the serum calcium levels.</a:t>
            </a:r>
          </a:p>
          <a:p>
            <a:endParaRPr lang="en-GB" dirty="0"/>
          </a:p>
        </p:txBody>
      </p:sp>
    </p:spTree>
    <p:extLst>
      <p:ext uri="{BB962C8B-B14F-4D97-AF65-F5344CB8AC3E}">
        <p14:creationId xmlns:p14="http://schemas.microsoft.com/office/powerpoint/2010/main" val="351320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Osteoclasts are large multinucleated cells typically found at sites where there is active bone growth, repair or remodelling, such as around the periosteum, within the endosteum and in the removal of calluses formed during fracture healing.</a:t>
            </a:r>
          </a:p>
          <a:p>
            <a:r>
              <a:rPr lang="en-GB" dirty="0"/>
              <a:t>Osteoclasts break down bone tissue by secreting lysosomal enzymes and acids into the space between the ruffled membrane . These enzymes dissolve the minerals and some of the bone matrix. The minerals are released from the bone matrix into the extracellular space and the rest of the matrix is phagocytosed and metabolised in the cytoplasm of the osteoclasts . Once the area of bone has been resorbed, the osteoclasts move on, while the osteoblasts move in to rebuild the bone matrix.</a:t>
            </a:r>
          </a:p>
          <a:p>
            <a:endParaRPr lang="en-GB" dirty="0"/>
          </a:p>
        </p:txBody>
      </p:sp>
    </p:spTree>
    <p:extLst>
      <p:ext uri="{BB962C8B-B14F-4D97-AF65-F5344CB8AC3E}">
        <p14:creationId xmlns:p14="http://schemas.microsoft.com/office/powerpoint/2010/main" val="43859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Osteoblasts synthesise collagen fibres and other organic components that make up the bone matrix. They also secrete alkaline phosphatase, which initiates calcification through the deposit of calcium and other minerals around the matrix.</a:t>
            </a:r>
          </a:p>
          <a:p>
            <a:r>
              <a:rPr lang="en-GB" dirty="0"/>
              <a:t>As the osteoblasts deposit new bone tissue around themselves, they become trapped in pockets of bone called lacunae. Once this happens, the cells differentiate into osteocytes, which are mature bone cells that no longer secrete bone matrix.</a:t>
            </a:r>
          </a:p>
          <a:p>
            <a:endParaRPr lang="en-GB" dirty="0"/>
          </a:p>
        </p:txBody>
      </p:sp>
    </p:spTree>
    <p:extLst>
      <p:ext uri="{BB962C8B-B14F-4D97-AF65-F5344CB8AC3E}">
        <p14:creationId xmlns:p14="http://schemas.microsoft.com/office/powerpoint/2010/main" val="46597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662726"/>
              </p:ext>
            </p:extLst>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40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GB" dirty="0"/>
              <a:t>one composition</a:t>
            </a:r>
          </a:p>
        </p:txBody>
      </p:sp>
      <p:sp>
        <p:nvSpPr>
          <p:cNvPr id="3" name="Content Placeholder 2"/>
          <p:cNvSpPr>
            <a:spLocks noGrp="1"/>
          </p:cNvSpPr>
          <p:nvPr>
            <p:ph idx="1"/>
          </p:nvPr>
        </p:nvSpPr>
        <p:spPr/>
        <p:txBody>
          <a:bodyPr>
            <a:normAutofit lnSpcReduction="10000"/>
          </a:bodyPr>
          <a:lstStyle/>
          <a:p>
            <a:r>
              <a:rPr lang="en-GB" dirty="0"/>
              <a:t>Bone matrix has three main components:</a:t>
            </a:r>
          </a:p>
          <a:p>
            <a:r>
              <a:rPr lang="en-GB" dirty="0"/>
              <a:t>25% organic matrix (osteoid) : </a:t>
            </a:r>
          </a:p>
          <a:p>
            <a:pPr lvl="1"/>
            <a:r>
              <a:rPr lang="en-GB" dirty="0"/>
              <a:t>Collagen Fibres and other proteins such as glycoprotein, osteocalcin and proteoglycans.</a:t>
            </a:r>
          </a:p>
          <a:p>
            <a:pPr lvl="1"/>
            <a:r>
              <a:rPr lang="en-US" dirty="0"/>
              <a:t>Hardens through the deposit of the calcium and other minerals around the fibers</a:t>
            </a:r>
          </a:p>
          <a:p>
            <a:pPr lvl="1"/>
            <a:r>
              <a:rPr lang="en-GB" dirty="0"/>
              <a:t>Flexibility and tensile strength of bone is derived from the collagen fibres.</a:t>
            </a:r>
          </a:p>
          <a:p>
            <a:r>
              <a:rPr lang="en-GB" dirty="0"/>
              <a:t>50% inorganic mineral content (mineral salts) : </a:t>
            </a:r>
          </a:p>
          <a:p>
            <a:pPr lvl="1"/>
            <a:r>
              <a:rPr lang="en-US" dirty="0"/>
              <a:t>Deposited between the </a:t>
            </a:r>
            <a:r>
              <a:rPr lang="en-GB" dirty="0"/>
              <a:t>gaps in the collagen layers with once these spaces are filled, minerals accumulate around the collagen fibres, crystallising and causing the tissue to harden; this process is called ossification.</a:t>
            </a:r>
          </a:p>
          <a:p>
            <a:pPr lvl="1"/>
            <a:r>
              <a:rPr lang="en-GB" dirty="0"/>
              <a:t>The hardness of the bone depends on the type and quantity of the minerals available for the body to use; hydroxyapatite is one of the main minerals present in bones.</a:t>
            </a:r>
          </a:p>
          <a:p>
            <a:r>
              <a:rPr lang="en-GB" dirty="0"/>
              <a:t>25% water</a:t>
            </a:r>
          </a:p>
        </p:txBody>
      </p:sp>
    </p:spTree>
    <p:extLst>
      <p:ext uri="{BB962C8B-B14F-4D97-AF65-F5344CB8AC3E}">
        <p14:creationId xmlns:p14="http://schemas.microsoft.com/office/powerpoint/2010/main" val="360214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endParaRPr lang="en-GB" dirty="0"/>
          </a:p>
        </p:txBody>
      </p:sp>
      <p:sp>
        <p:nvSpPr>
          <p:cNvPr id="3" name="Content Placeholder 2"/>
          <p:cNvSpPr>
            <a:spLocks noGrp="1"/>
          </p:cNvSpPr>
          <p:nvPr>
            <p:ph idx="1"/>
          </p:nvPr>
        </p:nvSpPr>
        <p:spPr/>
        <p:txBody>
          <a:bodyPr/>
          <a:lstStyle/>
          <a:p>
            <a:r>
              <a:rPr lang="en-US" dirty="0"/>
              <a:t>Bones are made up of two types of bone tissue : </a:t>
            </a:r>
          </a:p>
          <a:p>
            <a:pPr lvl="1"/>
            <a:r>
              <a:rPr lang="en-US" dirty="0"/>
              <a:t>Cortical Bone</a:t>
            </a:r>
          </a:p>
          <a:p>
            <a:pPr lvl="1"/>
            <a:r>
              <a:rPr lang="en-US" dirty="0"/>
              <a:t>Cancellous Bone</a:t>
            </a:r>
            <a:endParaRPr lang="en-GB" dirty="0"/>
          </a:p>
        </p:txBody>
      </p:sp>
    </p:spTree>
    <p:extLst>
      <p:ext uri="{BB962C8B-B14F-4D97-AF65-F5344CB8AC3E}">
        <p14:creationId xmlns:p14="http://schemas.microsoft.com/office/powerpoint/2010/main" val="303821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43011" y="888944"/>
            <a:ext cx="4475747" cy="54637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US" dirty="0"/>
              <a:t>Cortical Bone</a:t>
            </a:r>
            <a:endParaRPr lang="en-GB" dirty="0"/>
          </a:p>
        </p:txBody>
      </p:sp>
      <p:sp>
        <p:nvSpPr>
          <p:cNvPr id="3" name="Content Placeholder 2"/>
          <p:cNvSpPr>
            <a:spLocks noGrp="1"/>
          </p:cNvSpPr>
          <p:nvPr>
            <p:ph idx="1"/>
          </p:nvPr>
        </p:nvSpPr>
        <p:spPr>
          <a:xfrm>
            <a:off x="685802" y="2142067"/>
            <a:ext cx="6420852" cy="4210607"/>
          </a:xfrm>
        </p:spPr>
        <p:txBody>
          <a:bodyPr>
            <a:normAutofit/>
          </a:bodyPr>
          <a:lstStyle/>
          <a:p>
            <a:r>
              <a:rPr lang="en-GB" dirty="0"/>
              <a:t>Also known as compact bone.</a:t>
            </a:r>
          </a:p>
          <a:p>
            <a:r>
              <a:rPr lang="en-GB" dirty="0"/>
              <a:t>Dense outer layer.</a:t>
            </a:r>
          </a:p>
          <a:p>
            <a:r>
              <a:rPr lang="en-GB" dirty="0"/>
              <a:t>Provides support and protection for the inner cancellous structure. </a:t>
            </a:r>
          </a:p>
          <a:p>
            <a:r>
              <a:rPr lang="en-GB" dirty="0"/>
              <a:t>Cortical bone comprises three elements:</a:t>
            </a:r>
          </a:p>
          <a:p>
            <a:pPr lvl="1"/>
            <a:r>
              <a:rPr lang="en-GB" dirty="0"/>
              <a:t>Periosteum </a:t>
            </a:r>
          </a:p>
          <a:p>
            <a:pPr lvl="1"/>
            <a:r>
              <a:rPr lang="en-GB" dirty="0" err="1"/>
              <a:t>Intracortical</a:t>
            </a:r>
            <a:r>
              <a:rPr lang="en-GB" dirty="0"/>
              <a:t> area;</a:t>
            </a:r>
          </a:p>
          <a:p>
            <a:pPr lvl="1"/>
            <a:r>
              <a:rPr lang="en-GB" dirty="0"/>
              <a:t>Endosteum : Thin layer of connective tissue that lines the inside of the cortical surface.</a:t>
            </a:r>
          </a:p>
          <a:p>
            <a:pPr lvl="1"/>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409" y="1191934"/>
            <a:ext cx="3028950" cy="4857750"/>
          </a:xfrm>
          <a:prstGeom prst="rect">
            <a:avLst/>
          </a:prstGeom>
        </p:spPr>
      </p:pic>
    </p:spTree>
    <p:extLst>
      <p:ext uri="{BB962C8B-B14F-4D97-AF65-F5344CB8AC3E}">
        <p14:creationId xmlns:p14="http://schemas.microsoft.com/office/powerpoint/2010/main" val="163932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Periosteum</a:t>
            </a:r>
            <a:endParaRPr lang="en-GB" dirty="0"/>
          </a:p>
        </p:txBody>
      </p:sp>
      <p:sp>
        <p:nvSpPr>
          <p:cNvPr id="3" name="Content Placeholder 2"/>
          <p:cNvSpPr>
            <a:spLocks noGrp="1"/>
          </p:cNvSpPr>
          <p:nvPr>
            <p:ph sz="half" idx="1"/>
          </p:nvPr>
        </p:nvSpPr>
        <p:spPr>
          <a:xfrm>
            <a:off x="685801" y="2142067"/>
            <a:ext cx="10621295" cy="3649134"/>
          </a:xfrm>
        </p:spPr>
        <p:txBody>
          <a:bodyPr>
            <a:normAutofit/>
          </a:bodyPr>
          <a:lstStyle/>
          <a:p>
            <a:r>
              <a:rPr lang="en-GB" dirty="0"/>
              <a:t>Tough, fibrous outer membrane.</a:t>
            </a:r>
          </a:p>
          <a:p>
            <a:r>
              <a:rPr lang="en-GB" dirty="0"/>
              <a:t>Highly vascular and almost completely covers the bone, except for the surfaces that form joints (covered by hyaline cartilage).</a:t>
            </a:r>
          </a:p>
          <a:p>
            <a:r>
              <a:rPr lang="en-GB" dirty="0"/>
              <a:t>Tendons and ligaments attach to the outer layer of the periosteum.</a:t>
            </a:r>
          </a:p>
          <a:p>
            <a:r>
              <a:rPr lang="en-GB" dirty="0"/>
              <a:t>Inner layer contains osteoblasts (bone-forming cells) and osteoclasts (bone-resorbing cells) responsible for bone remodelling.</a:t>
            </a:r>
          </a:p>
          <a:p>
            <a:endParaRPr lang="en-GB" dirty="0"/>
          </a:p>
        </p:txBody>
      </p:sp>
    </p:spTree>
    <p:extLst>
      <p:ext uri="{BB962C8B-B14F-4D97-AF65-F5344CB8AC3E}">
        <p14:creationId xmlns:p14="http://schemas.microsoft.com/office/powerpoint/2010/main" val="411560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Functions :</a:t>
            </a:r>
            <a:br>
              <a:rPr lang="en-US" dirty="0"/>
            </a:br>
            <a:endParaRPr lang="en-GB" dirty="0"/>
          </a:p>
        </p:txBody>
      </p:sp>
      <p:sp>
        <p:nvSpPr>
          <p:cNvPr id="7" name="Content Placeholder 3"/>
          <p:cNvSpPr>
            <a:spLocks noGrp="1"/>
          </p:cNvSpPr>
          <p:nvPr>
            <p:ph sz="half" idx="1"/>
          </p:nvPr>
        </p:nvSpPr>
        <p:spPr/>
        <p:txBody>
          <a:bodyPr>
            <a:normAutofit/>
          </a:bodyPr>
          <a:lstStyle/>
          <a:p>
            <a:pPr lvl="1"/>
            <a:r>
              <a:rPr lang="en-GB" dirty="0"/>
              <a:t>Protects the bone</a:t>
            </a:r>
          </a:p>
          <a:p>
            <a:pPr lvl="1"/>
            <a:r>
              <a:rPr lang="en-GB" dirty="0"/>
              <a:t>Help with remodelling</a:t>
            </a:r>
          </a:p>
          <a:p>
            <a:pPr lvl="1"/>
            <a:r>
              <a:rPr lang="en-GB" dirty="0"/>
              <a:t>Nourish bone tissue </a:t>
            </a:r>
          </a:p>
          <a:p>
            <a:pPr lvl="1"/>
            <a:r>
              <a:rPr lang="en-GB" dirty="0"/>
              <a:t>It also contains Volkmann’s canals ( small channels running perpendicular to the diaphysis of the bone) which convey blood vessels, lymph vessels and nerves from the periosteal surface through to the </a:t>
            </a:r>
            <a:r>
              <a:rPr lang="en-GB" dirty="0" err="1"/>
              <a:t>intracortical</a:t>
            </a:r>
            <a:r>
              <a:rPr lang="en-GB" dirty="0"/>
              <a:t> layer. </a:t>
            </a:r>
          </a:p>
          <a:p>
            <a:pPr lvl="1"/>
            <a:r>
              <a:rPr lang="en-GB" dirty="0"/>
              <a:t>The periosteum has numerous sensory fibres, so bone injuries (such as fractures or tumours) can be extremely painful.</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98" t="4678" r="1970" b="7603"/>
          <a:stretch/>
        </p:blipFill>
        <p:spPr>
          <a:xfrm>
            <a:off x="6753726" y="320842"/>
            <a:ext cx="5029992" cy="6144126"/>
          </a:xfrm>
          <a:prstGeom prst="rect">
            <a:avLst/>
          </a:prstGeom>
        </p:spPr>
      </p:pic>
    </p:spTree>
    <p:extLst>
      <p:ext uri="{BB962C8B-B14F-4D97-AF65-F5344CB8AC3E}">
        <p14:creationId xmlns:p14="http://schemas.microsoft.com/office/powerpoint/2010/main" val="290807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intracortical</a:t>
            </a:r>
            <a:r>
              <a:rPr lang="en-GB" dirty="0"/>
              <a:t> bone</a:t>
            </a:r>
          </a:p>
        </p:txBody>
      </p:sp>
      <p:sp>
        <p:nvSpPr>
          <p:cNvPr id="3" name="Content Placeholder 2"/>
          <p:cNvSpPr>
            <a:spLocks noGrp="1"/>
          </p:cNvSpPr>
          <p:nvPr>
            <p:ph sz="half" idx="1"/>
          </p:nvPr>
        </p:nvSpPr>
        <p:spPr>
          <a:xfrm>
            <a:off x="685801" y="2065868"/>
            <a:ext cx="5546831" cy="4792132"/>
          </a:xfrm>
        </p:spPr>
        <p:txBody>
          <a:bodyPr>
            <a:normAutofit fontScale="92500" lnSpcReduction="20000"/>
          </a:bodyPr>
          <a:lstStyle/>
          <a:p>
            <a:r>
              <a:rPr lang="en-GB" dirty="0"/>
              <a:t>Organised into structural units, referred to as osteons or Haversian systems.</a:t>
            </a:r>
          </a:p>
          <a:p>
            <a:r>
              <a:rPr lang="en-GB" dirty="0"/>
              <a:t>These are cylindrical structures, composed of concentric layers of bone called lamellae, whose structure contributes to the strength of the cortical bone. </a:t>
            </a:r>
          </a:p>
          <a:p>
            <a:r>
              <a:rPr lang="en-GB" dirty="0"/>
              <a:t>Osteocytes (mature bone cells) sit in the small spaces between the concentric layers of lamellae, which are known as lacunae. </a:t>
            </a:r>
          </a:p>
          <a:p>
            <a:r>
              <a:rPr lang="en-GB" dirty="0"/>
              <a:t>Canaliculi are microscopic canals between the lacunae, in which the osteocytes are networked to each other by filamentous extensions.</a:t>
            </a:r>
          </a:p>
          <a:p>
            <a:r>
              <a:rPr lang="en-GB" dirty="0"/>
              <a:t>In the centre of each osteon is a central (Haversian) canal through which the blood vessels, lymph vessels and nerves pass. These central canals tend to run parallel to the axis of the bone.</a:t>
            </a:r>
          </a:p>
          <a:p>
            <a:r>
              <a:rPr lang="en-GB" dirty="0"/>
              <a:t>Volkmann’s canals connect adjacent osteons and the blood vessels of the central canals with the periosteum.</a:t>
            </a:r>
          </a:p>
          <a:p>
            <a:endParaRPr lang="en-US"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2632" y="1786110"/>
            <a:ext cx="5638525" cy="4361048"/>
          </a:xfrm>
        </p:spPr>
      </p:pic>
    </p:spTree>
    <p:extLst>
      <p:ext uri="{BB962C8B-B14F-4D97-AF65-F5344CB8AC3E}">
        <p14:creationId xmlns:p14="http://schemas.microsoft.com/office/powerpoint/2010/main" val="104541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683</TotalTime>
  <Words>2241</Words>
  <Application>Microsoft Office PowerPoint</Application>
  <PresentationFormat>Widescreen</PresentationFormat>
  <Paragraphs>116</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Roboto</vt:lpstr>
      <vt:lpstr>Celestial</vt:lpstr>
      <vt:lpstr>Nature &amp; Formation of human bones</vt:lpstr>
      <vt:lpstr>Skeletal system </vt:lpstr>
      <vt:lpstr>Function</vt:lpstr>
      <vt:lpstr>Bone composition</vt:lpstr>
      <vt:lpstr>Structure</vt:lpstr>
      <vt:lpstr>Cortical Bone</vt:lpstr>
      <vt:lpstr>Periosteum</vt:lpstr>
      <vt:lpstr>Functions : </vt:lpstr>
      <vt:lpstr>intracortical bone</vt:lpstr>
      <vt:lpstr>Anatomy of cortical bone</vt:lpstr>
      <vt:lpstr>Cancellous bone</vt:lpstr>
      <vt:lpstr>Blood supply</vt:lpstr>
      <vt:lpstr>PowerPoint Presentation</vt:lpstr>
      <vt:lpstr>PowerPoint Presentation</vt:lpstr>
      <vt:lpstr>Ossification </vt:lpstr>
      <vt:lpstr>Ossification / osteogenesis : Intra – Membranous ossification</vt:lpstr>
      <vt:lpstr>PowerPoint Presentation</vt:lpstr>
      <vt:lpstr>Endochondral Ossification </vt:lpstr>
      <vt:lpstr>PowerPoint Presentation</vt:lpstr>
      <vt:lpstr>PowerPoint Presentation</vt:lpstr>
      <vt:lpstr>PowerPoint Presentation</vt:lpstr>
      <vt:lpstr>Remodelling</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&amp; Formation of human bones</dc:title>
  <dc:creator>Shruti Rajwar</dc:creator>
  <cp:lastModifiedBy>Shruti Rajwar</cp:lastModifiedBy>
  <cp:revision>21</cp:revision>
  <dcterms:created xsi:type="dcterms:W3CDTF">2022-01-10T04:39:20Z</dcterms:created>
  <dcterms:modified xsi:type="dcterms:W3CDTF">2023-01-04T16:27:31Z</dcterms:modified>
</cp:coreProperties>
</file>