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5"/>
  </p:notesMasterIdLst>
  <p:sldIdLst>
    <p:sldId id="278" r:id="rId5"/>
    <p:sldId id="280" r:id="rId6"/>
    <p:sldId id="279" r:id="rId7"/>
    <p:sldId id="281" r:id="rId8"/>
    <p:sldId id="282" r:id="rId9"/>
    <p:sldId id="283" r:id="rId10"/>
    <p:sldId id="284" r:id="rId11"/>
    <p:sldId id="285" r:id="rId12"/>
    <p:sldId id="286" r:id="rId13"/>
    <p:sldId id="28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41" autoAdjust="0"/>
  </p:normalViewPr>
  <p:slideViewPr>
    <p:cSldViewPr snapToGrid="0">
      <p:cViewPr varScale="1">
        <p:scale>
          <a:sx n="48" d="100"/>
          <a:sy n="48" d="100"/>
        </p:scale>
        <p:origin x="67" y="7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01546-198A-4195-BCF8-F0FF54C90E5E}" type="datetimeFigureOut">
              <a:rPr lang="en-US" smtClean="0"/>
              <a:t>1/5/2023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DE88F-1F85-4A27-9D34-D74A50E7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847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Sutures commence closing first in the endocranial surface, then on the ectocranial one.  As a rule, inner surface closes several years before the outer.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DE88F-1F85-4A27-9D34-D74A50E7B0D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663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 useBgFill="1">
        <p:nvSpPr>
          <p:cNvPr id="103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485073" cy="2420504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SKULL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AGE AND SEX DETERMINATION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888008-5ADD-341F-19D3-53550800033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The </a:t>
            </a:r>
            <a:r>
              <a:rPr lang="en-US" sz="2400" dirty="0" err="1"/>
              <a:t>spheno</a:t>
            </a:r>
            <a:r>
              <a:rPr lang="en-US" sz="2400" dirty="0"/>
              <a:t>-temporal, </a:t>
            </a:r>
            <a:r>
              <a:rPr lang="en-US" sz="2400" dirty="0" err="1"/>
              <a:t>occipito</a:t>
            </a:r>
            <a:r>
              <a:rPr lang="en-US" sz="2400" dirty="0"/>
              <a:t>-mastoid, parieto-mastoid, or </a:t>
            </a:r>
            <a:r>
              <a:rPr lang="en-US" sz="2400" dirty="0" err="1"/>
              <a:t>spheno</a:t>
            </a:r>
            <a:r>
              <a:rPr lang="en-US" sz="2400" dirty="0"/>
              <a:t>-parietal sutures may not start closing before 50 years and the closure may not get completed as late as 60 to 70 years; </a:t>
            </a:r>
            <a:r>
              <a:rPr lang="en-US" sz="2400" dirty="0" err="1"/>
              <a:t>spheno</a:t>
            </a:r>
            <a:r>
              <a:rPr lang="en-US" sz="2400" dirty="0"/>
              <a:t> – parietal may close at about 80 years app.</a:t>
            </a:r>
          </a:p>
          <a:p>
            <a:r>
              <a:rPr lang="en-US" sz="2400" dirty="0"/>
              <a:t>Suture closure in skull occurs earlier in males than in females.</a:t>
            </a:r>
            <a:endParaRPr lang="en-IN" dirty="0"/>
          </a:p>
          <a:p>
            <a:endParaRPr lang="en-IN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B3D1C42B-88C0-1FE6-DC53-0D5B6DC0E50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32598" y="979781"/>
            <a:ext cx="4306318" cy="4898437"/>
          </a:xfrm>
        </p:spPr>
      </p:pic>
    </p:spTree>
    <p:extLst>
      <p:ext uri="{BB962C8B-B14F-4D97-AF65-F5344CB8AC3E}">
        <p14:creationId xmlns:p14="http://schemas.microsoft.com/office/powerpoint/2010/main" val="466051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83DEF-C2D2-F369-6B66-C49974DC8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SKULL</a:t>
            </a:r>
            <a:endParaRPr lang="en-IN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7BC7BDA-7176-BD26-74E5-43EA89F59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7971" y="1782924"/>
            <a:ext cx="9913080" cy="4869802"/>
          </a:xfrm>
        </p:spPr>
      </p:pic>
    </p:spTree>
    <p:extLst>
      <p:ext uri="{BB962C8B-B14F-4D97-AF65-F5344CB8AC3E}">
        <p14:creationId xmlns:p14="http://schemas.microsoft.com/office/powerpoint/2010/main" val="3073695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 algn="l"/>
            <a:r>
              <a:rPr lang="en-US" sz="4000" dirty="0"/>
              <a:t>	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BD0DD41-F1FB-A9D8-A4AE-A265650253F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5946818" y="609600"/>
            <a:ext cx="5976716" cy="5976716"/>
          </a:xfr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B59776D-48CF-574A-2BA2-F43CD3D042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444045" y="609600"/>
            <a:ext cx="5033023" cy="5976716"/>
          </a:xfrm>
        </p:spPr>
      </p:pic>
    </p:spTree>
    <p:extLst>
      <p:ext uri="{BB962C8B-B14F-4D97-AF65-F5344CB8AC3E}">
        <p14:creationId xmlns:p14="http://schemas.microsoft.com/office/powerpoint/2010/main" val="3220235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DED5B-63AE-0B48-2C3D-B9BA4896D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Newborn : Fontanelles &amp; Sutures</a:t>
            </a:r>
            <a:endParaRPr lang="en-IN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6F47EAE-4B32-036A-BAF5-AD86317826F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4400" y="2216458"/>
            <a:ext cx="4856163" cy="3342658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1744873-6C78-870C-2E0F-4DBEF92600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6000" y="2250470"/>
            <a:ext cx="5379738" cy="3308646"/>
          </a:xfrm>
        </p:spPr>
      </p:pic>
    </p:spTree>
    <p:extLst>
      <p:ext uri="{BB962C8B-B14F-4D97-AF65-F5344CB8AC3E}">
        <p14:creationId xmlns:p14="http://schemas.microsoft.com/office/powerpoint/2010/main" val="2466671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AC74E-ED17-99A8-9BC9-752410E3C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 of closure of Fontanelle</a:t>
            </a:r>
            <a:endParaRPr lang="en-IN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C1EA15C-3176-C7C5-9416-5399CBDBEB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00996" y="2076450"/>
            <a:ext cx="4682970" cy="3622675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08AB79-5A15-23BE-811F-0C972E895A5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Lateral and occipital fontanelle : 2 months after birth </a:t>
            </a:r>
          </a:p>
          <a:p>
            <a:r>
              <a:rPr lang="en-US" dirty="0"/>
              <a:t>Posterior fontanelle : 6-8 month of birth </a:t>
            </a:r>
          </a:p>
          <a:p>
            <a:r>
              <a:rPr lang="en-US" dirty="0"/>
              <a:t>Anterior fontanelle closes : 1½-2 years of birth </a:t>
            </a:r>
          </a:p>
          <a:p>
            <a:r>
              <a:rPr lang="en-US" dirty="0"/>
              <a:t>Metopic suture : 2-4 years but may extend up to six years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6493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74F07-C6FF-8B59-416D-1355FD304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84189"/>
            <a:ext cx="10353762" cy="1261872"/>
          </a:xfrm>
        </p:spPr>
        <p:txBody>
          <a:bodyPr/>
          <a:lstStyle/>
          <a:p>
            <a:r>
              <a:rPr lang="en-US" dirty="0"/>
              <a:t>Sutures of Skull</a:t>
            </a:r>
            <a:endParaRPr lang="en-IN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E078166-FCBD-BFB3-3352-D7ED8D6FCF6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3795" y="1546061"/>
            <a:ext cx="4520075" cy="5141586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DD9B8BF-C561-A6E6-1E19-ABD8FBAF1D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06497" y="1569928"/>
            <a:ext cx="4434255" cy="5093852"/>
          </a:xfrm>
        </p:spPr>
      </p:pic>
    </p:spTree>
    <p:extLst>
      <p:ext uri="{BB962C8B-B14F-4D97-AF65-F5344CB8AC3E}">
        <p14:creationId xmlns:p14="http://schemas.microsoft.com/office/powerpoint/2010/main" val="2903410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F0245-C39F-66C7-D9FB-B3B17959B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 of Closure of Cranial Sutures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286223-665A-DE24-0454-DED28F9FB9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38684" y="2076450"/>
            <a:ext cx="5328873" cy="4403007"/>
          </a:xfrm>
        </p:spPr>
        <p:txBody>
          <a:bodyPr>
            <a:noAutofit/>
          </a:bodyPr>
          <a:lstStyle/>
          <a:p>
            <a:r>
              <a:rPr lang="en-US" sz="2800" dirty="0"/>
              <a:t>The SAGITTAL : </a:t>
            </a:r>
          </a:p>
          <a:p>
            <a:pPr lvl="1"/>
            <a:r>
              <a:rPr lang="en-US" sz="2600" dirty="0"/>
              <a:t>Start closing endocranially at about 25 years at its back portion close to the parietal foramina.</a:t>
            </a:r>
          </a:p>
          <a:p>
            <a:pPr lvl="1"/>
            <a:r>
              <a:rPr lang="en-US" sz="2600" dirty="0"/>
              <a:t>The fusion becomes completed both endo and </a:t>
            </a:r>
            <a:r>
              <a:rPr lang="en-US" sz="2600" dirty="0" err="1"/>
              <a:t>ectocranially</a:t>
            </a:r>
            <a:r>
              <a:rPr lang="en-US" sz="2600" dirty="0"/>
              <a:t> by 35-40 years.</a:t>
            </a:r>
            <a:endParaRPr lang="en-IN" sz="850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F333632-E4E3-D93B-41EE-1E1B8A6D4A2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60824" y="1871472"/>
            <a:ext cx="3566815" cy="4669599"/>
          </a:xfrm>
        </p:spPr>
      </p:pic>
    </p:spTree>
    <p:extLst>
      <p:ext uri="{BB962C8B-B14F-4D97-AF65-F5344CB8AC3E}">
        <p14:creationId xmlns:p14="http://schemas.microsoft.com/office/powerpoint/2010/main" val="2795361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3146782-4FEF-1ACC-934F-8FADC36F71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24443" y="847418"/>
            <a:ext cx="4257157" cy="5568362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E8E9F6-1785-4E1C-0BB4-7D8EA2B39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3820" y="1347019"/>
            <a:ext cx="5043738" cy="4352104"/>
          </a:xfrm>
        </p:spPr>
        <p:txBody>
          <a:bodyPr>
            <a:normAutofit/>
          </a:bodyPr>
          <a:lstStyle/>
          <a:p>
            <a:r>
              <a:rPr lang="en-US" sz="2800" dirty="0"/>
              <a:t>The CORONAL SUTURE : </a:t>
            </a:r>
          </a:p>
          <a:p>
            <a:pPr lvl="1"/>
            <a:r>
              <a:rPr lang="en-US" sz="2400" dirty="0"/>
              <a:t>Starts closing endocranially at about 25-30 years in its lowest parts. </a:t>
            </a:r>
          </a:p>
          <a:p>
            <a:pPr lvl="1"/>
            <a:r>
              <a:rPr lang="en-US" sz="2400" dirty="0"/>
              <a:t>The closure gets completed by 40 years.</a:t>
            </a:r>
          </a:p>
        </p:txBody>
      </p:sp>
    </p:spTree>
    <p:extLst>
      <p:ext uri="{BB962C8B-B14F-4D97-AF65-F5344CB8AC3E}">
        <p14:creationId xmlns:p14="http://schemas.microsoft.com/office/powerpoint/2010/main" val="2561020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4203460-4A42-91F4-7C5F-1BDE9A7C7F2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42720" y="776746"/>
            <a:ext cx="4922377" cy="4922377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16B9C3-67A0-BF5D-F339-242589AFA3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0717" y="1248697"/>
            <a:ext cx="4778394" cy="4450426"/>
          </a:xfrm>
        </p:spPr>
        <p:txBody>
          <a:bodyPr>
            <a:normAutofit/>
          </a:bodyPr>
          <a:lstStyle/>
          <a:p>
            <a:r>
              <a:rPr lang="en-US" sz="2800" dirty="0"/>
              <a:t>The LAMDOID SUTURE :</a:t>
            </a:r>
          </a:p>
          <a:p>
            <a:pPr lvl="1"/>
            <a:r>
              <a:rPr lang="en-US" sz="2400" dirty="0"/>
              <a:t>Starts closing endocranially near the Lambda, at </a:t>
            </a:r>
            <a:r>
              <a:rPr lang="en-US" sz="2400"/>
              <a:t>about 25-35 years </a:t>
            </a:r>
            <a:endParaRPr lang="en-US" sz="2400" dirty="0"/>
          </a:p>
          <a:p>
            <a:pPr lvl="1"/>
            <a:r>
              <a:rPr lang="en-US" sz="2400" dirty="0"/>
              <a:t>Complete union in between usually by 45-50 years.</a:t>
            </a:r>
          </a:p>
          <a:p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35505491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{DCA75C6C-B429-40EA-97EA-0063EE4D01DF}tf55705232_win32</Template>
  <TotalTime>47</TotalTime>
  <Words>232</Words>
  <Application>Microsoft Office PowerPoint</Application>
  <PresentationFormat>Widescreen</PresentationFormat>
  <Paragraphs>26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Goudy Old Style</vt:lpstr>
      <vt:lpstr>Times New Roman</vt:lpstr>
      <vt:lpstr>Wingdings 2</vt:lpstr>
      <vt:lpstr>SlateVTI</vt:lpstr>
      <vt:lpstr>SKULL</vt:lpstr>
      <vt:lpstr>ANATOMY OF SKULL</vt:lpstr>
      <vt:lpstr> </vt:lpstr>
      <vt:lpstr>Newborn : Fontanelles &amp; Sutures</vt:lpstr>
      <vt:lpstr>Age of closure of Fontanelle</vt:lpstr>
      <vt:lpstr>Sutures of Skull</vt:lpstr>
      <vt:lpstr>Age of Closure of Cranial Sutures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SKULL</dc:title>
  <dc:creator>Shruti Rajwar</dc:creator>
  <cp:lastModifiedBy>Shruti Rajwar</cp:lastModifiedBy>
  <cp:revision>3</cp:revision>
  <dcterms:created xsi:type="dcterms:W3CDTF">2023-01-05T04:20:10Z</dcterms:created>
  <dcterms:modified xsi:type="dcterms:W3CDTF">2023-01-05T05:10:20Z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