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16" r:id="rId48"/>
    <p:sldId id="309" r:id="rId49"/>
    <p:sldId id="310" r:id="rId50"/>
    <p:sldId id="311" r:id="rId51"/>
    <p:sldId id="312" r:id="rId52"/>
    <p:sldId id="313" r:id="rId53"/>
    <p:sldId id="314" r:id="rId54"/>
    <p:sldId id="315" r:id="rId55"/>
    <p:sldId id="306" r:id="rId56"/>
    <p:sldId id="307" r:id="rId57"/>
    <p:sldId id="317" r:id="rId58"/>
    <p:sldId id="318" r:id="rId5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80808"/>
    <a:srgbClr val="3366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1324" autoAdjust="0"/>
    <p:restoredTop sz="94660"/>
  </p:normalViewPr>
  <p:slideViewPr>
    <p:cSldViewPr>
      <p:cViewPr>
        <p:scale>
          <a:sx n="59" d="100"/>
          <a:sy n="59" d="100"/>
        </p:scale>
        <p:origin x="-1860" y="-390"/>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02263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FF9B15-5D19-4A7E-907D-6829765DCFD1}" type="datetimeFigureOut">
              <a:rPr lang="en-IN" smtClean="0"/>
              <a:pPr/>
              <a:t>04-05-2021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62BD7A-7483-46BB-B204-F0B461D9EBF2}" type="slidenum">
              <a:rPr lang="en-IN" smtClean="0"/>
              <a:pPr/>
              <a:t>‹#›</a:t>
            </a:fld>
            <a:endParaRPr lang="en-IN"/>
          </a:p>
        </p:txBody>
      </p:sp>
    </p:spTree>
    <p:extLst>
      <p:ext uri="{BB962C8B-B14F-4D97-AF65-F5344CB8AC3E}">
        <p14:creationId xmlns:p14="http://schemas.microsoft.com/office/powerpoint/2010/main" xmlns="" val="1495953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79E1F647-F959-4574-B167-DDC8D88468F2}" type="slidenum">
              <a:rPr lang="en-IN" smtClean="0"/>
              <a:pPr/>
              <a:t>4</a:t>
            </a:fld>
            <a:endParaRPr lang="en-IN"/>
          </a:p>
        </p:txBody>
      </p:sp>
    </p:spTree>
    <p:extLst>
      <p:ext uri="{BB962C8B-B14F-4D97-AF65-F5344CB8AC3E}">
        <p14:creationId xmlns:p14="http://schemas.microsoft.com/office/powerpoint/2010/main" xmlns="" val="2582807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195513" y="2565400"/>
            <a:ext cx="6048375" cy="1109663"/>
          </a:xfrm>
        </p:spPr>
        <p:txBody>
          <a:bodyPr/>
          <a:lstStyle>
            <a:lvl1pPr>
              <a:defRPr sz="3200" b="1">
                <a:solidFill>
                  <a:schemeClr val="bg1"/>
                </a:solidFill>
              </a:defRPr>
            </a:lvl1pPr>
          </a:lstStyle>
          <a:p>
            <a:pPr lvl="0"/>
            <a:r>
              <a:rPr lang="en-US" noProof="0" smtClean="0"/>
              <a:t>Click to edit Master title style</a:t>
            </a:r>
            <a:endParaRPr lang="ru-RU" noProof="0" smtClean="0"/>
          </a:p>
        </p:txBody>
      </p:sp>
      <p:sp>
        <p:nvSpPr>
          <p:cNvPr id="5123" name="Rectangle 3"/>
          <p:cNvSpPr>
            <a:spLocks noGrp="1" noChangeArrowheads="1"/>
          </p:cNvSpPr>
          <p:nvPr>
            <p:ph type="subTitle" idx="1"/>
          </p:nvPr>
        </p:nvSpPr>
        <p:spPr>
          <a:xfrm>
            <a:off x="2195513" y="3425825"/>
            <a:ext cx="6048375" cy="696913"/>
          </a:xfrm>
          <a:effectLst>
            <a:outerShdw dist="17961" dir="2700000" algn="ctr" rotWithShape="0">
              <a:schemeClr val="bg2"/>
            </a:outerShdw>
          </a:effectLst>
        </p:spPr>
        <p:txBody>
          <a:bodyPr/>
          <a:lstStyle>
            <a:lvl1pPr marL="0" indent="0">
              <a:buFontTx/>
              <a:buNone/>
              <a:defRPr sz="2400" b="1">
                <a:solidFill>
                  <a:schemeClr val="bg1"/>
                </a:solidFill>
              </a:defRPr>
            </a:lvl1pPr>
          </a:lstStyle>
          <a:p>
            <a:pPr lvl="0"/>
            <a:r>
              <a:rPr lang="en-US" noProof="0" smtClean="0"/>
              <a:t>Click to edit Master subtitle style</a:t>
            </a:r>
            <a:endParaRPr lang="ru-RU"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
        <p:nvSpPr>
          <p:cNvPr id="3" name="Вертикальный текст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373813" y="1557338"/>
            <a:ext cx="1943100" cy="5111750"/>
          </a:xfrm>
        </p:spPr>
        <p:txBody>
          <a:bodyPr vert="eaVert"/>
          <a:lstStyle/>
          <a:p>
            <a:r>
              <a:rPr lang="en-US" smtClean="0"/>
              <a:t>Click to edit Master title style</a:t>
            </a:r>
            <a:endParaRPr lang="ru-RU"/>
          </a:p>
        </p:txBody>
      </p:sp>
      <p:sp>
        <p:nvSpPr>
          <p:cNvPr id="3" name="Вертикальный текст 2"/>
          <p:cNvSpPr>
            <a:spLocks noGrp="1"/>
          </p:cNvSpPr>
          <p:nvPr>
            <p:ph type="body" orient="vert" idx="1"/>
          </p:nvPr>
        </p:nvSpPr>
        <p:spPr>
          <a:xfrm>
            <a:off x="539750" y="1557338"/>
            <a:ext cx="5681663" cy="5111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
        <p:nvSpPr>
          <p:cNvPr id="3" name="Объект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
        <p:nvSpPr>
          <p:cNvPr id="3" name="Объект 2"/>
          <p:cNvSpPr>
            <a:spLocks noGrp="1"/>
          </p:cNvSpPr>
          <p:nvPr>
            <p:ph sz="half" idx="1"/>
          </p:nvPr>
        </p:nvSpPr>
        <p:spPr>
          <a:xfrm>
            <a:off x="539750" y="2060575"/>
            <a:ext cx="3775075"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Объект 3"/>
          <p:cNvSpPr>
            <a:spLocks noGrp="1"/>
          </p:cNvSpPr>
          <p:nvPr>
            <p:ph sz="half" idx="2"/>
          </p:nvPr>
        </p:nvSpPr>
        <p:spPr>
          <a:xfrm>
            <a:off x="4467225" y="2060575"/>
            <a:ext cx="3776663"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1188" y="1557338"/>
            <a:ext cx="7705725" cy="5080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ru-RU" smtClean="0"/>
          </a:p>
        </p:txBody>
      </p:sp>
      <p:sp>
        <p:nvSpPr>
          <p:cNvPr id="1027" name="Rectangle 3"/>
          <p:cNvSpPr>
            <a:spLocks noGrp="1" noChangeArrowheads="1"/>
          </p:cNvSpPr>
          <p:nvPr>
            <p:ph type="body" idx="1"/>
          </p:nvPr>
        </p:nvSpPr>
        <p:spPr bwMode="auto">
          <a:xfrm>
            <a:off x="539750" y="2060575"/>
            <a:ext cx="7704138" cy="46085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smtClean="0"/>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1" fontAlgn="base" hangingPunct="1">
        <a:spcBef>
          <a:spcPct val="0"/>
        </a:spcBef>
        <a:spcAft>
          <a:spcPct val="0"/>
        </a:spcAft>
        <a:defRPr sz="3600">
          <a:solidFill>
            <a:srgbClr val="080808"/>
          </a:solidFill>
          <a:latin typeface="+mj-lt"/>
          <a:ea typeface="+mj-ea"/>
          <a:cs typeface="+mj-cs"/>
        </a:defRPr>
      </a:lvl1pPr>
      <a:lvl2pPr algn="l" rtl="0" eaLnBrk="1" fontAlgn="base" hangingPunct="1">
        <a:spcBef>
          <a:spcPct val="0"/>
        </a:spcBef>
        <a:spcAft>
          <a:spcPct val="0"/>
        </a:spcAft>
        <a:defRPr sz="3600">
          <a:solidFill>
            <a:srgbClr val="080808"/>
          </a:solidFill>
          <a:latin typeface="Arial" charset="0"/>
        </a:defRPr>
      </a:lvl2pPr>
      <a:lvl3pPr algn="l" rtl="0" eaLnBrk="1" fontAlgn="base" hangingPunct="1">
        <a:spcBef>
          <a:spcPct val="0"/>
        </a:spcBef>
        <a:spcAft>
          <a:spcPct val="0"/>
        </a:spcAft>
        <a:defRPr sz="3600">
          <a:solidFill>
            <a:srgbClr val="080808"/>
          </a:solidFill>
          <a:latin typeface="Arial" charset="0"/>
        </a:defRPr>
      </a:lvl3pPr>
      <a:lvl4pPr algn="l" rtl="0" eaLnBrk="1" fontAlgn="base" hangingPunct="1">
        <a:spcBef>
          <a:spcPct val="0"/>
        </a:spcBef>
        <a:spcAft>
          <a:spcPct val="0"/>
        </a:spcAft>
        <a:defRPr sz="3600">
          <a:solidFill>
            <a:srgbClr val="080808"/>
          </a:solidFill>
          <a:latin typeface="Arial" charset="0"/>
        </a:defRPr>
      </a:lvl4pPr>
      <a:lvl5pPr algn="l" rtl="0" eaLnBrk="1" fontAlgn="base" hangingPunct="1">
        <a:spcBef>
          <a:spcPct val="0"/>
        </a:spcBef>
        <a:spcAft>
          <a:spcPct val="0"/>
        </a:spcAft>
        <a:defRPr sz="3600">
          <a:solidFill>
            <a:srgbClr val="080808"/>
          </a:solidFill>
          <a:latin typeface="Arial" charset="0"/>
        </a:defRPr>
      </a:lvl5pPr>
      <a:lvl6pPr marL="457200" algn="l" rtl="0" eaLnBrk="1" fontAlgn="base" hangingPunct="1">
        <a:spcBef>
          <a:spcPct val="0"/>
        </a:spcBef>
        <a:spcAft>
          <a:spcPct val="0"/>
        </a:spcAft>
        <a:defRPr sz="3600">
          <a:solidFill>
            <a:srgbClr val="080808"/>
          </a:solidFill>
          <a:latin typeface="Arial" charset="0"/>
        </a:defRPr>
      </a:lvl6pPr>
      <a:lvl7pPr marL="914400" algn="l" rtl="0" eaLnBrk="1" fontAlgn="base" hangingPunct="1">
        <a:spcBef>
          <a:spcPct val="0"/>
        </a:spcBef>
        <a:spcAft>
          <a:spcPct val="0"/>
        </a:spcAft>
        <a:defRPr sz="3600">
          <a:solidFill>
            <a:srgbClr val="080808"/>
          </a:solidFill>
          <a:latin typeface="Arial" charset="0"/>
        </a:defRPr>
      </a:lvl7pPr>
      <a:lvl8pPr marL="1371600" algn="l" rtl="0" eaLnBrk="1" fontAlgn="base" hangingPunct="1">
        <a:spcBef>
          <a:spcPct val="0"/>
        </a:spcBef>
        <a:spcAft>
          <a:spcPct val="0"/>
        </a:spcAft>
        <a:defRPr sz="3600">
          <a:solidFill>
            <a:srgbClr val="080808"/>
          </a:solidFill>
          <a:latin typeface="Arial" charset="0"/>
        </a:defRPr>
      </a:lvl8pPr>
      <a:lvl9pPr marL="1828800" algn="l" rtl="0" eaLnBrk="1" fontAlgn="base" hangingPunct="1">
        <a:spcBef>
          <a:spcPct val="0"/>
        </a:spcBef>
        <a:spcAft>
          <a:spcPct val="0"/>
        </a:spcAft>
        <a:defRPr sz="3600">
          <a:solidFill>
            <a:srgbClr val="080808"/>
          </a:solidFill>
          <a:latin typeface="Arial" charset="0"/>
        </a:defRPr>
      </a:lvl9pPr>
    </p:titleStyle>
    <p:bodyStyle>
      <a:lvl1pPr marL="342900" indent="-342900" algn="l" rtl="0" eaLnBrk="1" fontAlgn="base" hangingPunct="1">
        <a:spcBef>
          <a:spcPct val="20000"/>
        </a:spcBef>
        <a:spcAft>
          <a:spcPct val="0"/>
        </a:spcAft>
        <a:buChar char="•"/>
        <a:defRPr sz="2800">
          <a:solidFill>
            <a:srgbClr val="080808"/>
          </a:solidFill>
          <a:latin typeface="+mn-lt"/>
          <a:ea typeface="+mn-ea"/>
          <a:cs typeface="+mn-cs"/>
        </a:defRPr>
      </a:lvl1pPr>
      <a:lvl2pPr marL="742950" indent="-285750" algn="l" rtl="0" eaLnBrk="1" fontAlgn="base" hangingPunct="1">
        <a:spcBef>
          <a:spcPct val="20000"/>
        </a:spcBef>
        <a:spcAft>
          <a:spcPct val="0"/>
        </a:spcAft>
        <a:buChar char="–"/>
        <a:defRPr sz="2400" b="1">
          <a:solidFill>
            <a:srgbClr val="080808"/>
          </a:solidFill>
          <a:latin typeface="+mn-lt"/>
        </a:defRPr>
      </a:lvl2pPr>
      <a:lvl3pPr marL="1143000" indent="-228600" algn="l" rtl="0" eaLnBrk="1" fontAlgn="base" hangingPunct="1">
        <a:spcBef>
          <a:spcPct val="20000"/>
        </a:spcBef>
        <a:spcAft>
          <a:spcPct val="0"/>
        </a:spcAft>
        <a:buChar char="•"/>
        <a:defRPr sz="2400">
          <a:solidFill>
            <a:srgbClr val="080808"/>
          </a:solidFill>
          <a:latin typeface="+mn-lt"/>
        </a:defRPr>
      </a:lvl3pPr>
      <a:lvl4pPr marL="1600200" indent="-228600" algn="l" rtl="0" eaLnBrk="1" fontAlgn="base" hangingPunct="1">
        <a:spcBef>
          <a:spcPct val="20000"/>
        </a:spcBef>
        <a:spcAft>
          <a:spcPct val="0"/>
        </a:spcAft>
        <a:buChar char="–"/>
        <a:defRPr sz="2000">
          <a:solidFill>
            <a:srgbClr val="080808"/>
          </a:solidFill>
          <a:latin typeface="+mn-lt"/>
        </a:defRPr>
      </a:lvl4pPr>
      <a:lvl5pPr marL="2057400" indent="-228600" algn="l" rtl="0" eaLnBrk="1" fontAlgn="base" hangingPunct="1">
        <a:spcBef>
          <a:spcPct val="20000"/>
        </a:spcBef>
        <a:spcAft>
          <a:spcPct val="0"/>
        </a:spcAft>
        <a:buChar char="»"/>
        <a:defRPr sz="2000">
          <a:solidFill>
            <a:srgbClr val="080808"/>
          </a:solidFill>
          <a:latin typeface="+mn-lt"/>
        </a:defRPr>
      </a:lvl5pPr>
      <a:lvl6pPr marL="2514600" indent="-228600" algn="l" rtl="0" eaLnBrk="1" fontAlgn="base" hangingPunct="1">
        <a:spcBef>
          <a:spcPct val="20000"/>
        </a:spcBef>
        <a:spcAft>
          <a:spcPct val="0"/>
        </a:spcAft>
        <a:buChar char="»"/>
        <a:defRPr sz="2000">
          <a:solidFill>
            <a:srgbClr val="080808"/>
          </a:solidFill>
          <a:latin typeface="+mn-lt"/>
        </a:defRPr>
      </a:lvl6pPr>
      <a:lvl7pPr marL="2971800" indent="-228600" algn="l" rtl="0" eaLnBrk="1" fontAlgn="base" hangingPunct="1">
        <a:spcBef>
          <a:spcPct val="20000"/>
        </a:spcBef>
        <a:spcAft>
          <a:spcPct val="0"/>
        </a:spcAft>
        <a:buChar char="»"/>
        <a:defRPr sz="2000">
          <a:solidFill>
            <a:srgbClr val="080808"/>
          </a:solidFill>
          <a:latin typeface="+mn-lt"/>
        </a:defRPr>
      </a:lvl7pPr>
      <a:lvl8pPr marL="3429000" indent="-228600" algn="l" rtl="0" eaLnBrk="1" fontAlgn="base" hangingPunct="1">
        <a:spcBef>
          <a:spcPct val="20000"/>
        </a:spcBef>
        <a:spcAft>
          <a:spcPct val="0"/>
        </a:spcAft>
        <a:buChar char="»"/>
        <a:defRPr sz="2000">
          <a:solidFill>
            <a:srgbClr val="080808"/>
          </a:solidFill>
          <a:latin typeface="+mn-lt"/>
        </a:defRPr>
      </a:lvl8pPr>
      <a:lvl9pPr marL="3886200" indent="-228600" algn="l" rtl="0" eaLnBrk="1" fontAlgn="base" hangingPunct="1">
        <a:spcBef>
          <a:spcPct val="20000"/>
        </a:spcBef>
        <a:spcAft>
          <a:spcPct val="0"/>
        </a:spcAft>
        <a:buChar char="»"/>
        <a:defRPr sz="2000">
          <a:solidFill>
            <a:srgbClr val="080808"/>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907704" y="2348880"/>
            <a:ext cx="5112567" cy="2088232"/>
          </a:xfrm>
          <a:noFill/>
        </p:spPr>
        <p:txBody>
          <a:bodyPr/>
          <a:lstStyle/>
          <a:p>
            <a:pPr algn="ctr" eaLnBrk="1" hangingPunct="1"/>
            <a:r>
              <a:rPr lang="en-US" sz="3400" dirty="0" smtClean="0">
                <a:solidFill>
                  <a:srgbClr val="FFFF00"/>
                </a:solidFill>
                <a:latin typeface="Algerian" pitchFamily="82" charset="0"/>
              </a:rPr>
              <a:t>HOSPITAL PHARMACY</a:t>
            </a:r>
            <a:br>
              <a:rPr lang="en-US" sz="3400" dirty="0" smtClean="0">
                <a:solidFill>
                  <a:srgbClr val="FFFF00"/>
                </a:solidFill>
                <a:latin typeface="Algerian" pitchFamily="82" charset="0"/>
              </a:rPr>
            </a:br>
            <a:r>
              <a:rPr lang="en-US" sz="3400" dirty="0" smtClean="0">
                <a:solidFill>
                  <a:srgbClr val="FFFF00"/>
                </a:solidFill>
                <a:latin typeface="Algerian" pitchFamily="82" charset="0"/>
              </a:rPr>
              <a:t>ORGANISATIONS &amp; MANAGEMENT</a:t>
            </a:r>
            <a:endParaRPr lang="uk-UA" sz="3400" dirty="0" smtClean="0">
              <a:solidFill>
                <a:srgbClr val="FFFF00"/>
              </a:solidFill>
            </a:endParaRPr>
          </a:p>
        </p:txBody>
      </p:sp>
      <p:sp>
        <p:nvSpPr>
          <p:cNvPr id="4" name="Rectangle 3"/>
          <p:cNvSpPr>
            <a:spLocks noChangeArrowheads="1"/>
          </p:cNvSpPr>
          <p:nvPr/>
        </p:nvSpPr>
        <p:spPr bwMode="auto">
          <a:xfrm>
            <a:off x="2438400" y="2438400"/>
            <a:ext cx="6781800" cy="1169551"/>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solidFill>
                  <a:srgbClr val="080808"/>
                </a:solidFill>
                <a:latin typeface="Times New Roman" pitchFamily="18" charset="0"/>
                <a:cs typeface="Times New Roman" pitchFamily="18" charset="0"/>
              </a:rPr>
              <a:t> NITHIN MANOHAR R</a:t>
            </a:r>
          </a:p>
          <a:p>
            <a:pPr algn="r"/>
            <a:r>
              <a:rPr lang="en-US" sz="1400" dirty="0" err="1">
                <a:solidFill>
                  <a:srgbClr val="080808"/>
                </a:solidFill>
                <a:latin typeface="Times New Roman" pitchFamily="18" charset="0"/>
                <a:cs typeface="Times New Roman" pitchFamily="18" charset="0"/>
              </a:rPr>
              <a:t>M.Pharm</a:t>
            </a:r>
            <a:r>
              <a:rPr lang="en-US" sz="1400" dirty="0">
                <a:solidFill>
                  <a:srgbClr val="080808"/>
                </a:solidFill>
                <a:latin typeface="Times New Roman" pitchFamily="18" charset="0"/>
                <a:cs typeface="Times New Roman" pitchFamily="18" charset="0"/>
              </a:rPr>
              <a:t>,(PhD),</a:t>
            </a:r>
            <a:r>
              <a:rPr lang="en-US" sz="1400" dirty="0" err="1" smtClean="0">
                <a:solidFill>
                  <a:srgbClr val="080808"/>
                </a:solidFill>
                <a:latin typeface="Times New Roman" pitchFamily="18" charset="0"/>
                <a:cs typeface="Times New Roman" pitchFamily="18" charset="0"/>
              </a:rPr>
              <a:t>MSc</a:t>
            </a:r>
            <a:r>
              <a:rPr lang="en-US" sz="1400" dirty="0" smtClean="0">
                <a:solidFill>
                  <a:srgbClr val="080808"/>
                </a:solidFill>
                <a:latin typeface="Times New Roman" pitchFamily="18" charset="0"/>
                <a:cs typeface="Times New Roman" pitchFamily="18" charset="0"/>
              </a:rPr>
              <a:t> Psychology</a:t>
            </a:r>
            <a:r>
              <a:rPr lang="en-US" sz="1400" dirty="0">
                <a:solidFill>
                  <a:srgbClr val="080808"/>
                </a:solidFill>
                <a:latin typeface="Times New Roman" pitchFamily="18" charset="0"/>
                <a:cs typeface="Times New Roman" pitchFamily="18" charset="0"/>
              </a:rPr>
              <a:t>,</a:t>
            </a:r>
          </a:p>
          <a:p>
            <a:pPr algn="r"/>
            <a:r>
              <a:rPr lang="en-US" sz="1400" dirty="0" err="1" smtClean="0">
                <a:solidFill>
                  <a:srgbClr val="080808"/>
                </a:solidFill>
                <a:latin typeface="Times New Roman" pitchFamily="18" charset="0"/>
                <a:cs typeface="Times New Roman" pitchFamily="18" charset="0"/>
              </a:rPr>
              <a:t>Assoc.Professor</a:t>
            </a:r>
            <a:r>
              <a:rPr lang="en-US" sz="1400" dirty="0" smtClean="0">
                <a:solidFill>
                  <a:srgbClr val="080808"/>
                </a:solidFill>
                <a:latin typeface="Times New Roman" pitchFamily="18" charset="0"/>
                <a:cs typeface="Times New Roman" pitchFamily="18" charset="0"/>
              </a:rPr>
              <a:t> </a:t>
            </a:r>
            <a:endParaRPr lang="en-US" sz="1400" dirty="0">
              <a:solidFill>
                <a:srgbClr val="080808"/>
              </a:solidFill>
              <a:latin typeface="Times New Roman" pitchFamily="18" charset="0"/>
              <a:cs typeface="Times New Roman" pitchFamily="18" charset="0"/>
            </a:endParaRPr>
          </a:p>
          <a:p>
            <a:pPr algn="r"/>
            <a:r>
              <a:rPr lang="en-US" sz="1400" dirty="0">
                <a:solidFill>
                  <a:srgbClr val="080808"/>
                </a:solidFill>
                <a:latin typeface="Times New Roman" pitchFamily="18" charset="0"/>
                <a:cs typeface="Times New Roman" pitchFamily="18" charset="0"/>
              </a:rPr>
              <a:t>Dept Of Pharmacy Practice </a:t>
            </a:r>
          </a:p>
          <a:p>
            <a:pPr algn="r"/>
            <a:r>
              <a:rPr lang="en-US" sz="1400" dirty="0" err="1">
                <a:solidFill>
                  <a:srgbClr val="080808"/>
                </a:solidFill>
                <a:latin typeface="Times New Roman" pitchFamily="18" charset="0"/>
                <a:cs typeface="Times New Roman" pitchFamily="18" charset="0"/>
              </a:rPr>
              <a:t>Pushpagiri</a:t>
            </a:r>
            <a:r>
              <a:rPr lang="en-US" sz="1400" dirty="0">
                <a:solidFill>
                  <a:srgbClr val="080808"/>
                </a:solidFill>
                <a:latin typeface="Times New Roman" pitchFamily="18" charset="0"/>
                <a:cs typeface="Times New Roman" pitchFamily="18" charset="0"/>
              </a:rPr>
              <a:t> College Of Pharmacy</a:t>
            </a:r>
          </a:p>
        </p:txBody>
      </p:sp>
    </p:spTree>
    <p:extLst>
      <p:ext uri="{BB962C8B-B14F-4D97-AF65-F5344CB8AC3E}">
        <p14:creationId xmlns:p14="http://schemas.microsoft.com/office/powerpoint/2010/main" xmlns="" val="3417843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IN"/>
          </a:p>
        </p:txBody>
      </p:sp>
      <p:sp>
        <p:nvSpPr>
          <p:cNvPr id="10" name="Text Placeholder 9"/>
          <p:cNvSpPr>
            <a:spLocks noGrp="1"/>
          </p:cNvSpPr>
          <p:nvPr>
            <p:ph type="body" idx="1"/>
          </p:nvPr>
        </p:nvSpPr>
        <p:spPr/>
        <p:txBody>
          <a:bodyPr/>
          <a:lstStyle/>
          <a:p>
            <a:endParaRPr lang="en-IN"/>
          </a:p>
        </p:txBody>
      </p:sp>
      <p:sp>
        <p:nvSpPr>
          <p:cNvPr id="8" name="Rectangle 7"/>
          <p:cNvSpPr/>
          <p:nvPr/>
        </p:nvSpPr>
        <p:spPr>
          <a:xfrm>
            <a:off x="0" y="1556792"/>
            <a:ext cx="9144000" cy="5301208"/>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N"/>
          </a:p>
        </p:txBody>
      </p:sp>
      <p:sp>
        <p:nvSpPr>
          <p:cNvPr id="11" name="Title 1"/>
          <p:cNvSpPr txBox="1">
            <a:spLocks/>
          </p:cNvSpPr>
          <p:nvPr/>
        </p:nvSpPr>
        <p:spPr bwMode="auto">
          <a:xfrm>
            <a:off x="1115616" y="2959565"/>
            <a:ext cx="7705725" cy="122808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cap="all">
                <a:solidFill>
                  <a:srgbClr val="080808"/>
                </a:solidFill>
                <a:latin typeface="+mj-lt"/>
                <a:ea typeface="+mj-ea"/>
                <a:cs typeface="+mj-cs"/>
              </a:defRPr>
            </a:lvl1pPr>
            <a:lvl2pPr algn="l" rtl="0" eaLnBrk="1" fontAlgn="base" hangingPunct="1">
              <a:spcBef>
                <a:spcPct val="0"/>
              </a:spcBef>
              <a:spcAft>
                <a:spcPct val="0"/>
              </a:spcAft>
              <a:defRPr sz="3600">
                <a:solidFill>
                  <a:srgbClr val="080808"/>
                </a:solidFill>
                <a:latin typeface="Arial" charset="0"/>
              </a:defRPr>
            </a:lvl2pPr>
            <a:lvl3pPr algn="l" rtl="0" eaLnBrk="1" fontAlgn="base" hangingPunct="1">
              <a:spcBef>
                <a:spcPct val="0"/>
              </a:spcBef>
              <a:spcAft>
                <a:spcPct val="0"/>
              </a:spcAft>
              <a:defRPr sz="3600">
                <a:solidFill>
                  <a:srgbClr val="080808"/>
                </a:solidFill>
                <a:latin typeface="Arial" charset="0"/>
              </a:defRPr>
            </a:lvl3pPr>
            <a:lvl4pPr algn="l" rtl="0" eaLnBrk="1" fontAlgn="base" hangingPunct="1">
              <a:spcBef>
                <a:spcPct val="0"/>
              </a:spcBef>
              <a:spcAft>
                <a:spcPct val="0"/>
              </a:spcAft>
              <a:defRPr sz="3600">
                <a:solidFill>
                  <a:srgbClr val="080808"/>
                </a:solidFill>
                <a:latin typeface="Arial" charset="0"/>
              </a:defRPr>
            </a:lvl4pPr>
            <a:lvl5pPr algn="l" rtl="0" eaLnBrk="1" fontAlgn="base" hangingPunct="1">
              <a:spcBef>
                <a:spcPct val="0"/>
              </a:spcBef>
              <a:spcAft>
                <a:spcPct val="0"/>
              </a:spcAft>
              <a:defRPr sz="3600">
                <a:solidFill>
                  <a:srgbClr val="080808"/>
                </a:solidFill>
                <a:latin typeface="Arial" charset="0"/>
              </a:defRPr>
            </a:lvl5pPr>
            <a:lvl6pPr marL="457200" algn="l" rtl="0" eaLnBrk="1" fontAlgn="base" hangingPunct="1">
              <a:spcBef>
                <a:spcPct val="0"/>
              </a:spcBef>
              <a:spcAft>
                <a:spcPct val="0"/>
              </a:spcAft>
              <a:defRPr sz="3600">
                <a:solidFill>
                  <a:srgbClr val="080808"/>
                </a:solidFill>
                <a:latin typeface="Arial" charset="0"/>
              </a:defRPr>
            </a:lvl6pPr>
            <a:lvl7pPr marL="914400" algn="l" rtl="0" eaLnBrk="1" fontAlgn="base" hangingPunct="1">
              <a:spcBef>
                <a:spcPct val="0"/>
              </a:spcBef>
              <a:spcAft>
                <a:spcPct val="0"/>
              </a:spcAft>
              <a:defRPr sz="3600">
                <a:solidFill>
                  <a:srgbClr val="080808"/>
                </a:solidFill>
                <a:latin typeface="Arial" charset="0"/>
              </a:defRPr>
            </a:lvl7pPr>
            <a:lvl8pPr marL="1371600" algn="l" rtl="0" eaLnBrk="1" fontAlgn="base" hangingPunct="1">
              <a:spcBef>
                <a:spcPct val="0"/>
              </a:spcBef>
              <a:spcAft>
                <a:spcPct val="0"/>
              </a:spcAft>
              <a:defRPr sz="3600">
                <a:solidFill>
                  <a:srgbClr val="080808"/>
                </a:solidFill>
                <a:latin typeface="Arial" charset="0"/>
              </a:defRPr>
            </a:lvl8pPr>
            <a:lvl9pPr marL="1828800" algn="l" rtl="0" eaLnBrk="1" fontAlgn="base" hangingPunct="1">
              <a:spcBef>
                <a:spcPct val="0"/>
              </a:spcBef>
              <a:spcAft>
                <a:spcPct val="0"/>
              </a:spcAft>
              <a:defRPr sz="3600">
                <a:solidFill>
                  <a:srgbClr val="080808"/>
                </a:solidFill>
                <a:latin typeface="Arial" charset="0"/>
              </a:defRPr>
            </a:lvl9pPr>
          </a:lstStyle>
          <a:p>
            <a:pPr algn="ctr"/>
            <a:r>
              <a:rPr lang="en-IN" u="sng" dirty="0" smtClean="0">
                <a:solidFill>
                  <a:srgbClr val="C00000"/>
                </a:solidFill>
                <a:latin typeface="Times New Roman" pitchFamily="18" charset="0"/>
                <a:cs typeface="Times New Roman" pitchFamily="18" charset="0"/>
              </a:rPr>
              <a:t>LOCATION, LAYOUT, FLOW CHART OF MATERIALS AND MEN</a:t>
            </a:r>
            <a:endParaRPr lang="en-IN" u="sng"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326811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88640"/>
            <a:ext cx="7705725" cy="508000"/>
          </a:xfrm>
        </p:spPr>
        <p:txBody>
          <a:bodyPr/>
          <a:lstStyle/>
          <a:p>
            <a:r>
              <a:rPr lang="en-IN" b="1" u="sng" dirty="0" smtClean="0">
                <a:solidFill>
                  <a:srgbClr val="FF0000"/>
                </a:solidFill>
                <a:latin typeface="Times New Roman" pitchFamily="18" charset="0"/>
                <a:cs typeface="Times New Roman" pitchFamily="18" charset="0"/>
              </a:rPr>
              <a:t>Location of Hospital Pharmacy</a:t>
            </a:r>
            <a:endParaRPr lang="en-IN" b="1" u="sng" dirty="0">
              <a:solidFill>
                <a:srgbClr val="FF0000"/>
              </a:solidFill>
              <a:latin typeface="Times New Roman" pitchFamily="18" charset="0"/>
              <a:cs typeface="Times New Roman" pitchFamily="18" charset="0"/>
            </a:endParaRPr>
          </a:p>
        </p:txBody>
      </p:sp>
      <p:pic>
        <p:nvPicPr>
          <p:cNvPr id="2050" name="Picture 2"/>
          <p:cNvPicPr>
            <a:picLocks noChangeAspect="1" noChangeArrowheads="1"/>
          </p:cNvPicPr>
          <p:nvPr/>
        </p:nvPicPr>
        <p:blipFill rotWithShape="1">
          <a:blip r:embed="rId2">
            <a:lum bright="70000" contrast="-70000"/>
            <a:extLst>
              <a:ext uri="{28A0092B-C50C-407E-A947-70E740481C1C}">
                <a14:useLocalDpi xmlns:a14="http://schemas.microsoft.com/office/drawing/2010/main" xmlns="" val="0"/>
              </a:ext>
            </a:extLst>
          </a:blip>
          <a:srcRect l="1050" r="960"/>
          <a:stretch/>
        </p:blipFill>
        <p:spPr bwMode="auto">
          <a:xfrm>
            <a:off x="0" y="815389"/>
            <a:ext cx="9144000" cy="61420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Content Placeholder 2"/>
          <p:cNvSpPr>
            <a:spLocks noGrp="1"/>
          </p:cNvSpPr>
          <p:nvPr>
            <p:ph idx="1"/>
          </p:nvPr>
        </p:nvSpPr>
        <p:spPr>
          <a:xfrm>
            <a:off x="0" y="692696"/>
            <a:ext cx="9144000" cy="5877271"/>
          </a:xfrm>
        </p:spPr>
        <p:txBody>
          <a:bodyPr/>
          <a:lstStyle/>
          <a:p>
            <a:pPr algn="just"/>
            <a:r>
              <a:rPr lang="en-US" dirty="0" smtClean="0">
                <a:latin typeface="Times New Roman" pitchFamily="18" charset="0"/>
                <a:cs typeface="Times New Roman" pitchFamily="18" charset="0"/>
              </a:rPr>
              <a:t>The hospital pharmacy should be located </a:t>
            </a:r>
            <a:r>
              <a:rPr lang="en-US" dirty="0">
                <a:latin typeface="Times New Roman" pitchFamily="18" charset="0"/>
                <a:cs typeface="Times New Roman" pitchFamily="18" charset="0"/>
              </a:rPr>
              <a:t>in hospital premises so that patients and </a:t>
            </a:r>
            <a:r>
              <a:rPr lang="en-US" dirty="0" smtClean="0">
                <a:latin typeface="Times New Roman" pitchFamily="18" charset="0"/>
                <a:cs typeface="Times New Roman" pitchFamily="18" charset="0"/>
              </a:rPr>
              <a:t>staff </a:t>
            </a:r>
            <a:r>
              <a:rPr lang="en-IN" dirty="0" smtClean="0">
                <a:latin typeface="Times New Roman" pitchFamily="18" charset="0"/>
                <a:cs typeface="Times New Roman" pitchFamily="18" charset="0"/>
              </a:rPr>
              <a:t>can </a:t>
            </a:r>
            <a:r>
              <a:rPr lang="en-IN" dirty="0">
                <a:latin typeface="Times New Roman" pitchFamily="18" charset="0"/>
                <a:cs typeface="Times New Roman" pitchFamily="18" charset="0"/>
              </a:rPr>
              <a:t>easily approach </a:t>
            </a:r>
            <a:r>
              <a:rPr lang="en-IN" dirty="0" smtClean="0">
                <a:latin typeface="Times New Roman" pitchFamily="18" charset="0"/>
                <a:cs typeface="Times New Roman" pitchFamily="18" charset="0"/>
              </a:rPr>
              <a:t>it. </a:t>
            </a:r>
            <a:r>
              <a:rPr lang="en-US" dirty="0" smtClean="0">
                <a:latin typeface="Times New Roman" pitchFamily="18" charset="0"/>
                <a:cs typeface="Times New Roman" pitchFamily="18" charset="0"/>
              </a:rPr>
              <a:t>In </a:t>
            </a:r>
            <a:r>
              <a:rPr lang="en-US" dirty="0">
                <a:latin typeface="Times New Roman" pitchFamily="18" charset="0"/>
                <a:cs typeface="Times New Roman" pitchFamily="18" charset="0"/>
              </a:rPr>
              <a:t>multi-</a:t>
            </a:r>
            <a:r>
              <a:rPr lang="en-US" dirty="0" err="1">
                <a:latin typeface="Times New Roman" pitchFamily="18" charset="0"/>
                <a:cs typeface="Times New Roman" pitchFamily="18" charset="0"/>
              </a:rPr>
              <a:t>storeyed</a:t>
            </a:r>
            <a:r>
              <a:rPr lang="en-US" dirty="0">
                <a:latin typeface="Times New Roman" pitchFamily="18" charset="0"/>
                <a:cs typeface="Times New Roman" pitchFamily="18" charset="0"/>
              </a:rPr>
              <a:t> building of a hospital, the </a:t>
            </a:r>
            <a:r>
              <a:rPr lang="en-US" dirty="0" smtClean="0">
                <a:latin typeface="Times New Roman" pitchFamily="18" charset="0"/>
                <a:cs typeface="Times New Roman" pitchFamily="18" charset="0"/>
              </a:rPr>
              <a:t>pharmacy should </a:t>
            </a:r>
            <a:r>
              <a:rPr lang="en-US" dirty="0">
                <a:latin typeface="Times New Roman" pitchFamily="18" charset="0"/>
                <a:cs typeface="Times New Roman" pitchFamily="18" charset="0"/>
              </a:rPr>
              <a:t>be </a:t>
            </a:r>
            <a:r>
              <a:rPr lang="en-US" dirty="0">
                <a:solidFill>
                  <a:srgbClr val="0070C0"/>
                </a:solidFill>
                <a:latin typeface="Times New Roman" pitchFamily="18" charset="0"/>
                <a:cs typeface="Times New Roman" pitchFamily="18" charset="0"/>
              </a:rPr>
              <a:t>preferably located on ground </a:t>
            </a:r>
            <a:r>
              <a:rPr lang="en-US" dirty="0" smtClean="0">
                <a:solidFill>
                  <a:srgbClr val="0070C0"/>
                </a:solidFill>
                <a:latin typeface="Times New Roman" pitchFamily="18" charset="0"/>
                <a:cs typeface="Times New Roman" pitchFamily="18" charset="0"/>
              </a:rPr>
              <a:t>floor </a:t>
            </a:r>
            <a:r>
              <a:rPr lang="en-IN" dirty="0" smtClean="0">
                <a:latin typeface="Times New Roman" pitchFamily="18" charset="0"/>
                <a:cs typeface="Times New Roman" pitchFamily="18" charset="0"/>
              </a:rPr>
              <a:t>especially </a:t>
            </a:r>
            <a:r>
              <a:rPr lang="en-IN" dirty="0">
                <a:latin typeface="Times New Roman" pitchFamily="18" charset="0"/>
                <a:cs typeface="Times New Roman" pitchFamily="18" charset="0"/>
              </a:rPr>
              <a:t>the dispensing </a:t>
            </a:r>
            <a:r>
              <a:rPr lang="en-IN" dirty="0" smtClean="0">
                <a:latin typeface="Times New Roman" pitchFamily="18" charset="0"/>
                <a:cs typeface="Times New Roman" pitchFamily="18" charset="0"/>
              </a:rPr>
              <a:t>unit. </a:t>
            </a:r>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should be laid in such a way that </a:t>
            </a:r>
            <a:r>
              <a:rPr lang="en-US" dirty="0">
                <a:solidFill>
                  <a:srgbClr val="0070C0"/>
                </a:solidFill>
                <a:latin typeface="Times New Roman" pitchFamily="18" charset="0"/>
                <a:cs typeface="Times New Roman" pitchFamily="18" charset="0"/>
              </a:rPr>
              <a:t>there is </a:t>
            </a:r>
            <a:r>
              <a:rPr lang="en-US" dirty="0" smtClean="0">
                <a:solidFill>
                  <a:srgbClr val="0070C0"/>
                </a:solidFill>
                <a:latin typeface="Times New Roman" pitchFamily="18" charset="0"/>
                <a:cs typeface="Times New Roman" pitchFamily="18" charset="0"/>
              </a:rPr>
              <a:t>a continuous </a:t>
            </a:r>
            <a:r>
              <a:rPr lang="en-US" dirty="0">
                <a:solidFill>
                  <a:srgbClr val="0070C0"/>
                </a:solidFill>
                <a:latin typeface="Times New Roman" pitchFamily="18" charset="0"/>
                <a:cs typeface="Times New Roman" pitchFamily="18" charset="0"/>
              </a:rPr>
              <a:t>flow of men and materials</a:t>
            </a:r>
            <a:r>
              <a:rPr lang="en-US" dirty="0" smtClean="0">
                <a:solidFill>
                  <a:srgbClr val="0070C0"/>
                </a:solidFill>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OP pharmacy </a:t>
            </a:r>
            <a:r>
              <a:rPr lang="en-US" dirty="0" smtClean="0">
                <a:solidFill>
                  <a:srgbClr val="0070C0"/>
                </a:solidFill>
                <a:latin typeface="Times New Roman" pitchFamily="18" charset="0"/>
                <a:cs typeface="Times New Roman" pitchFamily="18" charset="0"/>
              </a:rPr>
              <a:t>should give a pleasant appearance </a:t>
            </a:r>
            <a:r>
              <a:rPr lang="en-US" dirty="0" smtClean="0">
                <a:latin typeface="Times New Roman" pitchFamily="18" charset="0"/>
                <a:cs typeface="Times New Roman" pitchFamily="18" charset="0"/>
              </a:rPr>
              <a:t>and must have </a:t>
            </a:r>
            <a:r>
              <a:rPr lang="en-US" dirty="0" smtClean="0">
                <a:solidFill>
                  <a:srgbClr val="0070C0"/>
                </a:solidFill>
                <a:latin typeface="Times New Roman" pitchFamily="18" charset="0"/>
                <a:cs typeface="Times New Roman" pitchFamily="18" charset="0"/>
              </a:rPr>
              <a:t>enough space for seating</a:t>
            </a:r>
            <a:r>
              <a:rPr lang="en-US" dirty="0" smtClean="0">
                <a:latin typeface="Times New Roman" pitchFamily="18" charset="0"/>
                <a:cs typeface="Times New Roman" pitchFamily="18" charset="0"/>
              </a:rPr>
              <a:t> of patients who have to wait for medicines. OPD’s waiting room </a:t>
            </a:r>
            <a:r>
              <a:rPr lang="en-US" dirty="0" smtClean="0">
                <a:solidFill>
                  <a:srgbClr val="0070C0"/>
                </a:solidFill>
                <a:latin typeface="Times New Roman" pitchFamily="18" charset="0"/>
                <a:cs typeface="Times New Roman" pitchFamily="18" charset="0"/>
              </a:rPr>
              <a:t>should give a professional look. </a:t>
            </a:r>
            <a:r>
              <a:rPr lang="en-US" dirty="0" smtClean="0">
                <a:latin typeface="Times New Roman" pitchFamily="18" charset="0"/>
                <a:cs typeface="Times New Roman" pitchFamily="18" charset="0"/>
              </a:rPr>
              <a:t>It </a:t>
            </a:r>
            <a:r>
              <a:rPr lang="en-US" dirty="0" smtClean="0">
                <a:solidFill>
                  <a:srgbClr val="0070C0"/>
                </a:solidFill>
                <a:latin typeface="Times New Roman" pitchFamily="18" charset="0"/>
                <a:cs typeface="Times New Roman" pitchFamily="18" charset="0"/>
              </a:rPr>
              <a:t>should have educative posters on health and hygiene and light </a:t>
            </a:r>
            <a:r>
              <a:rPr lang="en-US" dirty="0" smtClean="0">
                <a:latin typeface="Times New Roman" pitchFamily="18" charset="0"/>
                <a:cs typeface="Times New Roman" pitchFamily="18" charset="0"/>
              </a:rPr>
              <a:t>literature for reading. </a:t>
            </a:r>
          </a:p>
          <a:p>
            <a:pPr algn="just"/>
            <a:r>
              <a:rPr lang="en-US" dirty="0" smtClean="0">
                <a:solidFill>
                  <a:srgbClr val="0070C0"/>
                </a:solidFill>
                <a:latin typeface="Times New Roman" pitchFamily="18" charset="0"/>
                <a:cs typeface="Times New Roman" pitchFamily="18" charset="0"/>
              </a:rPr>
              <a:t>Space must be provided for routine manufacturing </a:t>
            </a:r>
            <a:r>
              <a:rPr lang="en-US" dirty="0" smtClean="0">
                <a:latin typeface="Times New Roman" pitchFamily="18" charset="0"/>
                <a:cs typeface="Times New Roman" pitchFamily="18" charset="0"/>
              </a:rPr>
              <a:t>of stock solution, bulk powders, ointments etc. </a:t>
            </a:r>
            <a:r>
              <a:rPr lang="en-US" dirty="0" smtClean="0">
                <a:solidFill>
                  <a:srgbClr val="0070C0"/>
                </a:solidFill>
                <a:latin typeface="Times New Roman" pitchFamily="18" charset="0"/>
                <a:cs typeface="Times New Roman" pitchFamily="18" charset="0"/>
              </a:rPr>
              <a:t>The manufacturing room should be adjacent to the pharmacy. </a:t>
            </a:r>
          </a:p>
          <a:p>
            <a:pPr algn="just"/>
            <a:endParaRPr lang="en-IN"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5439500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98000">
              <a:schemeClr val="bg1"/>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107504" y="188641"/>
            <a:ext cx="9036496" cy="6669359"/>
          </a:xfrm>
        </p:spPr>
        <p:txBody>
          <a:bodyPr/>
          <a:lstStyle/>
          <a:p>
            <a:pPr algn="just"/>
            <a:r>
              <a:rPr lang="en-IN" dirty="0" smtClean="0">
                <a:latin typeface="Times New Roman" pitchFamily="18" charset="0"/>
                <a:cs typeface="Times New Roman" pitchFamily="18" charset="0"/>
              </a:rPr>
              <a:t>Medical stores of a pharmacy should be adjacent to the pharmacy itself or should be directly concerned with pharmacy.</a:t>
            </a:r>
          </a:p>
          <a:p>
            <a:pPr algn="just"/>
            <a:r>
              <a:rPr lang="en-IN" dirty="0" smtClean="0">
                <a:latin typeface="Times New Roman" pitchFamily="18" charset="0"/>
                <a:cs typeface="Times New Roman" pitchFamily="18" charset="0"/>
              </a:rPr>
              <a:t>Pharmacy receives  materials from two sources:</a:t>
            </a:r>
          </a:p>
          <a:p>
            <a:pPr marL="514350" indent="-514350" algn="just">
              <a:buFont typeface="+mj-lt"/>
              <a:buAutoNum type="arabicPeriod"/>
            </a:pPr>
            <a:r>
              <a:rPr lang="en-IN" dirty="0" smtClean="0">
                <a:latin typeface="Times New Roman" pitchFamily="18" charset="0"/>
                <a:cs typeface="Times New Roman" pitchFamily="18" charset="0"/>
              </a:rPr>
              <a:t>Medical stores</a:t>
            </a:r>
          </a:p>
          <a:p>
            <a:pPr marL="514350" indent="-514350" algn="just">
              <a:buFont typeface="+mj-lt"/>
              <a:buAutoNum type="arabicPeriod"/>
            </a:pPr>
            <a:r>
              <a:rPr lang="en-IN" dirty="0" smtClean="0">
                <a:latin typeface="Times New Roman" pitchFamily="18" charset="0"/>
                <a:cs typeface="Times New Roman" pitchFamily="18" charset="0"/>
              </a:rPr>
              <a:t>Manufacturing division of the hospital.</a:t>
            </a:r>
          </a:p>
          <a:p>
            <a:pPr algn="just"/>
            <a:r>
              <a:rPr lang="en-IN" dirty="0" smtClean="0">
                <a:latin typeface="Times New Roman" pitchFamily="18" charset="0"/>
                <a:cs typeface="Times New Roman" pitchFamily="18" charset="0"/>
              </a:rPr>
              <a:t>Pharmacy issues materials to in-patients and out-patients. The in-patients are served by nursing stations who receive their materials from the pharmacy. </a:t>
            </a:r>
          </a:p>
        </p:txBody>
      </p:sp>
    </p:spTree>
    <p:extLst>
      <p:ext uri="{BB962C8B-B14F-4D97-AF65-F5344CB8AC3E}">
        <p14:creationId xmlns:p14="http://schemas.microsoft.com/office/powerpoint/2010/main" xmlns="" val="23111007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98000">
              <a:schemeClr val="bg1"/>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2887" t="36364" r="20597" b="7692"/>
          <a:stretch/>
        </p:blipFill>
        <p:spPr bwMode="auto">
          <a:xfrm>
            <a:off x="107504" y="980728"/>
            <a:ext cx="8928992" cy="57648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itle 3"/>
          <p:cNvSpPr>
            <a:spLocks noGrp="1"/>
          </p:cNvSpPr>
          <p:nvPr>
            <p:ph type="title"/>
          </p:nvPr>
        </p:nvSpPr>
        <p:spPr>
          <a:xfrm>
            <a:off x="719137" y="188640"/>
            <a:ext cx="7705725" cy="508000"/>
          </a:xfrm>
        </p:spPr>
        <p:txBody>
          <a:bodyPr/>
          <a:lstStyle/>
          <a:p>
            <a:pPr algn="ctr"/>
            <a:r>
              <a:rPr lang="en-IN" sz="3200" b="1" u="sng" dirty="0" smtClean="0">
                <a:solidFill>
                  <a:srgbClr val="990033"/>
                </a:solidFill>
                <a:latin typeface="Times New Roman" pitchFamily="18" charset="0"/>
                <a:cs typeface="Times New Roman" pitchFamily="18" charset="0"/>
              </a:rPr>
              <a:t>LAYOUT OF HOSPITAL PHARMACY</a:t>
            </a:r>
            <a:endParaRPr lang="en-IN" sz="3200" b="1" u="sng" dirty="0">
              <a:solidFill>
                <a:srgbClr val="990033"/>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8411729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ju\Desktop\Picture1.pn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8903"/>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384671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3958" t="18182" r="22894" b="8092"/>
          <a:stretch/>
        </p:blipFill>
        <p:spPr bwMode="auto">
          <a:xfrm>
            <a:off x="-6540" y="-21496"/>
            <a:ext cx="9305494" cy="68794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771614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4065" t="18782" r="22907" b="7292"/>
          <a:stretch/>
        </p:blipFill>
        <p:spPr bwMode="auto">
          <a:xfrm>
            <a:off x="0" y="0"/>
            <a:ext cx="9144000" cy="68062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040473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IN"/>
          </a:p>
        </p:txBody>
      </p:sp>
      <p:sp>
        <p:nvSpPr>
          <p:cNvPr id="10" name="Text Placeholder 9"/>
          <p:cNvSpPr>
            <a:spLocks noGrp="1"/>
          </p:cNvSpPr>
          <p:nvPr>
            <p:ph type="body" idx="1"/>
          </p:nvPr>
        </p:nvSpPr>
        <p:spPr/>
        <p:txBody>
          <a:bodyPr/>
          <a:lstStyle/>
          <a:p>
            <a:endParaRPr lang="en-IN"/>
          </a:p>
        </p:txBody>
      </p:sp>
      <p:sp>
        <p:nvSpPr>
          <p:cNvPr id="8" name="Rectangle 7"/>
          <p:cNvSpPr/>
          <p:nvPr/>
        </p:nvSpPr>
        <p:spPr>
          <a:xfrm>
            <a:off x="0" y="1556792"/>
            <a:ext cx="9144000" cy="5301208"/>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N"/>
          </a:p>
        </p:txBody>
      </p:sp>
      <p:sp>
        <p:nvSpPr>
          <p:cNvPr id="11" name="Title 1"/>
          <p:cNvSpPr txBox="1">
            <a:spLocks/>
          </p:cNvSpPr>
          <p:nvPr/>
        </p:nvSpPr>
        <p:spPr bwMode="auto">
          <a:xfrm>
            <a:off x="1093912" y="2060848"/>
            <a:ext cx="7705725" cy="122808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cap="all">
                <a:solidFill>
                  <a:srgbClr val="080808"/>
                </a:solidFill>
                <a:latin typeface="+mj-lt"/>
                <a:ea typeface="+mj-ea"/>
                <a:cs typeface="+mj-cs"/>
              </a:defRPr>
            </a:lvl1pPr>
            <a:lvl2pPr algn="l" rtl="0" eaLnBrk="1" fontAlgn="base" hangingPunct="1">
              <a:spcBef>
                <a:spcPct val="0"/>
              </a:spcBef>
              <a:spcAft>
                <a:spcPct val="0"/>
              </a:spcAft>
              <a:defRPr sz="3600">
                <a:solidFill>
                  <a:srgbClr val="080808"/>
                </a:solidFill>
                <a:latin typeface="Arial" charset="0"/>
              </a:defRPr>
            </a:lvl2pPr>
            <a:lvl3pPr algn="l" rtl="0" eaLnBrk="1" fontAlgn="base" hangingPunct="1">
              <a:spcBef>
                <a:spcPct val="0"/>
              </a:spcBef>
              <a:spcAft>
                <a:spcPct val="0"/>
              </a:spcAft>
              <a:defRPr sz="3600">
                <a:solidFill>
                  <a:srgbClr val="080808"/>
                </a:solidFill>
                <a:latin typeface="Arial" charset="0"/>
              </a:defRPr>
            </a:lvl3pPr>
            <a:lvl4pPr algn="l" rtl="0" eaLnBrk="1" fontAlgn="base" hangingPunct="1">
              <a:spcBef>
                <a:spcPct val="0"/>
              </a:spcBef>
              <a:spcAft>
                <a:spcPct val="0"/>
              </a:spcAft>
              <a:defRPr sz="3600">
                <a:solidFill>
                  <a:srgbClr val="080808"/>
                </a:solidFill>
                <a:latin typeface="Arial" charset="0"/>
              </a:defRPr>
            </a:lvl4pPr>
            <a:lvl5pPr algn="l" rtl="0" eaLnBrk="1" fontAlgn="base" hangingPunct="1">
              <a:spcBef>
                <a:spcPct val="0"/>
              </a:spcBef>
              <a:spcAft>
                <a:spcPct val="0"/>
              </a:spcAft>
              <a:defRPr sz="3600">
                <a:solidFill>
                  <a:srgbClr val="080808"/>
                </a:solidFill>
                <a:latin typeface="Arial" charset="0"/>
              </a:defRPr>
            </a:lvl5pPr>
            <a:lvl6pPr marL="457200" algn="l" rtl="0" eaLnBrk="1" fontAlgn="base" hangingPunct="1">
              <a:spcBef>
                <a:spcPct val="0"/>
              </a:spcBef>
              <a:spcAft>
                <a:spcPct val="0"/>
              </a:spcAft>
              <a:defRPr sz="3600">
                <a:solidFill>
                  <a:srgbClr val="080808"/>
                </a:solidFill>
                <a:latin typeface="Arial" charset="0"/>
              </a:defRPr>
            </a:lvl6pPr>
            <a:lvl7pPr marL="914400" algn="l" rtl="0" eaLnBrk="1" fontAlgn="base" hangingPunct="1">
              <a:spcBef>
                <a:spcPct val="0"/>
              </a:spcBef>
              <a:spcAft>
                <a:spcPct val="0"/>
              </a:spcAft>
              <a:defRPr sz="3600">
                <a:solidFill>
                  <a:srgbClr val="080808"/>
                </a:solidFill>
                <a:latin typeface="Arial" charset="0"/>
              </a:defRPr>
            </a:lvl7pPr>
            <a:lvl8pPr marL="1371600" algn="l" rtl="0" eaLnBrk="1" fontAlgn="base" hangingPunct="1">
              <a:spcBef>
                <a:spcPct val="0"/>
              </a:spcBef>
              <a:spcAft>
                <a:spcPct val="0"/>
              </a:spcAft>
              <a:defRPr sz="3600">
                <a:solidFill>
                  <a:srgbClr val="080808"/>
                </a:solidFill>
                <a:latin typeface="Arial" charset="0"/>
              </a:defRPr>
            </a:lvl8pPr>
            <a:lvl9pPr marL="1828800" algn="l" rtl="0" eaLnBrk="1" fontAlgn="base" hangingPunct="1">
              <a:spcBef>
                <a:spcPct val="0"/>
              </a:spcBef>
              <a:spcAft>
                <a:spcPct val="0"/>
              </a:spcAft>
              <a:defRPr sz="3600">
                <a:solidFill>
                  <a:srgbClr val="080808"/>
                </a:solidFill>
                <a:latin typeface="Arial" charset="0"/>
              </a:defRPr>
            </a:lvl9pPr>
          </a:lstStyle>
          <a:p>
            <a:pPr algn="ctr"/>
            <a:r>
              <a:rPr lang="en-IN" u="sng" dirty="0" smtClean="0">
                <a:solidFill>
                  <a:srgbClr val="C00000"/>
                </a:solidFill>
                <a:latin typeface="Times New Roman" pitchFamily="18" charset="0"/>
                <a:cs typeface="Times New Roman" pitchFamily="18" charset="0"/>
              </a:rPr>
              <a:t>PERSONNEL AND FLOOR SPACE REQUIREMENTS INCLUDING EQUIPMENTS BASED ON INDIVIDUAL BASIC NEEDS</a:t>
            </a:r>
            <a:endParaRPr lang="en-IN" u="sng"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42601057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98000">
              <a:schemeClr val="bg1"/>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55576" y="404664"/>
            <a:ext cx="7705725" cy="508000"/>
          </a:xfrm>
        </p:spPr>
        <p:txBody>
          <a:bodyPr/>
          <a:lstStyle/>
          <a:p>
            <a:pPr algn="ctr"/>
            <a:r>
              <a:rPr lang="en-IN" sz="3200" b="1" u="sng" dirty="0">
                <a:solidFill>
                  <a:srgbClr val="C00000"/>
                </a:solidFill>
                <a:latin typeface="Times New Roman" pitchFamily="18" charset="0"/>
                <a:cs typeface="Times New Roman" pitchFamily="18" charset="0"/>
              </a:rPr>
              <a:t>FACILITIES REQUIRED IN HOSPITAL</a:t>
            </a:r>
            <a:br>
              <a:rPr lang="en-IN" sz="3200" b="1" u="sng" dirty="0">
                <a:solidFill>
                  <a:srgbClr val="C00000"/>
                </a:solidFill>
                <a:latin typeface="Times New Roman" pitchFamily="18" charset="0"/>
                <a:cs typeface="Times New Roman" pitchFamily="18" charset="0"/>
              </a:rPr>
            </a:br>
            <a:r>
              <a:rPr lang="en-IN" sz="3200" b="1" u="sng" dirty="0">
                <a:solidFill>
                  <a:srgbClr val="C00000"/>
                </a:solidFill>
                <a:latin typeface="Times New Roman" pitchFamily="18" charset="0"/>
                <a:cs typeface="Times New Roman" pitchFamily="18" charset="0"/>
              </a:rPr>
              <a:t>PHARMACY</a:t>
            </a:r>
          </a:p>
        </p:txBody>
      </p:sp>
      <p:sp>
        <p:nvSpPr>
          <p:cNvPr id="5" name="Content Placeholder 4"/>
          <p:cNvSpPr>
            <a:spLocks noGrp="1"/>
          </p:cNvSpPr>
          <p:nvPr>
            <p:ph idx="1"/>
          </p:nvPr>
        </p:nvSpPr>
        <p:spPr>
          <a:xfrm>
            <a:off x="0" y="1268760"/>
            <a:ext cx="9036496" cy="5472607"/>
          </a:xfrm>
        </p:spPr>
        <p:txBody>
          <a:bodyPr/>
          <a:lstStyle/>
          <a:p>
            <a:pPr algn="just"/>
            <a:r>
              <a:rPr lang="en-US" dirty="0" smtClean="0">
                <a:latin typeface="Times New Roman" pitchFamily="18" charset="0"/>
                <a:cs typeface="Times New Roman" pitchFamily="18" charset="0"/>
              </a:rPr>
              <a:t>In </a:t>
            </a:r>
            <a:r>
              <a:rPr lang="en-US" dirty="0">
                <a:latin typeface="Times New Roman" pitchFamily="18" charset="0"/>
                <a:cs typeface="Times New Roman" pitchFamily="18" charset="0"/>
              </a:rPr>
              <a:t>smaller hospitals, with one pharmacist only, </a:t>
            </a:r>
            <a:r>
              <a:rPr lang="en-US" dirty="0" smtClean="0">
                <a:latin typeface="Times New Roman" pitchFamily="18" charset="0"/>
                <a:cs typeface="Times New Roman" pitchFamily="18" charset="0"/>
              </a:rPr>
              <a:t>one room </a:t>
            </a:r>
            <a:r>
              <a:rPr lang="en-US" dirty="0">
                <a:latin typeface="Times New Roman" pitchFamily="18" charset="0"/>
                <a:cs typeface="Times New Roman" pitchFamily="18" charset="0"/>
              </a:rPr>
              <a:t>is required for pharmacy, having a </a:t>
            </a:r>
            <a:r>
              <a:rPr lang="en-US" dirty="0" smtClean="0">
                <a:latin typeface="Times New Roman" pitchFamily="18" charset="0"/>
                <a:cs typeface="Times New Roman" pitchFamily="18" charset="0"/>
              </a:rPr>
              <a:t>combination of </a:t>
            </a:r>
            <a:r>
              <a:rPr lang="en-US" dirty="0">
                <a:latin typeface="Times New Roman" pitchFamily="18" charset="0"/>
                <a:cs typeface="Times New Roman" pitchFamily="18" charset="0"/>
              </a:rPr>
              <a:t>dispensing, manufacturing, administrative and </a:t>
            </a:r>
            <a:r>
              <a:rPr lang="en-US" dirty="0" smtClean="0">
                <a:latin typeface="Times New Roman" pitchFamily="18" charset="0"/>
                <a:cs typeface="Times New Roman" pitchFamily="18" charset="0"/>
              </a:rPr>
              <a:t>all other </a:t>
            </a:r>
            <a:r>
              <a:rPr lang="en-US" dirty="0">
                <a:latin typeface="Times New Roman" pitchFamily="18" charset="0"/>
                <a:cs typeface="Times New Roman" pitchFamily="18" charset="0"/>
              </a:rPr>
              <a:t>sections of complete pharmaceutical service</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For sterile products there should be a separate room </a:t>
            </a:r>
            <a:r>
              <a:rPr lang="en-US" dirty="0" smtClean="0">
                <a:latin typeface="Times New Roman" pitchFamily="18" charset="0"/>
                <a:cs typeface="Times New Roman" pitchFamily="18" charset="0"/>
              </a:rPr>
              <a:t>or </a:t>
            </a:r>
            <a:r>
              <a:rPr lang="en-IN" dirty="0" smtClean="0">
                <a:latin typeface="Times New Roman" pitchFamily="18" charset="0"/>
                <a:cs typeface="Times New Roman" pitchFamily="18" charset="0"/>
              </a:rPr>
              <a:t>area.</a:t>
            </a:r>
          </a:p>
          <a:p>
            <a:pPr algn="just"/>
            <a:r>
              <a:rPr lang="en-US" dirty="0">
                <a:latin typeface="Times New Roman" pitchFamily="18" charset="0"/>
                <a:cs typeface="Times New Roman" pitchFamily="18" charset="0"/>
              </a:rPr>
              <a:t>In large hospitals, with 200 or more </a:t>
            </a:r>
            <a:r>
              <a:rPr lang="en-US" dirty="0" smtClean="0">
                <a:latin typeface="Times New Roman" pitchFamily="18" charset="0"/>
                <a:cs typeface="Times New Roman" pitchFamily="18" charset="0"/>
              </a:rPr>
              <a:t>beds, departmentalization </a:t>
            </a:r>
            <a:r>
              <a:rPr lang="en-US" dirty="0">
                <a:latin typeface="Times New Roman" pitchFamily="18" charset="0"/>
                <a:cs typeface="Times New Roman" pitchFamily="18" charset="0"/>
              </a:rPr>
              <a:t>of pharmacy activities </a:t>
            </a:r>
            <a:r>
              <a:rPr lang="en-US" dirty="0" smtClean="0">
                <a:latin typeface="Times New Roman" pitchFamily="18" charset="0"/>
                <a:cs typeface="Times New Roman" pitchFamily="18" charset="0"/>
              </a:rPr>
              <a:t>is </a:t>
            </a:r>
            <a:r>
              <a:rPr lang="en-IN" dirty="0" smtClean="0">
                <a:latin typeface="Times New Roman" pitchFamily="18" charset="0"/>
                <a:cs typeface="Times New Roman" pitchFamily="18" charset="0"/>
              </a:rPr>
              <a:t>required. </a:t>
            </a:r>
            <a:r>
              <a:rPr lang="en-US" dirty="0" smtClean="0">
                <a:latin typeface="Times New Roman" pitchFamily="18" charset="0"/>
                <a:cs typeface="Times New Roman" pitchFamily="18" charset="0"/>
              </a:rPr>
              <a:t>A </a:t>
            </a:r>
            <a:r>
              <a:rPr lang="en-US" dirty="0">
                <a:latin typeface="Times New Roman" pitchFamily="18" charset="0"/>
                <a:cs typeface="Times New Roman" pitchFamily="18" charset="0"/>
              </a:rPr>
              <a:t>separate area is required for :-</a:t>
            </a:r>
          </a:p>
          <a:p>
            <a:pPr lvl="1" algn="just">
              <a:buFont typeface="Wingdings" pitchFamily="2" charset="2"/>
              <a:buChar char="ü"/>
            </a:pPr>
            <a:r>
              <a:rPr lang="en-IN" sz="2800" b="0" dirty="0" smtClean="0">
                <a:latin typeface="Times New Roman" pitchFamily="18" charset="0"/>
                <a:cs typeface="Times New Roman" pitchFamily="18" charset="0"/>
              </a:rPr>
              <a:t>Inpatient </a:t>
            </a:r>
            <a:r>
              <a:rPr lang="en-IN" sz="2800" b="0" dirty="0">
                <a:latin typeface="Times New Roman" pitchFamily="18" charset="0"/>
                <a:cs typeface="Times New Roman" pitchFamily="18" charset="0"/>
              </a:rPr>
              <a:t>services and unit dose </a:t>
            </a:r>
            <a:r>
              <a:rPr lang="en-IN" sz="2800" b="0" dirty="0" smtClean="0">
                <a:latin typeface="Times New Roman" pitchFamily="18" charset="0"/>
                <a:cs typeface="Times New Roman" pitchFamily="18" charset="0"/>
              </a:rPr>
              <a:t>dispensing</a:t>
            </a:r>
          </a:p>
          <a:p>
            <a:pPr lvl="1" algn="just">
              <a:buFont typeface="Wingdings" pitchFamily="2" charset="2"/>
              <a:buChar char="ü"/>
            </a:pPr>
            <a:r>
              <a:rPr lang="en-IN" sz="2800" b="0" dirty="0" smtClean="0">
                <a:latin typeface="Times New Roman" pitchFamily="18" charset="0"/>
                <a:cs typeface="Times New Roman" pitchFamily="18" charset="0"/>
              </a:rPr>
              <a:t>Outpatient service</a:t>
            </a:r>
          </a:p>
          <a:p>
            <a:pPr lvl="1" algn="just">
              <a:buFont typeface="Wingdings" pitchFamily="2" charset="2"/>
              <a:buChar char="ü"/>
            </a:pPr>
            <a:r>
              <a:rPr lang="en-US" sz="2800" b="0" dirty="0" smtClean="0">
                <a:latin typeface="Times New Roman" pitchFamily="18" charset="0"/>
                <a:cs typeface="Times New Roman" pitchFamily="18" charset="0"/>
              </a:rPr>
              <a:t>An </a:t>
            </a:r>
            <a:r>
              <a:rPr lang="en-US" sz="2800" b="0" dirty="0">
                <a:latin typeface="Times New Roman" pitchFamily="18" charset="0"/>
                <a:cs typeface="Times New Roman" pitchFamily="18" charset="0"/>
              </a:rPr>
              <a:t>office for the chief pharmacist</a:t>
            </a:r>
            <a:endParaRPr lang="en-US" sz="2800" b="0" dirty="0" smtClean="0">
              <a:latin typeface="Times New Roman" pitchFamily="18" charset="0"/>
              <a:cs typeface="Times New Roman" pitchFamily="18" charset="0"/>
            </a:endParaRPr>
          </a:p>
          <a:p>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xmlns="" val="18758957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98000">
              <a:schemeClr val="bg1"/>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179512" y="188641"/>
            <a:ext cx="8964488" cy="6480448"/>
          </a:xfrm>
        </p:spPr>
        <p:txBody>
          <a:bodyPr/>
          <a:lstStyle/>
          <a:p>
            <a:pPr lvl="1">
              <a:buFont typeface="Wingdings" pitchFamily="2" charset="2"/>
              <a:buChar char="ü"/>
            </a:pPr>
            <a:r>
              <a:rPr lang="en-IN" sz="2800" b="0" dirty="0">
                <a:latin typeface="Times New Roman" pitchFamily="18" charset="0"/>
                <a:cs typeface="Times New Roman" pitchFamily="18" charset="0"/>
              </a:rPr>
              <a:t>A compounding </a:t>
            </a:r>
            <a:r>
              <a:rPr lang="en-IN" sz="2800" b="0" dirty="0" smtClean="0">
                <a:latin typeface="Times New Roman" pitchFamily="18" charset="0"/>
                <a:cs typeface="Times New Roman" pitchFamily="18" charset="0"/>
              </a:rPr>
              <a:t>room</a:t>
            </a:r>
          </a:p>
          <a:p>
            <a:pPr lvl="1">
              <a:buFont typeface="Wingdings" pitchFamily="2" charset="2"/>
              <a:buChar char="ü"/>
            </a:pPr>
            <a:r>
              <a:rPr lang="en-IN" sz="2800" b="0" dirty="0" smtClean="0">
                <a:latin typeface="Times New Roman" pitchFamily="18" charset="0"/>
                <a:cs typeface="Times New Roman" pitchFamily="18" charset="0"/>
              </a:rPr>
              <a:t>Prepacking </a:t>
            </a:r>
            <a:r>
              <a:rPr lang="en-IN" sz="2800" b="0" dirty="0">
                <a:latin typeface="Times New Roman" pitchFamily="18" charset="0"/>
                <a:cs typeface="Times New Roman" pitchFamily="18" charset="0"/>
              </a:rPr>
              <a:t>and labelling </a:t>
            </a:r>
            <a:r>
              <a:rPr lang="en-IN" sz="2800" b="0" dirty="0" smtClean="0">
                <a:latin typeface="Times New Roman" pitchFamily="18" charset="0"/>
                <a:cs typeface="Times New Roman" pitchFamily="18" charset="0"/>
              </a:rPr>
              <a:t>room</a:t>
            </a:r>
          </a:p>
          <a:p>
            <a:pPr lvl="1">
              <a:buFont typeface="Wingdings" pitchFamily="2" charset="2"/>
              <a:buChar char="ü"/>
            </a:pPr>
            <a:r>
              <a:rPr lang="en-IN" sz="2800" b="0" dirty="0" smtClean="0">
                <a:latin typeface="Times New Roman" pitchFamily="18" charset="0"/>
                <a:cs typeface="Times New Roman" pitchFamily="18" charset="0"/>
              </a:rPr>
              <a:t>A </a:t>
            </a:r>
            <a:r>
              <a:rPr lang="en-IN" sz="2800" b="0" dirty="0">
                <a:latin typeface="Times New Roman" pitchFamily="18" charset="0"/>
                <a:cs typeface="Times New Roman" pitchFamily="18" charset="0"/>
              </a:rPr>
              <a:t>store </a:t>
            </a:r>
            <a:r>
              <a:rPr lang="en-IN" sz="2800" b="0" dirty="0" smtClean="0">
                <a:latin typeface="Times New Roman" pitchFamily="18" charset="0"/>
                <a:cs typeface="Times New Roman" pitchFamily="18" charset="0"/>
              </a:rPr>
              <a:t>room</a:t>
            </a:r>
          </a:p>
          <a:p>
            <a:pPr lvl="1" algn="just">
              <a:buFont typeface="Wingdings" pitchFamily="2" charset="2"/>
              <a:buChar char="ü"/>
            </a:pPr>
            <a:r>
              <a:rPr lang="en-IN" sz="2800" b="0" dirty="0" smtClean="0">
                <a:latin typeface="Times New Roman" pitchFamily="18" charset="0"/>
                <a:cs typeface="Times New Roman" pitchFamily="18" charset="0"/>
              </a:rPr>
              <a:t>Sterile </a:t>
            </a:r>
            <a:r>
              <a:rPr lang="en-IN" sz="2800" b="0" dirty="0">
                <a:latin typeface="Times New Roman" pitchFamily="18" charset="0"/>
                <a:cs typeface="Times New Roman" pitchFamily="18" charset="0"/>
              </a:rPr>
              <a:t>products </a:t>
            </a:r>
            <a:r>
              <a:rPr lang="en-IN" sz="2800" b="0" dirty="0" smtClean="0">
                <a:latin typeface="Times New Roman" pitchFamily="18" charset="0"/>
                <a:cs typeface="Times New Roman" pitchFamily="18" charset="0"/>
              </a:rPr>
              <a:t>room</a:t>
            </a:r>
          </a:p>
          <a:p>
            <a:pPr algn="just"/>
            <a:r>
              <a:rPr lang="en-US" dirty="0">
                <a:latin typeface="Times New Roman" pitchFamily="18" charset="0"/>
                <a:cs typeface="Times New Roman" pitchFamily="18" charset="0"/>
              </a:rPr>
              <a:t>A separate area for drug information services </a:t>
            </a:r>
            <a:r>
              <a:rPr lang="en-US" dirty="0" smtClean="0">
                <a:latin typeface="Times New Roman" pitchFamily="18" charset="0"/>
                <a:cs typeface="Times New Roman" pitchFamily="18" charset="0"/>
              </a:rPr>
              <a:t>and space </a:t>
            </a:r>
            <a:r>
              <a:rPr lang="en-US" dirty="0">
                <a:latin typeface="Times New Roman" pitchFamily="18" charset="0"/>
                <a:cs typeface="Times New Roman" pitchFamily="18" charset="0"/>
              </a:rPr>
              <a:t>assigned on various nursing units for </a:t>
            </a:r>
            <a:r>
              <a:rPr lang="en-US" dirty="0" smtClean="0">
                <a:latin typeface="Times New Roman" pitchFamily="18" charset="0"/>
                <a:cs typeface="Times New Roman" pitchFamily="18" charset="0"/>
              </a:rPr>
              <a:t>unit </a:t>
            </a:r>
            <a:r>
              <a:rPr lang="en-IN" dirty="0" smtClean="0">
                <a:latin typeface="Times New Roman" pitchFamily="18" charset="0"/>
                <a:cs typeface="Times New Roman" pitchFamily="18" charset="0"/>
              </a:rPr>
              <a:t>dose </a:t>
            </a:r>
            <a:r>
              <a:rPr lang="en-IN" dirty="0">
                <a:latin typeface="Times New Roman" pitchFamily="18" charset="0"/>
                <a:cs typeface="Times New Roman" pitchFamily="18" charset="0"/>
              </a:rPr>
              <a:t>drug administration</a:t>
            </a:r>
            <a:r>
              <a:rPr lang="en-IN" dirty="0" smtClean="0">
                <a:latin typeface="Times New Roman" pitchFamily="18" charset="0"/>
                <a:cs typeface="Times New Roman" pitchFamily="18" charset="0"/>
              </a:rPr>
              <a:t>.</a:t>
            </a:r>
          </a:p>
          <a:p>
            <a:pPr algn="just"/>
            <a:endParaRPr lang="en-IN" sz="3200" b="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3088701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45000">
              <a:schemeClr val="bg1"/>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843808" y="332656"/>
            <a:ext cx="7056438" cy="719137"/>
          </a:xfrm>
        </p:spPr>
        <p:txBody>
          <a:bodyPr/>
          <a:lstStyle/>
          <a:p>
            <a:pPr eaLnBrk="1" hangingPunct="1"/>
            <a:r>
              <a:rPr lang="en-US" b="1" u="sng" dirty="0" smtClean="0">
                <a:solidFill>
                  <a:srgbClr val="C00000"/>
                </a:solidFill>
                <a:latin typeface="Times New Roman" pitchFamily="18" charset="0"/>
                <a:cs typeface="Times New Roman" pitchFamily="18" charset="0"/>
              </a:rPr>
              <a:t>Introduction</a:t>
            </a:r>
          </a:p>
        </p:txBody>
      </p:sp>
      <p:sp>
        <p:nvSpPr>
          <p:cNvPr id="5123" name="Rectangle 3"/>
          <p:cNvSpPr>
            <a:spLocks noGrp="1" noChangeArrowheads="1"/>
          </p:cNvSpPr>
          <p:nvPr>
            <p:ph type="body" idx="1"/>
          </p:nvPr>
        </p:nvSpPr>
        <p:spPr>
          <a:xfrm>
            <a:off x="0" y="1196082"/>
            <a:ext cx="9144000" cy="5661918"/>
          </a:xfrm>
        </p:spPr>
        <p:txBody>
          <a:bodyPr/>
          <a:lstStyle/>
          <a:p>
            <a:pPr algn="just"/>
            <a:r>
              <a:rPr lang="en-US" dirty="0">
                <a:solidFill>
                  <a:srgbClr val="000000"/>
                </a:solidFill>
                <a:latin typeface="Times New Roman" pitchFamily="18" charset="0"/>
                <a:cs typeface="Times New Roman" pitchFamily="18" charset="0"/>
              </a:rPr>
              <a:t>Hospital pharmacy is one of the most important department among several departments of a hospital. </a:t>
            </a:r>
            <a:endParaRPr lang="en-US" dirty="0" smtClean="0">
              <a:solidFill>
                <a:srgbClr val="000000"/>
              </a:solidFill>
              <a:latin typeface="Times New Roman" pitchFamily="18" charset="0"/>
              <a:cs typeface="Times New Roman" pitchFamily="18" charset="0"/>
            </a:endParaRPr>
          </a:p>
          <a:p>
            <a:pPr algn="just"/>
            <a:r>
              <a:rPr lang="en-US" b="1" dirty="0" smtClean="0">
                <a:solidFill>
                  <a:srgbClr val="3366CC"/>
                </a:solidFill>
                <a:latin typeface="Times New Roman" pitchFamily="18" charset="0"/>
                <a:cs typeface="Times New Roman" pitchFamily="18" charset="0"/>
              </a:rPr>
              <a:t>Hospital </a:t>
            </a:r>
            <a:r>
              <a:rPr lang="en-US" b="1" dirty="0">
                <a:solidFill>
                  <a:srgbClr val="3366CC"/>
                </a:solidFill>
                <a:latin typeface="Times New Roman" pitchFamily="18" charset="0"/>
                <a:cs typeface="Times New Roman" pitchFamily="18" charset="0"/>
              </a:rPr>
              <a:t>pharmacy may be defined as that department of the hospital which deals with procurement, </a:t>
            </a:r>
            <a:r>
              <a:rPr lang="en-US" b="1" dirty="0" smtClean="0">
                <a:solidFill>
                  <a:srgbClr val="3366CC"/>
                </a:solidFill>
                <a:latin typeface="Times New Roman" pitchFamily="18" charset="0"/>
                <a:cs typeface="Times New Roman" pitchFamily="18" charset="0"/>
              </a:rPr>
              <a:t>storage, </a:t>
            </a:r>
            <a:r>
              <a:rPr lang="en-US" b="1" dirty="0">
                <a:solidFill>
                  <a:srgbClr val="3366CC"/>
                </a:solidFill>
                <a:latin typeface="Times New Roman" pitchFamily="18" charset="0"/>
                <a:cs typeface="Times New Roman" pitchFamily="18" charset="0"/>
              </a:rPr>
              <a:t>compounding, </a:t>
            </a:r>
            <a:r>
              <a:rPr lang="en-US" b="1" dirty="0" smtClean="0">
                <a:solidFill>
                  <a:srgbClr val="3366CC"/>
                </a:solidFill>
                <a:latin typeface="Times New Roman" pitchFamily="18" charset="0"/>
                <a:cs typeface="Times New Roman" pitchFamily="18" charset="0"/>
              </a:rPr>
              <a:t>dispensing, </a:t>
            </a:r>
            <a:r>
              <a:rPr lang="en-US" b="1" dirty="0">
                <a:solidFill>
                  <a:srgbClr val="3366CC"/>
                </a:solidFill>
                <a:latin typeface="Times New Roman" pitchFamily="18" charset="0"/>
                <a:cs typeface="Times New Roman" pitchFamily="18" charset="0"/>
              </a:rPr>
              <a:t>manufacturing, testing, packaging and distribution of drugs. </a:t>
            </a:r>
            <a:endParaRPr lang="en-US" b="1" dirty="0" smtClean="0">
              <a:solidFill>
                <a:srgbClr val="3366CC"/>
              </a:solidFill>
              <a:latin typeface="Times New Roman" pitchFamily="18" charset="0"/>
              <a:cs typeface="Times New Roman" pitchFamily="18" charset="0"/>
            </a:endParaRPr>
          </a:p>
          <a:p>
            <a:pPr algn="just"/>
            <a:r>
              <a:rPr lang="en-US" dirty="0">
                <a:solidFill>
                  <a:srgbClr val="000000"/>
                </a:solidFill>
                <a:latin typeface="Times New Roman" pitchFamily="18" charset="0"/>
                <a:cs typeface="Times New Roman" pitchFamily="18" charset="0"/>
              </a:rPr>
              <a:t>It is also concerned with education and research in pharmaceutical services. A hospital pharmacy is controlled by </a:t>
            </a:r>
            <a:r>
              <a:rPr lang="en-US" dirty="0" smtClean="0">
                <a:solidFill>
                  <a:srgbClr val="000000"/>
                </a:solidFill>
                <a:latin typeface="Times New Roman" pitchFamily="18" charset="0"/>
                <a:cs typeface="Times New Roman" pitchFamily="18" charset="0"/>
              </a:rPr>
              <a:t>a professionally </a:t>
            </a:r>
            <a:r>
              <a:rPr lang="en-US" dirty="0">
                <a:solidFill>
                  <a:srgbClr val="000000"/>
                </a:solidFill>
                <a:latin typeface="Times New Roman" pitchFamily="18" charset="0"/>
                <a:cs typeface="Times New Roman" pitchFamily="18" charset="0"/>
              </a:rPr>
              <a:t>competent and a qualified pharmacist.</a:t>
            </a:r>
            <a:endParaRPr lang="en-IN" dirty="0">
              <a:solidFill>
                <a:srgbClr val="000000"/>
              </a:solidFill>
              <a:latin typeface="Times New Roman" pitchFamily="18" charset="0"/>
              <a:cs typeface="Times New Roman" pitchFamily="18" charset="0"/>
            </a:endParaRPr>
          </a:p>
          <a:p>
            <a:pPr algn="just"/>
            <a:endParaRPr lang="en-US" dirty="0" smtClean="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9514338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98000">
              <a:schemeClr val="bg1"/>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7705725" cy="508000"/>
          </a:xfrm>
        </p:spPr>
        <p:txBody>
          <a:bodyPr/>
          <a:lstStyle/>
          <a:p>
            <a:pPr algn="ctr"/>
            <a:r>
              <a:rPr lang="en-IN" sz="3200" b="1" u="sng" dirty="0">
                <a:solidFill>
                  <a:srgbClr val="C00000"/>
                </a:solidFill>
                <a:latin typeface="Times New Roman" pitchFamily="18" charset="0"/>
                <a:cs typeface="Times New Roman" pitchFamily="18" charset="0"/>
              </a:rPr>
              <a:t>FLOOR SPACE REQUIREMENTS</a:t>
            </a:r>
          </a:p>
        </p:txBody>
      </p:sp>
      <p:sp>
        <p:nvSpPr>
          <p:cNvPr id="3" name="Content Placeholder 2"/>
          <p:cNvSpPr>
            <a:spLocks noGrp="1"/>
          </p:cNvSpPr>
          <p:nvPr>
            <p:ph idx="1"/>
          </p:nvPr>
        </p:nvSpPr>
        <p:spPr>
          <a:xfrm>
            <a:off x="19502" y="753554"/>
            <a:ext cx="9016993" cy="6093295"/>
          </a:xfrm>
        </p:spPr>
        <p:txBody>
          <a:bodyPr/>
          <a:lstStyle/>
          <a:p>
            <a:pPr algn="just">
              <a:lnSpc>
                <a:spcPct val="150000"/>
              </a:lnSpc>
            </a:pPr>
            <a:r>
              <a:rPr lang="en-US" b="1" dirty="0">
                <a:latin typeface="Times New Roman" pitchFamily="18" charset="0"/>
                <a:cs typeface="Times New Roman" pitchFamily="18" charset="0"/>
              </a:rPr>
              <a:t>250 sq. feet is the minimum required area </a:t>
            </a:r>
            <a:r>
              <a:rPr lang="en-US" dirty="0">
                <a:latin typeface="Times New Roman" pitchFamily="18" charset="0"/>
                <a:cs typeface="Times New Roman" pitchFamily="18" charset="0"/>
              </a:rPr>
              <a:t>for any </a:t>
            </a:r>
            <a:r>
              <a:rPr lang="en-US" dirty="0" smtClean="0">
                <a:latin typeface="Times New Roman" pitchFamily="18" charset="0"/>
                <a:cs typeface="Times New Roman" pitchFamily="18" charset="0"/>
              </a:rPr>
              <a:t>sized </a:t>
            </a:r>
            <a:r>
              <a:rPr lang="en-IN" dirty="0" smtClean="0">
                <a:latin typeface="Times New Roman" pitchFamily="18" charset="0"/>
                <a:cs typeface="Times New Roman" pitchFamily="18" charset="0"/>
              </a:rPr>
              <a:t>hospital. </a:t>
            </a:r>
            <a:r>
              <a:rPr lang="en-US" dirty="0" smtClean="0">
                <a:latin typeface="Times New Roman" pitchFamily="18" charset="0"/>
                <a:cs typeface="Times New Roman" pitchFamily="18" charset="0"/>
              </a:rPr>
              <a:t>10 </a:t>
            </a:r>
            <a:r>
              <a:rPr lang="en-US" dirty="0">
                <a:latin typeface="Times New Roman" pitchFamily="18" charset="0"/>
                <a:cs typeface="Times New Roman" pitchFamily="18" charset="0"/>
              </a:rPr>
              <a:t>sq. feet per bed in 100 </a:t>
            </a:r>
            <a:r>
              <a:rPr lang="en-US" dirty="0" smtClean="0">
                <a:latin typeface="Times New Roman" pitchFamily="18" charset="0"/>
                <a:cs typeface="Times New Roman" pitchFamily="18" charset="0"/>
              </a:rPr>
              <a:t>bedded hospital. Floors </a:t>
            </a:r>
            <a:r>
              <a:rPr lang="en-US" dirty="0">
                <a:latin typeface="Times New Roman" pitchFamily="18" charset="0"/>
                <a:cs typeface="Times New Roman" pitchFamily="18" charset="0"/>
              </a:rPr>
              <a:t>of pharmacy should be </a:t>
            </a:r>
            <a:r>
              <a:rPr lang="en-US" dirty="0">
                <a:solidFill>
                  <a:srgbClr val="FF0000"/>
                </a:solidFill>
                <a:latin typeface="Times New Roman" pitchFamily="18" charset="0"/>
                <a:cs typeface="Times New Roman" pitchFamily="18" charset="0"/>
              </a:rPr>
              <a:t>smooth, easily washable </a:t>
            </a:r>
            <a:r>
              <a:rPr lang="en-US" dirty="0" smtClean="0">
                <a:solidFill>
                  <a:srgbClr val="FF0000"/>
                </a:solidFill>
                <a:latin typeface="Times New Roman" pitchFamily="18" charset="0"/>
                <a:cs typeface="Times New Roman" pitchFamily="18" charset="0"/>
              </a:rPr>
              <a:t>and </a:t>
            </a:r>
            <a:r>
              <a:rPr lang="en-IN" dirty="0" smtClean="0">
                <a:solidFill>
                  <a:srgbClr val="FF0000"/>
                </a:solidFill>
                <a:latin typeface="Times New Roman" pitchFamily="18" charset="0"/>
                <a:cs typeface="Times New Roman" pitchFamily="18" charset="0"/>
              </a:rPr>
              <a:t>acid </a:t>
            </a:r>
            <a:r>
              <a:rPr lang="en-IN" dirty="0">
                <a:solidFill>
                  <a:srgbClr val="FF0000"/>
                </a:solidFill>
                <a:latin typeface="Times New Roman" pitchFamily="18" charset="0"/>
                <a:cs typeface="Times New Roman" pitchFamily="18" charset="0"/>
              </a:rPr>
              <a:t>resistant.</a:t>
            </a:r>
          </a:p>
          <a:p>
            <a:pPr algn="just">
              <a:lnSpc>
                <a:spcPct val="150000"/>
              </a:lnSpc>
            </a:pPr>
            <a:r>
              <a:rPr lang="en-US" b="1" dirty="0" smtClean="0">
                <a:latin typeface="Times New Roman" pitchFamily="18" charset="0"/>
                <a:cs typeface="Times New Roman" pitchFamily="18" charset="0"/>
              </a:rPr>
              <a:t>In </a:t>
            </a:r>
            <a:r>
              <a:rPr lang="en-US" b="1" dirty="0">
                <a:latin typeface="Times New Roman" pitchFamily="18" charset="0"/>
                <a:cs typeface="Times New Roman" pitchFamily="18" charset="0"/>
              </a:rPr>
              <a:t>manufacturing sections, </a:t>
            </a:r>
            <a:r>
              <a:rPr lang="en-US" dirty="0">
                <a:latin typeface="Times New Roman" pitchFamily="18" charset="0"/>
                <a:cs typeface="Times New Roman" pitchFamily="18" charset="0"/>
              </a:rPr>
              <a:t>drains should be </a:t>
            </a:r>
            <a:r>
              <a:rPr lang="en-US" dirty="0" smtClean="0">
                <a:latin typeface="Times New Roman" pitchFamily="18" charset="0"/>
                <a:cs typeface="Times New Roman" pitchFamily="18" charset="0"/>
              </a:rPr>
              <a:t>provided, walls </a:t>
            </a:r>
            <a:r>
              <a:rPr lang="en-US" dirty="0">
                <a:latin typeface="Times New Roman" pitchFamily="18" charset="0"/>
                <a:cs typeface="Times New Roman" pitchFamily="18" charset="0"/>
              </a:rPr>
              <a:t>should be smooth, painted in light </a:t>
            </a:r>
            <a:r>
              <a:rPr lang="en-US" dirty="0" smtClean="0">
                <a:latin typeface="Times New Roman" pitchFamily="18" charset="0"/>
                <a:cs typeface="Times New Roman" pitchFamily="18" charset="0"/>
              </a:rPr>
              <a:t>color.</a:t>
            </a:r>
            <a:r>
              <a:rPr lang="en-US" dirty="0">
                <a:latin typeface="Times New Roman" pitchFamily="18" charset="0"/>
                <a:cs typeface="Times New Roman" pitchFamily="18" charset="0"/>
              </a:rPr>
              <a:t> </a:t>
            </a:r>
            <a:r>
              <a:rPr lang="en-IN" dirty="0" smtClean="0">
                <a:latin typeface="Times New Roman" pitchFamily="18" charset="0"/>
                <a:cs typeface="Times New Roman" pitchFamily="18" charset="0"/>
              </a:rPr>
              <a:t>Wooden </a:t>
            </a:r>
            <a:r>
              <a:rPr lang="en-IN" dirty="0">
                <a:latin typeface="Times New Roman" pitchFamily="18" charset="0"/>
                <a:cs typeface="Times New Roman" pitchFamily="18" charset="0"/>
              </a:rPr>
              <a:t>cabinets are </a:t>
            </a:r>
            <a:r>
              <a:rPr lang="en-IN" dirty="0" smtClean="0">
                <a:latin typeface="Times New Roman" pitchFamily="18" charset="0"/>
                <a:cs typeface="Times New Roman" pitchFamily="18" charset="0"/>
              </a:rPr>
              <a:t>laminated. </a:t>
            </a:r>
            <a:r>
              <a:rPr lang="en-US" dirty="0" smtClean="0">
                <a:solidFill>
                  <a:srgbClr val="FF0000"/>
                </a:solidFill>
                <a:latin typeface="Times New Roman" pitchFamily="18" charset="0"/>
                <a:cs typeface="Times New Roman" pitchFamily="18" charset="0"/>
              </a:rPr>
              <a:t>Fluorescent </a:t>
            </a:r>
            <a:r>
              <a:rPr lang="en-US" dirty="0">
                <a:solidFill>
                  <a:srgbClr val="FF0000"/>
                </a:solidFill>
                <a:latin typeface="Times New Roman" pitchFamily="18" charset="0"/>
                <a:cs typeface="Times New Roman" pitchFamily="18" charset="0"/>
              </a:rPr>
              <a:t>lamps </a:t>
            </a:r>
            <a:r>
              <a:rPr lang="en-US" dirty="0">
                <a:latin typeface="Times New Roman" pitchFamily="18" charset="0"/>
                <a:cs typeface="Times New Roman" pitchFamily="18" charset="0"/>
              </a:rPr>
              <a:t>are placed above </a:t>
            </a:r>
            <a:r>
              <a:rPr lang="en-US" dirty="0" smtClean="0">
                <a:latin typeface="Times New Roman" pitchFamily="18" charset="0"/>
                <a:cs typeface="Times New Roman" pitchFamily="18" charset="0"/>
              </a:rPr>
              <a:t>prescription counter. </a:t>
            </a:r>
            <a:r>
              <a:rPr lang="en-US" dirty="0" smtClean="0">
                <a:solidFill>
                  <a:srgbClr val="FF0000"/>
                </a:solidFill>
                <a:latin typeface="Times New Roman" pitchFamily="18" charset="0"/>
                <a:cs typeface="Times New Roman" pitchFamily="18" charset="0"/>
              </a:rPr>
              <a:t>Counter </a:t>
            </a:r>
            <a:r>
              <a:rPr lang="en-US" dirty="0">
                <a:solidFill>
                  <a:srgbClr val="FF0000"/>
                </a:solidFill>
                <a:latin typeface="Times New Roman" pitchFamily="18" charset="0"/>
                <a:cs typeface="Times New Roman" pitchFamily="18" charset="0"/>
              </a:rPr>
              <a:t>for Bunsen burner </a:t>
            </a:r>
            <a:r>
              <a:rPr lang="en-US" dirty="0">
                <a:latin typeface="Times New Roman" pitchFamily="18" charset="0"/>
                <a:cs typeface="Times New Roman" pitchFamily="18" charset="0"/>
              </a:rPr>
              <a:t>are also required.</a:t>
            </a: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xmlns="" val="38332707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4171" t="28771" r="22907" b="12288"/>
          <a:stretch/>
        </p:blipFill>
        <p:spPr bwMode="auto">
          <a:xfrm>
            <a:off x="-1" y="692696"/>
            <a:ext cx="9150869" cy="61653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546226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98000">
              <a:schemeClr val="bg1"/>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6632"/>
            <a:ext cx="9144000" cy="6741367"/>
          </a:xfrm>
        </p:spPr>
        <p:txBody>
          <a:bodyPr/>
          <a:lstStyle/>
          <a:p>
            <a:pPr algn="just"/>
            <a:r>
              <a:rPr lang="en-IN" b="1" dirty="0" err="1" smtClean="0">
                <a:solidFill>
                  <a:srgbClr val="FF0000"/>
                </a:solidFill>
                <a:latin typeface="Times New Roman" pitchFamily="18" charset="0"/>
                <a:cs typeface="Times New Roman" pitchFamily="18" charset="0"/>
              </a:rPr>
              <a:t>Equipments</a:t>
            </a:r>
            <a:r>
              <a:rPr lang="en-IN" b="1" dirty="0" smtClean="0">
                <a:solidFill>
                  <a:srgbClr val="FF0000"/>
                </a:solidFill>
                <a:latin typeface="Times New Roman" pitchFamily="18" charset="0"/>
                <a:cs typeface="Times New Roman" pitchFamily="18" charset="0"/>
              </a:rPr>
              <a:t> </a:t>
            </a:r>
            <a:r>
              <a:rPr lang="en-IN" dirty="0" smtClean="0">
                <a:latin typeface="Times New Roman" pitchFamily="18" charset="0"/>
                <a:cs typeface="Times New Roman" pitchFamily="18" charset="0"/>
              </a:rPr>
              <a:t>required in hospital pharmacy includes:</a:t>
            </a:r>
          </a:p>
          <a:p>
            <a:pPr algn="just">
              <a:buFont typeface="Wingdings" pitchFamily="2" charset="2"/>
              <a:buChar char="ü"/>
            </a:pPr>
            <a:r>
              <a:rPr lang="en-IN" dirty="0">
                <a:latin typeface="Times New Roman" pitchFamily="18" charset="0"/>
                <a:cs typeface="Times New Roman" pitchFamily="18" charset="0"/>
              </a:rPr>
              <a:t>Prescription case</a:t>
            </a:r>
          </a:p>
          <a:p>
            <a:pPr algn="just">
              <a:buFont typeface="Wingdings" pitchFamily="2" charset="2"/>
              <a:buChar char="ü"/>
            </a:pPr>
            <a:r>
              <a:rPr lang="en-US" dirty="0" smtClean="0">
                <a:latin typeface="Times New Roman" pitchFamily="18" charset="0"/>
                <a:cs typeface="Times New Roman" pitchFamily="18" charset="0"/>
              </a:rPr>
              <a:t>Drug </a:t>
            </a:r>
            <a:r>
              <a:rPr lang="en-US" dirty="0">
                <a:latin typeface="Times New Roman" pitchFamily="18" charset="0"/>
                <a:cs typeface="Times New Roman" pitchFamily="18" charset="0"/>
              </a:rPr>
              <a:t>stock cabinets with proper shelves and drawers.</a:t>
            </a:r>
          </a:p>
          <a:p>
            <a:pPr algn="just">
              <a:buFont typeface="Wingdings" pitchFamily="2" charset="2"/>
              <a:buChar char="ü"/>
            </a:pPr>
            <a:r>
              <a:rPr lang="en-US" dirty="0" smtClean="0">
                <a:latin typeface="Times New Roman" pitchFamily="18" charset="0"/>
                <a:cs typeface="Times New Roman" pitchFamily="18" charset="0"/>
              </a:rPr>
              <a:t>Sectional </a:t>
            </a:r>
            <a:r>
              <a:rPr lang="en-US" dirty="0">
                <a:latin typeface="Times New Roman" pitchFamily="18" charset="0"/>
                <a:cs typeface="Times New Roman" pitchFamily="18" charset="0"/>
              </a:rPr>
              <a:t>drawer cabinets with cupboards bases.</a:t>
            </a:r>
          </a:p>
          <a:p>
            <a:pPr algn="just">
              <a:buFont typeface="Wingdings" pitchFamily="2" charset="2"/>
              <a:buChar char="ü"/>
            </a:pPr>
            <a:r>
              <a:rPr lang="en-US" dirty="0" smtClean="0">
                <a:latin typeface="Times New Roman" pitchFamily="18" charset="0"/>
                <a:cs typeface="Times New Roman" pitchFamily="18" charset="0"/>
              </a:rPr>
              <a:t>Work </a:t>
            </a:r>
            <a:r>
              <a:rPr lang="en-US" dirty="0">
                <a:latin typeface="Times New Roman" pitchFamily="18" charset="0"/>
                <a:cs typeface="Times New Roman" pitchFamily="18" charset="0"/>
              </a:rPr>
              <a:t>tables and counters for routine dispensing.</a:t>
            </a:r>
          </a:p>
          <a:p>
            <a:pPr algn="just">
              <a:buFont typeface="Wingdings" pitchFamily="2" charset="2"/>
              <a:buChar char="ü"/>
            </a:pPr>
            <a:r>
              <a:rPr lang="en-IN" dirty="0" smtClean="0">
                <a:latin typeface="Times New Roman" pitchFamily="18" charset="0"/>
                <a:cs typeface="Times New Roman" pitchFamily="18" charset="0"/>
              </a:rPr>
              <a:t>Sink </a:t>
            </a:r>
            <a:r>
              <a:rPr lang="en-IN" dirty="0">
                <a:latin typeface="Times New Roman" pitchFamily="18" charset="0"/>
                <a:cs typeface="Times New Roman" pitchFamily="18" charset="0"/>
              </a:rPr>
              <a:t>with drain board.</a:t>
            </a:r>
          </a:p>
          <a:p>
            <a:pPr algn="just">
              <a:buFont typeface="Wingdings" pitchFamily="2" charset="2"/>
              <a:buChar char="ü"/>
            </a:pPr>
            <a:r>
              <a:rPr lang="en-US" dirty="0" smtClean="0">
                <a:latin typeface="Times New Roman" pitchFamily="18" charset="0"/>
                <a:cs typeface="Times New Roman" pitchFamily="18" charset="0"/>
              </a:rPr>
              <a:t>Cabinet </a:t>
            </a:r>
            <a:r>
              <a:rPr lang="en-US" dirty="0">
                <a:latin typeface="Times New Roman" pitchFamily="18" charset="0"/>
                <a:cs typeface="Times New Roman" pitchFamily="18" charset="0"/>
              </a:rPr>
              <a:t>to store mortar and pestles.</a:t>
            </a:r>
          </a:p>
          <a:p>
            <a:pPr algn="just">
              <a:buFont typeface="Wingdings" pitchFamily="2" charset="2"/>
              <a:buChar char="ü"/>
            </a:pPr>
            <a:r>
              <a:rPr lang="en-IN" dirty="0" smtClean="0">
                <a:latin typeface="Times New Roman" pitchFamily="18" charset="0"/>
                <a:cs typeface="Times New Roman" pitchFamily="18" charset="0"/>
              </a:rPr>
              <a:t>Cabinet </a:t>
            </a:r>
            <a:r>
              <a:rPr lang="en-IN" dirty="0">
                <a:latin typeface="Times New Roman" pitchFamily="18" charset="0"/>
                <a:cs typeface="Times New Roman" pitchFamily="18" charset="0"/>
              </a:rPr>
              <a:t>for glass utensils, flasks, funnels and beakers.</a:t>
            </a:r>
          </a:p>
          <a:p>
            <a:pPr algn="just">
              <a:buFont typeface="Wingdings" pitchFamily="2" charset="2"/>
              <a:buChar char="ü"/>
            </a:pPr>
            <a:r>
              <a:rPr lang="en-IN" dirty="0" smtClean="0">
                <a:latin typeface="Times New Roman" pitchFamily="18" charset="0"/>
                <a:cs typeface="Times New Roman" pitchFamily="18" charset="0"/>
              </a:rPr>
              <a:t>Refrigerator </a:t>
            </a:r>
            <a:r>
              <a:rPr lang="en-IN" dirty="0">
                <a:latin typeface="Times New Roman" pitchFamily="18" charset="0"/>
                <a:cs typeface="Times New Roman" pitchFamily="18" charset="0"/>
              </a:rPr>
              <a:t>of suitable capacity.</a:t>
            </a:r>
          </a:p>
          <a:p>
            <a:pPr algn="just">
              <a:buFont typeface="Wingdings" pitchFamily="2" charset="2"/>
              <a:buChar char="ü"/>
            </a:pPr>
            <a:r>
              <a:rPr lang="en-US" dirty="0" smtClean="0">
                <a:latin typeface="Times New Roman" pitchFamily="18" charset="0"/>
                <a:cs typeface="Times New Roman" pitchFamily="18" charset="0"/>
              </a:rPr>
              <a:t>Narcotics </a:t>
            </a:r>
            <a:r>
              <a:rPr lang="en-US" dirty="0">
                <a:latin typeface="Times New Roman" pitchFamily="18" charset="0"/>
                <a:cs typeface="Times New Roman" pitchFamily="18" charset="0"/>
              </a:rPr>
              <a:t>safe with individually locked drawers.</a:t>
            </a:r>
          </a:p>
          <a:p>
            <a:pPr algn="just">
              <a:buFont typeface="Wingdings" pitchFamily="2" charset="2"/>
              <a:buChar char="ü"/>
            </a:pPr>
            <a:r>
              <a:rPr lang="en-US" dirty="0" smtClean="0">
                <a:latin typeface="Times New Roman" pitchFamily="18" charset="0"/>
                <a:cs typeface="Times New Roman" pitchFamily="18" charset="0"/>
              </a:rPr>
              <a:t>Office </a:t>
            </a:r>
            <a:r>
              <a:rPr lang="en-US" dirty="0">
                <a:latin typeface="Times New Roman" pitchFamily="18" charset="0"/>
                <a:cs typeface="Times New Roman" pitchFamily="18" charset="0"/>
              </a:rPr>
              <a:t>desk with telephone connection and file cabinet.</a:t>
            </a:r>
          </a:p>
          <a:p>
            <a:pPr algn="just">
              <a:buFont typeface="Wingdings" pitchFamily="2" charset="2"/>
              <a:buChar char="ü"/>
            </a:pPr>
            <a:r>
              <a:rPr lang="en-US" dirty="0" smtClean="0">
                <a:latin typeface="Times New Roman" pitchFamily="18" charset="0"/>
                <a:cs typeface="Times New Roman" pitchFamily="18" charset="0"/>
              </a:rPr>
              <a:t>Dispensing </a:t>
            </a:r>
            <a:r>
              <a:rPr lang="en-US" dirty="0">
                <a:latin typeface="Times New Roman" pitchFamily="18" charset="0"/>
                <a:cs typeface="Times New Roman" pitchFamily="18" charset="0"/>
              </a:rPr>
              <a:t>window for nurses and outpatients.</a:t>
            </a: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xmlns="" val="29579074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98000">
              <a:schemeClr val="bg1"/>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7705725" cy="836712"/>
          </a:xfrm>
        </p:spPr>
        <p:txBody>
          <a:bodyPr/>
          <a:lstStyle/>
          <a:p>
            <a:pPr algn="ctr"/>
            <a:r>
              <a:rPr lang="en-IN" sz="3200" b="1" u="sng" dirty="0">
                <a:solidFill>
                  <a:srgbClr val="C00000"/>
                </a:solidFill>
                <a:latin typeface="Times New Roman" pitchFamily="18" charset="0"/>
                <a:cs typeface="Times New Roman" pitchFamily="18" charset="0"/>
              </a:rPr>
              <a:t>PERSONNEL REQUIREMENT IN</a:t>
            </a:r>
            <a:br>
              <a:rPr lang="en-IN" sz="3200" b="1" u="sng" dirty="0">
                <a:solidFill>
                  <a:srgbClr val="C00000"/>
                </a:solidFill>
                <a:latin typeface="Times New Roman" pitchFamily="18" charset="0"/>
                <a:cs typeface="Times New Roman" pitchFamily="18" charset="0"/>
              </a:rPr>
            </a:br>
            <a:r>
              <a:rPr lang="en-IN" sz="3200" b="1" u="sng" dirty="0">
                <a:solidFill>
                  <a:srgbClr val="C00000"/>
                </a:solidFill>
                <a:latin typeface="Times New Roman" pitchFamily="18" charset="0"/>
                <a:cs typeface="Times New Roman" pitchFamily="18" charset="0"/>
              </a:rPr>
              <a:t>HOSPITAL PHARMACY</a:t>
            </a:r>
          </a:p>
        </p:txBody>
      </p:sp>
      <p:sp>
        <p:nvSpPr>
          <p:cNvPr id="3" name="Content Placeholder 2"/>
          <p:cNvSpPr>
            <a:spLocks noGrp="1"/>
          </p:cNvSpPr>
          <p:nvPr>
            <p:ph idx="1"/>
          </p:nvPr>
        </p:nvSpPr>
        <p:spPr>
          <a:xfrm>
            <a:off x="0" y="980728"/>
            <a:ext cx="9144000" cy="5616623"/>
          </a:xfrm>
        </p:spPr>
        <p:txBody>
          <a:bodyPr/>
          <a:lstStyle/>
          <a:p>
            <a:pPr algn="just"/>
            <a:r>
              <a:rPr lang="en-US" dirty="0">
                <a:latin typeface="Times New Roman" pitchFamily="18" charset="0"/>
                <a:cs typeface="Times New Roman" pitchFamily="18" charset="0"/>
              </a:rPr>
              <a:t>No standard rules regarding the requirement of </a:t>
            </a:r>
            <a:r>
              <a:rPr lang="en-US" dirty="0" smtClean="0">
                <a:latin typeface="Times New Roman" pitchFamily="18" charset="0"/>
                <a:cs typeface="Times New Roman" pitchFamily="18" charset="0"/>
              </a:rPr>
              <a:t>personnel </a:t>
            </a:r>
            <a:r>
              <a:rPr lang="en-IN" dirty="0" smtClean="0">
                <a:latin typeface="Times New Roman" pitchFamily="18" charset="0"/>
                <a:cs typeface="Times New Roman" pitchFamily="18" charset="0"/>
              </a:rPr>
              <a:t>for </a:t>
            </a:r>
            <a:r>
              <a:rPr lang="en-IN" dirty="0">
                <a:latin typeface="Times New Roman" pitchFamily="18" charset="0"/>
                <a:cs typeface="Times New Roman" pitchFamily="18" charset="0"/>
              </a:rPr>
              <a:t>inpatient pharmacy</a:t>
            </a:r>
            <a:r>
              <a:rPr lang="en-IN" dirty="0" smtClean="0">
                <a:latin typeface="Times New Roman" pitchFamily="18" charset="0"/>
                <a:cs typeface="Times New Roman" pitchFamily="18" charset="0"/>
              </a:rPr>
              <a:t>.</a:t>
            </a:r>
          </a:p>
          <a:p>
            <a:pPr algn="just"/>
            <a:r>
              <a:rPr lang="en-US" dirty="0">
                <a:latin typeface="Times New Roman" pitchFamily="18" charset="0"/>
                <a:cs typeface="Times New Roman" pitchFamily="18" charset="0"/>
              </a:rPr>
              <a:t>Number of pharmacists required for a hospital </a:t>
            </a:r>
            <a:r>
              <a:rPr lang="en-US" dirty="0" smtClean="0">
                <a:latin typeface="Times New Roman" pitchFamily="18" charset="0"/>
                <a:cs typeface="Times New Roman" pitchFamily="18" charset="0"/>
              </a:rPr>
              <a:t>are calculated </a:t>
            </a:r>
            <a:r>
              <a:rPr lang="en-US" dirty="0">
                <a:latin typeface="Times New Roman" pitchFamily="18" charset="0"/>
                <a:cs typeface="Times New Roman" pitchFamily="18" charset="0"/>
              </a:rPr>
              <a:t>on the basis of workload</a:t>
            </a:r>
            <a:r>
              <a:rPr lang="en-US" dirty="0" smtClean="0">
                <a:latin typeface="Times New Roman" pitchFamily="18" charset="0"/>
                <a:cs typeface="Times New Roman" pitchFamily="18" charset="0"/>
              </a:rPr>
              <a:t>, number of prescriptions received and dispensed </a:t>
            </a:r>
            <a:r>
              <a:rPr lang="en-US" dirty="0">
                <a:latin typeface="Times New Roman" pitchFamily="18" charset="0"/>
                <a:cs typeface="Times New Roman" pitchFamily="18" charset="0"/>
              </a:rPr>
              <a:t>and the number of </a:t>
            </a:r>
            <a:r>
              <a:rPr lang="en-US" dirty="0" smtClean="0">
                <a:latin typeface="Times New Roman" pitchFamily="18" charset="0"/>
                <a:cs typeface="Times New Roman" pitchFamily="18" charset="0"/>
              </a:rPr>
              <a:t>bed </a:t>
            </a:r>
            <a:r>
              <a:rPr lang="en-IN" dirty="0" smtClean="0">
                <a:latin typeface="Times New Roman" pitchFamily="18" charset="0"/>
                <a:cs typeface="Times New Roman" pitchFamily="18" charset="0"/>
              </a:rPr>
              <a:t>available. </a:t>
            </a:r>
            <a:r>
              <a:rPr lang="en-US" dirty="0">
                <a:latin typeface="Times New Roman" pitchFamily="18" charset="0"/>
                <a:cs typeface="Times New Roman" pitchFamily="18" charset="0"/>
              </a:rPr>
              <a:t>For a small hospital minimum 3 pharmacist are </a:t>
            </a:r>
            <a:r>
              <a:rPr lang="en-US" dirty="0" smtClean="0">
                <a:latin typeface="Times New Roman" pitchFamily="18" charset="0"/>
                <a:cs typeface="Times New Roman" pitchFamily="18" charset="0"/>
              </a:rPr>
              <a:t>required. </a:t>
            </a:r>
            <a:r>
              <a:rPr lang="en-US" dirty="0" smtClean="0">
                <a:solidFill>
                  <a:srgbClr val="FF0000"/>
                </a:solidFill>
                <a:latin typeface="Times New Roman" pitchFamily="18" charset="0"/>
                <a:cs typeface="Times New Roman" pitchFamily="18" charset="0"/>
              </a:rPr>
              <a:t>As </a:t>
            </a:r>
            <a:r>
              <a:rPr lang="en-US" dirty="0">
                <a:solidFill>
                  <a:srgbClr val="FF0000"/>
                </a:solidFill>
                <a:latin typeface="Times New Roman" pitchFamily="18" charset="0"/>
                <a:cs typeface="Times New Roman" pitchFamily="18" charset="0"/>
              </a:rPr>
              <a:t>the number of bed increases, the number of </a:t>
            </a:r>
            <a:r>
              <a:rPr lang="en-US" dirty="0" smtClean="0">
                <a:solidFill>
                  <a:srgbClr val="FF0000"/>
                </a:solidFill>
                <a:latin typeface="Times New Roman" pitchFamily="18" charset="0"/>
                <a:cs typeface="Times New Roman" pitchFamily="18" charset="0"/>
              </a:rPr>
              <a:t>pharmacist </a:t>
            </a:r>
            <a:r>
              <a:rPr lang="en-IN" dirty="0" smtClean="0">
                <a:solidFill>
                  <a:srgbClr val="FF0000"/>
                </a:solidFill>
                <a:latin typeface="Times New Roman" pitchFamily="18" charset="0"/>
                <a:cs typeface="Times New Roman" pitchFamily="18" charset="0"/>
              </a:rPr>
              <a:t>also </a:t>
            </a:r>
            <a:r>
              <a:rPr lang="en-IN" dirty="0">
                <a:solidFill>
                  <a:srgbClr val="FF0000"/>
                </a:solidFill>
                <a:latin typeface="Times New Roman" pitchFamily="18" charset="0"/>
                <a:cs typeface="Times New Roman" pitchFamily="18" charset="0"/>
              </a:rPr>
              <a:t>increases</a:t>
            </a:r>
            <a:r>
              <a:rPr lang="en-IN" dirty="0" smtClean="0">
                <a:solidFill>
                  <a:srgbClr val="FF0000"/>
                </a:solidFill>
                <a:latin typeface="Times New Roman" pitchFamily="18" charset="0"/>
                <a:cs typeface="Times New Roman" pitchFamily="18" charset="0"/>
              </a:rPr>
              <a:t>.</a:t>
            </a:r>
          </a:p>
          <a:p>
            <a:pPr algn="just"/>
            <a:r>
              <a:rPr lang="en-US" dirty="0">
                <a:latin typeface="Times New Roman" pitchFamily="18" charset="0"/>
                <a:cs typeface="Times New Roman" pitchFamily="18" charset="0"/>
              </a:rPr>
              <a:t>Pharmacist should possess adequate </a:t>
            </a:r>
            <a:r>
              <a:rPr lang="en-US" dirty="0" smtClean="0">
                <a:latin typeface="Times New Roman" pitchFamily="18" charset="0"/>
                <a:cs typeface="Times New Roman" pitchFamily="18" charset="0"/>
              </a:rPr>
              <a:t>pharmacy </a:t>
            </a:r>
            <a:r>
              <a:rPr lang="en-IN" dirty="0" smtClean="0">
                <a:latin typeface="Times New Roman" pitchFamily="18" charset="0"/>
                <a:cs typeface="Times New Roman" pitchFamily="18" charset="0"/>
              </a:rPr>
              <a:t>qualification </a:t>
            </a:r>
            <a:r>
              <a:rPr lang="en-IN" dirty="0">
                <a:latin typeface="Times New Roman" pitchFamily="18" charset="0"/>
                <a:cs typeface="Times New Roman" pitchFamily="18" charset="0"/>
              </a:rPr>
              <a:t>and experience</a:t>
            </a:r>
            <a:r>
              <a:rPr lang="en-IN" dirty="0" smtClean="0">
                <a:latin typeface="Times New Roman" pitchFamily="18" charset="0"/>
                <a:cs typeface="Times New Roman" pitchFamily="18" charset="0"/>
              </a:rPr>
              <a:t>. The overall charge of the in-patient department should remain with the chief pharmacist. </a:t>
            </a:r>
          </a:p>
          <a:p>
            <a:pPr algn="just"/>
            <a:r>
              <a:rPr lang="en-US" dirty="0">
                <a:latin typeface="Times New Roman" pitchFamily="18" charset="0"/>
                <a:cs typeface="Times New Roman" pitchFamily="18" charset="0"/>
              </a:rPr>
              <a:t>If </a:t>
            </a:r>
            <a:r>
              <a:rPr lang="en-US" dirty="0" smtClean="0">
                <a:latin typeface="Times New Roman" pitchFamily="18" charset="0"/>
                <a:cs typeface="Times New Roman" pitchFamily="18" charset="0"/>
              </a:rPr>
              <a:t>manufacturing of </a:t>
            </a:r>
            <a:r>
              <a:rPr lang="en-US" dirty="0">
                <a:latin typeface="Times New Roman" pitchFamily="18" charset="0"/>
                <a:cs typeface="Times New Roman" pitchFamily="18" charset="0"/>
              </a:rPr>
              <a:t>drugs is involved in pharmacy, </a:t>
            </a:r>
            <a:r>
              <a:rPr lang="en-US" dirty="0" smtClean="0">
                <a:latin typeface="Times New Roman" pitchFamily="18" charset="0"/>
                <a:cs typeface="Times New Roman" pitchFamily="18" charset="0"/>
              </a:rPr>
              <a:t>adequate number </a:t>
            </a:r>
            <a:r>
              <a:rPr lang="en-US" dirty="0">
                <a:latin typeface="Times New Roman" pitchFamily="18" charset="0"/>
                <a:cs typeface="Times New Roman" pitchFamily="18" charset="0"/>
              </a:rPr>
              <a:t>of technicians, assistants, peons etc. required.</a:t>
            </a: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xmlns="" val="5746731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412776"/>
            <a:ext cx="7705725" cy="1300634"/>
          </a:xfrm>
        </p:spPr>
        <p:txBody>
          <a:bodyPr/>
          <a:lstStyle/>
          <a:p>
            <a:pPr algn="ctr"/>
            <a:r>
              <a:rPr lang="en-IN" sz="3200" b="1" u="sng" dirty="0">
                <a:solidFill>
                  <a:srgbClr val="FF0000"/>
                </a:solidFill>
                <a:latin typeface="Times New Roman" pitchFamily="18" charset="0"/>
                <a:cs typeface="Times New Roman" pitchFamily="18" charset="0"/>
              </a:rPr>
              <a:t>Pharmacist requirement on the</a:t>
            </a:r>
            <a:br>
              <a:rPr lang="en-IN" sz="3200" b="1" u="sng" dirty="0">
                <a:solidFill>
                  <a:srgbClr val="FF0000"/>
                </a:solidFill>
                <a:latin typeface="Times New Roman" pitchFamily="18" charset="0"/>
                <a:cs typeface="Times New Roman" pitchFamily="18" charset="0"/>
              </a:rPr>
            </a:br>
            <a:r>
              <a:rPr lang="en-IN" sz="3200" b="1" u="sng" dirty="0">
                <a:solidFill>
                  <a:srgbClr val="FF0000"/>
                </a:solidFill>
                <a:latin typeface="Times New Roman" pitchFamily="18" charset="0"/>
                <a:cs typeface="Times New Roman" pitchFamily="18" charset="0"/>
              </a:rPr>
              <a:t>basis of bed strength</a:t>
            </a:r>
          </a:p>
        </p:txBody>
      </p:sp>
      <p:pic>
        <p:nvPicPr>
          <p:cNvPr id="8194" name="Picture 2"/>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l="25543" t="42224" r="23564" b="15597"/>
          <a:stretch/>
        </p:blipFill>
        <p:spPr bwMode="auto">
          <a:xfrm>
            <a:off x="467544" y="2727467"/>
            <a:ext cx="8314334" cy="41044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858801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IN"/>
          </a:p>
        </p:txBody>
      </p:sp>
      <p:sp>
        <p:nvSpPr>
          <p:cNvPr id="10" name="Text Placeholder 9"/>
          <p:cNvSpPr>
            <a:spLocks noGrp="1"/>
          </p:cNvSpPr>
          <p:nvPr>
            <p:ph type="body" idx="1"/>
          </p:nvPr>
        </p:nvSpPr>
        <p:spPr/>
        <p:txBody>
          <a:bodyPr/>
          <a:lstStyle/>
          <a:p>
            <a:endParaRPr lang="en-IN"/>
          </a:p>
        </p:txBody>
      </p:sp>
      <p:sp>
        <p:nvSpPr>
          <p:cNvPr id="8" name="Rectangle 7"/>
          <p:cNvSpPr/>
          <p:nvPr/>
        </p:nvSpPr>
        <p:spPr>
          <a:xfrm>
            <a:off x="0" y="1556792"/>
            <a:ext cx="9144000" cy="5301208"/>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N"/>
          </a:p>
        </p:txBody>
      </p:sp>
      <p:sp>
        <p:nvSpPr>
          <p:cNvPr id="11" name="Title 1"/>
          <p:cNvSpPr txBox="1">
            <a:spLocks/>
          </p:cNvSpPr>
          <p:nvPr/>
        </p:nvSpPr>
        <p:spPr bwMode="auto">
          <a:xfrm>
            <a:off x="1068938" y="2780928"/>
            <a:ext cx="7705725" cy="122808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cap="all">
                <a:solidFill>
                  <a:srgbClr val="080808"/>
                </a:solidFill>
                <a:latin typeface="+mj-lt"/>
                <a:ea typeface="+mj-ea"/>
                <a:cs typeface="+mj-cs"/>
              </a:defRPr>
            </a:lvl1pPr>
            <a:lvl2pPr algn="l" rtl="0" eaLnBrk="1" fontAlgn="base" hangingPunct="1">
              <a:spcBef>
                <a:spcPct val="0"/>
              </a:spcBef>
              <a:spcAft>
                <a:spcPct val="0"/>
              </a:spcAft>
              <a:defRPr sz="3600">
                <a:solidFill>
                  <a:srgbClr val="080808"/>
                </a:solidFill>
                <a:latin typeface="Arial" charset="0"/>
              </a:defRPr>
            </a:lvl2pPr>
            <a:lvl3pPr algn="l" rtl="0" eaLnBrk="1" fontAlgn="base" hangingPunct="1">
              <a:spcBef>
                <a:spcPct val="0"/>
              </a:spcBef>
              <a:spcAft>
                <a:spcPct val="0"/>
              </a:spcAft>
              <a:defRPr sz="3600">
                <a:solidFill>
                  <a:srgbClr val="080808"/>
                </a:solidFill>
                <a:latin typeface="Arial" charset="0"/>
              </a:defRPr>
            </a:lvl3pPr>
            <a:lvl4pPr algn="l" rtl="0" eaLnBrk="1" fontAlgn="base" hangingPunct="1">
              <a:spcBef>
                <a:spcPct val="0"/>
              </a:spcBef>
              <a:spcAft>
                <a:spcPct val="0"/>
              </a:spcAft>
              <a:defRPr sz="3600">
                <a:solidFill>
                  <a:srgbClr val="080808"/>
                </a:solidFill>
                <a:latin typeface="Arial" charset="0"/>
              </a:defRPr>
            </a:lvl4pPr>
            <a:lvl5pPr algn="l" rtl="0" eaLnBrk="1" fontAlgn="base" hangingPunct="1">
              <a:spcBef>
                <a:spcPct val="0"/>
              </a:spcBef>
              <a:spcAft>
                <a:spcPct val="0"/>
              </a:spcAft>
              <a:defRPr sz="3600">
                <a:solidFill>
                  <a:srgbClr val="080808"/>
                </a:solidFill>
                <a:latin typeface="Arial" charset="0"/>
              </a:defRPr>
            </a:lvl5pPr>
            <a:lvl6pPr marL="457200" algn="l" rtl="0" eaLnBrk="1" fontAlgn="base" hangingPunct="1">
              <a:spcBef>
                <a:spcPct val="0"/>
              </a:spcBef>
              <a:spcAft>
                <a:spcPct val="0"/>
              </a:spcAft>
              <a:defRPr sz="3600">
                <a:solidFill>
                  <a:srgbClr val="080808"/>
                </a:solidFill>
                <a:latin typeface="Arial" charset="0"/>
              </a:defRPr>
            </a:lvl6pPr>
            <a:lvl7pPr marL="914400" algn="l" rtl="0" eaLnBrk="1" fontAlgn="base" hangingPunct="1">
              <a:spcBef>
                <a:spcPct val="0"/>
              </a:spcBef>
              <a:spcAft>
                <a:spcPct val="0"/>
              </a:spcAft>
              <a:defRPr sz="3600">
                <a:solidFill>
                  <a:srgbClr val="080808"/>
                </a:solidFill>
                <a:latin typeface="Arial" charset="0"/>
              </a:defRPr>
            </a:lvl7pPr>
            <a:lvl8pPr marL="1371600" algn="l" rtl="0" eaLnBrk="1" fontAlgn="base" hangingPunct="1">
              <a:spcBef>
                <a:spcPct val="0"/>
              </a:spcBef>
              <a:spcAft>
                <a:spcPct val="0"/>
              </a:spcAft>
              <a:defRPr sz="3600">
                <a:solidFill>
                  <a:srgbClr val="080808"/>
                </a:solidFill>
                <a:latin typeface="Arial" charset="0"/>
              </a:defRPr>
            </a:lvl8pPr>
            <a:lvl9pPr marL="1828800" algn="l" rtl="0" eaLnBrk="1" fontAlgn="base" hangingPunct="1">
              <a:spcBef>
                <a:spcPct val="0"/>
              </a:spcBef>
              <a:spcAft>
                <a:spcPct val="0"/>
              </a:spcAft>
              <a:defRPr sz="3600">
                <a:solidFill>
                  <a:srgbClr val="080808"/>
                </a:solidFill>
                <a:latin typeface="Arial" charset="0"/>
              </a:defRPr>
            </a:lvl9pPr>
          </a:lstStyle>
          <a:p>
            <a:pPr algn="ctr"/>
            <a:r>
              <a:rPr lang="en-IN" sz="3600" u="sng" dirty="0">
                <a:solidFill>
                  <a:srgbClr val="C00000"/>
                </a:solidFill>
                <a:latin typeface="Times New Roman" pitchFamily="18" charset="0"/>
                <a:cs typeface="Times New Roman" pitchFamily="18" charset="0"/>
              </a:rPr>
              <a:t>REQUIREMENTS AND ABILITIES</a:t>
            </a:r>
          </a:p>
          <a:p>
            <a:pPr algn="ctr"/>
            <a:r>
              <a:rPr lang="en-IN" sz="3600" u="sng" dirty="0">
                <a:solidFill>
                  <a:srgbClr val="C00000"/>
                </a:solidFill>
                <a:latin typeface="Times New Roman" pitchFamily="18" charset="0"/>
                <a:cs typeface="Times New Roman" pitchFamily="18" charset="0"/>
              </a:rPr>
              <a:t>REQUIRED FOR HOSPITAL</a:t>
            </a:r>
          </a:p>
          <a:p>
            <a:pPr algn="ctr"/>
            <a:r>
              <a:rPr lang="en-IN" sz="3600" u="sng" dirty="0">
                <a:solidFill>
                  <a:srgbClr val="C00000"/>
                </a:solidFill>
                <a:latin typeface="Times New Roman" pitchFamily="18" charset="0"/>
                <a:cs typeface="Times New Roman" pitchFamily="18" charset="0"/>
              </a:rPr>
              <a:t>PHARMACIST</a:t>
            </a:r>
          </a:p>
        </p:txBody>
      </p:sp>
    </p:spTree>
    <p:extLst>
      <p:ext uri="{BB962C8B-B14F-4D97-AF65-F5344CB8AC3E}">
        <p14:creationId xmlns:p14="http://schemas.microsoft.com/office/powerpoint/2010/main" xmlns="" val="235872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98000">
              <a:schemeClr val="bg1"/>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39552" y="260648"/>
            <a:ext cx="7705725" cy="508000"/>
          </a:xfrm>
        </p:spPr>
        <p:txBody>
          <a:bodyPr/>
          <a:lstStyle/>
          <a:p>
            <a:pPr algn="ctr"/>
            <a:r>
              <a:rPr lang="en-IN" sz="3200" b="1" u="sng" dirty="0">
                <a:solidFill>
                  <a:srgbClr val="C00000"/>
                </a:solidFill>
                <a:latin typeface="Times New Roman" pitchFamily="18" charset="0"/>
                <a:cs typeface="Times New Roman" pitchFamily="18" charset="0"/>
              </a:rPr>
              <a:t>REQUIREMENTS</a:t>
            </a:r>
          </a:p>
        </p:txBody>
      </p:sp>
      <p:sp>
        <p:nvSpPr>
          <p:cNvPr id="3" name="Text Placeholder 2"/>
          <p:cNvSpPr>
            <a:spLocks noGrp="1"/>
          </p:cNvSpPr>
          <p:nvPr>
            <p:ph idx="1"/>
          </p:nvPr>
        </p:nvSpPr>
        <p:spPr>
          <a:xfrm>
            <a:off x="179512" y="1223601"/>
            <a:ext cx="8856984" cy="5616352"/>
          </a:xfrm>
        </p:spPr>
        <p:txBody>
          <a:bodyPr/>
          <a:lstStyle/>
          <a:p>
            <a:pPr algn="just"/>
            <a:r>
              <a:rPr lang="en-US" dirty="0">
                <a:latin typeface="Times New Roman" pitchFamily="18" charset="0"/>
                <a:cs typeface="Times New Roman" pitchFamily="18" charset="0"/>
              </a:rPr>
              <a:t>Head of hospital pharmacy department should be </a:t>
            </a:r>
            <a:r>
              <a:rPr lang="en-US" dirty="0" smtClean="0">
                <a:latin typeface="Times New Roman" pitchFamily="18" charset="0"/>
                <a:cs typeface="Times New Roman" pitchFamily="18" charset="0"/>
              </a:rPr>
              <a:t>a post </a:t>
            </a:r>
            <a:r>
              <a:rPr lang="en-US" dirty="0">
                <a:latin typeface="Times New Roman" pitchFamily="18" charset="0"/>
                <a:cs typeface="Times New Roman" pitchFamily="18" charset="0"/>
              </a:rPr>
              <a:t>graduate in pharmacy preferably </a:t>
            </a:r>
            <a:r>
              <a:rPr lang="en-US" dirty="0" smtClean="0">
                <a:latin typeface="Times New Roman" pitchFamily="18" charset="0"/>
                <a:cs typeface="Times New Roman" pitchFamily="18" charset="0"/>
              </a:rPr>
              <a:t>in pharmaceutics</a:t>
            </a:r>
            <a:r>
              <a:rPr lang="en-US" dirty="0">
                <a:latin typeface="Times New Roman" pitchFamily="18" charset="0"/>
                <a:cs typeface="Times New Roman" pitchFamily="18" charset="0"/>
              </a:rPr>
              <a:t>, pharmacology or hospital pharmacy.</a:t>
            </a:r>
          </a:p>
          <a:p>
            <a:pPr algn="just"/>
            <a:r>
              <a:rPr lang="en-US" dirty="0" smtClean="0">
                <a:latin typeface="Times New Roman" pitchFamily="18" charset="0"/>
                <a:cs typeface="Times New Roman" pitchFamily="18" charset="0"/>
              </a:rPr>
              <a:t>He acts </a:t>
            </a:r>
            <a:r>
              <a:rPr lang="en-US" dirty="0">
                <a:latin typeface="Times New Roman" pitchFamily="18" charset="0"/>
                <a:cs typeface="Times New Roman" pitchFamily="18" charset="0"/>
              </a:rPr>
              <a:t>as a co-</a:t>
            </a:r>
            <a:r>
              <a:rPr lang="en-US" dirty="0" err="1">
                <a:latin typeface="Times New Roman" pitchFamily="18" charset="0"/>
                <a:cs typeface="Times New Roman" pitchFamily="18" charset="0"/>
              </a:rPr>
              <a:t>ordinator</a:t>
            </a:r>
            <a:r>
              <a:rPr lang="en-US" dirty="0">
                <a:latin typeface="Times New Roman" pitchFamily="18" charset="0"/>
                <a:cs typeface="Times New Roman" pitchFamily="18" charset="0"/>
              </a:rPr>
              <a:t> for the </a:t>
            </a:r>
            <a:r>
              <a:rPr lang="en-US" dirty="0" smtClean="0">
                <a:latin typeface="Times New Roman" pitchFamily="18" charset="0"/>
                <a:cs typeface="Times New Roman" pitchFamily="18" charset="0"/>
              </a:rPr>
              <a:t>pharmacy and non pharmacy </a:t>
            </a:r>
            <a:r>
              <a:rPr lang="en-IN" dirty="0" smtClean="0">
                <a:latin typeface="Times New Roman" pitchFamily="18" charset="0"/>
                <a:cs typeface="Times New Roman" pitchFamily="18" charset="0"/>
              </a:rPr>
              <a:t>staff</a:t>
            </a:r>
            <a:r>
              <a:rPr lang="en-IN" dirty="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He reports </a:t>
            </a:r>
            <a:r>
              <a:rPr lang="en-US" dirty="0">
                <a:latin typeface="Times New Roman" pitchFamily="18" charset="0"/>
                <a:cs typeface="Times New Roman" pitchFamily="18" charset="0"/>
              </a:rPr>
              <a:t>to the administrator and interacts with </a:t>
            </a:r>
            <a:r>
              <a:rPr lang="en-US" dirty="0" smtClean="0">
                <a:latin typeface="Times New Roman" pitchFamily="18" charset="0"/>
                <a:cs typeface="Times New Roman" pitchFamily="18" charset="0"/>
              </a:rPr>
              <a:t>other </a:t>
            </a:r>
            <a:r>
              <a:rPr lang="en-IN" dirty="0" smtClean="0">
                <a:latin typeface="Times New Roman" pitchFamily="18" charset="0"/>
                <a:cs typeface="Times New Roman" pitchFamily="18" charset="0"/>
              </a:rPr>
              <a:t>medical </a:t>
            </a:r>
            <a:r>
              <a:rPr lang="en-IN" dirty="0">
                <a:latin typeface="Times New Roman" pitchFamily="18" charset="0"/>
                <a:cs typeface="Times New Roman" pitchFamily="18" charset="0"/>
              </a:rPr>
              <a:t>departments.</a:t>
            </a:r>
          </a:p>
        </p:txBody>
      </p:sp>
    </p:spTree>
    <p:extLst>
      <p:ext uri="{BB962C8B-B14F-4D97-AF65-F5344CB8AC3E}">
        <p14:creationId xmlns:p14="http://schemas.microsoft.com/office/powerpoint/2010/main" xmlns="" val="5314225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98000">
              <a:schemeClr val="bg1"/>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188" y="0"/>
            <a:ext cx="7705725" cy="1484784"/>
          </a:xfrm>
        </p:spPr>
        <p:txBody>
          <a:bodyPr/>
          <a:lstStyle/>
          <a:p>
            <a:pPr algn="ctr"/>
            <a:r>
              <a:rPr lang="en-US" sz="3200" b="1" u="sng" dirty="0">
                <a:solidFill>
                  <a:srgbClr val="C00000"/>
                </a:solidFill>
                <a:latin typeface="Times New Roman" pitchFamily="18" charset="0"/>
                <a:cs typeface="Times New Roman" pitchFamily="18" charset="0"/>
              </a:rPr>
              <a:t>Flow chart for requirements of a hospital pharmacist</a:t>
            </a:r>
            <a:endParaRPr lang="en-IN" sz="3200" u="sng" dirty="0">
              <a:solidFill>
                <a:srgbClr val="C00000"/>
              </a:solidFill>
              <a:latin typeface="Times New Roman" pitchFamily="18" charset="0"/>
              <a:cs typeface="Times New Roman" pitchFamily="18" charset="0"/>
            </a:endParaRP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4384" t="28172" r="24291" b="24675"/>
          <a:stretch/>
        </p:blipFill>
        <p:spPr bwMode="auto">
          <a:xfrm>
            <a:off x="971600" y="1556792"/>
            <a:ext cx="7527807" cy="4464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965131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98000">
              <a:schemeClr val="bg1"/>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8560" y="620688"/>
            <a:ext cx="9937104" cy="508000"/>
          </a:xfrm>
        </p:spPr>
        <p:txBody>
          <a:bodyPr/>
          <a:lstStyle/>
          <a:p>
            <a:pPr algn="ctr"/>
            <a:r>
              <a:rPr lang="en-IN" sz="3200" b="1" u="sng" dirty="0">
                <a:solidFill>
                  <a:srgbClr val="C00000"/>
                </a:solidFill>
                <a:latin typeface="Times New Roman" pitchFamily="18" charset="0"/>
                <a:cs typeface="Times New Roman" pitchFamily="18" charset="0"/>
              </a:rPr>
              <a:t>ABILITIES</a:t>
            </a:r>
            <a:br>
              <a:rPr lang="en-IN" sz="3200" b="1" u="sng" dirty="0">
                <a:solidFill>
                  <a:srgbClr val="C00000"/>
                </a:solidFill>
                <a:latin typeface="Times New Roman" pitchFamily="18" charset="0"/>
                <a:cs typeface="Times New Roman" pitchFamily="18" charset="0"/>
              </a:rPr>
            </a:br>
            <a:r>
              <a:rPr lang="en-IN" sz="3200" b="1" u="sng" dirty="0">
                <a:solidFill>
                  <a:srgbClr val="C00000"/>
                </a:solidFill>
                <a:latin typeface="Times New Roman" pitchFamily="18" charset="0"/>
                <a:cs typeface="Times New Roman" pitchFamily="18" charset="0"/>
              </a:rPr>
              <a:t>REQUIRED FOR HOSPITAL</a:t>
            </a:r>
            <a:br>
              <a:rPr lang="en-IN" sz="3200" b="1" u="sng" dirty="0">
                <a:solidFill>
                  <a:srgbClr val="C00000"/>
                </a:solidFill>
                <a:latin typeface="Times New Roman" pitchFamily="18" charset="0"/>
                <a:cs typeface="Times New Roman" pitchFamily="18" charset="0"/>
              </a:rPr>
            </a:br>
            <a:r>
              <a:rPr lang="en-IN" sz="3200" b="1" u="sng" dirty="0">
                <a:solidFill>
                  <a:srgbClr val="C00000"/>
                </a:solidFill>
                <a:latin typeface="Times New Roman" pitchFamily="18" charset="0"/>
                <a:cs typeface="Times New Roman" pitchFamily="18" charset="0"/>
              </a:rPr>
              <a:t>PHARMACIST</a:t>
            </a:r>
            <a:br>
              <a:rPr lang="en-IN" sz="3200" b="1" u="sng" dirty="0">
                <a:solidFill>
                  <a:srgbClr val="C00000"/>
                </a:solidFill>
                <a:latin typeface="Times New Roman" pitchFamily="18" charset="0"/>
                <a:cs typeface="Times New Roman" pitchFamily="18" charset="0"/>
              </a:rPr>
            </a:br>
            <a:endParaRPr lang="en-IN" sz="3200" b="1" dirty="0"/>
          </a:p>
        </p:txBody>
      </p:sp>
      <p:sp>
        <p:nvSpPr>
          <p:cNvPr id="3" name="Content Placeholder 2"/>
          <p:cNvSpPr>
            <a:spLocks noGrp="1"/>
          </p:cNvSpPr>
          <p:nvPr>
            <p:ph idx="1"/>
          </p:nvPr>
        </p:nvSpPr>
        <p:spPr>
          <a:xfrm>
            <a:off x="0" y="1484784"/>
            <a:ext cx="9144000" cy="5040288"/>
          </a:xfrm>
        </p:spPr>
        <p:txBody>
          <a:bodyPr/>
          <a:lstStyle/>
          <a:p>
            <a:pPr algn="just"/>
            <a:r>
              <a:rPr lang="en-US" b="1" dirty="0">
                <a:solidFill>
                  <a:srgbClr val="FF0000"/>
                </a:solidFill>
                <a:latin typeface="Times New Roman" pitchFamily="18" charset="0"/>
                <a:cs typeface="Times New Roman" pitchFamily="18" charset="0"/>
              </a:rPr>
              <a:t>Technical </a:t>
            </a:r>
            <a:r>
              <a:rPr lang="en-US" b="1" dirty="0" smtClean="0">
                <a:solidFill>
                  <a:srgbClr val="FF0000"/>
                </a:solidFill>
                <a:latin typeface="Times New Roman" pitchFamily="18" charset="0"/>
                <a:cs typeface="Times New Roman" pitchFamily="18" charset="0"/>
              </a:rPr>
              <a:t>Ability: </a:t>
            </a:r>
            <a:r>
              <a:rPr lang="en-US" dirty="0" smtClean="0">
                <a:latin typeface="Times New Roman" pitchFamily="18" charset="0"/>
                <a:cs typeface="Times New Roman" pitchFamily="18" charset="0"/>
              </a:rPr>
              <a:t>He </a:t>
            </a:r>
            <a:r>
              <a:rPr lang="en-US" dirty="0">
                <a:latin typeface="Times New Roman" pitchFamily="18" charset="0"/>
                <a:cs typeface="Times New Roman" pitchFamily="18" charset="0"/>
              </a:rPr>
              <a:t>should have thorough knowledge of basic sciences pharmacology, </a:t>
            </a:r>
            <a:r>
              <a:rPr lang="en-US" dirty="0" smtClean="0">
                <a:latin typeface="Times New Roman" pitchFamily="18" charset="0"/>
                <a:cs typeface="Times New Roman" pitchFamily="18" charset="0"/>
              </a:rPr>
              <a:t>toxicology, </a:t>
            </a:r>
            <a:r>
              <a:rPr lang="en-US" dirty="0">
                <a:latin typeface="Times New Roman" pitchFamily="18" charset="0"/>
                <a:cs typeface="Times New Roman" pitchFamily="18" charset="0"/>
              </a:rPr>
              <a:t>route of administration, stability </a:t>
            </a:r>
            <a:r>
              <a:rPr lang="en-US" dirty="0" err="1">
                <a:latin typeface="Times New Roman" pitchFamily="18" charset="0"/>
                <a:cs typeface="Times New Roman" pitchFamily="18" charset="0"/>
              </a:rPr>
              <a:t>etc</a:t>
            </a:r>
            <a:r>
              <a:rPr lang="en-US" dirty="0">
                <a:latin typeface="Times New Roman" pitchFamily="18" charset="0"/>
                <a:cs typeface="Times New Roman" pitchFamily="18" charset="0"/>
              </a:rPr>
              <a:t>: A hospital pharmacist must provide information regarding proper handling of drugs. As hospital pharmacist is a part of medical </a:t>
            </a:r>
            <a:r>
              <a:rPr lang="en-US" dirty="0" smtClean="0">
                <a:latin typeface="Times New Roman" pitchFamily="18" charset="0"/>
                <a:cs typeface="Times New Roman" pitchFamily="18" charset="0"/>
              </a:rPr>
              <a:t>team, he </a:t>
            </a:r>
            <a:r>
              <a:rPr lang="en-US" dirty="0">
                <a:latin typeface="Times New Roman" pitchFamily="18" charset="0"/>
                <a:cs typeface="Times New Roman" pitchFamily="18" charset="0"/>
              </a:rPr>
              <a:t>must gain confidence amongst his medical colleagues through his technical competence, </a:t>
            </a:r>
            <a:r>
              <a:rPr lang="en-US" dirty="0" err="1">
                <a:latin typeface="Times New Roman" pitchFamily="18" charset="0"/>
                <a:cs typeface="Times New Roman" pitchFamily="18" charset="0"/>
              </a:rPr>
              <a:t>eg</a:t>
            </a:r>
            <a:r>
              <a:rPr lang="en-US" dirty="0">
                <a:latin typeface="Times New Roman" pitchFamily="18" charset="0"/>
                <a:cs typeface="Times New Roman" pitchFamily="18" charset="0"/>
              </a:rPr>
              <a:t>, by providing comparative evaluation of various data on drug actions, dosage, toxicity and relative cost.</a:t>
            </a:r>
            <a:endParaRPr lang="en-IN" dirty="0">
              <a:latin typeface="Times New Roman" pitchFamily="18" charset="0"/>
              <a:cs typeface="Times New Roman" pitchFamily="18" charset="0"/>
            </a:endParaRPr>
          </a:p>
          <a:p>
            <a:pPr algn="just"/>
            <a:r>
              <a:rPr lang="en-US" b="1" dirty="0" smtClean="0">
                <a:solidFill>
                  <a:srgbClr val="FF0000"/>
                </a:solidFill>
                <a:latin typeface="Times New Roman" pitchFamily="18" charset="0"/>
                <a:cs typeface="Times New Roman" pitchFamily="18" charset="0"/>
              </a:rPr>
              <a:t>Ability </a:t>
            </a:r>
            <a:r>
              <a:rPr lang="en-US" b="1" dirty="0">
                <a:solidFill>
                  <a:srgbClr val="FF0000"/>
                </a:solidFill>
                <a:latin typeface="Times New Roman" pitchFamily="18" charset="0"/>
                <a:cs typeface="Times New Roman" pitchFamily="18" charset="0"/>
              </a:rPr>
              <a:t>to Develop a Manufacturing Section </a:t>
            </a:r>
            <a:r>
              <a:rPr lang="en-US" b="1" dirty="0" smtClean="0">
                <a:solidFill>
                  <a:srgbClr val="FF0000"/>
                </a:solidFill>
                <a:latin typeface="Times New Roman" pitchFamily="18" charset="0"/>
                <a:cs typeface="Times New Roman" pitchFamily="18" charset="0"/>
              </a:rPr>
              <a:t>: </a:t>
            </a:r>
            <a:r>
              <a:rPr lang="en-US" dirty="0">
                <a:latin typeface="Times New Roman" pitchFamily="18" charset="0"/>
                <a:cs typeface="Times New Roman" pitchFamily="18" charset="0"/>
              </a:rPr>
              <a:t>Manufacturing within a hospital requires control over supply, quality, equipment, and raw material </a:t>
            </a:r>
            <a:r>
              <a:rPr lang="en-US" dirty="0" smtClean="0">
                <a:latin typeface="Times New Roman" pitchFamily="18" charset="0"/>
                <a:cs typeface="Times New Roman" pitchFamily="18" charset="0"/>
              </a:rPr>
              <a:t>cost. Hospital  </a:t>
            </a: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xmlns="" val="5192369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98000">
              <a:schemeClr val="bg1"/>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392"/>
            <a:ext cx="8964488" cy="6768481"/>
          </a:xfrm>
        </p:spPr>
        <p:txBody>
          <a:bodyPr/>
          <a:lstStyle/>
          <a:p>
            <a:pPr marL="0" indent="0" algn="just">
              <a:buNone/>
            </a:pPr>
            <a:r>
              <a:rPr lang="en-US" dirty="0" smtClean="0">
                <a:latin typeface="Times New Roman" pitchFamily="18" charset="0"/>
                <a:cs typeface="Times New Roman" pitchFamily="18" charset="0"/>
              </a:rPr>
              <a:t>pharmacist </a:t>
            </a:r>
            <a:r>
              <a:rPr lang="en-US" dirty="0">
                <a:latin typeface="Times New Roman" pitchFamily="18" charset="0"/>
                <a:cs typeface="Times New Roman" pitchFamily="18" charset="0"/>
              </a:rPr>
              <a:t>has to </a:t>
            </a:r>
            <a:r>
              <a:rPr lang="en-US" dirty="0" err="1">
                <a:latin typeface="Times New Roman" pitchFamily="18" charset="0"/>
                <a:cs typeface="Times New Roman" pitchFamily="18" charset="0"/>
              </a:rPr>
              <a:t>organise</a:t>
            </a:r>
            <a:r>
              <a:rPr lang="en-US" dirty="0">
                <a:latin typeface="Times New Roman" pitchFamily="18" charset="0"/>
                <a:cs typeface="Times New Roman" pitchFamily="18" charset="0"/>
              </a:rPr>
              <a:t> manufacturing function by doing proper cost-benefit </a:t>
            </a:r>
            <a:r>
              <a:rPr lang="en-US" dirty="0" smtClean="0">
                <a:latin typeface="Times New Roman" pitchFamily="18" charset="0"/>
                <a:cs typeface="Times New Roman" pitchFamily="18" charset="0"/>
              </a:rPr>
              <a:t>analysis.</a:t>
            </a:r>
            <a:r>
              <a:rPr lang="en-IN"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Although </a:t>
            </a:r>
            <a:r>
              <a:rPr lang="en-US" dirty="0">
                <a:latin typeface="Times New Roman" pitchFamily="18" charset="0"/>
                <a:cs typeface="Times New Roman" pitchFamily="18" charset="0"/>
              </a:rPr>
              <a:t>quality maintenance is essential because considerable quantities of drugs are required for treatment of patients (out-door as well as in door). </a:t>
            </a:r>
            <a:endParaRPr lang="en-US" dirty="0" smtClean="0">
              <a:latin typeface="Times New Roman" pitchFamily="18" charset="0"/>
              <a:cs typeface="Times New Roman" pitchFamily="18" charset="0"/>
            </a:endParaRPr>
          </a:p>
          <a:p>
            <a:pPr algn="just"/>
            <a:r>
              <a:rPr lang="en-US" b="1" dirty="0">
                <a:solidFill>
                  <a:srgbClr val="FF0000"/>
                </a:solidFill>
                <a:latin typeface="Times New Roman" pitchFamily="18" charset="0"/>
                <a:cs typeface="Times New Roman" pitchFamily="18" charset="0"/>
              </a:rPr>
              <a:t>Administrative </a:t>
            </a:r>
            <a:r>
              <a:rPr lang="en-US" b="1" dirty="0" smtClean="0">
                <a:solidFill>
                  <a:srgbClr val="FF0000"/>
                </a:solidFill>
                <a:latin typeface="Times New Roman" pitchFamily="18" charset="0"/>
                <a:cs typeface="Times New Roman" pitchFamily="18" charset="0"/>
              </a:rPr>
              <a:t>Ability: </a:t>
            </a:r>
            <a:r>
              <a:rPr lang="en-US" dirty="0">
                <a:latin typeface="Times New Roman" pitchFamily="18" charset="0"/>
                <a:cs typeface="Times New Roman" pitchFamily="18" charset="0"/>
              </a:rPr>
              <a:t>Hospital pharmacist should be able to plan, </a:t>
            </a:r>
            <a:r>
              <a:rPr lang="en-US" dirty="0" err="1">
                <a:latin typeface="Times New Roman" pitchFamily="18" charset="0"/>
                <a:cs typeface="Times New Roman" pitchFamily="18" charset="0"/>
              </a:rPr>
              <a:t>organise</a:t>
            </a:r>
            <a:r>
              <a:rPr lang="en-US" dirty="0">
                <a:latin typeface="Times New Roman" pitchFamily="18" charset="0"/>
                <a:cs typeface="Times New Roman" pitchFamily="18" charset="0"/>
              </a:rPr>
              <a:t> and control various functions of hospital pharmacy. </a:t>
            </a:r>
            <a:r>
              <a:rPr lang="en-US" dirty="0" smtClean="0">
                <a:latin typeface="Times New Roman" pitchFamily="18" charset="0"/>
                <a:cs typeface="Times New Roman" pitchFamily="18" charset="0"/>
              </a:rPr>
              <a:t>He should </a:t>
            </a:r>
            <a:r>
              <a:rPr lang="en-US" dirty="0">
                <a:latin typeface="Times New Roman" pitchFamily="18" charset="0"/>
                <a:cs typeface="Times New Roman" pitchFamily="18" charset="0"/>
              </a:rPr>
              <a:t>prepare work schedule for his staff. He should frame various policies and procedures </a:t>
            </a:r>
            <a:r>
              <a:rPr lang="en-US" dirty="0" smtClean="0">
                <a:latin typeface="Times New Roman" pitchFamily="18" charset="0"/>
                <a:cs typeface="Times New Roman" pitchFamily="18" charset="0"/>
              </a:rPr>
              <a:t>to </a:t>
            </a:r>
            <a:r>
              <a:rPr lang="en-US" dirty="0">
                <a:latin typeface="Times New Roman" pitchFamily="18" charset="0"/>
                <a:cs typeface="Times New Roman" pitchFamily="18" charset="0"/>
              </a:rPr>
              <a:t>get the work done. He should interact with his staff daily. Hospital pharmacist must maintain the legal and administrative records </a:t>
            </a:r>
            <a:r>
              <a:rPr lang="en-US" dirty="0" smtClean="0">
                <a:latin typeface="Times New Roman" pitchFamily="18" charset="0"/>
                <a:cs typeface="Times New Roman" pitchFamily="18" charset="0"/>
              </a:rPr>
              <a:t>properly</a:t>
            </a:r>
            <a:r>
              <a:rPr lang="en-US" dirty="0">
                <a:latin typeface="Times New Roman" pitchFamily="18" charset="0"/>
                <a:cs typeface="Times New Roman" pitchFamily="18" charset="0"/>
              </a:rPr>
              <a:t>. Where patients are charged for drugs the hospital pharmacist </a:t>
            </a:r>
            <a:r>
              <a:rPr lang="en-US" dirty="0" smtClean="0">
                <a:latin typeface="Times New Roman" pitchFamily="18" charset="0"/>
                <a:cs typeface="Times New Roman" pitchFamily="18" charset="0"/>
              </a:rPr>
              <a:t>must </a:t>
            </a:r>
            <a:r>
              <a:rPr lang="en-US" dirty="0">
                <a:latin typeface="Times New Roman" pitchFamily="18" charset="0"/>
                <a:cs typeface="Times New Roman" pitchFamily="18" charset="0"/>
              </a:rPr>
              <a:t>develop charging policies. Chief pharmacist is usually responsible for </a:t>
            </a:r>
            <a:r>
              <a:rPr lang="en-US" dirty="0" smtClean="0">
                <a:latin typeface="Times New Roman" pitchFamily="18" charset="0"/>
                <a:cs typeface="Times New Roman" pitchFamily="18" charset="0"/>
              </a:rPr>
              <a:t>interviewing, </a:t>
            </a:r>
            <a:r>
              <a:rPr lang="en-US" dirty="0">
                <a:latin typeface="Times New Roman" pitchFamily="18" charset="0"/>
                <a:cs typeface="Times New Roman" pitchFamily="18" charset="0"/>
              </a:rPr>
              <a:t>selecting and evaluating the staff </a:t>
            </a:r>
            <a:r>
              <a:rPr lang="en-US" dirty="0" smtClean="0">
                <a:latin typeface="Times New Roman" pitchFamily="18" charset="0"/>
                <a:cs typeface="Times New Roman" pitchFamily="18" charset="0"/>
              </a:rPr>
              <a:t>members </a:t>
            </a:r>
            <a:r>
              <a:rPr lang="en-US" dirty="0">
                <a:latin typeface="Times New Roman" pitchFamily="18" charset="0"/>
                <a:cs typeface="Times New Roman" pitchFamily="18" charset="0"/>
              </a:rPr>
              <a:t>for work in pharmacy.</a:t>
            </a:r>
            <a:endParaRPr lang="en-IN" dirty="0">
              <a:latin typeface="Times New Roman" pitchFamily="18" charset="0"/>
              <a:cs typeface="Times New Roman" pitchFamily="18" charset="0"/>
            </a:endParaRPr>
          </a:p>
          <a:p>
            <a:pPr marL="0" indent="0" algn="just">
              <a:buNone/>
            </a:pPr>
            <a:endParaRPr lang="en-IN" b="1" dirty="0">
              <a:solidFill>
                <a:srgbClr val="FF0000"/>
              </a:solidFill>
              <a:latin typeface="Times New Roman" pitchFamily="18" charset="0"/>
              <a:cs typeface="Times New Roman" pitchFamily="18" charset="0"/>
            </a:endParaRPr>
          </a:p>
          <a:p>
            <a:pPr algn="just"/>
            <a:endParaRPr lang="en-IN" dirty="0">
              <a:latin typeface="Times New Roman" pitchFamily="18" charset="0"/>
              <a:cs typeface="Times New Roman" pitchFamily="18" charset="0"/>
            </a:endParaRPr>
          </a:p>
          <a:p>
            <a:pPr algn="just"/>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xmlns="" val="33767746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98000">
              <a:schemeClr val="bg1"/>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260648"/>
            <a:ext cx="8964613" cy="1152872"/>
          </a:xfrm>
        </p:spPr>
        <p:txBody>
          <a:bodyPr/>
          <a:lstStyle/>
          <a:p>
            <a:pPr algn="ctr"/>
            <a:r>
              <a:rPr lang="en-US" b="1" u="sng" dirty="0" smtClean="0">
                <a:solidFill>
                  <a:srgbClr val="990033"/>
                </a:solidFill>
                <a:latin typeface="Times New Roman" pitchFamily="18" charset="0"/>
                <a:cs typeface="Times New Roman" pitchFamily="18" charset="0"/>
              </a:rPr>
              <a:t>Functions and Objectives of Hospital Pharmacy</a:t>
            </a:r>
            <a:r>
              <a:rPr lang="en-IN" b="1" u="sng" dirty="0">
                <a:solidFill>
                  <a:srgbClr val="990033"/>
                </a:solidFill>
                <a:latin typeface="Times New Roman" pitchFamily="18" charset="0"/>
                <a:cs typeface="Times New Roman" pitchFamily="18" charset="0"/>
              </a:rPr>
              <a:t/>
            </a:r>
            <a:br>
              <a:rPr lang="en-IN" b="1" u="sng" dirty="0">
                <a:solidFill>
                  <a:srgbClr val="990033"/>
                </a:solidFill>
                <a:latin typeface="Times New Roman" pitchFamily="18" charset="0"/>
                <a:cs typeface="Times New Roman" pitchFamily="18" charset="0"/>
              </a:rPr>
            </a:br>
            <a:endParaRPr lang="en-US" b="1" u="sng" dirty="0" smtClean="0">
              <a:solidFill>
                <a:srgbClr val="990033"/>
              </a:solidFill>
              <a:latin typeface="Times New Roman" pitchFamily="18" charset="0"/>
              <a:cs typeface="Times New Roman" pitchFamily="18" charset="0"/>
            </a:endParaRPr>
          </a:p>
        </p:txBody>
      </p:sp>
      <p:sp>
        <p:nvSpPr>
          <p:cNvPr id="5123" name="Rectangle 3"/>
          <p:cNvSpPr>
            <a:spLocks noGrp="1" noChangeArrowheads="1"/>
          </p:cNvSpPr>
          <p:nvPr>
            <p:ph type="body" idx="1"/>
          </p:nvPr>
        </p:nvSpPr>
        <p:spPr>
          <a:xfrm>
            <a:off x="107504" y="1196752"/>
            <a:ext cx="9036496" cy="6197848"/>
          </a:xfrm>
        </p:spPr>
        <p:txBody>
          <a:bodyPr/>
          <a:lstStyle/>
          <a:p>
            <a:pPr algn="just"/>
            <a:r>
              <a:rPr lang="en-US" dirty="0">
                <a:latin typeface="Times New Roman" pitchFamily="18" charset="0"/>
                <a:cs typeface="Times New Roman" pitchFamily="18" charset="0"/>
              </a:rPr>
              <a:t>Pharmacy is </a:t>
            </a:r>
            <a:r>
              <a:rPr lang="en-US" dirty="0" smtClean="0">
                <a:latin typeface="Times New Roman" pitchFamily="18" charset="0"/>
                <a:cs typeface="Times New Roman" pitchFamily="18" charset="0"/>
              </a:rPr>
              <a:t>recognized </a:t>
            </a:r>
            <a:r>
              <a:rPr lang="en-US" dirty="0">
                <a:latin typeface="Times New Roman" pitchFamily="18" charset="0"/>
                <a:cs typeface="Times New Roman" pitchFamily="18" charset="0"/>
              </a:rPr>
              <a:t>as an essential hospital service in all the major hospitals. I</a:t>
            </a:r>
            <a:r>
              <a:rPr lang="en-US" dirty="0" smtClean="0">
                <a:latin typeface="Times New Roman" pitchFamily="18" charset="0"/>
                <a:cs typeface="Times New Roman" pitchFamily="18" charset="0"/>
              </a:rPr>
              <a:t>t </a:t>
            </a:r>
            <a:r>
              <a:rPr lang="en-US" dirty="0">
                <a:latin typeface="Times New Roman" pitchFamily="18" charset="0"/>
                <a:cs typeface="Times New Roman" pitchFamily="18" charset="0"/>
              </a:rPr>
              <a:t>is managed by professionally qualified pharmacists.</a:t>
            </a:r>
            <a:endParaRPr lang="en-IN"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It has been </a:t>
            </a:r>
            <a:r>
              <a:rPr lang="en-US" dirty="0" smtClean="0">
                <a:latin typeface="Times New Roman" pitchFamily="18" charset="0"/>
                <a:cs typeface="Times New Roman" pitchFamily="18" charset="0"/>
              </a:rPr>
              <a:t>realized </a:t>
            </a:r>
            <a:r>
              <a:rPr lang="en-US" dirty="0">
                <a:latin typeface="Times New Roman" pitchFamily="18" charset="0"/>
                <a:cs typeface="Times New Roman" pitchFamily="18" charset="0"/>
              </a:rPr>
              <a:t>that only trained pharmaceutical personnel are capable of purchasing, </a:t>
            </a:r>
            <a:r>
              <a:rPr lang="en-US" dirty="0" smtClean="0">
                <a:latin typeface="Times New Roman" pitchFamily="18" charset="0"/>
                <a:cs typeface="Times New Roman" pitchFamily="18" charset="0"/>
              </a:rPr>
              <a:t>storing, handling, </a:t>
            </a:r>
            <a:r>
              <a:rPr lang="en-US" dirty="0">
                <a:latin typeface="Times New Roman" pitchFamily="18" charset="0"/>
                <a:cs typeface="Times New Roman" pitchFamily="18" charset="0"/>
              </a:rPr>
              <a:t>pricing and </a:t>
            </a:r>
            <a:r>
              <a:rPr lang="en-US" dirty="0" smtClean="0">
                <a:latin typeface="Times New Roman" pitchFamily="18" charset="0"/>
                <a:cs typeface="Times New Roman" pitchFamily="18" charset="0"/>
              </a:rPr>
              <a:t>dispensing </a:t>
            </a:r>
            <a:r>
              <a:rPr lang="en-US" dirty="0">
                <a:latin typeface="Times New Roman" pitchFamily="18" charset="0"/>
                <a:cs typeface="Times New Roman" pitchFamily="18" charset="0"/>
              </a:rPr>
              <a:t>of </a:t>
            </a:r>
            <a:r>
              <a:rPr lang="en-US" dirty="0" smtClean="0">
                <a:latin typeface="Times New Roman" pitchFamily="18" charset="0"/>
                <a:cs typeface="Times New Roman" pitchFamily="18" charset="0"/>
              </a:rPr>
              <a:t>medications. It </a:t>
            </a:r>
            <a:r>
              <a:rPr lang="en-US" dirty="0">
                <a:latin typeface="Times New Roman" pitchFamily="18" charset="0"/>
                <a:cs typeface="Times New Roman" pitchFamily="18" charset="0"/>
              </a:rPr>
              <a:t>is the pharmacist who is an expert to provide all information regarding drugs to the health professionals and also to the public. Therefore, he acts as a link between the physician and the </a:t>
            </a:r>
            <a:r>
              <a:rPr lang="en-US" dirty="0" smtClean="0">
                <a:latin typeface="Times New Roman" pitchFamily="18" charset="0"/>
                <a:cs typeface="Times New Roman" pitchFamily="18" charset="0"/>
              </a:rPr>
              <a:t>patient. A </a:t>
            </a:r>
            <a:r>
              <a:rPr lang="en-US" dirty="0">
                <a:latin typeface="Times New Roman" pitchFamily="18" charset="0"/>
                <a:cs typeface="Times New Roman" pitchFamily="18" charset="0"/>
              </a:rPr>
              <a:t>pharmacist is required to perform various functions in hospital pharmacy which are described </a:t>
            </a:r>
            <a:r>
              <a:rPr lang="en-US" dirty="0" smtClean="0">
                <a:latin typeface="Times New Roman" pitchFamily="18" charset="0"/>
                <a:cs typeface="Times New Roman" pitchFamily="18" charset="0"/>
              </a:rPr>
              <a:t>as follows </a:t>
            </a:r>
            <a:r>
              <a:rPr lang="en-US" dirty="0">
                <a:latin typeface="Times New Roman" pitchFamily="18" charset="0"/>
                <a:cs typeface="Times New Roman" pitchFamily="18" charset="0"/>
              </a:rPr>
              <a:t>:</a:t>
            </a:r>
            <a:endParaRPr lang="en-IN" dirty="0">
              <a:latin typeface="Times New Roman" pitchFamily="18" charset="0"/>
              <a:cs typeface="Times New Roman" pitchFamily="18" charset="0"/>
            </a:endParaRPr>
          </a:p>
          <a:p>
            <a:pPr eaLnBrk="1" hangingPunct="1"/>
            <a:endParaRPr lang="en-US" sz="2000" dirty="0" smtClean="0">
              <a:solidFill>
                <a:schemeClr val="tx2"/>
              </a:solidFill>
            </a:endParaRPr>
          </a:p>
        </p:txBody>
      </p:sp>
    </p:spTree>
    <p:extLst>
      <p:ext uri="{BB962C8B-B14F-4D97-AF65-F5344CB8AC3E}">
        <p14:creationId xmlns:p14="http://schemas.microsoft.com/office/powerpoint/2010/main" xmlns="" val="6152277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98000">
              <a:schemeClr val="bg1"/>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
            <a:ext cx="9036496" cy="6669088"/>
          </a:xfrm>
        </p:spPr>
        <p:txBody>
          <a:bodyPr/>
          <a:lstStyle/>
          <a:p>
            <a:pPr algn="just"/>
            <a:r>
              <a:rPr lang="en-US" b="1" dirty="0">
                <a:solidFill>
                  <a:srgbClr val="FF0000"/>
                </a:solidFill>
                <a:latin typeface="Times New Roman" pitchFamily="18" charset="0"/>
                <a:cs typeface="Times New Roman" pitchFamily="18" charset="0"/>
              </a:rPr>
              <a:t>Ability to Control </a:t>
            </a:r>
            <a:r>
              <a:rPr lang="en-US" b="1" dirty="0" smtClean="0">
                <a:solidFill>
                  <a:srgbClr val="FF0000"/>
                </a:solidFill>
                <a:latin typeface="Times New Roman" pitchFamily="18" charset="0"/>
                <a:cs typeface="Times New Roman" pitchFamily="18" charset="0"/>
              </a:rPr>
              <a:t>Inventory: </a:t>
            </a:r>
            <a:r>
              <a:rPr lang="en-US" dirty="0">
                <a:latin typeface="Times New Roman" pitchFamily="18" charset="0"/>
                <a:cs typeface="Times New Roman" pitchFamily="18" charset="0"/>
              </a:rPr>
              <a:t>Chief pharmacist has to exercise </a:t>
            </a:r>
            <a:r>
              <a:rPr lang="en-US" dirty="0" smtClean="0">
                <a:latin typeface="Times New Roman" pitchFamily="18" charset="0"/>
                <a:cs typeface="Times New Roman" pitchFamily="18" charset="0"/>
              </a:rPr>
              <a:t>his duties which </a:t>
            </a:r>
            <a:r>
              <a:rPr lang="en-US" dirty="0">
                <a:latin typeface="Times New Roman" pitchFamily="18" charset="0"/>
                <a:cs typeface="Times New Roman" pitchFamily="18" charset="0"/>
              </a:rPr>
              <a:t>are lying at nursing stations, </a:t>
            </a:r>
            <a:r>
              <a:rPr lang="en-US" dirty="0" smtClean="0">
                <a:latin typeface="Times New Roman" pitchFamily="18" charset="0"/>
                <a:cs typeface="Times New Roman" pitchFamily="18" charset="0"/>
              </a:rPr>
              <a:t>supply rooms etc</a:t>
            </a:r>
            <a:r>
              <a:rPr lang="en-US" dirty="0">
                <a:latin typeface="Times New Roman" pitchFamily="18" charset="0"/>
                <a:cs typeface="Times New Roman" pitchFamily="18" charset="0"/>
              </a:rPr>
              <a:t>. He has to communicate with supplier of drugs. </a:t>
            </a:r>
            <a:r>
              <a:rPr lang="en-US" dirty="0" smtClean="0">
                <a:latin typeface="Times New Roman" pitchFamily="18" charset="0"/>
                <a:cs typeface="Times New Roman" pitchFamily="18" charset="0"/>
              </a:rPr>
              <a:t>He must check the </a:t>
            </a:r>
            <a:r>
              <a:rPr lang="en-US" dirty="0">
                <a:latin typeface="Times New Roman" pitchFamily="18" charset="0"/>
                <a:cs typeface="Times New Roman" pitchFamily="18" charset="0"/>
              </a:rPr>
              <a:t>quality of drugs and other </a:t>
            </a:r>
            <a:r>
              <a:rPr lang="en-US" dirty="0" smtClean="0">
                <a:latin typeface="Times New Roman" pitchFamily="18" charset="0"/>
                <a:cs typeface="Times New Roman" pitchFamily="18" charset="0"/>
              </a:rPr>
              <a:t>supplies.</a:t>
            </a:r>
          </a:p>
          <a:p>
            <a:pPr algn="just"/>
            <a:r>
              <a:rPr lang="en-US" b="1" dirty="0">
                <a:solidFill>
                  <a:srgbClr val="FF0000"/>
                </a:solidFill>
                <a:latin typeface="Times New Roman" pitchFamily="18" charset="0"/>
                <a:cs typeface="Times New Roman" pitchFamily="18" charset="0"/>
              </a:rPr>
              <a:t>Ability to Conduct and Participate in </a:t>
            </a:r>
            <a:r>
              <a:rPr lang="en-US" b="1" dirty="0" smtClean="0">
                <a:solidFill>
                  <a:srgbClr val="FF0000"/>
                </a:solidFill>
                <a:latin typeface="Times New Roman" pitchFamily="18" charset="0"/>
                <a:cs typeface="Times New Roman" pitchFamily="18" charset="0"/>
              </a:rPr>
              <a:t>Researches: </a:t>
            </a:r>
            <a:r>
              <a:rPr lang="en-US" dirty="0">
                <a:latin typeface="Times New Roman" pitchFamily="18" charset="0"/>
                <a:cs typeface="Times New Roman" pitchFamily="18" charset="0"/>
              </a:rPr>
              <a:t>The pharmacist is required to </a:t>
            </a:r>
            <a:r>
              <a:rPr lang="en-US" dirty="0" smtClean="0">
                <a:latin typeface="Times New Roman" pitchFamily="18" charset="0"/>
                <a:cs typeface="Times New Roman" pitchFamily="18" charset="0"/>
              </a:rPr>
              <a:t>maintain information of </a:t>
            </a:r>
            <a:r>
              <a:rPr lang="en-US" dirty="0">
                <a:latin typeface="Times New Roman" pitchFamily="18" charset="0"/>
                <a:cs typeface="Times New Roman" pitchFamily="18" charset="0"/>
              </a:rPr>
              <a:t>pharmaceutical journals. He must advise </a:t>
            </a:r>
            <a:r>
              <a:rPr lang="en-US" dirty="0" smtClean="0">
                <a:latin typeface="Times New Roman" pitchFamily="18" charset="0"/>
                <a:cs typeface="Times New Roman" pitchFamily="18" charset="0"/>
              </a:rPr>
              <a:t>about new methods, </a:t>
            </a:r>
            <a:r>
              <a:rPr lang="en-US" dirty="0">
                <a:latin typeface="Times New Roman" pitchFamily="18" charset="0"/>
                <a:cs typeface="Times New Roman" pitchFamily="18" charset="0"/>
              </a:rPr>
              <a:t>preservation, preparation and to improve </a:t>
            </a:r>
            <a:r>
              <a:rPr lang="en-US" dirty="0" smtClean="0">
                <a:latin typeface="Times New Roman" pitchFamily="18" charset="0"/>
                <a:cs typeface="Times New Roman" pitchFamily="18" charset="0"/>
              </a:rPr>
              <a:t>efficacy of preparation</a:t>
            </a:r>
            <a:r>
              <a:rPr lang="en-US" dirty="0">
                <a:latin typeface="Times New Roman" pitchFamily="18" charset="0"/>
                <a:cs typeface="Times New Roman" pitchFamily="18" charset="0"/>
              </a:rPr>
              <a:t>. He must have the basic understanding methods so that he can properly evaluate the </a:t>
            </a:r>
            <a:r>
              <a:rPr lang="en-US" dirty="0" smtClean="0">
                <a:latin typeface="Times New Roman" pitchFamily="18" charset="0"/>
                <a:cs typeface="Times New Roman" pitchFamily="18" charset="0"/>
              </a:rPr>
              <a:t>research </a:t>
            </a:r>
            <a:r>
              <a:rPr lang="en-US" dirty="0" err="1" smtClean="0">
                <a:latin typeface="Times New Roman" pitchFamily="18" charset="0"/>
                <a:cs typeface="Times New Roman" pitchFamily="18" charset="0"/>
              </a:rPr>
              <a:t>datas</a:t>
            </a:r>
            <a:r>
              <a:rPr lang="en-US" dirty="0" smtClean="0">
                <a:latin typeface="Times New Roman" pitchFamily="18" charset="0"/>
                <a:cs typeface="Times New Roman" pitchFamily="18" charset="0"/>
              </a:rPr>
              <a:t>.</a:t>
            </a:r>
            <a:endParaRPr lang="en-IN" dirty="0">
              <a:latin typeface="Times New Roman" pitchFamily="18" charset="0"/>
              <a:cs typeface="Times New Roman" pitchFamily="18" charset="0"/>
            </a:endParaRPr>
          </a:p>
          <a:p>
            <a:pPr algn="just"/>
            <a:r>
              <a:rPr lang="en-US" b="1" dirty="0" smtClean="0">
                <a:solidFill>
                  <a:srgbClr val="FF0000"/>
                </a:solidFill>
                <a:latin typeface="Times New Roman" pitchFamily="18" charset="0"/>
                <a:cs typeface="Times New Roman" pitchFamily="18" charset="0"/>
              </a:rPr>
              <a:t>Ability </a:t>
            </a:r>
            <a:r>
              <a:rPr lang="en-US" b="1" dirty="0">
                <a:solidFill>
                  <a:srgbClr val="FF0000"/>
                </a:solidFill>
                <a:latin typeface="Times New Roman" pitchFamily="18" charset="0"/>
                <a:cs typeface="Times New Roman" pitchFamily="18" charset="0"/>
              </a:rPr>
              <a:t>to Conduct Teaching </a:t>
            </a:r>
            <a:r>
              <a:rPr lang="en-US" b="1" dirty="0" err="1" smtClean="0">
                <a:solidFill>
                  <a:srgbClr val="FF0000"/>
                </a:solidFill>
                <a:latin typeface="Times New Roman" pitchFamily="18" charset="0"/>
                <a:cs typeface="Times New Roman" pitchFamily="18" charset="0"/>
              </a:rPr>
              <a:t>Programmes</a:t>
            </a:r>
            <a:r>
              <a:rPr lang="en-US" b="1" dirty="0" smtClean="0">
                <a:solidFill>
                  <a:srgbClr val="FF0000"/>
                </a:solidFill>
                <a:latin typeface="Times New Roman" pitchFamily="18" charset="0"/>
                <a:cs typeface="Times New Roman" pitchFamily="18" charset="0"/>
              </a:rPr>
              <a:t>: </a:t>
            </a:r>
            <a:r>
              <a:rPr lang="en-US" dirty="0">
                <a:latin typeface="Times New Roman" pitchFamily="18" charset="0"/>
                <a:cs typeface="Times New Roman" pitchFamily="18" charset="0"/>
              </a:rPr>
              <a:t>The pharmacy staff can act as trainers for the </a:t>
            </a:r>
            <a:r>
              <a:rPr lang="en-US" dirty="0" smtClean="0">
                <a:latin typeface="Times New Roman" pitchFamily="18" charset="0"/>
                <a:cs typeface="Times New Roman" pitchFamily="18" charset="0"/>
              </a:rPr>
              <a:t>nursing staff must prepare suitable teaching material for the</a:t>
            </a:r>
            <a:endParaRPr lang="en-IN" b="1" dirty="0">
              <a:latin typeface="Times New Roman" pitchFamily="18" charset="0"/>
              <a:cs typeface="Times New Roman" pitchFamily="18" charset="0"/>
            </a:endParaRPr>
          </a:p>
        </p:txBody>
      </p:sp>
    </p:spTree>
    <p:extLst>
      <p:ext uri="{BB962C8B-B14F-4D97-AF65-F5344CB8AC3E}">
        <p14:creationId xmlns:p14="http://schemas.microsoft.com/office/powerpoint/2010/main" xmlns="" val="16128076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98000">
              <a:schemeClr val="bg1"/>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6633"/>
            <a:ext cx="8712968" cy="6552456"/>
          </a:xfrm>
        </p:spPr>
        <p:txBody>
          <a:bodyPr/>
          <a:lstStyle/>
          <a:p>
            <a:pPr marL="0" indent="0" algn="just">
              <a:buNone/>
            </a:pPr>
            <a:r>
              <a:rPr lang="en-US" dirty="0" smtClean="0">
                <a:latin typeface="Times New Roman" pitchFamily="18" charset="0"/>
                <a:cs typeface="Times New Roman" pitchFamily="18" charset="0"/>
              </a:rPr>
              <a:t>nursing staff like proper storage of drugs, proper use of drugs etc. Chief </a:t>
            </a:r>
            <a:r>
              <a:rPr lang="en-US" dirty="0">
                <a:latin typeface="Times New Roman" pitchFamily="18" charset="0"/>
                <a:cs typeface="Times New Roman" pitchFamily="18" charset="0"/>
              </a:rPr>
              <a:t>pharmacist is also responsible for the practical </a:t>
            </a:r>
            <a:r>
              <a:rPr lang="en-US" dirty="0" smtClean="0">
                <a:latin typeface="Times New Roman" pitchFamily="18" charset="0"/>
                <a:cs typeface="Times New Roman" pitchFamily="18" charset="0"/>
              </a:rPr>
              <a:t>training of pharmacy </a:t>
            </a:r>
            <a:r>
              <a:rPr lang="en-US" dirty="0">
                <a:latin typeface="Times New Roman" pitchFamily="18" charset="0"/>
                <a:cs typeface="Times New Roman" pitchFamily="18" charset="0"/>
              </a:rPr>
              <a:t>students. He should see that they must </a:t>
            </a:r>
            <a:r>
              <a:rPr lang="en-US" dirty="0" smtClean="0">
                <a:latin typeface="Times New Roman" pitchFamily="18" charset="0"/>
                <a:cs typeface="Times New Roman" pitchFamily="18" charset="0"/>
              </a:rPr>
              <a:t>learn </a:t>
            </a:r>
            <a:r>
              <a:rPr lang="en-US" dirty="0">
                <a:latin typeface="Times New Roman" pitchFamily="18" charset="0"/>
                <a:cs typeface="Times New Roman" pitchFamily="18" charset="0"/>
              </a:rPr>
              <a:t>and </a:t>
            </a:r>
            <a:r>
              <a:rPr lang="en-US" dirty="0" smtClean="0">
                <a:latin typeface="Times New Roman" pitchFamily="18" charset="0"/>
                <a:cs typeface="Times New Roman" pitchFamily="18" charset="0"/>
              </a:rPr>
              <a:t>have </a:t>
            </a:r>
            <a:r>
              <a:rPr lang="en-US" dirty="0">
                <a:latin typeface="Times New Roman" pitchFamily="18" charset="0"/>
                <a:cs typeface="Times New Roman" pitchFamily="18" charset="0"/>
              </a:rPr>
              <a:t>sufficient professional skill. </a:t>
            </a: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xmlns="" val="30817265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7628" t="41241" r="60255" b="11489"/>
          <a:stretch/>
        </p:blipFill>
        <p:spPr bwMode="auto">
          <a:xfrm>
            <a:off x="0"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itle 3"/>
          <p:cNvSpPr>
            <a:spLocks noGrp="1"/>
          </p:cNvSpPr>
          <p:nvPr>
            <p:ph type="title"/>
          </p:nvPr>
        </p:nvSpPr>
        <p:spPr>
          <a:xfrm>
            <a:off x="719137" y="2921000"/>
            <a:ext cx="7705725" cy="508000"/>
          </a:xfrm>
        </p:spPr>
        <p:txBody>
          <a:bodyPr/>
          <a:lstStyle/>
          <a:p>
            <a:pPr algn="ctr"/>
            <a:r>
              <a:rPr lang="en-IN" b="1" u="sng" dirty="0" smtClean="0">
                <a:solidFill>
                  <a:srgbClr val="FF0000"/>
                </a:solidFill>
                <a:latin typeface="Algerian" pitchFamily="82" charset="0"/>
              </a:rPr>
              <a:t>MANAGEMENT OF MATERIALS AND FINANCE of A HOSPITAL PHARMACY</a:t>
            </a:r>
            <a:endParaRPr lang="en-IN" b="1" u="sng" dirty="0">
              <a:solidFill>
                <a:srgbClr val="FF0000"/>
              </a:solidFill>
              <a:latin typeface="Algerian" pitchFamily="82" charset="0"/>
            </a:endParaRPr>
          </a:p>
        </p:txBody>
      </p:sp>
    </p:spTree>
    <p:extLst>
      <p:ext uri="{BB962C8B-B14F-4D97-AF65-F5344CB8AC3E}">
        <p14:creationId xmlns:p14="http://schemas.microsoft.com/office/powerpoint/2010/main" xmlns="" val="28192995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98000">
              <a:schemeClr val="bg1"/>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99592" y="548680"/>
            <a:ext cx="7705725" cy="508000"/>
          </a:xfrm>
        </p:spPr>
        <p:txBody>
          <a:bodyPr/>
          <a:lstStyle/>
          <a:p>
            <a:pPr algn="ctr"/>
            <a:r>
              <a:rPr lang="en-IN" sz="3200" b="1" u="sng" dirty="0" smtClean="0">
                <a:solidFill>
                  <a:srgbClr val="990033"/>
                </a:solidFill>
                <a:latin typeface="Times New Roman" pitchFamily="18" charset="0"/>
                <a:cs typeface="Times New Roman" pitchFamily="18" charset="0"/>
              </a:rPr>
              <a:t>Material management of a hospital pharmacy </a:t>
            </a:r>
            <a:endParaRPr lang="en-IN" sz="3200" b="1" u="sng" dirty="0">
              <a:solidFill>
                <a:srgbClr val="990033"/>
              </a:solidFill>
              <a:latin typeface="Times New Roman" pitchFamily="18" charset="0"/>
              <a:cs typeface="Times New Roman" pitchFamily="18" charset="0"/>
            </a:endParaRPr>
          </a:p>
        </p:txBody>
      </p:sp>
      <p:sp>
        <p:nvSpPr>
          <p:cNvPr id="4" name="Content Placeholder 3"/>
          <p:cNvSpPr>
            <a:spLocks noGrp="1"/>
          </p:cNvSpPr>
          <p:nvPr>
            <p:ph idx="1"/>
          </p:nvPr>
        </p:nvSpPr>
        <p:spPr>
          <a:xfrm>
            <a:off x="0" y="1700808"/>
            <a:ext cx="9144000" cy="5805263"/>
          </a:xfrm>
        </p:spPr>
        <p:txBody>
          <a:bodyPr/>
          <a:lstStyle/>
          <a:p>
            <a:pPr algn="just"/>
            <a:r>
              <a:rPr lang="en-IN" dirty="0" smtClean="0">
                <a:latin typeface="Times New Roman" pitchFamily="18" charset="0"/>
                <a:cs typeface="Times New Roman" pitchFamily="18" charset="0"/>
              </a:rPr>
              <a:t>Management is a process involving planning, organising, staffing and controlling any organisation. </a:t>
            </a:r>
          </a:p>
          <a:p>
            <a:pPr algn="just"/>
            <a:r>
              <a:rPr lang="en-IN" dirty="0" smtClean="0">
                <a:latin typeface="Times New Roman" pitchFamily="18" charset="0"/>
                <a:cs typeface="Times New Roman" pitchFamily="18" charset="0"/>
              </a:rPr>
              <a:t>Hospital is a very complex organisation. So emphasis should be given on management of materials in a hospital pharmacy. Financial management, human </a:t>
            </a:r>
            <a:r>
              <a:rPr lang="en-IN" smtClean="0">
                <a:latin typeface="Times New Roman" pitchFamily="18" charset="0"/>
                <a:cs typeface="Times New Roman" pitchFamily="18" charset="0"/>
              </a:rPr>
              <a:t>resource management and </a:t>
            </a:r>
            <a:r>
              <a:rPr lang="en-IN" dirty="0" smtClean="0">
                <a:latin typeface="Times New Roman" pitchFamily="18" charset="0"/>
                <a:cs typeface="Times New Roman" pitchFamily="18" charset="0"/>
              </a:rPr>
              <a:t>computer application are the other aspects. </a:t>
            </a:r>
          </a:p>
          <a:p>
            <a:pPr algn="just"/>
            <a:r>
              <a:rPr lang="en-IN" b="1" i="1" dirty="0" smtClean="0">
                <a:solidFill>
                  <a:srgbClr val="FF0000"/>
                </a:solidFill>
                <a:latin typeface="Times New Roman" pitchFamily="18" charset="0"/>
                <a:cs typeface="Times New Roman" pitchFamily="18" charset="0"/>
              </a:rPr>
              <a:t>Material management is a scientific technique, concerned with Planning, Organizing &amp; Control of flow of materials, from their initial purchase to destination. </a:t>
            </a:r>
          </a:p>
          <a:p>
            <a:pPr marL="0" indent="0" algn="just">
              <a:buNone/>
            </a:pPr>
            <a:endParaRPr lang="en-IN"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6069994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98000">
              <a:schemeClr val="bg1"/>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99592" y="188640"/>
            <a:ext cx="7705725" cy="508000"/>
          </a:xfrm>
        </p:spPr>
        <p:txBody>
          <a:bodyPr/>
          <a:lstStyle/>
          <a:p>
            <a:pPr algn="ctr"/>
            <a:r>
              <a:rPr lang="en-IN" sz="3200" b="1" u="sng" dirty="0" smtClean="0">
                <a:solidFill>
                  <a:srgbClr val="3366CC"/>
                </a:solidFill>
                <a:latin typeface="Times New Roman" pitchFamily="18" charset="0"/>
                <a:cs typeface="Times New Roman" pitchFamily="18" charset="0"/>
              </a:rPr>
              <a:t>Aim of Material Management</a:t>
            </a:r>
            <a:endParaRPr lang="en-IN" sz="3200" b="1" u="sng" dirty="0">
              <a:solidFill>
                <a:srgbClr val="3366CC"/>
              </a:solidFill>
              <a:latin typeface="Times New Roman" pitchFamily="18" charset="0"/>
              <a:cs typeface="Times New Roman" pitchFamily="18" charset="0"/>
            </a:endParaRPr>
          </a:p>
        </p:txBody>
      </p:sp>
      <p:sp>
        <p:nvSpPr>
          <p:cNvPr id="5" name="Content Placeholder 4"/>
          <p:cNvSpPr>
            <a:spLocks noGrp="1"/>
          </p:cNvSpPr>
          <p:nvPr>
            <p:ph idx="1"/>
          </p:nvPr>
        </p:nvSpPr>
        <p:spPr>
          <a:xfrm>
            <a:off x="683567" y="1124744"/>
            <a:ext cx="8391159" cy="4608513"/>
          </a:xfrm>
        </p:spPr>
        <p:txBody>
          <a:bodyPr/>
          <a:lstStyle/>
          <a:p>
            <a:pPr marL="0" indent="0" algn="just">
              <a:lnSpc>
                <a:spcPct val="150000"/>
              </a:lnSpc>
              <a:buNone/>
            </a:pPr>
            <a:r>
              <a:rPr lang="en-IN" b="1" dirty="0" smtClean="0">
                <a:latin typeface="Times New Roman" pitchFamily="18" charset="0"/>
                <a:cs typeface="Times New Roman" pitchFamily="18" charset="0"/>
              </a:rPr>
              <a:t>Right</a:t>
            </a:r>
            <a:r>
              <a:rPr lang="en-IN" dirty="0" smtClean="0">
                <a:latin typeface="Times New Roman" pitchFamily="18" charset="0"/>
                <a:cs typeface="Times New Roman" pitchFamily="18" charset="0"/>
              </a:rPr>
              <a:t> material,</a:t>
            </a:r>
          </a:p>
          <a:p>
            <a:pPr marL="0" indent="0" algn="just">
              <a:lnSpc>
                <a:spcPct val="150000"/>
              </a:lnSpc>
              <a:buNone/>
            </a:pPr>
            <a:r>
              <a:rPr lang="en-IN" dirty="0">
                <a:latin typeface="Times New Roman" pitchFamily="18" charset="0"/>
                <a:cs typeface="Times New Roman" pitchFamily="18" charset="0"/>
              </a:rPr>
              <a:t> </a:t>
            </a:r>
            <a:r>
              <a:rPr lang="en-IN" dirty="0" smtClean="0">
                <a:latin typeface="Times New Roman" pitchFamily="18" charset="0"/>
                <a:cs typeface="Times New Roman" pitchFamily="18" charset="0"/>
              </a:rPr>
              <a:t> in </a:t>
            </a:r>
            <a:r>
              <a:rPr lang="en-IN" b="1" dirty="0" smtClean="0">
                <a:latin typeface="Times New Roman" pitchFamily="18" charset="0"/>
                <a:cs typeface="Times New Roman" pitchFamily="18" charset="0"/>
              </a:rPr>
              <a:t>right</a:t>
            </a:r>
            <a:r>
              <a:rPr lang="en-IN" dirty="0" smtClean="0">
                <a:latin typeface="Times New Roman" pitchFamily="18" charset="0"/>
                <a:cs typeface="Times New Roman" pitchFamily="18" charset="0"/>
              </a:rPr>
              <a:t> quantities,</a:t>
            </a:r>
          </a:p>
          <a:p>
            <a:pPr marL="0" indent="0" algn="just">
              <a:lnSpc>
                <a:spcPct val="150000"/>
              </a:lnSpc>
              <a:buNone/>
            </a:pPr>
            <a:r>
              <a:rPr lang="en-IN" dirty="0">
                <a:latin typeface="Times New Roman" pitchFamily="18" charset="0"/>
                <a:cs typeface="Times New Roman" pitchFamily="18" charset="0"/>
              </a:rPr>
              <a:t> </a:t>
            </a:r>
            <a:r>
              <a:rPr lang="en-IN" dirty="0" smtClean="0">
                <a:latin typeface="Times New Roman" pitchFamily="18" charset="0"/>
                <a:cs typeface="Times New Roman" pitchFamily="18" charset="0"/>
              </a:rPr>
              <a:t>   at </a:t>
            </a:r>
            <a:r>
              <a:rPr lang="en-IN" b="1" dirty="0" smtClean="0">
                <a:latin typeface="Times New Roman" pitchFamily="18" charset="0"/>
                <a:cs typeface="Times New Roman" pitchFamily="18" charset="0"/>
              </a:rPr>
              <a:t>right </a:t>
            </a:r>
            <a:r>
              <a:rPr lang="en-IN" dirty="0" smtClean="0">
                <a:latin typeface="Times New Roman" pitchFamily="18" charset="0"/>
                <a:cs typeface="Times New Roman" pitchFamily="18" charset="0"/>
              </a:rPr>
              <a:t>time,</a:t>
            </a:r>
          </a:p>
          <a:p>
            <a:pPr marL="0" indent="0" algn="just">
              <a:lnSpc>
                <a:spcPct val="150000"/>
              </a:lnSpc>
              <a:buNone/>
            </a:pPr>
            <a:r>
              <a:rPr lang="en-IN" dirty="0">
                <a:latin typeface="Times New Roman" pitchFamily="18" charset="0"/>
                <a:cs typeface="Times New Roman" pitchFamily="18" charset="0"/>
              </a:rPr>
              <a:t> </a:t>
            </a:r>
            <a:r>
              <a:rPr lang="en-IN" dirty="0" smtClean="0">
                <a:latin typeface="Times New Roman" pitchFamily="18" charset="0"/>
                <a:cs typeface="Times New Roman" pitchFamily="18" charset="0"/>
              </a:rPr>
              <a:t>     at</a:t>
            </a:r>
            <a:r>
              <a:rPr lang="en-IN" b="1" dirty="0" smtClean="0">
                <a:latin typeface="Times New Roman" pitchFamily="18" charset="0"/>
                <a:cs typeface="Times New Roman" pitchFamily="18" charset="0"/>
              </a:rPr>
              <a:t> right </a:t>
            </a:r>
            <a:r>
              <a:rPr lang="en-IN" dirty="0" smtClean="0">
                <a:latin typeface="Times New Roman" pitchFamily="18" charset="0"/>
                <a:cs typeface="Times New Roman" pitchFamily="18" charset="0"/>
              </a:rPr>
              <a:t>price,</a:t>
            </a:r>
          </a:p>
          <a:p>
            <a:pPr marL="0" indent="0" algn="just">
              <a:lnSpc>
                <a:spcPct val="150000"/>
              </a:lnSpc>
              <a:buNone/>
            </a:pPr>
            <a:r>
              <a:rPr lang="en-IN" dirty="0">
                <a:latin typeface="Times New Roman" pitchFamily="18" charset="0"/>
                <a:cs typeface="Times New Roman" pitchFamily="18" charset="0"/>
              </a:rPr>
              <a:t> </a:t>
            </a:r>
            <a:r>
              <a:rPr lang="en-IN" dirty="0" smtClean="0">
                <a:latin typeface="Times New Roman" pitchFamily="18" charset="0"/>
                <a:cs typeface="Times New Roman" pitchFamily="18" charset="0"/>
              </a:rPr>
              <a:t>       from </a:t>
            </a:r>
            <a:r>
              <a:rPr lang="en-IN" b="1" dirty="0" smtClean="0">
                <a:latin typeface="Times New Roman" pitchFamily="18" charset="0"/>
                <a:cs typeface="Times New Roman" pitchFamily="18" charset="0"/>
              </a:rPr>
              <a:t>right </a:t>
            </a:r>
            <a:r>
              <a:rPr lang="en-IN" dirty="0" smtClean="0">
                <a:latin typeface="Times New Roman" pitchFamily="18" charset="0"/>
                <a:cs typeface="Times New Roman" pitchFamily="18" charset="0"/>
              </a:rPr>
              <a:t>sources,</a:t>
            </a:r>
          </a:p>
          <a:p>
            <a:pPr marL="0" indent="0" algn="just">
              <a:lnSpc>
                <a:spcPct val="150000"/>
              </a:lnSpc>
              <a:buNone/>
            </a:pPr>
            <a:r>
              <a:rPr lang="en-IN" dirty="0">
                <a:latin typeface="Times New Roman" pitchFamily="18" charset="0"/>
                <a:cs typeface="Times New Roman" pitchFamily="18" charset="0"/>
              </a:rPr>
              <a:t> </a:t>
            </a:r>
            <a:r>
              <a:rPr lang="en-IN" dirty="0" smtClean="0">
                <a:latin typeface="Times New Roman" pitchFamily="18" charset="0"/>
                <a:cs typeface="Times New Roman" pitchFamily="18" charset="0"/>
              </a:rPr>
              <a:t>         at a </a:t>
            </a:r>
            <a:r>
              <a:rPr lang="en-IN" b="1" dirty="0" smtClean="0">
                <a:latin typeface="Times New Roman" pitchFamily="18" charset="0"/>
                <a:cs typeface="Times New Roman" pitchFamily="18" charset="0"/>
              </a:rPr>
              <a:t>least </a:t>
            </a:r>
            <a:r>
              <a:rPr lang="en-IN" dirty="0" smtClean="0">
                <a:latin typeface="Times New Roman" pitchFamily="18" charset="0"/>
                <a:cs typeface="Times New Roman" pitchFamily="18" charset="0"/>
              </a:rPr>
              <a:t>cost.</a:t>
            </a: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xmlns="" val="41182177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98000">
              <a:schemeClr val="bg1"/>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7584" y="260648"/>
            <a:ext cx="7705725" cy="508000"/>
          </a:xfrm>
        </p:spPr>
        <p:txBody>
          <a:bodyPr/>
          <a:lstStyle/>
          <a:p>
            <a:pPr algn="ctr"/>
            <a:r>
              <a:rPr lang="en-IN" sz="3200" b="1" u="sng" dirty="0" smtClean="0">
                <a:solidFill>
                  <a:srgbClr val="3366CC"/>
                </a:solidFill>
                <a:latin typeface="Times New Roman" pitchFamily="18" charset="0"/>
                <a:cs typeface="Times New Roman" pitchFamily="18" charset="0"/>
              </a:rPr>
              <a:t>Objectives of Material Management</a:t>
            </a:r>
            <a:endParaRPr lang="en-IN" sz="3200" b="1" u="sng" dirty="0">
              <a:solidFill>
                <a:srgbClr val="3366CC"/>
              </a:solidFill>
              <a:latin typeface="Times New Roman" pitchFamily="18" charset="0"/>
              <a:cs typeface="Times New Roman" pitchFamily="18" charset="0"/>
            </a:endParaRPr>
          </a:p>
        </p:txBody>
      </p:sp>
      <p:sp>
        <p:nvSpPr>
          <p:cNvPr id="3" name="Content Placeholder 2"/>
          <p:cNvSpPr>
            <a:spLocks noGrp="1"/>
          </p:cNvSpPr>
          <p:nvPr>
            <p:ph idx="1"/>
          </p:nvPr>
        </p:nvSpPr>
        <p:spPr>
          <a:xfrm>
            <a:off x="179512" y="1412776"/>
            <a:ext cx="8964488" cy="5760639"/>
          </a:xfrm>
        </p:spPr>
        <p:txBody>
          <a:bodyPr/>
          <a:lstStyle/>
          <a:p>
            <a:pPr algn="just"/>
            <a:r>
              <a:rPr lang="en-IN" dirty="0" smtClean="0">
                <a:solidFill>
                  <a:srgbClr val="FF0000"/>
                </a:solidFill>
                <a:latin typeface="Times New Roman" pitchFamily="18" charset="0"/>
                <a:cs typeface="Times New Roman" pitchFamily="18" charset="0"/>
              </a:rPr>
              <a:t>To develop a system of supplies </a:t>
            </a:r>
            <a:r>
              <a:rPr lang="en-IN" dirty="0" smtClean="0">
                <a:latin typeface="Times New Roman" pitchFamily="18" charset="0"/>
                <a:cs typeface="Times New Roman" pitchFamily="18" charset="0"/>
              </a:rPr>
              <a:t>where by there will be an adequate stock of items required but at the same time, it shouldn't be too much in quantity to avoid wastage. It should be stored in a manner that, an item can be easily traceable or obtainable and distributed according to the use. </a:t>
            </a:r>
          </a:p>
          <a:p>
            <a:pPr algn="just"/>
            <a:r>
              <a:rPr lang="en-IN" dirty="0" smtClean="0">
                <a:solidFill>
                  <a:srgbClr val="FF0000"/>
                </a:solidFill>
                <a:latin typeface="Times New Roman" pitchFamily="18" charset="0"/>
                <a:cs typeface="Times New Roman" pitchFamily="18" charset="0"/>
              </a:rPr>
              <a:t>To ensure that the resources available are used most effectively </a:t>
            </a:r>
            <a:r>
              <a:rPr lang="en-IN" dirty="0" smtClean="0">
                <a:latin typeface="Times New Roman" pitchFamily="18" charset="0"/>
                <a:cs typeface="Times New Roman" pitchFamily="18" charset="0"/>
              </a:rPr>
              <a:t>and drugs for the stores should be purchased at  most economical price. </a:t>
            </a:r>
          </a:p>
          <a:p>
            <a:pPr algn="just"/>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xmlns="" val="12391768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98000">
              <a:schemeClr val="bg1"/>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317285" cy="508000"/>
          </a:xfrm>
        </p:spPr>
        <p:txBody>
          <a:bodyPr/>
          <a:lstStyle/>
          <a:p>
            <a:r>
              <a:rPr lang="en-IN" sz="3200" b="1" u="sng" dirty="0" smtClean="0">
                <a:solidFill>
                  <a:srgbClr val="3366CC"/>
                </a:solidFill>
                <a:latin typeface="Times New Roman" pitchFamily="18" charset="0"/>
                <a:cs typeface="Times New Roman" pitchFamily="18" charset="0"/>
              </a:rPr>
              <a:t>Procedures </a:t>
            </a:r>
            <a:endParaRPr lang="en-IN" sz="3200" b="1" u="sng" dirty="0">
              <a:solidFill>
                <a:srgbClr val="3366CC"/>
              </a:solidFill>
              <a:latin typeface="Times New Roman" pitchFamily="18" charset="0"/>
              <a:cs typeface="Times New Roman" pitchFamily="18" charset="0"/>
            </a:endParaRPr>
          </a:p>
        </p:txBody>
      </p:sp>
      <p:sp>
        <p:nvSpPr>
          <p:cNvPr id="3" name="Content Placeholder 2"/>
          <p:cNvSpPr>
            <a:spLocks noGrp="1"/>
          </p:cNvSpPr>
          <p:nvPr>
            <p:ph idx="1"/>
          </p:nvPr>
        </p:nvSpPr>
        <p:spPr>
          <a:xfrm>
            <a:off x="179512" y="908721"/>
            <a:ext cx="8784976" cy="5760368"/>
          </a:xfrm>
        </p:spPr>
        <p:txBody>
          <a:bodyPr/>
          <a:lstStyle/>
          <a:p>
            <a:pPr marL="0" indent="0" algn="just">
              <a:buNone/>
            </a:pPr>
            <a:r>
              <a:rPr lang="en-IN" dirty="0" smtClean="0">
                <a:latin typeface="Times New Roman" pitchFamily="18" charset="0"/>
                <a:cs typeface="Times New Roman" pitchFamily="18" charset="0"/>
              </a:rPr>
              <a:t>To achieve these objectives, following procedures can be used,</a:t>
            </a:r>
          </a:p>
          <a:p>
            <a:pPr marL="514350" indent="-514350" algn="just">
              <a:buFont typeface="+mj-lt"/>
              <a:buAutoNum type="arabicPeriod"/>
            </a:pPr>
            <a:r>
              <a:rPr lang="en-IN" dirty="0" smtClean="0">
                <a:latin typeface="Times New Roman" pitchFamily="18" charset="0"/>
                <a:cs typeface="Times New Roman" pitchFamily="18" charset="0"/>
              </a:rPr>
              <a:t>To determine categories of stock required, estimate the quantity and quality of each item.</a:t>
            </a:r>
          </a:p>
          <a:p>
            <a:pPr marL="514350" indent="-514350" algn="just">
              <a:buFont typeface="+mj-lt"/>
              <a:buAutoNum type="arabicPeriod"/>
            </a:pPr>
            <a:r>
              <a:rPr lang="en-IN" dirty="0" smtClean="0">
                <a:latin typeface="Times New Roman" pitchFamily="18" charset="0"/>
                <a:cs typeface="Times New Roman" pitchFamily="18" charset="0"/>
              </a:rPr>
              <a:t>To procure the items of good quality from various sources at most economical prices. </a:t>
            </a:r>
          </a:p>
          <a:p>
            <a:pPr marL="514350" indent="-514350" algn="just">
              <a:buFont typeface="+mj-lt"/>
              <a:buAutoNum type="arabicPeriod"/>
            </a:pPr>
            <a:r>
              <a:rPr lang="en-IN" dirty="0" smtClean="0">
                <a:latin typeface="Times New Roman" pitchFamily="18" charset="0"/>
                <a:cs typeface="Times New Roman" pitchFamily="18" charset="0"/>
              </a:rPr>
              <a:t>To receive the items according to the quantity and quality specified and payments made regularly. </a:t>
            </a:r>
          </a:p>
          <a:p>
            <a:pPr marL="514350" indent="-514350" algn="just">
              <a:buFont typeface="+mj-lt"/>
              <a:buAutoNum type="arabicPeriod"/>
            </a:pPr>
            <a:r>
              <a:rPr lang="en-IN" dirty="0" smtClean="0">
                <a:latin typeface="Times New Roman" pitchFamily="18" charset="0"/>
                <a:cs typeface="Times New Roman" pitchFamily="18" charset="0"/>
              </a:rPr>
              <a:t>Received items are stored properly so as to prevent deterioration during storage.  </a:t>
            </a:r>
          </a:p>
          <a:p>
            <a:pPr marL="514350" indent="-514350" algn="just">
              <a:buFont typeface="+mj-lt"/>
              <a:buAutoNum type="arabicPeriod"/>
            </a:pPr>
            <a:r>
              <a:rPr lang="en-IN" dirty="0" smtClean="0">
                <a:latin typeface="Times New Roman" pitchFamily="18" charset="0"/>
                <a:cs typeface="Times New Roman" pitchFamily="18" charset="0"/>
              </a:rPr>
              <a:t>To develop a good control on inventory.</a:t>
            </a:r>
          </a:p>
          <a:p>
            <a:pPr marL="514350" indent="-514350" algn="just">
              <a:buFont typeface="+mj-lt"/>
              <a:buAutoNum type="arabicPeriod"/>
            </a:pPr>
            <a:r>
              <a:rPr lang="en-IN" dirty="0" smtClean="0">
                <a:latin typeface="Times New Roman" pitchFamily="18" charset="0"/>
                <a:cs typeface="Times New Roman" pitchFamily="18" charset="0"/>
              </a:rPr>
              <a:t>To develop a proper distribution system of drugs. </a:t>
            </a:r>
          </a:p>
          <a:p>
            <a:pPr marL="514350" indent="-514350" algn="just">
              <a:buFont typeface="+mj-lt"/>
              <a:buAutoNum type="arabicPeriod"/>
            </a:pP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xmlns="" val="36119271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98000">
              <a:schemeClr val="bg1"/>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083"/>
            <a:ext cx="7705725" cy="508000"/>
          </a:xfrm>
        </p:spPr>
        <p:txBody>
          <a:bodyPr/>
          <a:lstStyle/>
          <a:p>
            <a:r>
              <a:rPr lang="en-IN" sz="3200" b="1" u="sng" dirty="0" smtClean="0">
                <a:solidFill>
                  <a:srgbClr val="3366CC"/>
                </a:solidFill>
                <a:latin typeface="Times New Roman" pitchFamily="18" charset="0"/>
                <a:cs typeface="Times New Roman" pitchFamily="18" charset="0"/>
              </a:rPr>
              <a:t>Store management</a:t>
            </a:r>
            <a:endParaRPr lang="en-IN" sz="3200" b="1" u="sng" dirty="0">
              <a:solidFill>
                <a:srgbClr val="3366CC"/>
              </a:solidFill>
              <a:latin typeface="Times New Roman" pitchFamily="18" charset="0"/>
              <a:cs typeface="Times New Roman" pitchFamily="18" charset="0"/>
            </a:endParaRPr>
          </a:p>
        </p:txBody>
      </p:sp>
      <p:sp>
        <p:nvSpPr>
          <p:cNvPr id="3" name="Content Placeholder 2"/>
          <p:cNvSpPr>
            <a:spLocks noGrp="1"/>
          </p:cNvSpPr>
          <p:nvPr>
            <p:ph idx="1"/>
          </p:nvPr>
        </p:nvSpPr>
        <p:spPr>
          <a:xfrm>
            <a:off x="107504" y="548680"/>
            <a:ext cx="8784976" cy="6048401"/>
          </a:xfrm>
        </p:spPr>
        <p:txBody>
          <a:bodyPr/>
          <a:lstStyle/>
          <a:p>
            <a:pPr algn="just"/>
            <a:r>
              <a:rPr lang="en-IN" dirty="0" smtClean="0">
                <a:latin typeface="Times New Roman" pitchFamily="18" charset="0"/>
                <a:cs typeface="Times New Roman" pitchFamily="18" charset="0"/>
              </a:rPr>
              <a:t>It is the function of receiving, storing &amp; issuing of materials. Hospital materials require huge investments. It is therefore necessary to ensure accuracy, preservation and safety of materials at all stages of store management. </a:t>
            </a:r>
          </a:p>
          <a:p>
            <a:pPr marL="0" indent="0" algn="just">
              <a:buNone/>
            </a:pPr>
            <a:r>
              <a:rPr lang="en-IN" sz="3200" b="1" u="sng" dirty="0" smtClean="0">
                <a:solidFill>
                  <a:srgbClr val="3366CC"/>
                </a:solidFill>
                <a:latin typeface="Times New Roman" pitchFamily="18" charset="0"/>
                <a:cs typeface="Times New Roman" pitchFamily="18" charset="0"/>
              </a:rPr>
              <a:t>Functions of store </a:t>
            </a:r>
          </a:p>
          <a:p>
            <a:pPr marL="0" indent="0">
              <a:buNone/>
            </a:pPr>
            <a:r>
              <a:rPr lang="en-IN" dirty="0" smtClean="0">
                <a:solidFill>
                  <a:srgbClr val="000000"/>
                </a:solidFill>
                <a:latin typeface="Times New Roman" pitchFamily="18" charset="0"/>
                <a:cs typeface="Times New Roman" pitchFamily="18" charset="0"/>
              </a:rPr>
              <a:t>A store branch is generally responsible for,</a:t>
            </a:r>
          </a:p>
          <a:p>
            <a:pPr algn="just"/>
            <a:r>
              <a:rPr lang="en-IN" dirty="0" smtClean="0">
                <a:solidFill>
                  <a:srgbClr val="000000"/>
                </a:solidFill>
                <a:latin typeface="Times New Roman" pitchFamily="18" charset="0"/>
                <a:cs typeface="Times New Roman" pitchFamily="18" charset="0"/>
              </a:rPr>
              <a:t>Receipt of stores- to receive, check and inspect all supplies. </a:t>
            </a:r>
          </a:p>
          <a:p>
            <a:pPr algn="just"/>
            <a:r>
              <a:rPr lang="en-IN" dirty="0" smtClean="0">
                <a:solidFill>
                  <a:srgbClr val="000000"/>
                </a:solidFill>
                <a:latin typeface="Times New Roman" pitchFamily="18" charset="0"/>
                <a:cs typeface="Times New Roman" pitchFamily="18" charset="0"/>
              </a:rPr>
              <a:t>Storage-To stock all materials properly to avoid damage and pilferage.</a:t>
            </a:r>
          </a:p>
          <a:p>
            <a:pPr algn="just"/>
            <a:r>
              <a:rPr lang="en-IN" dirty="0" smtClean="0">
                <a:solidFill>
                  <a:srgbClr val="000000"/>
                </a:solidFill>
                <a:latin typeface="Times New Roman" pitchFamily="18" charset="0"/>
                <a:cs typeface="Times New Roman" pitchFamily="18" charset="0"/>
              </a:rPr>
              <a:t>Issue of materials-To issue materials against a requisition.</a:t>
            </a:r>
          </a:p>
          <a:p>
            <a:pPr algn="just"/>
            <a:r>
              <a:rPr lang="en-IN" dirty="0" smtClean="0">
                <a:solidFill>
                  <a:srgbClr val="000000"/>
                </a:solidFill>
                <a:latin typeface="Times New Roman" pitchFamily="18" charset="0"/>
                <a:cs typeface="Times New Roman" pitchFamily="18" charset="0"/>
              </a:rPr>
              <a:t>Documentation- To maintain accurate records of materials received, issued and stored. </a:t>
            </a:r>
            <a:endParaRPr lang="en-IN"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8253820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98000">
              <a:schemeClr val="bg1"/>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7705725" cy="508000"/>
          </a:xfrm>
        </p:spPr>
        <p:txBody>
          <a:bodyPr/>
          <a:lstStyle/>
          <a:p>
            <a:r>
              <a:rPr lang="en-IN" b="1" u="sng" dirty="0" smtClean="0">
                <a:solidFill>
                  <a:srgbClr val="3366CC"/>
                </a:solidFill>
                <a:latin typeface="Times New Roman" pitchFamily="18" charset="0"/>
                <a:cs typeface="Times New Roman" pitchFamily="18" charset="0"/>
              </a:rPr>
              <a:t>Inventory control</a:t>
            </a:r>
            <a:endParaRPr lang="en-IN" b="1" u="sng" dirty="0">
              <a:solidFill>
                <a:srgbClr val="3366CC"/>
              </a:solidFill>
              <a:latin typeface="Times New Roman" pitchFamily="18" charset="0"/>
              <a:cs typeface="Times New Roman" pitchFamily="18" charset="0"/>
            </a:endParaRPr>
          </a:p>
        </p:txBody>
      </p:sp>
      <p:sp>
        <p:nvSpPr>
          <p:cNvPr id="3" name="Content Placeholder 2"/>
          <p:cNvSpPr>
            <a:spLocks noGrp="1"/>
          </p:cNvSpPr>
          <p:nvPr>
            <p:ph idx="1"/>
          </p:nvPr>
        </p:nvSpPr>
        <p:spPr>
          <a:xfrm>
            <a:off x="31358" y="1340768"/>
            <a:ext cx="8928992" cy="5904384"/>
          </a:xfrm>
        </p:spPr>
        <p:txBody>
          <a:bodyPr/>
          <a:lstStyle/>
          <a:p>
            <a:pPr algn="just"/>
            <a:r>
              <a:rPr lang="en-IN" dirty="0" smtClean="0">
                <a:latin typeface="Times New Roman" pitchFamily="18" charset="0"/>
                <a:cs typeface="Times New Roman" pitchFamily="18" charset="0"/>
              </a:rPr>
              <a:t>It means stocking adequate number and kind of stores, so that the materials are available whenever required and whatever required. Scientific inventory control results in optimal balance. </a:t>
            </a:r>
          </a:p>
          <a:p>
            <a:pPr algn="just"/>
            <a:r>
              <a:rPr lang="en-IN" dirty="0" smtClean="0">
                <a:latin typeface="Times New Roman" pitchFamily="18" charset="0"/>
                <a:cs typeface="Times New Roman" pitchFamily="18" charset="0"/>
              </a:rPr>
              <a:t>The main function of the inventory control, is to provide maximum supply service, consistent with maximum efficiency and optimum investment. </a:t>
            </a:r>
          </a:p>
          <a:p>
            <a:pPr algn="just"/>
            <a:r>
              <a:rPr lang="en-IN" dirty="0" smtClean="0">
                <a:latin typeface="Times New Roman" pitchFamily="18" charset="0"/>
                <a:cs typeface="Times New Roman" pitchFamily="18" charset="0"/>
              </a:rPr>
              <a:t>Various inventory control techniques includes: ABC analysis, VED analysis, EOQ, Lead time, FSN etc. </a:t>
            </a: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xmlns="" val="11721436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98000">
              <a:schemeClr val="bg1"/>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705725" cy="508000"/>
          </a:xfrm>
        </p:spPr>
        <p:txBody>
          <a:bodyPr/>
          <a:lstStyle/>
          <a:p>
            <a:pPr algn="ctr"/>
            <a:r>
              <a:rPr lang="en-IN" sz="3200" b="1" u="sng" dirty="0" smtClean="0">
                <a:solidFill>
                  <a:srgbClr val="990033"/>
                </a:solidFill>
                <a:latin typeface="Times New Roman" pitchFamily="18" charset="0"/>
                <a:cs typeface="Times New Roman" pitchFamily="18" charset="0"/>
              </a:rPr>
              <a:t>Management of finance of a hospital pharmacy </a:t>
            </a:r>
            <a:endParaRPr lang="en-IN" sz="3200" b="1" u="sng" dirty="0">
              <a:solidFill>
                <a:srgbClr val="990033"/>
              </a:solidFill>
              <a:latin typeface="Times New Roman" pitchFamily="18" charset="0"/>
              <a:cs typeface="Times New Roman" pitchFamily="18" charset="0"/>
            </a:endParaRPr>
          </a:p>
        </p:txBody>
      </p:sp>
      <p:sp>
        <p:nvSpPr>
          <p:cNvPr id="3" name="Content Placeholder 2"/>
          <p:cNvSpPr>
            <a:spLocks noGrp="1"/>
          </p:cNvSpPr>
          <p:nvPr>
            <p:ph idx="1"/>
          </p:nvPr>
        </p:nvSpPr>
        <p:spPr>
          <a:xfrm>
            <a:off x="179512" y="1052737"/>
            <a:ext cx="8856984" cy="5616352"/>
          </a:xfrm>
        </p:spPr>
        <p:txBody>
          <a:bodyPr/>
          <a:lstStyle/>
          <a:p>
            <a:pPr algn="just"/>
            <a:r>
              <a:rPr lang="en-IN" dirty="0" smtClean="0">
                <a:solidFill>
                  <a:srgbClr val="FF0000"/>
                </a:solidFill>
                <a:latin typeface="Times New Roman" pitchFamily="18" charset="0"/>
                <a:cs typeface="Times New Roman" pitchFamily="18" charset="0"/>
              </a:rPr>
              <a:t>Financial management is a vital activity </a:t>
            </a:r>
            <a:r>
              <a:rPr lang="en-IN" dirty="0" smtClean="0">
                <a:latin typeface="Times New Roman" pitchFamily="18" charset="0"/>
                <a:cs typeface="Times New Roman" pitchFamily="18" charset="0"/>
              </a:rPr>
              <a:t>in any organization. It is the </a:t>
            </a:r>
            <a:r>
              <a:rPr lang="en-IN" dirty="0" smtClean="0">
                <a:solidFill>
                  <a:srgbClr val="FF0000"/>
                </a:solidFill>
                <a:latin typeface="Times New Roman" pitchFamily="18" charset="0"/>
                <a:cs typeface="Times New Roman" pitchFamily="18" charset="0"/>
              </a:rPr>
              <a:t>process of planning, organizing, controlling and monitoring financial resources with a view to achieve organizational goals and objectives. </a:t>
            </a:r>
          </a:p>
          <a:p>
            <a:pPr algn="just"/>
            <a:r>
              <a:rPr lang="en-US" dirty="0">
                <a:latin typeface="Times New Roman" pitchFamily="18" charset="0"/>
                <a:cs typeface="Times New Roman" pitchFamily="18" charset="0"/>
              </a:rPr>
              <a:t>The financial management of pharmacies and health systems is a combination of the traditional management of personnel and drug and supply costs with the management of the total costs of care. It </a:t>
            </a:r>
            <a:r>
              <a:rPr lang="en-US" dirty="0">
                <a:solidFill>
                  <a:srgbClr val="00B050"/>
                </a:solidFill>
                <a:latin typeface="Times New Roman" pitchFamily="18" charset="0"/>
                <a:cs typeface="Times New Roman" pitchFamily="18" charset="0"/>
              </a:rPr>
              <a:t>includes determining the consequences of less than optimal drug therapy, improving drug therapy, and reengineering pharmacy departments and services across all patient care settings to deliver optimal pharmacotherapy.</a:t>
            </a:r>
          </a:p>
          <a:p>
            <a:pPr algn="just"/>
            <a:endParaRPr lang="en-IN" dirty="0" smtClean="0">
              <a:solidFill>
                <a:srgbClr val="FF0000"/>
              </a:solidFill>
              <a:latin typeface="Times New Roman" pitchFamily="18" charset="0"/>
              <a:cs typeface="Times New Roman" pitchFamily="18" charset="0"/>
            </a:endParaRPr>
          </a:p>
          <a:p>
            <a:pPr algn="just"/>
            <a:endParaRPr lang="en-IN" dirty="0" smtClean="0">
              <a:solidFill>
                <a:srgbClr val="FF0000"/>
              </a:solidFill>
              <a:latin typeface="Times New Roman" pitchFamily="18" charset="0"/>
              <a:cs typeface="Times New Roman" pitchFamily="18" charset="0"/>
            </a:endParaRPr>
          </a:p>
          <a:p>
            <a:pPr algn="just"/>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xmlns="" val="3601878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0" y="1628800"/>
            <a:ext cx="9144000" cy="5400600"/>
          </a:xfrm>
        </p:spPr>
        <p:txBody>
          <a:bodyPr/>
          <a:lstStyle/>
          <a:p>
            <a:pPr marL="514350" indent="-514350" algn="just">
              <a:buFont typeface="+mj-lt"/>
              <a:buAutoNum type="arabicPeriod"/>
            </a:pPr>
            <a:r>
              <a:rPr lang="en-US" dirty="0" smtClean="0">
                <a:latin typeface="Times New Roman" pitchFamily="18" charset="0"/>
                <a:cs typeface="Times New Roman" pitchFamily="18" charset="0"/>
              </a:rPr>
              <a:t>Providing </a:t>
            </a:r>
            <a:r>
              <a:rPr lang="en-US" dirty="0">
                <a:latin typeface="Times New Roman" pitchFamily="18" charset="0"/>
                <a:cs typeface="Times New Roman" pitchFamily="18" charset="0"/>
              </a:rPr>
              <a:t>specifications for the purchase of drugs, chemicals, </a:t>
            </a:r>
            <a:r>
              <a:rPr lang="en-US" dirty="0" err="1">
                <a:latin typeface="Times New Roman" pitchFamily="18" charset="0"/>
                <a:cs typeface="Times New Roman" pitchFamily="18" charset="0"/>
              </a:rPr>
              <a:t>biologicals</a:t>
            </a:r>
            <a:r>
              <a:rPr lang="en-US" dirty="0">
                <a:latin typeface="Times New Roman" pitchFamily="18" charset="0"/>
                <a:cs typeface="Times New Roman" pitchFamily="18" charset="0"/>
              </a:rPr>
              <a:t>, etc</a:t>
            </a:r>
            <a:r>
              <a:rPr lang="en-US" dirty="0" smtClean="0">
                <a:latin typeface="Times New Roman" pitchFamily="18" charset="0"/>
                <a:cs typeface="Times New Roman" pitchFamily="18" charset="0"/>
              </a:rPr>
              <a:t>.</a:t>
            </a:r>
          </a:p>
          <a:p>
            <a:pPr marL="514350" indent="-514350" algn="just">
              <a:buFont typeface="+mj-lt"/>
              <a:buAutoNum type="arabicPeriod"/>
            </a:pPr>
            <a:r>
              <a:rPr lang="en-US" dirty="0" smtClean="0">
                <a:latin typeface="Times New Roman" pitchFamily="18" charset="0"/>
                <a:cs typeface="Times New Roman" pitchFamily="18" charset="0"/>
              </a:rPr>
              <a:t>Manufacturing </a:t>
            </a:r>
            <a:r>
              <a:rPr lang="en-US" dirty="0">
                <a:latin typeface="Times New Roman" pitchFamily="18" charset="0"/>
                <a:cs typeface="Times New Roman" pitchFamily="18" charset="0"/>
              </a:rPr>
              <a:t>and distribution of medications such as transfusion fluids, parenteral </a:t>
            </a:r>
            <a:r>
              <a:rPr lang="en-US" dirty="0" smtClean="0">
                <a:latin typeface="Times New Roman" pitchFamily="18" charset="0"/>
                <a:cs typeface="Times New Roman" pitchFamily="18" charset="0"/>
              </a:rPr>
              <a:t>products, </a:t>
            </a:r>
            <a:r>
              <a:rPr lang="en-US" dirty="0">
                <a:latin typeface="Times New Roman" pitchFamily="18" charset="0"/>
                <a:cs typeface="Times New Roman" pitchFamily="18" charset="0"/>
              </a:rPr>
              <a:t>tablets, capsules, ointment, and stock </a:t>
            </a:r>
            <a:r>
              <a:rPr lang="en-US" dirty="0" smtClean="0">
                <a:latin typeface="Times New Roman" pitchFamily="18" charset="0"/>
                <a:cs typeface="Times New Roman" pitchFamily="18" charset="0"/>
              </a:rPr>
              <a:t>mixtures.</a:t>
            </a:r>
          </a:p>
          <a:p>
            <a:pPr marL="514350" indent="-514350" algn="just">
              <a:buFont typeface="+mj-lt"/>
              <a:buAutoNum type="arabicPeriod"/>
            </a:pPr>
            <a:r>
              <a:rPr lang="en-US" dirty="0">
                <a:latin typeface="Times New Roman" pitchFamily="18" charset="0"/>
                <a:cs typeface="Times New Roman" pitchFamily="18" charset="0"/>
              </a:rPr>
              <a:t>Dispensing and sterilizing parenteral preparations which are manufactured in the hospital.</a:t>
            </a:r>
            <a:endParaRPr lang="en-IN" dirty="0">
              <a:latin typeface="Times New Roman" pitchFamily="18" charset="0"/>
              <a:cs typeface="Times New Roman" pitchFamily="18" charset="0"/>
            </a:endParaRPr>
          </a:p>
          <a:p>
            <a:pPr marL="514350" indent="-514350" algn="just">
              <a:buFont typeface="+mj-lt"/>
              <a:buAutoNum type="arabicPeriod"/>
            </a:pPr>
            <a:r>
              <a:rPr lang="en-US" dirty="0">
                <a:latin typeface="Times New Roman" pitchFamily="18" charset="0"/>
                <a:cs typeface="Times New Roman" pitchFamily="18" charset="0"/>
              </a:rPr>
              <a:t>Dispensing of drugs as per the prescriptions of the medical staff of the hospital</a:t>
            </a:r>
            <a:r>
              <a:rPr lang="en-US" dirty="0" smtClean="0">
                <a:latin typeface="Times New Roman" pitchFamily="18" charset="0"/>
                <a:cs typeface="Times New Roman" pitchFamily="18" charset="0"/>
              </a:rPr>
              <a:t>.</a:t>
            </a:r>
          </a:p>
          <a:p>
            <a:pPr marL="514350" indent="-514350" algn="just">
              <a:buFont typeface="+mj-lt"/>
              <a:buAutoNum type="arabicPeriod"/>
            </a:pPr>
            <a:r>
              <a:rPr lang="en-US" dirty="0">
                <a:latin typeface="Times New Roman" pitchFamily="18" charset="0"/>
                <a:cs typeface="Times New Roman" pitchFamily="18" charset="0"/>
              </a:rPr>
              <a:t>Management of stores which includes purchase of </a:t>
            </a:r>
            <a:r>
              <a:rPr lang="en-US" dirty="0" smtClean="0">
                <a:latin typeface="Times New Roman" pitchFamily="18" charset="0"/>
                <a:cs typeface="Times New Roman" pitchFamily="18" charset="0"/>
              </a:rPr>
              <a:t>drugs, </a:t>
            </a:r>
            <a:r>
              <a:rPr lang="en-US" dirty="0">
                <a:latin typeface="Times New Roman" pitchFamily="18" charset="0"/>
                <a:cs typeface="Times New Roman" pitchFamily="18" charset="0"/>
              </a:rPr>
              <a:t>proper storage conditions and maintenance of records.</a:t>
            </a:r>
          </a:p>
          <a:p>
            <a:pPr marL="514350" indent="-514350" algn="just">
              <a:buFont typeface="+mj-lt"/>
              <a:buAutoNum type="arabicPeriod"/>
            </a:pP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xmlns="" val="12732105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98000">
              <a:schemeClr val="bg1"/>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6633"/>
            <a:ext cx="9036496" cy="6552456"/>
          </a:xfrm>
        </p:spPr>
        <p:txBody>
          <a:bodyPr/>
          <a:lstStyle/>
          <a:p>
            <a:pPr algn="just"/>
            <a:r>
              <a:rPr lang="en-IN" dirty="0">
                <a:solidFill>
                  <a:srgbClr val="FF0000"/>
                </a:solidFill>
                <a:latin typeface="Times New Roman" pitchFamily="18" charset="0"/>
                <a:cs typeface="Times New Roman" pitchFamily="18" charset="0"/>
              </a:rPr>
              <a:t>In hospital pharmacy, </a:t>
            </a:r>
            <a:r>
              <a:rPr lang="en-US" dirty="0">
                <a:solidFill>
                  <a:srgbClr val="FF0000"/>
                </a:solidFill>
                <a:latin typeface="Times New Roman" pitchFamily="18" charset="0"/>
                <a:cs typeface="Times New Roman" pitchFamily="18" charset="0"/>
              </a:rPr>
              <a:t>managers are responsible for planning, organizing, and controlling resources so that the organizations in which they are employed meet their goals</a:t>
            </a:r>
            <a:r>
              <a:rPr lang="en-US" dirty="0" smtClean="0"/>
              <a:t>.</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Pharmacist </a:t>
            </a:r>
            <a:r>
              <a:rPr lang="en-US" dirty="0">
                <a:latin typeface="Times New Roman" pitchFamily="18" charset="0"/>
                <a:cs typeface="Times New Roman" pitchFamily="18" charset="0"/>
              </a:rPr>
              <a:t>managers face many such decisions: how much inventory to carry, which sources of supply to use, how to set prices, which third-party prescription plans to participate in, which drugs to include on a formulary, whether a new disease management service will be profitable, whether the hospital should open a pharmacist-managed hypertension clinic.</a:t>
            </a:r>
            <a:endParaRPr lang="en-IN" dirty="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xmlns="" val="40350852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98000">
              <a:schemeClr val="bg1"/>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7705725" cy="508000"/>
          </a:xfrm>
        </p:spPr>
        <p:txBody>
          <a:bodyPr/>
          <a:lstStyle/>
          <a:p>
            <a:r>
              <a:rPr lang="en-IN" sz="3200" b="1" u="sng" dirty="0" smtClean="0">
                <a:solidFill>
                  <a:srgbClr val="FF0000"/>
                </a:solidFill>
                <a:latin typeface="Times New Roman" pitchFamily="18" charset="0"/>
                <a:cs typeface="Times New Roman" pitchFamily="18" charset="0"/>
              </a:rPr>
              <a:t>Goals of Financial Management</a:t>
            </a:r>
            <a:endParaRPr lang="en-IN" sz="3200" b="1" u="sng"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79512" y="1268760"/>
            <a:ext cx="8784976" cy="5832376"/>
          </a:xfrm>
        </p:spPr>
        <p:txBody>
          <a:bodyPr/>
          <a:lstStyle/>
          <a:p>
            <a:pPr algn="just"/>
            <a:r>
              <a:rPr lang="en-US" dirty="0">
                <a:latin typeface="Times New Roman" pitchFamily="18" charset="0"/>
                <a:cs typeface="Times New Roman" pitchFamily="18" charset="0"/>
              </a:rPr>
              <a:t>The principal </a:t>
            </a:r>
            <a:r>
              <a:rPr lang="en-US" dirty="0">
                <a:solidFill>
                  <a:srgbClr val="00B050"/>
                </a:solidFill>
                <a:latin typeface="Times New Roman" pitchFamily="18" charset="0"/>
                <a:cs typeface="Times New Roman" pitchFamily="18" charset="0"/>
              </a:rPr>
              <a:t>goal</a:t>
            </a:r>
            <a:r>
              <a:rPr lang="en-US" dirty="0">
                <a:latin typeface="Times New Roman" pitchFamily="18" charset="0"/>
                <a:cs typeface="Times New Roman" pitchFamily="18" charset="0"/>
              </a:rPr>
              <a:t> of financial management </a:t>
            </a:r>
            <a:r>
              <a:rPr lang="en-US" dirty="0">
                <a:solidFill>
                  <a:srgbClr val="00B050"/>
                </a:solidFill>
                <a:latin typeface="Times New Roman" pitchFamily="18" charset="0"/>
                <a:cs typeface="Times New Roman" pitchFamily="18" charset="0"/>
              </a:rPr>
              <a:t>is to increase the value of the organization</a:t>
            </a:r>
            <a:r>
              <a:rPr lang="en-US" dirty="0">
                <a:latin typeface="Times New Roman" pitchFamily="18" charset="0"/>
                <a:cs typeface="Times New Roman" pitchFamily="18" charset="0"/>
              </a:rPr>
              <a:t>. A major part of achieving this goal is making efficient use of financial resources</a:t>
            </a:r>
            <a:r>
              <a:rPr lang="en-US" dirty="0" smtClean="0">
                <a:latin typeface="Times New Roman" pitchFamily="18" charset="0"/>
                <a:cs typeface="Times New Roman" pitchFamily="18" charset="0"/>
              </a:rPr>
              <a:t>.</a:t>
            </a:r>
          </a:p>
          <a:p>
            <a:pPr algn="just"/>
            <a:r>
              <a:rPr lang="en-US" dirty="0">
                <a:latin typeface="Times New Roman" pitchFamily="18" charset="0"/>
                <a:cs typeface="Times New Roman" pitchFamily="18" charset="0"/>
              </a:rPr>
              <a:t>Pharmacies make the most efficient use of cash that is invested in inventories when they carry the smallest amount of inventory necessary to meet consumer demand. Carrying larger inventories is inefficient because it takes cash away from other, more productive </a:t>
            </a:r>
            <a:r>
              <a:rPr lang="en-US" dirty="0" smtClean="0">
                <a:latin typeface="Times New Roman" pitchFamily="18" charset="0"/>
                <a:cs typeface="Times New Roman" pitchFamily="18" charset="0"/>
              </a:rPr>
              <a:t>uses.</a:t>
            </a:r>
          </a:p>
          <a:p>
            <a:endParaRPr lang="en-IN" dirty="0"/>
          </a:p>
        </p:txBody>
      </p:sp>
    </p:spTree>
    <p:extLst>
      <p:ext uri="{BB962C8B-B14F-4D97-AF65-F5344CB8AC3E}">
        <p14:creationId xmlns:p14="http://schemas.microsoft.com/office/powerpoint/2010/main" xmlns="" val="11207850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98000">
              <a:schemeClr val="bg1"/>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23" y="-99392"/>
            <a:ext cx="8964488" cy="864096"/>
          </a:xfrm>
        </p:spPr>
        <p:txBody>
          <a:bodyPr/>
          <a:lstStyle/>
          <a:p>
            <a:r>
              <a:rPr lang="en-IN" sz="3200" b="1" u="sng" dirty="0" smtClean="0">
                <a:solidFill>
                  <a:srgbClr val="FF0000"/>
                </a:solidFill>
                <a:latin typeface="Times New Roman" pitchFamily="18" charset="0"/>
                <a:cs typeface="Times New Roman" pitchFamily="18" charset="0"/>
              </a:rPr>
              <a:t>Accounting and Financial Management</a:t>
            </a:r>
            <a:endParaRPr lang="en-IN" sz="3200" b="1" u="sng"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620688"/>
            <a:ext cx="9036496" cy="5976392"/>
          </a:xfrm>
        </p:spPr>
        <p:txBody>
          <a:bodyPr/>
          <a:lstStyle/>
          <a:p>
            <a:pPr algn="just"/>
            <a:r>
              <a:rPr lang="en-US" dirty="0">
                <a:solidFill>
                  <a:srgbClr val="00B050"/>
                </a:solidFill>
                <a:latin typeface="Times New Roman" pitchFamily="18" charset="0"/>
                <a:cs typeface="Times New Roman" pitchFamily="18" charset="0"/>
              </a:rPr>
              <a:t>A proper understanding of </a:t>
            </a:r>
            <a:r>
              <a:rPr lang="en-US" dirty="0">
                <a:latin typeface="Times New Roman" pitchFamily="18" charset="0"/>
                <a:cs typeface="Times New Roman" pitchFamily="18" charset="0"/>
              </a:rPr>
              <a:t>the tools and techniques of </a:t>
            </a:r>
            <a:r>
              <a:rPr lang="en-US" dirty="0">
                <a:solidFill>
                  <a:srgbClr val="00B050"/>
                </a:solidFill>
                <a:latin typeface="Times New Roman" pitchFamily="18" charset="0"/>
                <a:cs typeface="Times New Roman" pitchFamily="18" charset="0"/>
              </a:rPr>
              <a:t>financial management requires a basic working knowledge of accounting. </a:t>
            </a:r>
            <a:endParaRPr lang="en-US" dirty="0" smtClean="0">
              <a:solidFill>
                <a:srgbClr val="00B050"/>
              </a:solidFill>
              <a:latin typeface="Times New Roman" pitchFamily="18" charset="0"/>
              <a:cs typeface="Times New Roman" pitchFamily="18" charset="0"/>
            </a:endParaRPr>
          </a:p>
          <a:p>
            <a:pPr algn="just"/>
            <a:r>
              <a:rPr lang="en-US" dirty="0">
                <a:latin typeface="Times New Roman" pitchFamily="18" charset="0"/>
                <a:cs typeface="Times New Roman" pitchFamily="18" charset="0"/>
              </a:rPr>
              <a:t>Financial statements facilitate decision making in three areas</a:t>
            </a:r>
            <a:r>
              <a:rPr lang="en-US" dirty="0" smtClean="0">
                <a:latin typeface="Times New Roman" pitchFamily="18" charset="0"/>
                <a:cs typeface="Times New Roman" pitchFamily="18" charset="0"/>
              </a:rPr>
              <a:t>.</a:t>
            </a:r>
          </a:p>
          <a:p>
            <a:pPr marL="514350" indent="-514350" algn="just">
              <a:buFont typeface="+mj-lt"/>
              <a:buAutoNum type="arabicPeriod"/>
            </a:pPr>
            <a:r>
              <a:rPr lang="en-US" dirty="0">
                <a:latin typeface="Times New Roman" pitchFamily="18" charset="0"/>
                <a:cs typeface="Times New Roman" pitchFamily="18" charset="0"/>
              </a:rPr>
              <a:t>First, </a:t>
            </a:r>
            <a:r>
              <a:rPr lang="en-US" dirty="0">
                <a:solidFill>
                  <a:srgbClr val="0070C0"/>
                </a:solidFill>
                <a:latin typeface="Times New Roman" pitchFamily="18" charset="0"/>
                <a:cs typeface="Times New Roman" pitchFamily="18" charset="0"/>
              </a:rPr>
              <a:t>financial statements provide information to decision makers</a:t>
            </a:r>
            <a:r>
              <a:rPr lang="en-US" dirty="0">
                <a:latin typeface="Times New Roman" pitchFamily="18" charset="0"/>
                <a:cs typeface="Times New Roman" pitchFamily="18" charset="0"/>
              </a:rPr>
              <a:t>. With this information, decision makers can better assess the financial implications of various decisions they must make. For example, bankers are decision makers. Before making loans, they will carefully evaluate the financial statements submitted by applicants to decide whether they can repay the loans. Managers are also decision makers. They use financial statements, for example, to make pricing decisions, to help </a:t>
            </a:r>
            <a:r>
              <a:rPr lang="en-US" dirty="0" smtClean="0">
                <a:latin typeface="Times New Roman" pitchFamily="18" charset="0"/>
                <a:cs typeface="Times New Roman" pitchFamily="18" charset="0"/>
              </a:rPr>
              <a:t>decide</a:t>
            </a: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xmlns="" val="22118189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98000">
              <a:schemeClr val="bg1"/>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5544"/>
            <a:ext cx="9144000" cy="6552456"/>
          </a:xfrm>
        </p:spPr>
        <p:txBody>
          <a:bodyPr/>
          <a:lstStyle/>
          <a:p>
            <a:pPr marL="0" indent="0">
              <a:buNone/>
            </a:pPr>
            <a:r>
              <a:rPr lang="en-US" dirty="0">
                <a:latin typeface="Times New Roman" pitchFamily="18" charset="0"/>
                <a:cs typeface="Times New Roman" pitchFamily="18" charset="0"/>
              </a:rPr>
              <a:t>whether to hire additional personnel, to decide whether to buy new equipment, and to decide which services to </a:t>
            </a:r>
            <a:r>
              <a:rPr lang="en-US" dirty="0" smtClean="0">
                <a:latin typeface="Times New Roman" pitchFamily="18" charset="0"/>
                <a:cs typeface="Times New Roman" pitchFamily="18" charset="0"/>
              </a:rPr>
              <a:t>offer.</a:t>
            </a:r>
          </a:p>
          <a:p>
            <a:pPr marL="514350" indent="-514350" algn="just">
              <a:buFont typeface="+mj-lt"/>
              <a:buAutoNum type="arabicPeriod" startAt="2"/>
            </a:pPr>
            <a:r>
              <a:rPr lang="en-US" dirty="0">
                <a:latin typeface="Times New Roman" pitchFamily="18" charset="0"/>
                <a:cs typeface="Times New Roman" pitchFamily="18" charset="0"/>
              </a:rPr>
              <a:t>Second, </a:t>
            </a:r>
            <a:r>
              <a:rPr lang="en-US" dirty="0">
                <a:solidFill>
                  <a:srgbClr val="0070C0"/>
                </a:solidFill>
                <a:latin typeface="Times New Roman" pitchFamily="18" charset="0"/>
                <a:cs typeface="Times New Roman" pitchFamily="18" charset="0"/>
              </a:rPr>
              <a:t>financial statements aid decision makers by reporting the results of past decisions</a:t>
            </a:r>
            <a:r>
              <a:rPr lang="en-US" dirty="0">
                <a:latin typeface="Times New Roman" pitchFamily="18" charset="0"/>
                <a:cs typeface="Times New Roman" pitchFamily="18" charset="0"/>
              </a:rPr>
              <a:t>. The prudence of a banker’s past lending decisions will be reflected in his or her current financial statements. Likewise, a manager who makes poor service and pricing decisions will notice, on financial statements, a decrease in </a:t>
            </a:r>
            <a:r>
              <a:rPr lang="en-US" dirty="0" smtClean="0">
                <a:latin typeface="Times New Roman" pitchFamily="18" charset="0"/>
                <a:cs typeface="Times New Roman" pitchFamily="18" charset="0"/>
              </a:rPr>
              <a:t>profits.</a:t>
            </a:r>
          </a:p>
          <a:p>
            <a:pPr marL="514350" indent="-514350" algn="just">
              <a:buFont typeface="+mj-lt"/>
              <a:buAutoNum type="arabicPeriod" startAt="2"/>
            </a:pPr>
            <a:r>
              <a:rPr lang="en-US" dirty="0">
                <a:latin typeface="Times New Roman" pitchFamily="18" charset="0"/>
                <a:cs typeface="Times New Roman" pitchFamily="18" charset="0"/>
              </a:rPr>
              <a:t>Finally, </a:t>
            </a:r>
            <a:r>
              <a:rPr lang="en-US" dirty="0">
                <a:solidFill>
                  <a:srgbClr val="0070C0"/>
                </a:solidFill>
                <a:latin typeface="Times New Roman" pitchFamily="18" charset="0"/>
                <a:cs typeface="Times New Roman" pitchFamily="18" charset="0"/>
              </a:rPr>
              <a:t>financial statements keep track of a range of financial items such as cash, debts, and assets</a:t>
            </a:r>
            <a:r>
              <a:rPr lang="en-US" dirty="0">
                <a:latin typeface="Times New Roman" pitchFamily="18" charset="0"/>
                <a:cs typeface="Times New Roman" pitchFamily="18" charset="0"/>
              </a:rPr>
              <a:t>. Decision makers need this information to efficiently and effectively manage their organizations.</a:t>
            </a: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xmlns="" val="36958899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98000">
              <a:schemeClr val="bg1"/>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6633"/>
            <a:ext cx="9036496" cy="6552456"/>
          </a:xfrm>
        </p:spPr>
        <p:txBody>
          <a:bodyPr/>
          <a:lstStyle/>
          <a:p>
            <a:pPr algn="just"/>
            <a:r>
              <a:rPr lang="en-US" sz="2700" dirty="0">
                <a:latin typeface="Times New Roman" pitchFamily="18" charset="0"/>
                <a:cs typeface="Times New Roman" pitchFamily="18" charset="0"/>
              </a:rPr>
              <a:t>Financial statements provide decision makers with the following types of information: </a:t>
            </a:r>
            <a:endParaRPr lang="en-US" sz="2700" dirty="0" smtClean="0">
              <a:latin typeface="Times New Roman" pitchFamily="18" charset="0"/>
              <a:cs typeface="Times New Roman" pitchFamily="18" charset="0"/>
            </a:endParaRPr>
          </a:p>
          <a:p>
            <a:pPr marL="514350" indent="-514350" algn="just">
              <a:buFont typeface="+mj-lt"/>
              <a:buAutoNum type="alphaLcParenR"/>
            </a:pPr>
            <a:r>
              <a:rPr lang="en-US" sz="2700" dirty="0" smtClean="0">
                <a:solidFill>
                  <a:srgbClr val="FF0000"/>
                </a:solidFill>
                <a:latin typeface="Times New Roman" pitchFamily="18" charset="0"/>
                <a:cs typeface="Times New Roman" pitchFamily="18" charset="0"/>
              </a:rPr>
              <a:t>Present </a:t>
            </a:r>
            <a:r>
              <a:rPr lang="en-US" sz="2700" dirty="0">
                <a:solidFill>
                  <a:srgbClr val="FF0000"/>
                </a:solidFill>
                <a:latin typeface="Times New Roman" pitchFamily="18" charset="0"/>
                <a:cs typeface="Times New Roman" pitchFamily="18" charset="0"/>
              </a:rPr>
              <a:t>financial status of the business</a:t>
            </a:r>
            <a:r>
              <a:rPr lang="en-US" sz="2700" dirty="0">
                <a:latin typeface="Times New Roman" pitchFamily="18" charset="0"/>
                <a:cs typeface="Times New Roman" pitchFamily="18" charset="0"/>
              </a:rPr>
              <a:t>. The balance sheet, or statement of financial position, indicates what a business owns and what it owes at one point in time. </a:t>
            </a:r>
            <a:endParaRPr lang="en-US" sz="2700" dirty="0" smtClean="0">
              <a:latin typeface="Times New Roman" pitchFamily="18" charset="0"/>
              <a:cs typeface="Times New Roman" pitchFamily="18" charset="0"/>
            </a:endParaRPr>
          </a:p>
          <a:p>
            <a:pPr marL="514350" indent="-514350" algn="just">
              <a:buFont typeface="+mj-lt"/>
              <a:buAutoNum type="alphaLcParenR"/>
            </a:pPr>
            <a:r>
              <a:rPr lang="en-US" sz="2700" dirty="0" smtClean="0">
                <a:solidFill>
                  <a:srgbClr val="FF0000"/>
                </a:solidFill>
                <a:latin typeface="Times New Roman" pitchFamily="18" charset="0"/>
                <a:cs typeface="Times New Roman" pitchFamily="18" charset="0"/>
              </a:rPr>
              <a:t>Past </a:t>
            </a:r>
            <a:r>
              <a:rPr lang="en-US" sz="2700" dirty="0">
                <a:solidFill>
                  <a:srgbClr val="FF0000"/>
                </a:solidFill>
                <a:latin typeface="Times New Roman" pitchFamily="18" charset="0"/>
                <a:cs typeface="Times New Roman" pitchFamily="18" charset="0"/>
              </a:rPr>
              <a:t>profit performance of the business</a:t>
            </a:r>
            <a:r>
              <a:rPr lang="en-US" sz="2700" dirty="0">
                <a:latin typeface="Times New Roman" pitchFamily="18" charset="0"/>
                <a:cs typeface="Times New Roman" pitchFamily="18" charset="0"/>
              </a:rPr>
              <a:t>. The income statement, also called the profit and loss statement, indicates whether the business made a profit or suffered a loss over some period of </a:t>
            </a:r>
            <a:r>
              <a:rPr lang="en-US" sz="2700" dirty="0" smtClean="0">
                <a:latin typeface="Times New Roman" pitchFamily="18" charset="0"/>
                <a:cs typeface="Times New Roman" pitchFamily="18" charset="0"/>
              </a:rPr>
              <a:t>time.</a:t>
            </a:r>
          </a:p>
          <a:p>
            <a:pPr marL="514350" indent="-514350" algn="just">
              <a:buFont typeface="+mj-lt"/>
              <a:buAutoNum type="alphaLcParenR"/>
            </a:pPr>
            <a:r>
              <a:rPr lang="en-US" sz="2700" dirty="0" smtClean="0">
                <a:solidFill>
                  <a:srgbClr val="FF0000"/>
                </a:solidFill>
                <a:latin typeface="Times New Roman" pitchFamily="18" charset="0"/>
                <a:cs typeface="Times New Roman" pitchFamily="18" charset="0"/>
              </a:rPr>
              <a:t>Where </a:t>
            </a:r>
            <a:r>
              <a:rPr lang="en-US" sz="2700" dirty="0">
                <a:solidFill>
                  <a:srgbClr val="FF0000"/>
                </a:solidFill>
                <a:latin typeface="Times New Roman" pitchFamily="18" charset="0"/>
                <a:cs typeface="Times New Roman" pitchFamily="18" charset="0"/>
              </a:rPr>
              <a:t>the business is getting its cash and how it is spending it.</a:t>
            </a:r>
            <a:r>
              <a:rPr lang="en-US" sz="2700" dirty="0">
                <a:latin typeface="Times New Roman" pitchFamily="18" charset="0"/>
                <a:cs typeface="Times New Roman" pitchFamily="18" charset="0"/>
              </a:rPr>
              <a:t> This is found on the statement of changes in financial position or the cash flow statement. </a:t>
            </a:r>
          </a:p>
          <a:p>
            <a:pPr marL="514350" indent="-514350" algn="just">
              <a:buFont typeface="+mj-lt"/>
              <a:buAutoNum type="alphaLcParenR"/>
            </a:pPr>
            <a:r>
              <a:rPr lang="en-US" sz="2700" dirty="0" smtClean="0">
                <a:solidFill>
                  <a:srgbClr val="FF0000"/>
                </a:solidFill>
                <a:latin typeface="Times New Roman" pitchFamily="18" charset="0"/>
                <a:cs typeface="Times New Roman" pitchFamily="18" charset="0"/>
              </a:rPr>
              <a:t>How </a:t>
            </a:r>
            <a:r>
              <a:rPr lang="en-US" sz="2700" dirty="0">
                <a:solidFill>
                  <a:srgbClr val="FF0000"/>
                </a:solidFill>
                <a:latin typeface="Times New Roman" pitchFamily="18" charset="0"/>
                <a:cs typeface="Times New Roman" pitchFamily="18" charset="0"/>
              </a:rPr>
              <a:t>the </a:t>
            </a:r>
            <a:r>
              <a:rPr lang="en-US" sz="2700" dirty="0" smtClean="0">
                <a:solidFill>
                  <a:srgbClr val="FF0000"/>
                </a:solidFill>
                <a:latin typeface="Times New Roman" pitchFamily="18" charset="0"/>
                <a:cs typeface="Times New Roman" pitchFamily="18" charset="0"/>
              </a:rPr>
              <a:t>owners </a:t>
            </a:r>
            <a:r>
              <a:rPr lang="en-US" sz="2700" dirty="0">
                <a:solidFill>
                  <a:srgbClr val="FF0000"/>
                </a:solidFill>
                <a:latin typeface="Times New Roman" pitchFamily="18" charset="0"/>
                <a:cs typeface="Times New Roman" pitchFamily="18" charset="0"/>
              </a:rPr>
              <a:t>investment in the business has changed over some period of time. </a:t>
            </a:r>
            <a:endParaRPr lang="en-IN" sz="2700" dirty="0">
              <a:latin typeface="Times New Roman" pitchFamily="18" charset="0"/>
              <a:cs typeface="Times New Roman" pitchFamily="18" charset="0"/>
            </a:endParaRPr>
          </a:p>
        </p:txBody>
      </p:sp>
    </p:spTree>
    <p:extLst>
      <p:ext uri="{BB962C8B-B14F-4D97-AF65-F5344CB8AC3E}">
        <p14:creationId xmlns:p14="http://schemas.microsoft.com/office/powerpoint/2010/main" xmlns="" val="25504823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98000">
              <a:schemeClr val="bg1"/>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07504" y="260648"/>
            <a:ext cx="7705725" cy="508000"/>
          </a:xfrm>
        </p:spPr>
        <p:txBody>
          <a:bodyPr/>
          <a:lstStyle/>
          <a:p>
            <a:r>
              <a:rPr lang="en-IN" sz="3200" b="1" u="sng" dirty="0" smtClean="0">
                <a:solidFill>
                  <a:srgbClr val="FF0000"/>
                </a:solidFill>
                <a:latin typeface="Times New Roman" pitchFamily="18" charset="0"/>
                <a:cs typeface="Times New Roman" pitchFamily="18" charset="0"/>
              </a:rPr>
              <a:t>Limitations of Financial Management</a:t>
            </a:r>
            <a:endParaRPr lang="en-IN" sz="3200" b="1" u="sng" dirty="0">
              <a:solidFill>
                <a:srgbClr val="FF0000"/>
              </a:solidFill>
              <a:latin typeface="Times New Roman" pitchFamily="18" charset="0"/>
              <a:cs typeface="Times New Roman" pitchFamily="18" charset="0"/>
            </a:endParaRPr>
          </a:p>
        </p:txBody>
      </p:sp>
      <p:sp>
        <p:nvSpPr>
          <p:cNvPr id="5" name="Content Placeholder 4"/>
          <p:cNvSpPr>
            <a:spLocks noGrp="1"/>
          </p:cNvSpPr>
          <p:nvPr>
            <p:ph idx="1"/>
          </p:nvPr>
        </p:nvSpPr>
        <p:spPr>
          <a:xfrm>
            <a:off x="179512" y="908721"/>
            <a:ext cx="8784976" cy="5760368"/>
          </a:xfrm>
        </p:spPr>
        <p:txBody>
          <a:bodyPr/>
          <a:lstStyle/>
          <a:p>
            <a:pPr algn="just"/>
            <a:r>
              <a:rPr lang="en-US" sz="2700" dirty="0">
                <a:latin typeface="Times New Roman" pitchFamily="18" charset="0"/>
                <a:cs typeface="Times New Roman" pitchFamily="18" charset="0"/>
              </a:rPr>
              <a:t>Financial management is a tool that managers can use to better assess the financial implications of decisions they face. Its use should be limited to deciding among potential courses of action that will help the pharmacy to reach its goals. </a:t>
            </a:r>
            <a:r>
              <a:rPr lang="en-US" sz="2700" b="1" dirty="0">
                <a:solidFill>
                  <a:srgbClr val="0070C0"/>
                </a:solidFill>
                <a:latin typeface="Times New Roman" pitchFamily="18" charset="0"/>
                <a:cs typeface="Times New Roman" pitchFamily="18" charset="0"/>
              </a:rPr>
              <a:t>In most cases, it should not be used to decide what those goals are, nor should most decisions be based solely on financial </a:t>
            </a:r>
            <a:r>
              <a:rPr lang="en-US" sz="2700" b="1" dirty="0" smtClean="0">
                <a:solidFill>
                  <a:srgbClr val="0070C0"/>
                </a:solidFill>
                <a:latin typeface="Times New Roman" pitchFamily="18" charset="0"/>
                <a:cs typeface="Times New Roman" pitchFamily="18" charset="0"/>
              </a:rPr>
              <a:t>criteria.</a:t>
            </a:r>
          </a:p>
          <a:p>
            <a:pPr algn="just"/>
            <a:r>
              <a:rPr lang="en-US" sz="2700" dirty="0">
                <a:latin typeface="Times New Roman" pitchFamily="18" charset="0"/>
                <a:cs typeface="Times New Roman" pitchFamily="18" charset="0"/>
              </a:rPr>
              <a:t>For example, a hospital pharmacy could decrease its expenses, and maintain its revenues, by switching from unit-dose to multiple-dose drug distribution and by cutting out all clinical and educational services. If the pharmacy’s decisions were based solely on financial criteria, a financial analysis might show the advisability of this course of action.</a:t>
            </a:r>
            <a:endParaRPr lang="en-IN" sz="2700" dirty="0">
              <a:latin typeface="Times New Roman" pitchFamily="18" charset="0"/>
              <a:cs typeface="Times New Roman" pitchFamily="18" charset="0"/>
            </a:endParaRPr>
          </a:p>
        </p:txBody>
      </p:sp>
    </p:spTree>
    <p:extLst>
      <p:ext uri="{BB962C8B-B14F-4D97-AF65-F5344CB8AC3E}">
        <p14:creationId xmlns:p14="http://schemas.microsoft.com/office/powerpoint/2010/main" xmlns="" val="4125226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98000">
              <a:schemeClr val="bg1"/>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106" y="188640"/>
            <a:ext cx="8865390" cy="6480448"/>
          </a:xfrm>
        </p:spPr>
        <p:txBody>
          <a:bodyPr/>
          <a:lstStyle/>
          <a:p>
            <a:pPr algn="just"/>
            <a:r>
              <a:rPr lang="en-US" dirty="0">
                <a:latin typeface="Times New Roman" pitchFamily="18" charset="0"/>
                <a:cs typeface="Times New Roman" pitchFamily="18" charset="0"/>
              </a:rPr>
              <a:t>But a hospital pharmacy has a higher and more basic mission than to operate as cheaply and profitably as possible. Its primary mission is to provide pharmaceutical services that improve patient care</a:t>
            </a:r>
            <a:r>
              <a:rPr lang="en-US" dirty="0" smtClean="0">
                <a:latin typeface="Times New Roman" pitchFamily="18" charset="0"/>
                <a:cs typeface="Times New Roman" pitchFamily="18" charset="0"/>
              </a:rPr>
              <a:t>.</a:t>
            </a:r>
          </a:p>
          <a:p>
            <a:pPr algn="just"/>
            <a:r>
              <a:rPr lang="en-US" dirty="0">
                <a:latin typeface="Times New Roman" pitchFamily="18" charset="0"/>
                <a:cs typeface="Times New Roman" pitchFamily="18" charset="0"/>
              </a:rPr>
              <a:t>Unit-dose distribution and clinical and educational services substantially improve patient care. Consequently, the decision of whether to offer them should not be made solely on the basis of financial </a:t>
            </a:r>
            <a:r>
              <a:rPr lang="en-US" dirty="0" smtClean="0">
                <a:latin typeface="Times New Roman" pitchFamily="18" charset="0"/>
                <a:cs typeface="Times New Roman" pitchFamily="18" charset="0"/>
              </a:rPr>
              <a:t>criteria.</a:t>
            </a: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xmlns="" val="2060501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4919" t="10410" r="15173" b="1099"/>
          <a:stretch/>
        </p:blipFill>
        <p:spPr bwMode="auto">
          <a:xfrm>
            <a:off x="0" y="1484784"/>
            <a:ext cx="9144000" cy="5373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3"/>
          <p:cNvSpPr txBox="1">
            <a:spLocks/>
          </p:cNvSpPr>
          <p:nvPr/>
        </p:nvSpPr>
        <p:spPr bwMode="auto">
          <a:xfrm>
            <a:off x="1259631" y="3663392"/>
            <a:ext cx="7705725" cy="5080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rgbClr val="080808"/>
                </a:solidFill>
                <a:latin typeface="+mj-lt"/>
                <a:ea typeface="+mj-ea"/>
                <a:cs typeface="+mj-cs"/>
              </a:defRPr>
            </a:lvl1pPr>
            <a:lvl2pPr algn="l" rtl="0" eaLnBrk="1" fontAlgn="base" hangingPunct="1">
              <a:spcBef>
                <a:spcPct val="0"/>
              </a:spcBef>
              <a:spcAft>
                <a:spcPct val="0"/>
              </a:spcAft>
              <a:defRPr sz="3600">
                <a:solidFill>
                  <a:srgbClr val="080808"/>
                </a:solidFill>
                <a:latin typeface="Arial" charset="0"/>
              </a:defRPr>
            </a:lvl2pPr>
            <a:lvl3pPr algn="l" rtl="0" eaLnBrk="1" fontAlgn="base" hangingPunct="1">
              <a:spcBef>
                <a:spcPct val="0"/>
              </a:spcBef>
              <a:spcAft>
                <a:spcPct val="0"/>
              </a:spcAft>
              <a:defRPr sz="3600">
                <a:solidFill>
                  <a:srgbClr val="080808"/>
                </a:solidFill>
                <a:latin typeface="Arial" charset="0"/>
              </a:defRPr>
            </a:lvl3pPr>
            <a:lvl4pPr algn="l" rtl="0" eaLnBrk="1" fontAlgn="base" hangingPunct="1">
              <a:spcBef>
                <a:spcPct val="0"/>
              </a:spcBef>
              <a:spcAft>
                <a:spcPct val="0"/>
              </a:spcAft>
              <a:defRPr sz="3600">
                <a:solidFill>
                  <a:srgbClr val="080808"/>
                </a:solidFill>
                <a:latin typeface="Arial" charset="0"/>
              </a:defRPr>
            </a:lvl4pPr>
            <a:lvl5pPr algn="l" rtl="0" eaLnBrk="1" fontAlgn="base" hangingPunct="1">
              <a:spcBef>
                <a:spcPct val="0"/>
              </a:spcBef>
              <a:spcAft>
                <a:spcPct val="0"/>
              </a:spcAft>
              <a:defRPr sz="3600">
                <a:solidFill>
                  <a:srgbClr val="080808"/>
                </a:solidFill>
                <a:latin typeface="Arial" charset="0"/>
              </a:defRPr>
            </a:lvl5pPr>
            <a:lvl6pPr marL="457200" algn="l" rtl="0" eaLnBrk="1" fontAlgn="base" hangingPunct="1">
              <a:spcBef>
                <a:spcPct val="0"/>
              </a:spcBef>
              <a:spcAft>
                <a:spcPct val="0"/>
              </a:spcAft>
              <a:defRPr sz="3600">
                <a:solidFill>
                  <a:srgbClr val="080808"/>
                </a:solidFill>
                <a:latin typeface="Arial" charset="0"/>
              </a:defRPr>
            </a:lvl6pPr>
            <a:lvl7pPr marL="914400" algn="l" rtl="0" eaLnBrk="1" fontAlgn="base" hangingPunct="1">
              <a:spcBef>
                <a:spcPct val="0"/>
              </a:spcBef>
              <a:spcAft>
                <a:spcPct val="0"/>
              </a:spcAft>
              <a:defRPr sz="3600">
                <a:solidFill>
                  <a:srgbClr val="080808"/>
                </a:solidFill>
                <a:latin typeface="Arial" charset="0"/>
              </a:defRPr>
            </a:lvl7pPr>
            <a:lvl8pPr marL="1371600" algn="l" rtl="0" eaLnBrk="1" fontAlgn="base" hangingPunct="1">
              <a:spcBef>
                <a:spcPct val="0"/>
              </a:spcBef>
              <a:spcAft>
                <a:spcPct val="0"/>
              </a:spcAft>
              <a:defRPr sz="3600">
                <a:solidFill>
                  <a:srgbClr val="080808"/>
                </a:solidFill>
                <a:latin typeface="Arial" charset="0"/>
              </a:defRPr>
            </a:lvl8pPr>
            <a:lvl9pPr marL="1828800" algn="l" rtl="0" eaLnBrk="1" fontAlgn="base" hangingPunct="1">
              <a:spcBef>
                <a:spcPct val="0"/>
              </a:spcBef>
              <a:spcAft>
                <a:spcPct val="0"/>
              </a:spcAft>
              <a:defRPr sz="3600">
                <a:solidFill>
                  <a:srgbClr val="080808"/>
                </a:solidFill>
                <a:latin typeface="Arial" charset="0"/>
              </a:defRPr>
            </a:lvl9pPr>
          </a:lstStyle>
          <a:p>
            <a:pPr algn="ctr"/>
            <a:r>
              <a:rPr lang="en-IN" sz="4400" b="1" u="sng" dirty="0" smtClean="0">
                <a:solidFill>
                  <a:srgbClr val="FF0000"/>
                </a:solidFill>
                <a:latin typeface="Times New Roman" pitchFamily="18" charset="0"/>
                <a:cs typeface="Times New Roman" pitchFamily="18" charset="0"/>
              </a:rPr>
              <a:t>Roles &amp; responsibilities of a Hospital Pharmacist </a:t>
            </a:r>
            <a:endParaRPr lang="en-IN" sz="4400" b="1" u="sng"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4397098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98000">
              <a:schemeClr val="bg1"/>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9144000" cy="980728"/>
          </a:xfrm>
        </p:spPr>
        <p:txBody>
          <a:bodyPr/>
          <a:lstStyle/>
          <a:p>
            <a:pPr marL="514350" indent="-514350">
              <a:buFont typeface="+mj-lt"/>
              <a:buAutoNum type="alphaUcPeriod"/>
            </a:pPr>
            <a:r>
              <a:rPr lang="en-IN" sz="3200" b="1" u="sng" dirty="0" smtClean="0">
                <a:solidFill>
                  <a:srgbClr val="FF0000"/>
                </a:solidFill>
                <a:latin typeface="Times New Roman" pitchFamily="18" charset="0"/>
                <a:cs typeface="Times New Roman" pitchFamily="18" charset="0"/>
              </a:rPr>
              <a:t>Pharmacists</a:t>
            </a:r>
            <a:r>
              <a:rPr lang="en-IN" b="1" u="sng" dirty="0" smtClean="0">
                <a:solidFill>
                  <a:srgbClr val="FF0000"/>
                </a:solidFill>
                <a:latin typeface="Times New Roman" pitchFamily="18" charset="0"/>
                <a:cs typeface="Times New Roman" pitchFamily="18" charset="0"/>
              </a:rPr>
              <a:t> role in dispensing/supply of drugs</a:t>
            </a:r>
            <a:endParaRPr lang="en-IN" b="1" u="sng"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79512" y="1556792"/>
            <a:ext cx="8964488" cy="5832377"/>
          </a:xfrm>
        </p:spPr>
        <p:txBody>
          <a:bodyPr/>
          <a:lstStyle/>
          <a:p>
            <a:pPr algn="just"/>
            <a:r>
              <a:rPr lang="en-IN" dirty="0" smtClean="0">
                <a:latin typeface="Times New Roman" pitchFamily="18" charset="0"/>
                <a:cs typeface="Times New Roman" pitchFamily="18" charset="0"/>
              </a:rPr>
              <a:t>One of the most important duties provided by the hospital pharmacist is the dispensing of drugs after due verification of the prescription.</a:t>
            </a:r>
          </a:p>
          <a:p>
            <a:pPr algn="just"/>
            <a:r>
              <a:rPr lang="en-IN" dirty="0" smtClean="0">
                <a:latin typeface="Times New Roman" pitchFamily="18" charset="0"/>
                <a:cs typeface="Times New Roman" pitchFamily="18" charset="0"/>
              </a:rPr>
              <a:t>Patient confidentiality shall be maintained at all times.</a:t>
            </a:r>
          </a:p>
          <a:p>
            <a:pPr algn="just"/>
            <a:r>
              <a:rPr lang="en-IN" dirty="0" smtClean="0">
                <a:latin typeface="Times New Roman" pitchFamily="18" charset="0"/>
                <a:cs typeface="Times New Roman" pitchFamily="18" charset="0"/>
              </a:rPr>
              <a:t>Appropriate information shall be provided to the patient or the care giver and when possible, understanding of this information should be checked.</a:t>
            </a:r>
          </a:p>
          <a:p>
            <a:pPr algn="just"/>
            <a:r>
              <a:rPr lang="en-IN" dirty="0" smtClean="0">
                <a:latin typeface="Times New Roman" pitchFamily="18" charset="0"/>
                <a:cs typeface="Times New Roman" pitchFamily="18" charset="0"/>
              </a:rPr>
              <a:t>For all prescription handled by the pharmacy,</a:t>
            </a:r>
          </a:p>
          <a:p>
            <a:pPr marL="571500" indent="-571500" algn="just">
              <a:buFont typeface="+mj-lt"/>
              <a:buAutoNum type="romanLcPeriod"/>
            </a:pPr>
            <a:r>
              <a:rPr lang="en-IN" dirty="0" smtClean="0">
                <a:latin typeface="Times New Roman" pitchFamily="18" charset="0"/>
                <a:cs typeface="Times New Roman" pitchFamily="18" charset="0"/>
              </a:rPr>
              <a:t>Patients details shall be checked and confirmed.</a:t>
            </a:r>
          </a:p>
          <a:p>
            <a:pPr marL="571500" indent="-571500" algn="just">
              <a:buFont typeface="+mj-lt"/>
              <a:buAutoNum type="romanLcPeriod"/>
            </a:pPr>
            <a:r>
              <a:rPr lang="en-IN" dirty="0" smtClean="0">
                <a:latin typeface="Times New Roman" pitchFamily="18" charset="0"/>
                <a:cs typeface="Times New Roman" pitchFamily="18" charset="0"/>
              </a:rPr>
              <a:t>Proper documentation shall be maintained. </a:t>
            </a:r>
          </a:p>
        </p:txBody>
      </p:sp>
    </p:spTree>
    <p:extLst>
      <p:ext uri="{BB962C8B-B14F-4D97-AF65-F5344CB8AC3E}">
        <p14:creationId xmlns:p14="http://schemas.microsoft.com/office/powerpoint/2010/main" xmlns="" val="18023743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98000">
              <a:schemeClr val="bg1"/>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260649"/>
            <a:ext cx="9036496" cy="6408440"/>
          </a:xfrm>
        </p:spPr>
        <p:txBody>
          <a:bodyPr/>
          <a:lstStyle/>
          <a:p>
            <a:pPr algn="just"/>
            <a:r>
              <a:rPr lang="en-IN" dirty="0">
                <a:latin typeface="Times New Roman" pitchFamily="18" charset="0"/>
                <a:cs typeface="Times New Roman" pitchFamily="18" charset="0"/>
              </a:rPr>
              <a:t>Assessment of the prescription should include but not be limited to assessment of </a:t>
            </a:r>
            <a:r>
              <a:rPr lang="en-IN" dirty="0" smtClean="0">
                <a:latin typeface="Times New Roman" pitchFamily="18" charset="0"/>
                <a:cs typeface="Times New Roman" pitchFamily="18" charset="0"/>
              </a:rPr>
              <a:t>whether</a:t>
            </a:r>
          </a:p>
          <a:p>
            <a:pPr marL="571500" indent="-571500" algn="just">
              <a:buFont typeface="+mj-lt"/>
              <a:buAutoNum type="romanLcPeriod"/>
            </a:pPr>
            <a:r>
              <a:rPr lang="en-IN" dirty="0" smtClean="0">
                <a:latin typeface="Times New Roman" pitchFamily="18" charset="0"/>
                <a:cs typeface="Times New Roman" pitchFamily="18" charset="0"/>
              </a:rPr>
              <a:t>The prescription is legally valid</a:t>
            </a:r>
          </a:p>
          <a:p>
            <a:pPr marL="571500" indent="-571500" algn="just">
              <a:buFont typeface="+mj-lt"/>
              <a:buAutoNum type="romanLcPeriod"/>
            </a:pPr>
            <a:r>
              <a:rPr lang="en-IN" dirty="0" smtClean="0">
                <a:latin typeface="Times New Roman" pitchFamily="18" charset="0"/>
                <a:cs typeface="Times New Roman" pitchFamily="18" charset="0"/>
              </a:rPr>
              <a:t>The prescription includes an appropriate dosage form and appropriate route of administration.</a:t>
            </a:r>
          </a:p>
          <a:p>
            <a:pPr marL="571500" indent="-571500" algn="just">
              <a:buFont typeface="+mj-lt"/>
              <a:buAutoNum type="romanLcPeriod"/>
            </a:pPr>
            <a:r>
              <a:rPr lang="en-IN" dirty="0" smtClean="0">
                <a:latin typeface="Times New Roman" pitchFamily="18" charset="0"/>
                <a:cs typeface="Times New Roman" pitchFamily="18" charset="0"/>
              </a:rPr>
              <a:t> Prescription is appropriate to the patients condition.</a:t>
            </a:r>
          </a:p>
          <a:p>
            <a:pPr marL="571500" indent="-571500" algn="just">
              <a:buFont typeface="+mj-lt"/>
              <a:buAutoNum type="romanLcPeriod"/>
            </a:pPr>
            <a:r>
              <a:rPr lang="en-IN" dirty="0" smtClean="0">
                <a:latin typeface="Times New Roman" pitchFamily="18" charset="0"/>
                <a:cs typeface="Times New Roman" pitchFamily="18" charset="0"/>
              </a:rPr>
              <a:t>Duration of treatment is correct</a:t>
            </a:r>
          </a:p>
          <a:p>
            <a:pPr marL="571500" indent="-571500" algn="just">
              <a:buFont typeface="+mj-lt"/>
              <a:buAutoNum type="romanLcPeriod"/>
            </a:pPr>
            <a:r>
              <a:rPr lang="en-IN" dirty="0" smtClean="0">
                <a:latin typeface="Times New Roman" pitchFamily="18" charset="0"/>
                <a:cs typeface="Times New Roman" pitchFamily="18" charset="0"/>
              </a:rPr>
              <a:t>Prescription is compatible with other medications.</a:t>
            </a:r>
          </a:p>
          <a:p>
            <a:pPr marL="571500" indent="-571500" algn="just">
              <a:buFont typeface="+mj-lt"/>
              <a:buAutoNum type="romanLcPeriod"/>
            </a:pPr>
            <a:r>
              <a:rPr lang="en-IN" dirty="0" smtClean="0">
                <a:latin typeface="Times New Roman" pitchFamily="18" charset="0"/>
                <a:cs typeface="Times New Roman" pitchFamily="18" charset="0"/>
              </a:rPr>
              <a:t>Possibility of adverse drug reactions exist.</a:t>
            </a:r>
          </a:p>
          <a:p>
            <a:pPr marL="571500" indent="-571500" algn="just">
              <a:buFont typeface="+mj-lt"/>
              <a:buAutoNum type="romanLcPeriod"/>
            </a:pPr>
            <a:r>
              <a:rPr lang="en-IN" dirty="0" smtClean="0">
                <a:latin typeface="Times New Roman" pitchFamily="18" charset="0"/>
                <a:cs typeface="Times New Roman" pitchFamily="18" charset="0"/>
              </a:rPr>
              <a:t>Contraindicated. </a:t>
            </a:r>
          </a:p>
          <a:p>
            <a:pPr marL="571500" indent="-571500" algn="just">
              <a:buFont typeface="+mj-lt"/>
              <a:buAutoNum type="romanLcPeriod"/>
            </a:pPr>
            <a:r>
              <a:rPr lang="en-IN" dirty="0" smtClean="0">
                <a:latin typeface="Times New Roman" pitchFamily="18" charset="0"/>
                <a:cs typeface="Times New Roman" pitchFamily="18" charset="0"/>
              </a:rPr>
              <a:t>Potential for misuse and inappropriate use of the medicines in prescription by patient exist. </a:t>
            </a:r>
            <a:endParaRPr lang="en-IN" dirty="0">
              <a:latin typeface="Times New Roman" pitchFamily="18" charset="0"/>
              <a:cs typeface="Times New Roman" pitchFamily="18" charset="0"/>
            </a:endParaRPr>
          </a:p>
          <a:p>
            <a:endParaRPr lang="en-IN" dirty="0"/>
          </a:p>
        </p:txBody>
      </p:sp>
    </p:spTree>
    <p:extLst>
      <p:ext uri="{BB962C8B-B14F-4D97-AF65-F5344CB8AC3E}">
        <p14:creationId xmlns:p14="http://schemas.microsoft.com/office/powerpoint/2010/main" xmlns="" val="7328661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0" y="1484784"/>
            <a:ext cx="9144000" cy="7002016"/>
          </a:xfrm>
        </p:spPr>
        <p:txBody>
          <a:bodyPr/>
          <a:lstStyle/>
          <a:p>
            <a:pPr marL="514350" indent="-514350" algn="just">
              <a:buFont typeface="+mj-lt"/>
              <a:buAutoNum type="arabicPeriod" startAt="6"/>
            </a:pPr>
            <a:r>
              <a:rPr lang="en-US" sz="2700" dirty="0" smtClean="0">
                <a:latin typeface="Times New Roman" pitchFamily="18" charset="0"/>
                <a:cs typeface="Times New Roman" pitchFamily="18" charset="0"/>
              </a:rPr>
              <a:t>Establishment </a:t>
            </a:r>
            <a:r>
              <a:rPr lang="en-US" sz="2700" dirty="0">
                <a:latin typeface="Times New Roman" pitchFamily="18" charset="0"/>
                <a:cs typeface="Times New Roman" pitchFamily="18" charset="0"/>
              </a:rPr>
              <a:t>and maintenance of "Drug Information Centre" which will provide information regarding medications to the physician, nurses or any other competent person who deals in </a:t>
            </a:r>
            <a:r>
              <a:rPr lang="en-US" sz="2700" dirty="0" smtClean="0">
                <a:latin typeface="Times New Roman" pitchFamily="18" charset="0"/>
                <a:cs typeface="Times New Roman" pitchFamily="18" charset="0"/>
              </a:rPr>
              <a:t>drugs.</a:t>
            </a:r>
          </a:p>
          <a:p>
            <a:pPr marL="514350" indent="-514350" algn="just">
              <a:buFont typeface="+mj-lt"/>
              <a:buAutoNum type="arabicPeriod" startAt="6"/>
            </a:pPr>
            <a:r>
              <a:rPr lang="en-US" sz="2700" dirty="0" smtClean="0">
                <a:latin typeface="Times New Roman" pitchFamily="18" charset="0"/>
                <a:cs typeface="Times New Roman" pitchFamily="18" charset="0"/>
              </a:rPr>
              <a:t>Patient </a:t>
            </a:r>
            <a:r>
              <a:rPr lang="en-US" sz="2700" dirty="0">
                <a:latin typeface="Times New Roman" pitchFamily="18" charset="0"/>
                <a:cs typeface="Times New Roman" pitchFamily="18" charset="0"/>
              </a:rPr>
              <a:t>counselling service while supplying drugs especially from out-patient </a:t>
            </a:r>
            <a:r>
              <a:rPr lang="en-US" sz="2700" dirty="0" smtClean="0">
                <a:latin typeface="Times New Roman" pitchFamily="18" charset="0"/>
                <a:cs typeface="Times New Roman" pitchFamily="18" charset="0"/>
              </a:rPr>
              <a:t>department.</a:t>
            </a:r>
          </a:p>
          <a:p>
            <a:pPr marL="514350" indent="-514350" algn="just">
              <a:buFont typeface="+mj-lt"/>
              <a:buAutoNum type="arabicPeriod" startAt="6"/>
            </a:pPr>
            <a:r>
              <a:rPr lang="en-US" sz="2700" dirty="0" smtClean="0">
                <a:latin typeface="Times New Roman" pitchFamily="18" charset="0"/>
                <a:cs typeface="Times New Roman" pitchFamily="18" charset="0"/>
              </a:rPr>
              <a:t>Maintaining </a:t>
            </a:r>
            <a:r>
              <a:rPr lang="en-US" sz="2700" dirty="0" err="1">
                <a:latin typeface="Times New Roman" pitchFamily="18" charset="0"/>
                <a:cs typeface="Times New Roman" pitchFamily="18" charset="0"/>
              </a:rPr>
              <a:t>liasion</a:t>
            </a:r>
            <a:r>
              <a:rPr lang="en-US" sz="2700" dirty="0">
                <a:latin typeface="Times New Roman" pitchFamily="18" charset="0"/>
                <a:cs typeface="Times New Roman" pitchFamily="18" charset="0"/>
              </a:rPr>
              <a:t> between medical staff, nursing staff and </a:t>
            </a:r>
            <a:r>
              <a:rPr lang="en-US" sz="2700" dirty="0" smtClean="0">
                <a:latin typeface="Times New Roman" pitchFamily="18" charset="0"/>
                <a:cs typeface="Times New Roman" pitchFamily="18" charset="0"/>
              </a:rPr>
              <a:t>patients.</a:t>
            </a:r>
          </a:p>
          <a:p>
            <a:pPr marL="514350" indent="-514350" algn="just">
              <a:buFont typeface="+mj-lt"/>
              <a:buAutoNum type="arabicPeriod" startAt="11"/>
            </a:pPr>
            <a:r>
              <a:rPr lang="en-US" sz="2700" dirty="0">
                <a:latin typeface="Times New Roman" pitchFamily="18" charset="0"/>
                <a:cs typeface="Times New Roman" pitchFamily="18" charset="0"/>
              </a:rPr>
              <a:t>Providing cooperation in teaching and research </a:t>
            </a:r>
            <a:r>
              <a:rPr lang="en-US" sz="2700" dirty="0" err="1">
                <a:latin typeface="Times New Roman" pitchFamily="18" charset="0"/>
                <a:cs typeface="Times New Roman" pitchFamily="18" charset="0"/>
              </a:rPr>
              <a:t>programmes</a:t>
            </a:r>
            <a:r>
              <a:rPr lang="en-US" sz="2700" dirty="0">
                <a:latin typeface="Times New Roman" pitchFamily="18" charset="0"/>
                <a:cs typeface="Times New Roman" pitchFamily="18" charset="0"/>
              </a:rPr>
              <a:t> of the hospital. </a:t>
            </a:r>
            <a:endParaRPr lang="en-IN" sz="2700" dirty="0">
              <a:latin typeface="Times New Roman" pitchFamily="18" charset="0"/>
              <a:cs typeface="Times New Roman" pitchFamily="18" charset="0"/>
            </a:endParaRPr>
          </a:p>
          <a:p>
            <a:pPr marL="514350" indent="-514350" algn="just">
              <a:buFont typeface="+mj-lt"/>
              <a:buAutoNum type="arabicPeriod" startAt="11"/>
            </a:pPr>
            <a:r>
              <a:rPr lang="en-US" sz="2700" dirty="0">
                <a:latin typeface="Times New Roman" pitchFamily="18" charset="0"/>
                <a:cs typeface="Times New Roman" pitchFamily="18" charset="0"/>
              </a:rPr>
              <a:t>Discarding the expired drugs and containers with missing labels.</a:t>
            </a:r>
          </a:p>
          <a:p>
            <a:pPr marL="514350" indent="-514350" algn="just">
              <a:buFont typeface="+mj-lt"/>
              <a:buAutoNum type="arabicPeriod" startAt="6"/>
            </a:pPr>
            <a:endParaRPr lang="en-IN" sz="2700" dirty="0">
              <a:latin typeface="Times New Roman" pitchFamily="18" charset="0"/>
              <a:cs typeface="Times New Roman" pitchFamily="18" charset="0"/>
            </a:endParaRPr>
          </a:p>
        </p:txBody>
      </p:sp>
    </p:spTree>
    <p:extLst>
      <p:ext uri="{BB962C8B-B14F-4D97-AF65-F5344CB8AC3E}">
        <p14:creationId xmlns:p14="http://schemas.microsoft.com/office/powerpoint/2010/main" xmlns="" val="2170227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98000">
              <a:schemeClr val="bg1"/>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15" y="404664"/>
            <a:ext cx="9128901" cy="508000"/>
          </a:xfrm>
        </p:spPr>
        <p:txBody>
          <a:bodyPr/>
          <a:lstStyle/>
          <a:p>
            <a:pPr marL="514350" indent="-514350">
              <a:buFont typeface="+mj-lt"/>
              <a:buAutoNum type="alphaUcPeriod" startAt="2"/>
            </a:pPr>
            <a:r>
              <a:rPr lang="en-IN" sz="3200" b="1" u="sng" dirty="0" smtClean="0">
                <a:solidFill>
                  <a:srgbClr val="FF0000"/>
                </a:solidFill>
                <a:latin typeface="Times New Roman" pitchFamily="18" charset="0"/>
                <a:cs typeface="Times New Roman" pitchFamily="18" charset="0"/>
              </a:rPr>
              <a:t>Pharmacists role for promotion of rational drug use </a:t>
            </a:r>
            <a:endParaRPr lang="en-IN" sz="3200" b="1" u="sng"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79512" y="1385664"/>
            <a:ext cx="8712968" cy="5472336"/>
          </a:xfrm>
        </p:spPr>
        <p:txBody>
          <a:bodyPr/>
          <a:lstStyle/>
          <a:p>
            <a:pPr algn="just"/>
            <a:r>
              <a:rPr lang="en-IN" dirty="0" smtClean="0">
                <a:latin typeface="Times New Roman" pitchFamily="18" charset="0"/>
                <a:cs typeface="Times New Roman" pitchFamily="18" charset="0"/>
              </a:rPr>
              <a:t>To promote rational use of drugs, the pharmacist shall involve himself in activities such as: </a:t>
            </a:r>
          </a:p>
          <a:p>
            <a:pPr marL="571500" indent="-571500" algn="just">
              <a:buFont typeface="+mj-lt"/>
              <a:buAutoNum type="romanLcPeriod"/>
            </a:pPr>
            <a:r>
              <a:rPr lang="en-IN" dirty="0" smtClean="0">
                <a:latin typeface="Times New Roman" pitchFamily="18" charset="0"/>
                <a:cs typeface="Times New Roman" pitchFamily="18" charset="0"/>
              </a:rPr>
              <a:t>Preparation of formularies </a:t>
            </a:r>
          </a:p>
          <a:p>
            <a:pPr marL="571500" indent="-571500" algn="just">
              <a:buFont typeface="+mj-lt"/>
              <a:buAutoNum type="romanLcPeriod"/>
            </a:pPr>
            <a:r>
              <a:rPr lang="en-IN" dirty="0" smtClean="0">
                <a:latin typeface="Times New Roman" pitchFamily="18" charset="0"/>
                <a:cs typeface="Times New Roman" pitchFamily="18" charset="0"/>
              </a:rPr>
              <a:t>Critical assessment of promotional materials prepared by the drug companies.</a:t>
            </a:r>
          </a:p>
          <a:p>
            <a:pPr marL="571500" indent="-571500" algn="just">
              <a:buFont typeface="+mj-lt"/>
              <a:buAutoNum type="romanLcPeriod"/>
            </a:pPr>
            <a:r>
              <a:rPr lang="en-IN" dirty="0" smtClean="0">
                <a:latin typeface="Times New Roman" pitchFamily="18" charset="0"/>
                <a:cs typeface="Times New Roman" pitchFamily="18" charset="0"/>
              </a:rPr>
              <a:t>Updating the knowledge of drugs through continuing education programmes and also to organize educational programmes for health professionals. </a:t>
            </a:r>
          </a:p>
          <a:p>
            <a:pPr marL="571500" indent="-571500" algn="just">
              <a:buFont typeface="+mj-lt"/>
              <a:buAutoNum type="romanLcPeriod"/>
            </a:pPr>
            <a:r>
              <a:rPr lang="en-IN" dirty="0" smtClean="0">
                <a:latin typeface="Times New Roman" pitchFamily="18" charset="0"/>
                <a:cs typeface="Times New Roman" pitchFamily="18" charset="0"/>
              </a:rPr>
              <a:t>Preparation and dissemination of patient information leaflets. </a:t>
            </a: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xmlns="" val="30975796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98000">
              <a:schemeClr val="bg1"/>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424936" cy="508000"/>
          </a:xfrm>
        </p:spPr>
        <p:txBody>
          <a:bodyPr/>
          <a:lstStyle/>
          <a:p>
            <a:pPr marL="514350" indent="-514350">
              <a:buFont typeface="+mj-lt"/>
              <a:buAutoNum type="alphaUcPeriod" startAt="3"/>
            </a:pPr>
            <a:r>
              <a:rPr lang="en-IN" sz="3200" b="1" u="sng" dirty="0" smtClean="0">
                <a:solidFill>
                  <a:srgbClr val="FF0000"/>
                </a:solidFill>
                <a:latin typeface="Times New Roman" pitchFamily="18" charset="0"/>
                <a:cs typeface="Times New Roman" pitchFamily="18" charset="0"/>
              </a:rPr>
              <a:t>Pharmacists role in patient counselling </a:t>
            </a:r>
            <a:endParaRPr lang="en-IN" sz="3200" b="1" u="sng"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836712"/>
            <a:ext cx="9144000" cy="6021287"/>
          </a:xfrm>
        </p:spPr>
        <p:txBody>
          <a:bodyPr/>
          <a:lstStyle/>
          <a:p>
            <a:pPr algn="just"/>
            <a:r>
              <a:rPr lang="en-IN" dirty="0" smtClean="0">
                <a:latin typeface="Times New Roman" pitchFamily="18" charset="0"/>
                <a:cs typeface="Times New Roman" pitchFamily="18" charset="0"/>
              </a:rPr>
              <a:t>Upon receipt of a prescription and following a review of the patients record, a registered pharmacist shall personally initiate discussion of matters that will enhance or optimize drug therapy with each patient or care giver of such patient. It should include appropriate elements such as: </a:t>
            </a:r>
          </a:p>
          <a:p>
            <a:pPr marL="571500" indent="-571500" algn="just">
              <a:buFont typeface="+mj-lt"/>
              <a:buAutoNum type="romanLcPeriod"/>
            </a:pPr>
            <a:r>
              <a:rPr lang="en-IN" dirty="0" smtClean="0">
                <a:latin typeface="Times New Roman" pitchFamily="18" charset="0"/>
                <a:cs typeface="Times New Roman" pitchFamily="18" charset="0"/>
              </a:rPr>
              <a:t>Name and description of drugs</a:t>
            </a:r>
          </a:p>
          <a:p>
            <a:pPr marL="571500" indent="-571500" algn="just">
              <a:buFont typeface="+mj-lt"/>
              <a:buAutoNum type="romanLcPeriod"/>
            </a:pPr>
            <a:r>
              <a:rPr lang="en-IN" dirty="0" smtClean="0">
                <a:latin typeface="Times New Roman" pitchFamily="18" charset="0"/>
                <a:cs typeface="Times New Roman" pitchFamily="18" charset="0"/>
              </a:rPr>
              <a:t>The dosage form, route of administration and duration of drug therapy.</a:t>
            </a:r>
          </a:p>
          <a:p>
            <a:pPr marL="571500" indent="-571500" algn="just">
              <a:buFont typeface="+mj-lt"/>
              <a:buAutoNum type="romanLcPeriod"/>
            </a:pPr>
            <a:r>
              <a:rPr lang="en-IN" dirty="0" smtClean="0">
                <a:latin typeface="Times New Roman" pitchFamily="18" charset="0"/>
                <a:cs typeface="Times New Roman" pitchFamily="18" charset="0"/>
              </a:rPr>
              <a:t>Intended use of the drug and expected action. </a:t>
            </a:r>
          </a:p>
          <a:p>
            <a:pPr marL="571500" indent="-571500" algn="just">
              <a:buFont typeface="+mj-lt"/>
              <a:buAutoNum type="romanLcPeriod"/>
            </a:pPr>
            <a:r>
              <a:rPr lang="en-IN" dirty="0" smtClean="0">
                <a:latin typeface="Times New Roman" pitchFamily="18" charset="0"/>
                <a:cs typeface="Times New Roman" pitchFamily="18" charset="0"/>
              </a:rPr>
              <a:t>Special directions and precautions for the drug. </a:t>
            </a:r>
          </a:p>
          <a:p>
            <a:pPr marL="571500" indent="-571500" algn="just">
              <a:buFont typeface="+mj-lt"/>
              <a:buAutoNum type="romanLcPeriod"/>
            </a:pPr>
            <a:r>
              <a:rPr lang="en-IN" dirty="0" smtClean="0">
                <a:latin typeface="Times New Roman" pitchFamily="18" charset="0"/>
                <a:cs typeface="Times New Roman" pitchFamily="18" charset="0"/>
              </a:rPr>
              <a:t>Common side effects or interactions and therapeutic contraindications.</a:t>
            </a: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xmlns="" val="4010113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98000">
              <a:schemeClr val="bg1"/>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0992" y="309880"/>
            <a:ext cx="9073008" cy="6552457"/>
          </a:xfrm>
        </p:spPr>
        <p:txBody>
          <a:bodyPr/>
          <a:lstStyle/>
          <a:p>
            <a:pPr marL="571500" indent="-571500">
              <a:buFont typeface="+mj-lt"/>
              <a:buAutoNum type="romanLcPeriod" startAt="6"/>
            </a:pPr>
            <a:r>
              <a:rPr lang="en-IN" dirty="0" smtClean="0">
                <a:latin typeface="Times New Roman" pitchFamily="18" charset="0"/>
                <a:cs typeface="Times New Roman" pitchFamily="18" charset="0"/>
              </a:rPr>
              <a:t>Techniques for self monitoring drug therapy</a:t>
            </a:r>
          </a:p>
          <a:p>
            <a:pPr marL="571500" indent="-571500">
              <a:buFont typeface="+mj-lt"/>
              <a:buAutoNum type="romanLcPeriod" startAt="6"/>
            </a:pPr>
            <a:r>
              <a:rPr lang="en-IN" dirty="0" smtClean="0">
                <a:latin typeface="Times New Roman" pitchFamily="18" charset="0"/>
                <a:cs typeface="Times New Roman" pitchFamily="18" charset="0"/>
              </a:rPr>
              <a:t>Proper storage of the drugs</a:t>
            </a:r>
          </a:p>
          <a:p>
            <a:pPr marL="571500" indent="-571500">
              <a:buFont typeface="+mj-lt"/>
              <a:buAutoNum type="romanLcPeriod" startAt="6"/>
            </a:pPr>
            <a:r>
              <a:rPr lang="en-IN" dirty="0" smtClean="0">
                <a:latin typeface="Times New Roman" pitchFamily="18" charset="0"/>
                <a:cs typeface="Times New Roman" pitchFamily="18" charset="0"/>
              </a:rPr>
              <a:t>Actions to be taken in case of missed dose. </a:t>
            </a:r>
          </a:p>
          <a:p>
            <a:r>
              <a:rPr lang="en-IN" dirty="0" smtClean="0">
                <a:latin typeface="Times New Roman" pitchFamily="18" charset="0"/>
                <a:cs typeface="Times New Roman" pitchFamily="18" charset="0"/>
              </a:rPr>
              <a:t>Pharmacies providing patient cou</a:t>
            </a:r>
            <a:r>
              <a:rPr lang="en-IN" dirty="0">
                <a:latin typeface="Times New Roman" pitchFamily="18" charset="0"/>
                <a:cs typeface="Times New Roman" pitchFamily="18" charset="0"/>
              </a:rPr>
              <a:t>n</a:t>
            </a:r>
            <a:r>
              <a:rPr lang="en-IN" dirty="0" smtClean="0">
                <a:latin typeface="Times New Roman" pitchFamily="18" charset="0"/>
                <a:cs typeface="Times New Roman" pitchFamily="18" charset="0"/>
              </a:rPr>
              <a:t>selling shall have regard to the following: </a:t>
            </a:r>
          </a:p>
          <a:p>
            <a:pPr marL="571500" indent="-571500">
              <a:buFont typeface="+mj-lt"/>
              <a:buAutoNum type="romanLcPeriod"/>
            </a:pPr>
            <a:r>
              <a:rPr lang="en-IN" dirty="0" smtClean="0">
                <a:latin typeface="Times New Roman" pitchFamily="18" charset="0"/>
                <a:cs typeface="Times New Roman" pitchFamily="18" charset="0"/>
              </a:rPr>
              <a:t>Only Registered Pharmacist are involved in counselling.</a:t>
            </a:r>
          </a:p>
          <a:p>
            <a:pPr marL="571500" indent="-571500">
              <a:buFont typeface="+mj-lt"/>
              <a:buAutoNum type="romanLcPeriod"/>
            </a:pPr>
            <a:r>
              <a:rPr lang="en-IN" dirty="0" smtClean="0">
                <a:latin typeface="Times New Roman" pitchFamily="18" charset="0"/>
                <a:cs typeface="Times New Roman" pitchFamily="18" charset="0"/>
              </a:rPr>
              <a:t>Patient information leaflets are provided.</a:t>
            </a:r>
          </a:p>
          <a:p>
            <a:pPr marL="571500" indent="-571500">
              <a:buFont typeface="+mj-lt"/>
              <a:buAutoNum type="romanLcPeriod"/>
            </a:pPr>
            <a:r>
              <a:rPr lang="en-IN" dirty="0" smtClean="0">
                <a:latin typeface="Times New Roman" pitchFamily="18" charset="0"/>
                <a:cs typeface="Times New Roman" pitchFamily="18" charset="0"/>
              </a:rPr>
              <a:t>Proper documentation is made.</a:t>
            </a:r>
          </a:p>
          <a:p>
            <a:pPr marL="571500" indent="-571500">
              <a:buFont typeface="+mj-lt"/>
              <a:buAutoNum type="romanLcPeriod"/>
            </a:pPr>
            <a:r>
              <a:rPr lang="en-IN" dirty="0" smtClean="0">
                <a:latin typeface="Times New Roman" pitchFamily="18" charset="0"/>
                <a:cs typeface="Times New Roman" pitchFamily="18" charset="0"/>
              </a:rPr>
              <a:t>Unnecessary counselling should be avoided.</a:t>
            </a:r>
          </a:p>
          <a:p>
            <a:pPr marL="571500" indent="-571500">
              <a:buFont typeface="+mj-lt"/>
              <a:buAutoNum type="romanLcPeriod"/>
            </a:pPr>
            <a:r>
              <a:rPr lang="en-IN" dirty="0" smtClean="0">
                <a:latin typeface="Times New Roman" pitchFamily="18" charset="0"/>
                <a:cs typeface="Times New Roman" pitchFamily="18" charset="0"/>
              </a:rPr>
              <a:t>Facilities are provided for confidential conversation and patient confidentiality is maintained. </a:t>
            </a:r>
          </a:p>
          <a:p>
            <a:pPr marL="571500" indent="-571500">
              <a:buFont typeface="+mj-lt"/>
              <a:buAutoNum type="romanLcPeriod"/>
            </a:pPr>
            <a:endParaRPr lang="en-IN" dirty="0">
              <a:latin typeface="Times New Roman" pitchFamily="18" charset="0"/>
              <a:cs typeface="Times New Roman" pitchFamily="18" charset="0"/>
            </a:endParaRPr>
          </a:p>
          <a:p>
            <a:pPr marL="571500" indent="-571500">
              <a:buFont typeface="+mj-lt"/>
              <a:buAutoNum type="romanLcPeriod"/>
            </a:pPr>
            <a:endParaRPr lang="en-IN" dirty="0" smtClean="0">
              <a:latin typeface="Times New Roman" pitchFamily="18" charset="0"/>
              <a:cs typeface="Times New Roman" pitchFamily="18" charset="0"/>
            </a:endParaRPr>
          </a:p>
          <a:p>
            <a:pPr marL="571500" indent="-571500">
              <a:buFont typeface="+mj-lt"/>
              <a:buAutoNum type="romanLcPeriod"/>
            </a:pP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xmlns="" val="24049313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98000">
              <a:schemeClr val="bg1"/>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7705725" cy="508000"/>
          </a:xfrm>
        </p:spPr>
        <p:txBody>
          <a:bodyPr/>
          <a:lstStyle/>
          <a:p>
            <a:pPr marL="514350" indent="-514350">
              <a:buFont typeface="+mj-lt"/>
              <a:buAutoNum type="alphaUcPeriod" startAt="4"/>
            </a:pPr>
            <a:r>
              <a:rPr lang="en-IN" sz="2800" b="1" u="sng" dirty="0" smtClean="0">
                <a:solidFill>
                  <a:srgbClr val="FF0000"/>
                </a:solidFill>
                <a:latin typeface="Times New Roman" pitchFamily="18" charset="0"/>
                <a:cs typeface="Times New Roman" pitchFamily="18" charset="0"/>
              </a:rPr>
              <a:t>Pharmacist role in health promotion</a:t>
            </a:r>
            <a:endParaRPr lang="en-IN" sz="2800" b="1" u="sng"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79512" y="620688"/>
            <a:ext cx="8784976" cy="6048401"/>
          </a:xfrm>
        </p:spPr>
        <p:txBody>
          <a:bodyPr/>
          <a:lstStyle/>
          <a:p>
            <a:pPr algn="just"/>
            <a:r>
              <a:rPr lang="en-IN" dirty="0" smtClean="0">
                <a:latin typeface="Times New Roman" pitchFamily="18" charset="0"/>
                <a:cs typeface="Times New Roman" pitchFamily="18" charset="0"/>
              </a:rPr>
              <a:t>The pharmacist should be involved in health promotion campaigns, on health topics. Pharmacists should be involved in particularly drug related-topics (alcohol use, tobacco use, poison prevention </a:t>
            </a:r>
            <a:r>
              <a:rPr lang="en-IN" dirty="0" err="1" smtClean="0">
                <a:latin typeface="Times New Roman" pitchFamily="18" charset="0"/>
                <a:cs typeface="Times New Roman" pitchFamily="18" charset="0"/>
              </a:rPr>
              <a:t>etc</a:t>
            </a:r>
            <a:r>
              <a:rPr lang="en-IN" dirty="0" smtClean="0">
                <a:latin typeface="Times New Roman" pitchFamily="18" charset="0"/>
                <a:cs typeface="Times New Roman" pitchFamily="18" charset="0"/>
              </a:rPr>
              <a:t>).</a:t>
            </a:r>
          </a:p>
          <a:p>
            <a:pPr marL="514350" indent="-514350" algn="just">
              <a:buFont typeface="+mj-lt"/>
              <a:buAutoNum type="alphaUcPeriod" startAt="5"/>
            </a:pPr>
            <a:r>
              <a:rPr lang="en-IN" b="1" u="sng" dirty="0" smtClean="0">
                <a:solidFill>
                  <a:srgbClr val="FF0000"/>
                </a:solidFill>
                <a:latin typeface="Times New Roman" pitchFamily="18" charset="0"/>
                <a:cs typeface="Times New Roman" pitchFamily="18" charset="0"/>
              </a:rPr>
              <a:t>Pharmacists role in improving medication adherence </a:t>
            </a:r>
          </a:p>
          <a:p>
            <a:pPr algn="just"/>
            <a:r>
              <a:rPr lang="en-US" dirty="0">
                <a:latin typeface="Times New Roman" pitchFamily="18" charset="0"/>
                <a:cs typeface="Times New Roman" pitchFamily="18" charset="0"/>
              </a:rPr>
              <a:t>Reviewing how patients are using medications can result in suggestions for changes in medication, dosing, or additional therapies that improve patient </a:t>
            </a:r>
            <a:r>
              <a:rPr lang="en-US" dirty="0" smtClean="0">
                <a:latin typeface="Times New Roman" pitchFamily="18" charset="0"/>
                <a:cs typeface="Times New Roman" pitchFamily="18" charset="0"/>
              </a:rPr>
              <a:t>adherence.</a:t>
            </a:r>
          </a:p>
          <a:p>
            <a:pPr marL="514350" indent="-514350" algn="just">
              <a:buFont typeface="+mj-lt"/>
              <a:buAutoNum type="alphaUcPeriod" startAt="6"/>
            </a:pPr>
            <a:r>
              <a:rPr lang="en-US" b="1" u="sng" dirty="0" smtClean="0">
                <a:solidFill>
                  <a:srgbClr val="FF0000"/>
                </a:solidFill>
                <a:latin typeface="Times New Roman" pitchFamily="18" charset="0"/>
                <a:cs typeface="Times New Roman" pitchFamily="18" charset="0"/>
              </a:rPr>
              <a:t>Pharmacists role in providing drug information</a:t>
            </a:r>
          </a:p>
          <a:p>
            <a:pPr algn="just"/>
            <a:r>
              <a:rPr lang="en-US" dirty="0" smtClean="0">
                <a:latin typeface="Times New Roman" pitchFamily="18" charset="0"/>
                <a:cs typeface="Times New Roman" pitchFamily="18" charset="0"/>
              </a:rPr>
              <a:t>To provide for in service education &amp; training for pharmacists, pharmacy students and other health care professionals </a:t>
            </a:r>
            <a:endParaRPr lang="en-IN"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12810644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98000">
              <a:schemeClr val="bg1"/>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7777733" cy="868040"/>
          </a:xfrm>
        </p:spPr>
        <p:txBody>
          <a:bodyPr/>
          <a:lstStyle/>
          <a:p>
            <a:pPr marL="514350" indent="-514350">
              <a:buFont typeface="+mj-lt"/>
              <a:buAutoNum type="alphaUcPeriod" startAt="7"/>
            </a:pPr>
            <a:r>
              <a:rPr lang="en-IN" sz="2800" b="1" u="sng" smtClean="0">
                <a:solidFill>
                  <a:srgbClr val="FF0000"/>
                </a:solidFill>
                <a:latin typeface="Times New Roman" pitchFamily="18" charset="0"/>
                <a:cs typeface="Times New Roman" pitchFamily="18" charset="0"/>
              </a:rPr>
              <a:t>Pharmacist role in </a:t>
            </a:r>
            <a:r>
              <a:rPr lang="en-IN" sz="2800" b="1" u="sng" dirty="0" smtClean="0">
                <a:solidFill>
                  <a:srgbClr val="FF0000"/>
                </a:solidFill>
                <a:latin typeface="Times New Roman" pitchFamily="18" charset="0"/>
                <a:cs typeface="Times New Roman" pitchFamily="18" charset="0"/>
              </a:rPr>
              <a:t>managing pharmacy store</a:t>
            </a:r>
            <a:endParaRPr lang="en-IN" sz="2800" b="1" u="sng"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251520" y="1268761"/>
            <a:ext cx="8712968" cy="5400328"/>
          </a:xfrm>
        </p:spPr>
        <p:txBody>
          <a:bodyPr/>
          <a:lstStyle/>
          <a:p>
            <a:pPr algn="just"/>
            <a:r>
              <a:rPr lang="en-US" dirty="0" smtClean="0">
                <a:latin typeface="Times New Roman" pitchFamily="18" charset="0"/>
                <a:cs typeface="Times New Roman" pitchFamily="18" charset="0"/>
              </a:rPr>
              <a:t>Management </a:t>
            </a:r>
            <a:r>
              <a:rPr lang="en-US" dirty="0">
                <a:latin typeface="Times New Roman" pitchFamily="18" charset="0"/>
                <a:cs typeface="Times New Roman" pitchFamily="18" charset="0"/>
              </a:rPr>
              <a:t>of the stores which include: Purchase of drugs and medicines and other allied stores as per the recommendations of the pharmacy and therapeutics committee(PTC).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Providing </a:t>
            </a:r>
            <a:r>
              <a:rPr lang="en-US" dirty="0">
                <a:latin typeface="Times New Roman" pitchFamily="18" charset="0"/>
                <a:cs typeface="Times New Roman" pitchFamily="18" charset="0"/>
              </a:rPr>
              <a:t>instructions for proper storage of such drugs and medicines. Maintenance of proper records of the drugs purchased and the distribution thereof. Storage and dispensing of narcotic and biological products.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Supply </a:t>
            </a:r>
            <a:r>
              <a:rPr lang="en-US" dirty="0">
                <a:latin typeface="Times New Roman" pitchFamily="18" charset="0"/>
                <a:cs typeface="Times New Roman" pitchFamily="18" charset="0"/>
              </a:rPr>
              <a:t>and storage of ancillary products and articles required in the </a:t>
            </a:r>
            <a:r>
              <a:rPr lang="en-US" dirty="0" smtClean="0">
                <a:latin typeface="Times New Roman" pitchFamily="18" charset="0"/>
                <a:cs typeface="Times New Roman" pitchFamily="18" charset="0"/>
              </a:rPr>
              <a:t>hospital.</a:t>
            </a: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xmlns="" val="8685855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98000">
              <a:schemeClr val="bg1"/>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8964488" cy="936104"/>
          </a:xfrm>
        </p:spPr>
        <p:txBody>
          <a:bodyPr/>
          <a:lstStyle/>
          <a:p>
            <a:pPr marL="742950" indent="-742950" algn="ctr">
              <a:buFont typeface="+mj-lt"/>
              <a:buAutoNum type="alphaUcPeriod" startAt="8"/>
            </a:pPr>
            <a:r>
              <a:rPr lang="en-IN" sz="2800" b="1" u="sng" dirty="0">
                <a:solidFill>
                  <a:srgbClr val="FF0000"/>
                </a:solidFill>
                <a:latin typeface="Times New Roman" pitchFamily="18" charset="0"/>
                <a:cs typeface="Times New Roman" pitchFamily="18" charset="0"/>
              </a:rPr>
              <a:t>Inpatient or indoor Pharmacists Responsibilities </a:t>
            </a:r>
            <a:br>
              <a:rPr lang="en-IN" sz="2800" b="1" u="sng" dirty="0">
                <a:solidFill>
                  <a:srgbClr val="FF0000"/>
                </a:solidFill>
                <a:latin typeface="Times New Roman" pitchFamily="18" charset="0"/>
                <a:cs typeface="Times New Roman" pitchFamily="18" charset="0"/>
              </a:rPr>
            </a:br>
            <a:endParaRPr lang="en-IN" sz="2800" u="sng" dirty="0">
              <a:solidFill>
                <a:srgbClr val="FF0000"/>
              </a:solidFill>
            </a:endParaRPr>
          </a:p>
        </p:txBody>
      </p:sp>
      <p:sp>
        <p:nvSpPr>
          <p:cNvPr id="3" name="Content Placeholder 2"/>
          <p:cNvSpPr>
            <a:spLocks noGrp="1"/>
          </p:cNvSpPr>
          <p:nvPr>
            <p:ph idx="1"/>
          </p:nvPr>
        </p:nvSpPr>
        <p:spPr>
          <a:xfrm>
            <a:off x="179512" y="980728"/>
            <a:ext cx="8964488" cy="5688361"/>
          </a:xfrm>
        </p:spPr>
        <p:txBody>
          <a:bodyPr/>
          <a:lstStyle/>
          <a:p>
            <a:pPr marL="514350" indent="-514350">
              <a:buFont typeface="+mj-lt"/>
              <a:buAutoNum type="alphaUcPeriod"/>
            </a:pPr>
            <a:r>
              <a:rPr lang="en-IN" b="1" i="1" u="sng" dirty="0" smtClean="0">
                <a:solidFill>
                  <a:srgbClr val="C00000"/>
                </a:solidFill>
                <a:latin typeface="Times New Roman" pitchFamily="18" charset="0"/>
                <a:cs typeface="Times New Roman" pitchFamily="18" charset="0"/>
              </a:rPr>
              <a:t>Central Dispensing Area</a:t>
            </a:r>
          </a:p>
          <a:p>
            <a:pPr algn="just">
              <a:buFont typeface="Wingdings" pitchFamily="2" charset="2"/>
              <a:buChar char="Ø"/>
            </a:pPr>
            <a:r>
              <a:rPr lang="en-IN" dirty="0" smtClean="0">
                <a:latin typeface="Times New Roman" pitchFamily="18" charset="0"/>
                <a:cs typeface="Times New Roman" pitchFamily="18" charset="0"/>
              </a:rPr>
              <a:t>To ensure that all drugs are stored correctly</a:t>
            </a:r>
          </a:p>
          <a:p>
            <a:pPr algn="just">
              <a:buFont typeface="Wingdings" pitchFamily="2" charset="2"/>
              <a:buChar char="Ø"/>
            </a:pPr>
            <a:r>
              <a:rPr lang="en-IN" dirty="0" smtClean="0">
                <a:latin typeface="Times New Roman" pitchFamily="18" charset="0"/>
                <a:cs typeface="Times New Roman" pitchFamily="18" charset="0"/>
              </a:rPr>
              <a:t>To check the accuracy of the dosages prepared especially of (a) intravenous admixtures and (b) Unit doses.</a:t>
            </a:r>
          </a:p>
          <a:p>
            <a:pPr algn="just">
              <a:buFont typeface="Wingdings" pitchFamily="2" charset="2"/>
              <a:buChar char="Ø"/>
            </a:pPr>
            <a:r>
              <a:rPr lang="en-IN" dirty="0" smtClean="0">
                <a:latin typeface="Times New Roman" pitchFamily="18" charset="0"/>
                <a:cs typeface="Times New Roman" pitchFamily="18" charset="0"/>
              </a:rPr>
              <a:t>To keep proper records and preparation of bills, if any</a:t>
            </a:r>
          </a:p>
          <a:p>
            <a:pPr algn="just">
              <a:buFont typeface="Wingdings" pitchFamily="2" charset="2"/>
              <a:buChar char="Ø"/>
            </a:pPr>
            <a:r>
              <a:rPr lang="en-IN" dirty="0" smtClean="0">
                <a:latin typeface="Times New Roman" pitchFamily="18" charset="0"/>
                <a:cs typeface="Times New Roman" pitchFamily="18" charset="0"/>
              </a:rPr>
              <a:t>To co-ordinate the over all pharmaceutical needs of the “patient care” areas with the central dispensing area.</a:t>
            </a:r>
          </a:p>
          <a:p>
            <a:pPr algn="just">
              <a:buFont typeface="Wingdings" pitchFamily="2" charset="2"/>
              <a:buChar char="Ø"/>
            </a:pPr>
            <a:r>
              <a:rPr lang="en-IN" dirty="0" smtClean="0">
                <a:latin typeface="Times New Roman" pitchFamily="18" charset="0"/>
                <a:cs typeface="Times New Roman" pitchFamily="18" charset="0"/>
              </a:rPr>
              <a:t>To ensure that the established policies and procedures laid down are followed. </a:t>
            </a:r>
          </a:p>
          <a:p>
            <a:pPr algn="just">
              <a:buFont typeface="Wingdings" pitchFamily="2" charset="2"/>
              <a:buChar char="Ø"/>
            </a:pPr>
            <a:r>
              <a:rPr lang="en-IN" dirty="0" smtClean="0">
                <a:latin typeface="Times New Roman" pitchFamily="18" charset="0"/>
                <a:cs typeface="Times New Roman" pitchFamily="18" charset="0"/>
              </a:rPr>
              <a:t>To communicate with all pharmacy staff regarding new developments in the area.</a:t>
            </a: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xmlns="" val="41374060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98000">
              <a:schemeClr val="bg1"/>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8639"/>
            <a:ext cx="9036496" cy="6480449"/>
          </a:xfrm>
        </p:spPr>
        <p:txBody>
          <a:bodyPr/>
          <a:lstStyle/>
          <a:p>
            <a:pPr algn="just">
              <a:buFont typeface="Wingdings" pitchFamily="2" charset="2"/>
              <a:buChar char="Ø"/>
            </a:pPr>
            <a:r>
              <a:rPr lang="en-IN" dirty="0" smtClean="0">
                <a:latin typeface="Times New Roman" pitchFamily="18" charset="0"/>
                <a:cs typeface="Times New Roman" pitchFamily="18" charset="0"/>
              </a:rPr>
              <a:t>To maintain professional competence- Keep update with information regarding drugs in current use in the hospital, with special reference to their side effects, drug interactions, therapeutic efficacy etc., as well as their incompatibilities and stability.</a:t>
            </a:r>
          </a:p>
          <a:p>
            <a:pPr algn="just">
              <a:buFont typeface="Wingdings" pitchFamily="2" charset="2"/>
              <a:buChar char="Ø"/>
            </a:pPr>
            <a:endParaRPr lang="en-IN" dirty="0" smtClean="0">
              <a:latin typeface="Times New Roman" pitchFamily="18" charset="0"/>
              <a:cs typeface="Times New Roman" pitchFamily="18" charset="0"/>
            </a:endParaRPr>
          </a:p>
          <a:p>
            <a:pPr marL="514350" lvl="1" indent="-514350" algn="just">
              <a:buFont typeface="+mj-lt"/>
              <a:buAutoNum type="alphaUcPeriod" startAt="2"/>
            </a:pPr>
            <a:r>
              <a:rPr lang="en-IN" sz="2800" i="1" u="sng" dirty="0">
                <a:solidFill>
                  <a:srgbClr val="C00000"/>
                </a:solidFill>
                <a:latin typeface="Times New Roman" pitchFamily="18" charset="0"/>
                <a:cs typeface="Times New Roman" pitchFamily="18" charset="0"/>
              </a:rPr>
              <a:t>Patient Care </a:t>
            </a:r>
            <a:r>
              <a:rPr lang="en-IN" sz="2800" i="1" u="sng" dirty="0" smtClean="0">
                <a:solidFill>
                  <a:srgbClr val="C00000"/>
                </a:solidFill>
                <a:latin typeface="Times New Roman" pitchFamily="18" charset="0"/>
                <a:cs typeface="Times New Roman" pitchFamily="18" charset="0"/>
              </a:rPr>
              <a:t>Areas (Wards, Operation Theatres and other departments of the hospital where drug of special categories are used)</a:t>
            </a:r>
          </a:p>
          <a:p>
            <a:pPr marL="457200" lvl="1" indent="-457200" algn="just">
              <a:buFont typeface="Wingdings" pitchFamily="2" charset="2"/>
              <a:buChar char="Ø"/>
            </a:pPr>
            <a:r>
              <a:rPr lang="en-IN" sz="2800" b="0" dirty="0" smtClean="0">
                <a:latin typeface="Times New Roman" pitchFamily="18" charset="0"/>
                <a:cs typeface="Times New Roman" pitchFamily="18" charset="0"/>
              </a:rPr>
              <a:t>To maintain a </a:t>
            </a:r>
            <a:r>
              <a:rPr lang="en-IN" sz="2800" b="0" dirty="0" err="1" smtClean="0">
                <a:latin typeface="Times New Roman" pitchFamily="18" charset="0"/>
                <a:cs typeface="Times New Roman" pitchFamily="18" charset="0"/>
              </a:rPr>
              <a:t>liasion</a:t>
            </a:r>
            <a:r>
              <a:rPr lang="en-IN" sz="2800" b="0" dirty="0" smtClean="0">
                <a:latin typeface="Times New Roman" pitchFamily="18" charset="0"/>
                <a:cs typeface="Times New Roman" pitchFamily="18" charset="0"/>
              </a:rPr>
              <a:t> with nurses who are involved in the drug administration.</a:t>
            </a:r>
          </a:p>
          <a:p>
            <a:pPr marL="457200" lvl="1" indent="-457200" algn="just">
              <a:buFont typeface="Wingdings" pitchFamily="2" charset="2"/>
              <a:buChar char="Ø"/>
            </a:pPr>
            <a:r>
              <a:rPr lang="en-IN" sz="2800" b="0" dirty="0" smtClean="0">
                <a:latin typeface="Times New Roman" pitchFamily="18" charset="0"/>
                <a:cs typeface="Times New Roman" pitchFamily="18" charset="0"/>
              </a:rPr>
              <a:t>Reviewing of drug administration in each patient periodically to ensure that all doses are being administered and charted accordingly. </a:t>
            </a:r>
            <a:endParaRPr lang="en-IN" sz="2800" b="0" dirty="0">
              <a:latin typeface="Times New Roman" pitchFamily="18" charset="0"/>
              <a:cs typeface="Times New Roman" pitchFamily="18" charset="0"/>
            </a:endParaRPr>
          </a:p>
          <a:p>
            <a:pPr algn="just"/>
            <a:endParaRPr lang="en-IN" dirty="0" smtClean="0">
              <a:latin typeface="Times New Roman" pitchFamily="18" charset="0"/>
              <a:cs typeface="Times New Roman" pitchFamily="18" charset="0"/>
            </a:endParaRPr>
          </a:p>
          <a:p>
            <a:pPr marL="0" indent="0" algn="just">
              <a:buNone/>
            </a:pP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xmlns="" val="18891982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98000">
              <a:schemeClr val="bg1"/>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99592" y="404664"/>
            <a:ext cx="7705725" cy="508000"/>
          </a:xfrm>
        </p:spPr>
        <p:txBody>
          <a:bodyPr/>
          <a:lstStyle/>
          <a:p>
            <a:pPr algn="ctr"/>
            <a:r>
              <a:rPr lang="en-IN" b="1" u="sng" dirty="0" smtClean="0">
                <a:latin typeface="Times New Roman" pitchFamily="18" charset="0"/>
                <a:cs typeface="Times New Roman" pitchFamily="18" charset="0"/>
              </a:rPr>
              <a:t>University questions</a:t>
            </a:r>
            <a:endParaRPr lang="en-IN" b="1" u="sng" dirty="0">
              <a:latin typeface="Times New Roman" pitchFamily="18" charset="0"/>
              <a:cs typeface="Times New Roman" pitchFamily="18" charset="0"/>
            </a:endParaRPr>
          </a:p>
        </p:txBody>
      </p:sp>
      <p:sp>
        <p:nvSpPr>
          <p:cNvPr id="3" name="Content Placeholder 2"/>
          <p:cNvSpPr>
            <a:spLocks noGrp="1"/>
          </p:cNvSpPr>
          <p:nvPr>
            <p:ph idx="1"/>
          </p:nvPr>
        </p:nvSpPr>
        <p:spPr>
          <a:xfrm>
            <a:off x="0" y="1196753"/>
            <a:ext cx="9144000" cy="5472336"/>
          </a:xfrm>
        </p:spPr>
        <p:txBody>
          <a:bodyPr/>
          <a:lstStyle/>
          <a:p>
            <a:pPr marL="514350" lvl="0" indent="-514350" algn="just">
              <a:lnSpc>
                <a:spcPct val="150000"/>
              </a:lnSpc>
              <a:buFont typeface="+mj-lt"/>
              <a:buAutoNum type="arabicPeriod"/>
            </a:pPr>
            <a:r>
              <a:rPr lang="en-IN" dirty="0">
                <a:latin typeface="Times New Roman" pitchFamily="18" charset="0"/>
                <a:cs typeface="Times New Roman" pitchFamily="18" charset="0"/>
              </a:rPr>
              <a:t>Describe the hospital pharmacy’s structure, organization and management. (10)</a:t>
            </a:r>
          </a:p>
          <a:p>
            <a:pPr marL="514350" lvl="0" indent="-514350" algn="just">
              <a:lnSpc>
                <a:spcPct val="150000"/>
              </a:lnSpc>
              <a:buFont typeface="+mj-lt"/>
              <a:buAutoNum type="arabicPeriod"/>
            </a:pPr>
            <a:r>
              <a:rPr lang="en-IN" dirty="0">
                <a:latin typeface="Times New Roman" pitchFamily="18" charset="0"/>
                <a:cs typeface="Times New Roman" pitchFamily="18" charset="0"/>
              </a:rPr>
              <a:t>Roles and responsibilities of hospital pharmacist. (5)</a:t>
            </a:r>
          </a:p>
          <a:p>
            <a:pPr marL="514350" lvl="0" indent="-514350" algn="just">
              <a:lnSpc>
                <a:spcPct val="150000"/>
              </a:lnSpc>
              <a:buFont typeface="+mj-lt"/>
              <a:buAutoNum type="arabicPeriod"/>
            </a:pPr>
            <a:r>
              <a:rPr lang="en-IN" dirty="0">
                <a:latin typeface="Times New Roman" pitchFamily="18" charset="0"/>
                <a:cs typeface="Times New Roman" pitchFamily="18" charset="0"/>
              </a:rPr>
              <a:t>Management of materials and finance in hospital pharmacy. (5)</a:t>
            </a:r>
          </a:p>
          <a:p>
            <a:pPr marL="514350" indent="-514350" algn="just">
              <a:lnSpc>
                <a:spcPct val="150000"/>
              </a:lnSpc>
              <a:buFont typeface="+mj-lt"/>
              <a:buAutoNum type="arabicPeriod"/>
            </a:pP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xmlns="" val="27186783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98000">
              <a:schemeClr val="bg1"/>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074" name="Picture 2" descr="Image"/>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19491"/>
          <a:stretch/>
        </p:blipFill>
        <p:spPr bwMode="auto">
          <a:xfrm>
            <a:off x="3846" y="6369"/>
            <a:ext cx="9140153" cy="68516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52527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98000">
              <a:schemeClr val="bg1"/>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7705725" cy="508000"/>
          </a:xfrm>
        </p:spPr>
        <p:txBody>
          <a:bodyPr/>
          <a:lstStyle/>
          <a:p>
            <a:pPr algn="ctr"/>
            <a:r>
              <a:rPr lang="en-IN" b="1" u="sng" dirty="0" smtClean="0">
                <a:solidFill>
                  <a:srgbClr val="990033"/>
                </a:solidFill>
                <a:latin typeface="Times New Roman" pitchFamily="18" charset="0"/>
                <a:cs typeface="Times New Roman" pitchFamily="18" charset="0"/>
              </a:rPr>
              <a:t>Functions of hospital pharmacy </a:t>
            </a:r>
            <a:endParaRPr lang="en-IN" b="1" u="sng" dirty="0">
              <a:solidFill>
                <a:srgbClr val="990033"/>
              </a:solidFill>
              <a:latin typeface="Times New Roman" pitchFamily="18" charset="0"/>
              <a:cs typeface="Times New Roman" pitchFamily="18" charset="0"/>
            </a:endParaRPr>
          </a:p>
        </p:txBody>
      </p:sp>
      <p:sp>
        <p:nvSpPr>
          <p:cNvPr id="3" name="Content Placeholder 2"/>
          <p:cNvSpPr>
            <a:spLocks noGrp="1"/>
          </p:cNvSpPr>
          <p:nvPr>
            <p:ph idx="1"/>
          </p:nvPr>
        </p:nvSpPr>
        <p:spPr>
          <a:xfrm>
            <a:off x="0" y="980728"/>
            <a:ext cx="9144000" cy="6021287"/>
          </a:xfrm>
        </p:spPr>
        <p:txBody>
          <a:bodyPr/>
          <a:lstStyle/>
          <a:p>
            <a:pPr algn="just"/>
            <a:r>
              <a:rPr lang="en-IN" sz="2700" dirty="0" smtClean="0">
                <a:solidFill>
                  <a:srgbClr val="3366CC"/>
                </a:solidFill>
                <a:latin typeface="Times New Roman" pitchFamily="18" charset="0"/>
                <a:cs typeface="Times New Roman" pitchFamily="18" charset="0"/>
              </a:rPr>
              <a:t>To provide &amp; evaluate pharmaceutical services </a:t>
            </a:r>
            <a:r>
              <a:rPr lang="en-IN" sz="2700" dirty="0" smtClean="0">
                <a:latin typeface="Times New Roman" pitchFamily="18" charset="0"/>
                <a:cs typeface="Times New Roman" pitchFamily="18" charset="0"/>
              </a:rPr>
              <a:t>and thereby supporting the medical staff, with due consideration of the objectives and policies of the hospital. </a:t>
            </a:r>
            <a:endParaRPr lang="en-IN" sz="2700" dirty="0">
              <a:latin typeface="Times New Roman" pitchFamily="18" charset="0"/>
              <a:cs typeface="Times New Roman" pitchFamily="18" charset="0"/>
            </a:endParaRPr>
          </a:p>
          <a:p>
            <a:pPr algn="just"/>
            <a:r>
              <a:rPr lang="en-IN" sz="2700" dirty="0" smtClean="0">
                <a:solidFill>
                  <a:srgbClr val="3366CC"/>
                </a:solidFill>
                <a:latin typeface="Times New Roman" pitchFamily="18" charset="0"/>
                <a:cs typeface="Times New Roman" pitchFamily="18" charset="0"/>
              </a:rPr>
              <a:t>To draw a plan for hospital administration </a:t>
            </a:r>
            <a:r>
              <a:rPr lang="en-IN" sz="2700" dirty="0" smtClean="0">
                <a:latin typeface="Times New Roman" pitchFamily="18" charset="0"/>
                <a:cs typeface="Times New Roman" pitchFamily="18" charset="0"/>
              </a:rPr>
              <a:t>and to evolve responsibilities of each category of </a:t>
            </a:r>
            <a:r>
              <a:rPr lang="en-IN" sz="2700" dirty="0" err="1" smtClean="0">
                <a:latin typeface="Times New Roman" pitchFamily="18" charset="0"/>
                <a:cs typeface="Times New Roman" pitchFamily="18" charset="0"/>
              </a:rPr>
              <a:t>personnal</a:t>
            </a:r>
            <a:r>
              <a:rPr lang="en-IN" sz="2700" dirty="0" smtClean="0">
                <a:latin typeface="Times New Roman" pitchFamily="18" charset="0"/>
                <a:cs typeface="Times New Roman" pitchFamily="18" charset="0"/>
              </a:rPr>
              <a:t> involving pharmaceutical services like assistant pharmacist, storekeeper, nursing staff etc.</a:t>
            </a:r>
          </a:p>
          <a:p>
            <a:pPr algn="just"/>
            <a:r>
              <a:rPr lang="en-IN" sz="2700" dirty="0" smtClean="0">
                <a:solidFill>
                  <a:srgbClr val="3366CC"/>
                </a:solidFill>
                <a:latin typeface="Times New Roman" pitchFamily="18" charset="0"/>
                <a:cs typeface="Times New Roman" pitchFamily="18" charset="0"/>
              </a:rPr>
              <a:t>To establish </a:t>
            </a:r>
            <a:r>
              <a:rPr lang="en-IN" sz="2700" dirty="0" err="1" smtClean="0">
                <a:solidFill>
                  <a:srgbClr val="3366CC"/>
                </a:solidFill>
                <a:latin typeface="Times New Roman" pitchFamily="18" charset="0"/>
                <a:cs typeface="Times New Roman" pitchFamily="18" charset="0"/>
              </a:rPr>
              <a:t>liasion</a:t>
            </a:r>
            <a:r>
              <a:rPr lang="en-IN" sz="2700" dirty="0" smtClean="0">
                <a:solidFill>
                  <a:srgbClr val="3366CC"/>
                </a:solidFill>
                <a:latin typeface="Times New Roman" pitchFamily="18" charset="0"/>
                <a:cs typeface="Times New Roman" pitchFamily="18" charset="0"/>
              </a:rPr>
              <a:t> between  administrative authorities </a:t>
            </a:r>
            <a:r>
              <a:rPr lang="en-IN" sz="2700" dirty="0" smtClean="0">
                <a:latin typeface="Times New Roman" pitchFamily="18" charset="0"/>
                <a:cs typeface="Times New Roman" pitchFamily="18" charset="0"/>
              </a:rPr>
              <a:t>and medical doctors who will order medicines and ancillary products in the hospital. </a:t>
            </a:r>
          </a:p>
          <a:p>
            <a:pPr algn="just"/>
            <a:r>
              <a:rPr lang="en-IN" sz="2700" dirty="0" smtClean="0">
                <a:solidFill>
                  <a:srgbClr val="3366CC"/>
                </a:solidFill>
                <a:latin typeface="Times New Roman" pitchFamily="18" charset="0"/>
                <a:cs typeface="Times New Roman" pitchFamily="18" charset="0"/>
              </a:rPr>
              <a:t>To estimate the requirements of the department </a:t>
            </a:r>
            <a:r>
              <a:rPr lang="en-IN" sz="2700" dirty="0" smtClean="0">
                <a:latin typeface="Times New Roman" pitchFamily="18" charset="0"/>
                <a:cs typeface="Times New Roman" pitchFamily="18" charset="0"/>
              </a:rPr>
              <a:t>and enforce the policies and procedures of the recruitment of adequate and competent staff. </a:t>
            </a:r>
            <a:endParaRPr lang="en-IN" sz="2700" dirty="0">
              <a:latin typeface="Times New Roman" pitchFamily="18" charset="0"/>
              <a:cs typeface="Times New Roman" pitchFamily="18" charset="0"/>
            </a:endParaRPr>
          </a:p>
        </p:txBody>
      </p:sp>
    </p:spTree>
    <p:extLst>
      <p:ext uri="{BB962C8B-B14F-4D97-AF65-F5344CB8AC3E}">
        <p14:creationId xmlns:p14="http://schemas.microsoft.com/office/powerpoint/2010/main" xmlns="" val="1120618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98000">
              <a:schemeClr val="bg1"/>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718983"/>
          </a:xfrm>
        </p:spPr>
        <p:txBody>
          <a:bodyPr/>
          <a:lstStyle/>
          <a:p>
            <a:pPr algn="just"/>
            <a:r>
              <a:rPr lang="en-IN" sz="2700" dirty="0" smtClean="0">
                <a:latin typeface="Times New Roman" pitchFamily="18" charset="0"/>
                <a:cs typeface="Times New Roman" pitchFamily="18" charset="0"/>
              </a:rPr>
              <a:t>To develop and </a:t>
            </a:r>
            <a:r>
              <a:rPr lang="en-IN" sz="2700" dirty="0" smtClean="0">
                <a:solidFill>
                  <a:srgbClr val="3366CC"/>
                </a:solidFill>
                <a:latin typeface="Times New Roman" pitchFamily="18" charset="0"/>
                <a:cs typeface="Times New Roman" pitchFamily="18" charset="0"/>
              </a:rPr>
              <a:t>maintain</a:t>
            </a:r>
            <a:r>
              <a:rPr lang="en-IN" sz="2700" dirty="0" smtClean="0">
                <a:latin typeface="Times New Roman" pitchFamily="18" charset="0"/>
                <a:cs typeface="Times New Roman" pitchFamily="18" charset="0"/>
              </a:rPr>
              <a:t> an effective system of clinical and </a:t>
            </a:r>
            <a:r>
              <a:rPr lang="en-IN" sz="2700" dirty="0" smtClean="0">
                <a:solidFill>
                  <a:srgbClr val="3366CC"/>
                </a:solidFill>
                <a:latin typeface="Times New Roman" pitchFamily="18" charset="0"/>
                <a:cs typeface="Times New Roman" pitchFamily="18" charset="0"/>
              </a:rPr>
              <a:t>administrative records and reports</a:t>
            </a:r>
            <a:r>
              <a:rPr lang="en-IN" sz="2700" dirty="0" smtClean="0">
                <a:latin typeface="Times New Roman" pitchFamily="18" charset="0"/>
                <a:cs typeface="Times New Roman" pitchFamily="18" charset="0"/>
              </a:rPr>
              <a:t>. </a:t>
            </a:r>
          </a:p>
          <a:p>
            <a:pPr algn="just"/>
            <a:r>
              <a:rPr lang="en-IN" sz="2700" dirty="0" smtClean="0">
                <a:solidFill>
                  <a:srgbClr val="3366CC"/>
                </a:solidFill>
                <a:latin typeface="Times New Roman" pitchFamily="18" charset="0"/>
                <a:cs typeface="Times New Roman" pitchFamily="18" charset="0"/>
              </a:rPr>
              <a:t>To participate in </a:t>
            </a:r>
            <a:r>
              <a:rPr lang="en-IN" sz="2700" dirty="0" smtClean="0">
                <a:latin typeface="Times New Roman" pitchFamily="18" charset="0"/>
                <a:cs typeface="Times New Roman" pitchFamily="18" charset="0"/>
              </a:rPr>
              <a:t>and adhere to </a:t>
            </a:r>
            <a:r>
              <a:rPr lang="en-IN" sz="2700" dirty="0" smtClean="0">
                <a:solidFill>
                  <a:srgbClr val="3366CC"/>
                </a:solidFill>
                <a:latin typeface="Times New Roman" pitchFamily="18" charset="0"/>
                <a:cs typeface="Times New Roman" pitchFamily="18" charset="0"/>
              </a:rPr>
              <a:t>the financial plan of the operation for the hospital.</a:t>
            </a:r>
          </a:p>
          <a:p>
            <a:pPr algn="just"/>
            <a:r>
              <a:rPr lang="en-IN" sz="2700" dirty="0" smtClean="0">
                <a:solidFill>
                  <a:srgbClr val="3366CC"/>
                </a:solidFill>
                <a:latin typeface="Times New Roman" pitchFamily="18" charset="0"/>
                <a:cs typeface="Times New Roman" pitchFamily="18" charset="0"/>
              </a:rPr>
              <a:t>To estimate the needs for facilities, supplies and equipment </a:t>
            </a:r>
            <a:r>
              <a:rPr lang="en-IN" sz="2700" dirty="0" smtClean="0">
                <a:latin typeface="Times New Roman" pitchFamily="18" charset="0"/>
                <a:cs typeface="Times New Roman" pitchFamily="18" charset="0"/>
              </a:rPr>
              <a:t>and to see that there is proper control of inventory, stocks, dispensing and manufacturing of the medicaments (if carried out in hospital).</a:t>
            </a:r>
          </a:p>
          <a:p>
            <a:pPr algn="just"/>
            <a:r>
              <a:rPr lang="en-IN" sz="2700" dirty="0" smtClean="0">
                <a:solidFill>
                  <a:srgbClr val="3366CC"/>
                </a:solidFill>
                <a:latin typeface="Times New Roman" pitchFamily="18" charset="0"/>
                <a:cs typeface="Times New Roman" pitchFamily="18" charset="0"/>
              </a:rPr>
              <a:t>To initiate, utilize and participate in research projects </a:t>
            </a:r>
            <a:r>
              <a:rPr lang="en-IN" sz="2700" dirty="0" smtClean="0">
                <a:latin typeface="Times New Roman" pitchFamily="18" charset="0"/>
                <a:cs typeface="Times New Roman" pitchFamily="18" charset="0"/>
              </a:rPr>
              <a:t>designed for the improvement of a patient care and of other administrative and hospital services.  </a:t>
            </a:r>
          </a:p>
          <a:p>
            <a:pPr algn="just"/>
            <a:r>
              <a:rPr lang="en-IN" sz="2700" dirty="0">
                <a:solidFill>
                  <a:srgbClr val="3366CC"/>
                </a:solidFill>
                <a:latin typeface="Times New Roman" pitchFamily="18" charset="0"/>
                <a:cs typeface="Times New Roman" pitchFamily="18" charset="0"/>
              </a:rPr>
              <a:t>To participate and adhere to the safety programs </a:t>
            </a:r>
            <a:r>
              <a:rPr lang="en-IN" sz="2700" dirty="0">
                <a:latin typeface="Times New Roman" pitchFamily="18" charset="0"/>
                <a:cs typeface="Times New Roman" pitchFamily="18" charset="0"/>
              </a:rPr>
              <a:t>of the hospital. </a:t>
            </a:r>
          </a:p>
          <a:p>
            <a:pPr algn="just"/>
            <a:r>
              <a:rPr lang="en-IN" sz="2700" dirty="0">
                <a:solidFill>
                  <a:srgbClr val="3366CC"/>
                </a:solidFill>
                <a:latin typeface="Times New Roman" pitchFamily="18" charset="0"/>
                <a:cs typeface="Times New Roman" pitchFamily="18" charset="0"/>
              </a:rPr>
              <a:t>To participate and/or facilities all educational programmes </a:t>
            </a:r>
            <a:r>
              <a:rPr lang="en-IN" sz="2700" dirty="0">
                <a:latin typeface="Times New Roman" pitchFamily="18" charset="0"/>
                <a:cs typeface="Times New Roman" pitchFamily="18" charset="0"/>
              </a:rPr>
              <a:t>which include student experiences in the department. </a:t>
            </a:r>
          </a:p>
        </p:txBody>
      </p:sp>
    </p:spTree>
    <p:extLst>
      <p:ext uri="{BB962C8B-B14F-4D97-AF65-F5344CB8AC3E}">
        <p14:creationId xmlns:p14="http://schemas.microsoft.com/office/powerpoint/2010/main" xmlns="" val="3988213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5227" t="18382" r="15134" b="7892"/>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628761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98000">
              <a:schemeClr val="bg1"/>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99592" y="0"/>
            <a:ext cx="7705725" cy="508000"/>
          </a:xfrm>
        </p:spPr>
        <p:txBody>
          <a:bodyPr/>
          <a:lstStyle/>
          <a:p>
            <a:pPr algn="ctr"/>
            <a:r>
              <a:rPr lang="en-IN" b="1" u="sng" dirty="0" smtClean="0">
                <a:solidFill>
                  <a:srgbClr val="C00000"/>
                </a:solidFill>
                <a:latin typeface="Times New Roman" pitchFamily="18" charset="0"/>
                <a:cs typeface="Times New Roman" pitchFamily="18" charset="0"/>
              </a:rPr>
              <a:t>Objectives of Hospital Pharmacy </a:t>
            </a:r>
            <a:endParaRPr lang="en-IN" b="1" u="sng"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620688"/>
            <a:ext cx="9144000" cy="5760368"/>
          </a:xfrm>
        </p:spPr>
        <p:txBody>
          <a:bodyPr/>
          <a:lstStyle/>
          <a:p>
            <a:pPr algn="just"/>
            <a:r>
              <a:rPr lang="en-US" sz="2600" dirty="0">
                <a:latin typeface="Times New Roman" pitchFamily="18" charset="0"/>
                <a:cs typeface="Times New Roman" pitchFamily="18" charset="0"/>
              </a:rPr>
              <a:t>To </a:t>
            </a:r>
            <a:r>
              <a:rPr lang="en-US" sz="2600" dirty="0">
                <a:solidFill>
                  <a:srgbClr val="FF0000"/>
                </a:solidFill>
                <a:latin typeface="Times New Roman" pitchFamily="18" charset="0"/>
                <a:cs typeface="Times New Roman" pitchFamily="18" charset="0"/>
              </a:rPr>
              <a:t>ensure the availability of right medication</a:t>
            </a:r>
            <a:r>
              <a:rPr lang="en-US" sz="2600" dirty="0">
                <a:latin typeface="Times New Roman" pitchFamily="18" charset="0"/>
                <a:cs typeface="Times New Roman" pitchFamily="18" charset="0"/>
              </a:rPr>
              <a:t>, at </a:t>
            </a:r>
            <a:r>
              <a:rPr lang="en-US" sz="2600" dirty="0" smtClean="0">
                <a:latin typeface="Times New Roman" pitchFamily="18" charset="0"/>
                <a:cs typeface="Times New Roman" pitchFamily="18" charset="0"/>
              </a:rPr>
              <a:t>right time</a:t>
            </a:r>
            <a:r>
              <a:rPr lang="en-US" sz="2600" dirty="0">
                <a:latin typeface="Times New Roman" pitchFamily="18" charset="0"/>
                <a:cs typeface="Times New Roman" pitchFamily="18" charset="0"/>
              </a:rPr>
              <a:t>, in the right dose at the minimum possible cost.</a:t>
            </a:r>
          </a:p>
          <a:p>
            <a:pPr algn="just"/>
            <a:r>
              <a:rPr lang="en-US" sz="2600" dirty="0" smtClean="0">
                <a:latin typeface="Times New Roman" pitchFamily="18" charset="0"/>
                <a:cs typeface="Times New Roman" pitchFamily="18" charset="0"/>
              </a:rPr>
              <a:t>To </a:t>
            </a:r>
            <a:r>
              <a:rPr lang="en-US" sz="2600" dirty="0">
                <a:solidFill>
                  <a:srgbClr val="FF0000"/>
                </a:solidFill>
                <a:latin typeface="Times New Roman" pitchFamily="18" charset="0"/>
                <a:cs typeface="Times New Roman" pitchFamily="18" charset="0"/>
              </a:rPr>
              <a:t>professionalize the functioning of </a:t>
            </a:r>
            <a:r>
              <a:rPr lang="en-US" sz="2600" dirty="0" smtClean="0">
                <a:solidFill>
                  <a:srgbClr val="FF0000"/>
                </a:solidFill>
                <a:latin typeface="Times New Roman" pitchFamily="18" charset="0"/>
                <a:cs typeface="Times New Roman" pitchFamily="18" charset="0"/>
              </a:rPr>
              <a:t>pharmaceutical </a:t>
            </a:r>
            <a:r>
              <a:rPr lang="en-IN" sz="2600" dirty="0" smtClean="0">
                <a:solidFill>
                  <a:srgbClr val="FF0000"/>
                </a:solidFill>
                <a:latin typeface="Times New Roman" pitchFamily="18" charset="0"/>
                <a:cs typeface="Times New Roman" pitchFamily="18" charset="0"/>
              </a:rPr>
              <a:t>services </a:t>
            </a:r>
            <a:r>
              <a:rPr lang="en-IN" sz="2600" dirty="0">
                <a:latin typeface="Times New Roman" pitchFamily="18" charset="0"/>
                <a:cs typeface="Times New Roman" pitchFamily="18" charset="0"/>
              </a:rPr>
              <a:t>in a hospital.</a:t>
            </a:r>
          </a:p>
          <a:p>
            <a:pPr algn="just"/>
            <a:r>
              <a:rPr lang="en-US" sz="2600" dirty="0" smtClean="0">
                <a:latin typeface="Times New Roman" pitchFamily="18" charset="0"/>
                <a:cs typeface="Times New Roman" pitchFamily="18" charset="0"/>
              </a:rPr>
              <a:t>To </a:t>
            </a:r>
            <a:r>
              <a:rPr lang="en-US" sz="2600" dirty="0">
                <a:solidFill>
                  <a:srgbClr val="FF0000"/>
                </a:solidFill>
                <a:latin typeface="Times New Roman" pitchFamily="18" charset="0"/>
                <a:cs typeface="Times New Roman" pitchFamily="18" charset="0"/>
              </a:rPr>
              <a:t>act as a counseling department </a:t>
            </a:r>
            <a:r>
              <a:rPr lang="en-US" sz="2600" dirty="0">
                <a:latin typeface="Times New Roman" pitchFamily="18" charset="0"/>
                <a:cs typeface="Times New Roman" pitchFamily="18" charset="0"/>
              </a:rPr>
              <a:t>for medical </a:t>
            </a:r>
            <a:r>
              <a:rPr lang="en-US" sz="2600" dirty="0" smtClean="0">
                <a:latin typeface="Times New Roman" pitchFamily="18" charset="0"/>
                <a:cs typeface="Times New Roman" pitchFamily="18" charset="0"/>
              </a:rPr>
              <a:t>staff, </a:t>
            </a:r>
            <a:r>
              <a:rPr lang="en-IN" sz="2600" dirty="0" smtClean="0">
                <a:latin typeface="Times New Roman" pitchFamily="18" charset="0"/>
                <a:cs typeface="Times New Roman" pitchFamily="18" charset="0"/>
              </a:rPr>
              <a:t>nurses </a:t>
            </a:r>
            <a:r>
              <a:rPr lang="en-IN" sz="2600" dirty="0">
                <a:latin typeface="Times New Roman" pitchFamily="18" charset="0"/>
                <a:cs typeface="Times New Roman" pitchFamily="18" charset="0"/>
              </a:rPr>
              <a:t>and for patient.</a:t>
            </a:r>
          </a:p>
          <a:p>
            <a:pPr algn="just"/>
            <a:r>
              <a:rPr lang="en-US" sz="2600" dirty="0" smtClean="0">
                <a:latin typeface="Times New Roman" pitchFamily="18" charset="0"/>
                <a:cs typeface="Times New Roman" pitchFamily="18" charset="0"/>
              </a:rPr>
              <a:t>To </a:t>
            </a:r>
            <a:r>
              <a:rPr lang="en-US" sz="2600" dirty="0">
                <a:solidFill>
                  <a:srgbClr val="FF0000"/>
                </a:solidFill>
                <a:latin typeface="Times New Roman" pitchFamily="18" charset="0"/>
                <a:cs typeface="Times New Roman" pitchFamily="18" charset="0"/>
              </a:rPr>
              <a:t>act as a data bank on drug utilization</a:t>
            </a:r>
            <a:r>
              <a:rPr lang="en-US" sz="2600" dirty="0">
                <a:latin typeface="Times New Roman" pitchFamily="18" charset="0"/>
                <a:cs typeface="Times New Roman" pitchFamily="18" charset="0"/>
              </a:rPr>
              <a:t>.</a:t>
            </a:r>
          </a:p>
          <a:p>
            <a:pPr algn="just"/>
            <a:r>
              <a:rPr lang="en-US" sz="2600" dirty="0" smtClean="0">
                <a:latin typeface="Times New Roman" pitchFamily="18" charset="0"/>
                <a:cs typeface="Times New Roman" pitchFamily="18" charset="0"/>
              </a:rPr>
              <a:t>To </a:t>
            </a:r>
            <a:r>
              <a:rPr lang="en-US" sz="2600" dirty="0">
                <a:solidFill>
                  <a:srgbClr val="FF0000"/>
                </a:solidFill>
                <a:latin typeface="Times New Roman" pitchFamily="18" charset="0"/>
                <a:cs typeface="Times New Roman" pitchFamily="18" charset="0"/>
              </a:rPr>
              <a:t>participate in research projects</a:t>
            </a:r>
            <a:r>
              <a:rPr lang="en-US" sz="2600" dirty="0" smtClean="0">
                <a:latin typeface="Times New Roman" pitchFamily="18" charset="0"/>
                <a:cs typeface="Times New Roman" pitchFamily="18" charset="0"/>
              </a:rPr>
              <a:t>.</a:t>
            </a:r>
          </a:p>
          <a:p>
            <a:pPr algn="just"/>
            <a:r>
              <a:rPr lang="en-US" sz="2600" dirty="0">
                <a:latin typeface="Times New Roman" pitchFamily="18" charset="0"/>
                <a:cs typeface="Times New Roman" pitchFamily="18" charset="0"/>
              </a:rPr>
              <a:t>To </a:t>
            </a:r>
            <a:r>
              <a:rPr lang="en-US" sz="2600" dirty="0">
                <a:solidFill>
                  <a:srgbClr val="FF0000"/>
                </a:solidFill>
                <a:latin typeface="Times New Roman" pitchFamily="18" charset="0"/>
                <a:cs typeface="Times New Roman" pitchFamily="18" charset="0"/>
              </a:rPr>
              <a:t>implement decisions of the pharmacy </a:t>
            </a:r>
            <a:r>
              <a:rPr lang="en-US" sz="2600" dirty="0" smtClean="0">
                <a:solidFill>
                  <a:srgbClr val="FF0000"/>
                </a:solidFill>
                <a:latin typeface="Times New Roman" pitchFamily="18" charset="0"/>
                <a:cs typeface="Times New Roman" pitchFamily="18" charset="0"/>
              </a:rPr>
              <a:t>and </a:t>
            </a:r>
            <a:r>
              <a:rPr lang="en-IN" sz="2600" dirty="0" smtClean="0">
                <a:solidFill>
                  <a:srgbClr val="FF0000"/>
                </a:solidFill>
                <a:latin typeface="Times New Roman" pitchFamily="18" charset="0"/>
                <a:cs typeface="Times New Roman" pitchFamily="18" charset="0"/>
              </a:rPr>
              <a:t>therapeutics </a:t>
            </a:r>
            <a:r>
              <a:rPr lang="en-IN" sz="2600" dirty="0">
                <a:solidFill>
                  <a:srgbClr val="FF0000"/>
                </a:solidFill>
                <a:latin typeface="Times New Roman" pitchFamily="18" charset="0"/>
                <a:cs typeface="Times New Roman" pitchFamily="18" charset="0"/>
              </a:rPr>
              <a:t>committee.</a:t>
            </a:r>
          </a:p>
          <a:p>
            <a:pPr algn="just"/>
            <a:r>
              <a:rPr lang="en-US" sz="2600" dirty="0" smtClean="0">
                <a:latin typeface="Times New Roman" pitchFamily="18" charset="0"/>
                <a:cs typeface="Times New Roman" pitchFamily="18" charset="0"/>
              </a:rPr>
              <a:t>To </a:t>
            </a:r>
            <a:r>
              <a:rPr lang="en-US" sz="2600" dirty="0">
                <a:solidFill>
                  <a:srgbClr val="FF0000"/>
                </a:solidFill>
                <a:latin typeface="Times New Roman" pitchFamily="18" charset="0"/>
                <a:cs typeface="Times New Roman" pitchFamily="18" charset="0"/>
              </a:rPr>
              <a:t>co-ordinate and co-operate with other </a:t>
            </a:r>
            <a:r>
              <a:rPr lang="en-US" sz="2600" dirty="0" smtClean="0">
                <a:solidFill>
                  <a:srgbClr val="FF0000"/>
                </a:solidFill>
                <a:latin typeface="Times New Roman" pitchFamily="18" charset="0"/>
                <a:cs typeface="Times New Roman" pitchFamily="18" charset="0"/>
              </a:rPr>
              <a:t>departments </a:t>
            </a:r>
            <a:r>
              <a:rPr lang="en-IN" sz="2600" dirty="0" smtClean="0">
                <a:latin typeface="Times New Roman" pitchFamily="18" charset="0"/>
                <a:cs typeface="Times New Roman" pitchFamily="18" charset="0"/>
              </a:rPr>
              <a:t>of </a:t>
            </a:r>
            <a:r>
              <a:rPr lang="en-IN" sz="2600" dirty="0">
                <a:latin typeface="Times New Roman" pitchFamily="18" charset="0"/>
                <a:cs typeface="Times New Roman" pitchFamily="18" charset="0"/>
              </a:rPr>
              <a:t>a hospital.</a:t>
            </a:r>
          </a:p>
          <a:p>
            <a:pPr algn="just"/>
            <a:r>
              <a:rPr lang="en-US" sz="2600" dirty="0" smtClean="0">
                <a:latin typeface="Times New Roman" pitchFamily="18" charset="0"/>
                <a:cs typeface="Times New Roman" pitchFamily="18" charset="0"/>
              </a:rPr>
              <a:t>To </a:t>
            </a:r>
            <a:r>
              <a:rPr lang="en-US" sz="2600" dirty="0">
                <a:solidFill>
                  <a:srgbClr val="FF0000"/>
                </a:solidFill>
                <a:latin typeface="Times New Roman" pitchFamily="18" charset="0"/>
                <a:cs typeface="Times New Roman" pitchFamily="18" charset="0"/>
              </a:rPr>
              <a:t>plan, organize and implement pharmacy </a:t>
            </a:r>
            <a:r>
              <a:rPr lang="en-US" sz="2600" dirty="0" smtClean="0">
                <a:solidFill>
                  <a:srgbClr val="FF0000"/>
                </a:solidFill>
                <a:latin typeface="Times New Roman" pitchFamily="18" charset="0"/>
                <a:cs typeface="Times New Roman" pitchFamily="18" charset="0"/>
              </a:rPr>
              <a:t>policy procedures </a:t>
            </a:r>
            <a:r>
              <a:rPr lang="en-US" sz="2600" dirty="0">
                <a:latin typeface="Times New Roman" pitchFamily="18" charset="0"/>
                <a:cs typeface="Times New Roman" pitchFamily="18" charset="0"/>
              </a:rPr>
              <a:t>in keeping with established policies of </a:t>
            </a:r>
            <a:r>
              <a:rPr lang="en-US" sz="2600" dirty="0" smtClean="0">
                <a:latin typeface="Times New Roman" pitchFamily="18" charset="0"/>
                <a:cs typeface="Times New Roman" pitchFamily="18" charset="0"/>
              </a:rPr>
              <a:t>the </a:t>
            </a:r>
            <a:r>
              <a:rPr lang="en-IN" sz="2600" dirty="0" smtClean="0">
                <a:latin typeface="Times New Roman" pitchFamily="18" charset="0"/>
                <a:cs typeface="Times New Roman" pitchFamily="18" charset="0"/>
              </a:rPr>
              <a:t>hospitals</a:t>
            </a:r>
            <a:r>
              <a:rPr lang="en-IN" sz="2600" dirty="0">
                <a:latin typeface="Times New Roman" pitchFamily="18" charset="0"/>
                <a:cs typeface="Times New Roman" pitchFamily="18" charset="0"/>
              </a:rPr>
              <a:t>.</a:t>
            </a:r>
          </a:p>
        </p:txBody>
      </p:sp>
    </p:spTree>
    <p:extLst>
      <p:ext uri="{BB962C8B-B14F-4D97-AF65-F5344CB8AC3E}">
        <p14:creationId xmlns:p14="http://schemas.microsoft.com/office/powerpoint/2010/main" xmlns="" val="298698220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template 12">
      <a:dk1>
        <a:srgbClr val="4D4D4D"/>
      </a:dk1>
      <a:lt1>
        <a:srgbClr val="FFFFFF"/>
      </a:lt1>
      <a:dk2>
        <a:srgbClr val="4D4D4D"/>
      </a:dk2>
      <a:lt2>
        <a:srgbClr val="0F3F68"/>
      </a:lt2>
      <a:accent1>
        <a:srgbClr val="30A6DF"/>
      </a:accent1>
      <a:accent2>
        <a:srgbClr val="76D0F8"/>
      </a:accent2>
      <a:accent3>
        <a:srgbClr val="FFFFFF"/>
      </a:accent3>
      <a:accent4>
        <a:srgbClr val="404040"/>
      </a:accent4>
      <a:accent5>
        <a:srgbClr val="ADD0EC"/>
      </a:accent5>
      <a:accent6>
        <a:srgbClr val="6ABCE1"/>
      </a:accent6>
      <a:hlink>
        <a:srgbClr val="1F7BBC"/>
      </a:hlink>
      <a:folHlink>
        <a:srgbClr val="EAEAEA"/>
      </a:folHlink>
    </a:clrScheme>
    <a:fontScheme name="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4D4D4D"/>
        </a:dk2>
        <a:lt2>
          <a:srgbClr val="0099FF"/>
        </a:lt2>
        <a:accent1>
          <a:srgbClr val="003399"/>
        </a:accent1>
        <a:accent2>
          <a:srgbClr val="CCECFF"/>
        </a:accent2>
        <a:accent3>
          <a:srgbClr val="FFFFFF"/>
        </a:accent3>
        <a:accent4>
          <a:srgbClr val="404040"/>
        </a:accent4>
        <a:accent5>
          <a:srgbClr val="AAADCA"/>
        </a:accent5>
        <a:accent6>
          <a:srgbClr val="B9D6E7"/>
        </a:accent6>
        <a:hlink>
          <a:srgbClr val="6699FF"/>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2057D6"/>
        </a:lt2>
        <a:accent1>
          <a:srgbClr val="3D99F0"/>
        </a:accent1>
        <a:accent2>
          <a:srgbClr val="1280E4"/>
        </a:accent2>
        <a:accent3>
          <a:srgbClr val="FFFFFF"/>
        </a:accent3>
        <a:accent4>
          <a:srgbClr val="404040"/>
        </a:accent4>
        <a:accent5>
          <a:srgbClr val="AFCAF6"/>
        </a:accent5>
        <a:accent6>
          <a:srgbClr val="0F73CF"/>
        </a:accent6>
        <a:hlink>
          <a:srgbClr val="58AEF3"/>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00519E"/>
        </a:lt2>
        <a:accent1>
          <a:srgbClr val="037AB9"/>
        </a:accent1>
        <a:accent2>
          <a:srgbClr val="019ACD"/>
        </a:accent2>
        <a:accent3>
          <a:srgbClr val="FFFFFF"/>
        </a:accent3>
        <a:accent4>
          <a:srgbClr val="404040"/>
        </a:accent4>
        <a:accent5>
          <a:srgbClr val="AABED9"/>
        </a:accent5>
        <a:accent6>
          <a:srgbClr val="018BBA"/>
        </a:accent6>
        <a:hlink>
          <a:srgbClr val="B0A6C9"/>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0A3384"/>
        </a:lt2>
        <a:accent1>
          <a:srgbClr val="3075D1"/>
        </a:accent1>
        <a:accent2>
          <a:srgbClr val="63B1FF"/>
        </a:accent2>
        <a:accent3>
          <a:srgbClr val="FFFFFF"/>
        </a:accent3>
        <a:accent4>
          <a:srgbClr val="404040"/>
        </a:accent4>
        <a:accent5>
          <a:srgbClr val="ADBDE5"/>
        </a:accent5>
        <a:accent6>
          <a:srgbClr val="59A0E7"/>
        </a:accent6>
        <a:hlink>
          <a:srgbClr val="4390ED"/>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002B7A"/>
        </a:lt2>
        <a:accent1>
          <a:srgbClr val="50AAFF"/>
        </a:accent1>
        <a:accent2>
          <a:srgbClr val="5182BA"/>
        </a:accent2>
        <a:accent3>
          <a:srgbClr val="FFFFFF"/>
        </a:accent3>
        <a:accent4>
          <a:srgbClr val="404040"/>
        </a:accent4>
        <a:accent5>
          <a:srgbClr val="B3D2FF"/>
        </a:accent5>
        <a:accent6>
          <a:srgbClr val="4975A8"/>
        </a:accent6>
        <a:hlink>
          <a:srgbClr val="87C5FF"/>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00246D"/>
        </a:lt2>
        <a:accent1>
          <a:srgbClr val="225FB3"/>
        </a:accent1>
        <a:accent2>
          <a:srgbClr val="4EA8FF"/>
        </a:accent2>
        <a:accent3>
          <a:srgbClr val="FFFFFF"/>
        </a:accent3>
        <a:accent4>
          <a:srgbClr val="404040"/>
        </a:accent4>
        <a:accent5>
          <a:srgbClr val="ABB6D6"/>
        </a:accent5>
        <a:accent6>
          <a:srgbClr val="4698E7"/>
        </a:accent6>
        <a:hlink>
          <a:srgbClr val="61BFFF"/>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4D4D4D"/>
        </a:dk2>
        <a:lt2>
          <a:srgbClr val="00236E"/>
        </a:lt2>
        <a:accent1>
          <a:srgbClr val="7399BE"/>
        </a:accent1>
        <a:accent2>
          <a:srgbClr val="4FA7FF"/>
        </a:accent2>
        <a:accent3>
          <a:srgbClr val="FFFFFF"/>
        </a:accent3>
        <a:accent4>
          <a:srgbClr val="404040"/>
        </a:accent4>
        <a:accent5>
          <a:srgbClr val="BCCADB"/>
        </a:accent5>
        <a:accent6>
          <a:srgbClr val="4797E7"/>
        </a:accent6>
        <a:hlink>
          <a:srgbClr val="D5E5F4"/>
        </a:hlink>
        <a:folHlink>
          <a:srgbClr val="EAEAEA"/>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4D4D4D"/>
        </a:dk2>
        <a:lt2>
          <a:srgbClr val="00246C"/>
        </a:lt2>
        <a:accent1>
          <a:srgbClr val="1C79DA"/>
        </a:accent1>
        <a:accent2>
          <a:srgbClr val="5DB9FF"/>
        </a:accent2>
        <a:accent3>
          <a:srgbClr val="FFFFFF"/>
        </a:accent3>
        <a:accent4>
          <a:srgbClr val="404040"/>
        </a:accent4>
        <a:accent5>
          <a:srgbClr val="ABBEEA"/>
        </a:accent5>
        <a:accent6>
          <a:srgbClr val="53A7E7"/>
        </a:accent6>
        <a:hlink>
          <a:srgbClr val="0766BD"/>
        </a:hlink>
        <a:folHlink>
          <a:srgbClr val="EAEAEA"/>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4D4D4D"/>
        </a:dk2>
        <a:lt2>
          <a:srgbClr val="062D6A"/>
        </a:lt2>
        <a:accent1>
          <a:srgbClr val="969696"/>
        </a:accent1>
        <a:accent2>
          <a:srgbClr val="46BBF5"/>
        </a:accent2>
        <a:accent3>
          <a:srgbClr val="FFFFFF"/>
        </a:accent3>
        <a:accent4>
          <a:srgbClr val="404040"/>
        </a:accent4>
        <a:accent5>
          <a:srgbClr val="C9C9C9"/>
        </a:accent5>
        <a:accent6>
          <a:srgbClr val="3FA9DE"/>
        </a:accent6>
        <a:hlink>
          <a:srgbClr val="104674"/>
        </a:hlink>
        <a:folHlink>
          <a:srgbClr val="EAEAEA"/>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4D4D4D"/>
        </a:dk2>
        <a:lt2>
          <a:srgbClr val="13436C"/>
        </a:lt2>
        <a:accent1>
          <a:srgbClr val="1F8FD0"/>
        </a:accent1>
        <a:accent2>
          <a:srgbClr val="2E3CA1"/>
        </a:accent2>
        <a:accent3>
          <a:srgbClr val="FFFFFF"/>
        </a:accent3>
        <a:accent4>
          <a:srgbClr val="404040"/>
        </a:accent4>
        <a:accent5>
          <a:srgbClr val="ABC6E4"/>
        </a:accent5>
        <a:accent6>
          <a:srgbClr val="293591"/>
        </a:accent6>
        <a:hlink>
          <a:srgbClr val="9B999A"/>
        </a:hlink>
        <a:folHlink>
          <a:srgbClr val="EAEAEA"/>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4D4D4D"/>
        </a:dk2>
        <a:lt2>
          <a:srgbClr val="104573"/>
        </a:lt2>
        <a:accent1>
          <a:srgbClr val="46BBF6"/>
        </a:accent1>
        <a:accent2>
          <a:srgbClr val="63C8F6"/>
        </a:accent2>
        <a:accent3>
          <a:srgbClr val="FFFFFF"/>
        </a:accent3>
        <a:accent4>
          <a:srgbClr val="404040"/>
        </a:accent4>
        <a:accent5>
          <a:srgbClr val="B0DAFA"/>
        </a:accent5>
        <a:accent6>
          <a:srgbClr val="59B5DF"/>
        </a:accent6>
        <a:hlink>
          <a:srgbClr val="CBA47A"/>
        </a:hlink>
        <a:folHlink>
          <a:srgbClr val="EAEAEA"/>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4D4D4D"/>
        </a:dk2>
        <a:lt2>
          <a:srgbClr val="0F3F68"/>
        </a:lt2>
        <a:accent1>
          <a:srgbClr val="30A6DF"/>
        </a:accent1>
        <a:accent2>
          <a:srgbClr val="76D0F8"/>
        </a:accent2>
        <a:accent3>
          <a:srgbClr val="FFFFFF"/>
        </a:accent3>
        <a:accent4>
          <a:srgbClr val="404040"/>
        </a:accent4>
        <a:accent5>
          <a:srgbClr val="ADD0EC"/>
        </a:accent5>
        <a:accent6>
          <a:srgbClr val="6ABCE1"/>
        </a:accent6>
        <a:hlink>
          <a:srgbClr val="1F7BBC"/>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301</TotalTime>
  <Words>3856</Words>
  <Application>Microsoft Office PowerPoint</Application>
  <PresentationFormat>On-screen Show (4:3)</PresentationFormat>
  <Paragraphs>234</Paragraphs>
  <Slides>58</Slides>
  <Notes>1</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template</vt:lpstr>
      <vt:lpstr>HOSPITAL PHARMACY ORGANISATIONS &amp; MANAGEMENT</vt:lpstr>
      <vt:lpstr>Introduction</vt:lpstr>
      <vt:lpstr>Functions and Objectives of Hospital Pharmacy </vt:lpstr>
      <vt:lpstr>Slide 4</vt:lpstr>
      <vt:lpstr>Slide 5</vt:lpstr>
      <vt:lpstr>Functions of hospital pharmacy </vt:lpstr>
      <vt:lpstr>Slide 7</vt:lpstr>
      <vt:lpstr>Slide 8</vt:lpstr>
      <vt:lpstr>Objectives of Hospital Pharmacy </vt:lpstr>
      <vt:lpstr>Slide 10</vt:lpstr>
      <vt:lpstr>Location of Hospital Pharmacy</vt:lpstr>
      <vt:lpstr>Slide 12</vt:lpstr>
      <vt:lpstr>LAYOUT OF HOSPITAL PHARMACY</vt:lpstr>
      <vt:lpstr>Slide 14</vt:lpstr>
      <vt:lpstr>Slide 15</vt:lpstr>
      <vt:lpstr>Slide 16</vt:lpstr>
      <vt:lpstr>Slide 17</vt:lpstr>
      <vt:lpstr>FACILITIES REQUIRED IN HOSPITAL PHARMACY</vt:lpstr>
      <vt:lpstr>Slide 19</vt:lpstr>
      <vt:lpstr>FLOOR SPACE REQUIREMENTS</vt:lpstr>
      <vt:lpstr>Slide 21</vt:lpstr>
      <vt:lpstr>Slide 22</vt:lpstr>
      <vt:lpstr>PERSONNEL REQUIREMENT IN HOSPITAL PHARMACY</vt:lpstr>
      <vt:lpstr>Pharmacist requirement on the basis of bed strength</vt:lpstr>
      <vt:lpstr>Slide 25</vt:lpstr>
      <vt:lpstr>REQUIREMENTS</vt:lpstr>
      <vt:lpstr>Flow chart for requirements of a hospital pharmacist</vt:lpstr>
      <vt:lpstr>ABILITIES REQUIRED FOR HOSPITAL PHARMACIST </vt:lpstr>
      <vt:lpstr>Slide 29</vt:lpstr>
      <vt:lpstr>Slide 30</vt:lpstr>
      <vt:lpstr>Slide 31</vt:lpstr>
      <vt:lpstr>MANAGEMENT OF MATERIALS AND FINANCE of A HOSPITAL PHARMACY</vt:lpstr>
      <vt:lpstr>Material management of a hospital pharmacy </vt:lpstr>
      <vt:lpstr>Aim of Material Management</vt:lpstr>
      <vt:lpstr>Objectives of Material Management</vt:lpstr>
      <vt:lpstr>Procedures </vt:lpstr>
      <vt:lpstr>Store management</vt:lpstr>
      <vt:lpstr>Inventory control</vt:lpstr>
      <vt:lpstr>Management of finance of a hospital pharmacy </vt:lpstr>
      <vt:lpstr>Slide 40</vt:lpstr>
      <vt:lpstr>Goals of Financial Management</vt:lpstr>
      <vt:lpstr>Accounting and Financial Management</vt:lpstr>
      <vt:lpstr>Slide 43</vt:lpstr>
      <vt:lpstr>Slide 44</vt:lpstr>
      <vt:lpstr>Limitations of Financial Management</vt:lpstr>
      <vt:lpstr>Slide 46</vt:lpstr>
      <vt:lpstr>Slide 47</vt:lpstr>
      <vt:lpstr>Pharmacists role in dispensing/supply of drugs</vt:lpstr>
      <vt:lpstr>Slide 49</vt:lpstr>
      <vt:lpstr>Pharmacists role for promotion of rational drug use </vt:lpstr>
      <vt:lpstr>Pharmacists role in patient counselling </vt:lpstr>
      <vt:lpstr>Slide 52</vt:lpstr>
      <vt:lpstr>Pharmacist role in health promotion</vt:lpstr>
      <vt:lpstr>Pharmacist role in managing pharmacy store</vt:lpstr>
      <vt:lpstr>Inpatient or indoor Pharmacists Responsibilities  </vt:lpstr>
      <vt:lpstr>Slide 56</vt:lpstr>
      <vt:lpstr>University questions</vt:lpstr>
      <vt:lpstr>Slide 58</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HOSPITAL PHARMACY ORGANISATIONS &amp; MANAGEMENT</dc:title>
  <dc:creator>ju</dc:creator>
  <cp:lastModifiedBy>user</cp:lastModifiedBy>
  <cp:revision>77</cp:revision>
  <dcterms:created xsi:type="dcterms:W3CDTF">2020-07-11T18:24:07Z</dcterms:created>
  <dcterms:modified xsi:type="dcterms:W3CDTF">2021-05-04T08:57:09Z</dcterms:modified>
</cp:coreProperties>
</file>