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243"/>
  </p:notesMasterIdLst>
  <p:sldIdLst>
    <p:sldId id="256" r:id="rId6"/>
    <p:sldId id="257" r:id="rId7"/>
    <p:sldId id="279" r:id="rId8"/>
    <p:sldId id="281" r:id="rId9"/>
    <p:sldId id="259" r:id="rId10"/>
    <p:sldId id="260" r:id="rId11"/>
    <p:sldId id="261" r:id="rId12"/>
    <p:sldId id="262" r:id="rId13"/>
    <p:sldId id="278" r:id="rId14"/>
    <p:sldId id="263" r:id="rId15"/>
    <p:sldId id="264" r:id="rId16"/>
    <p:sldId id="265" r:id="rId17"/>
    <p:sldId id="266" r:id="rId18"/>
    <p:sldId id="267" r:id="rId19"/>
    <p:sldId id="268" r:id="rId20"/>
    <p:sldId id="283" r:id="rId21"/>
    <p:sldId id="269" r:id="rId22"/>
    <p:sldId id="270" r:id="rId23"/>
    <p:sldId id="271" r:id="rId24"/>
    <p:sldId id="272" r:id="rId25"/>
    <p:sldId id="273" r:id="rId26"/>
    <p:sldId id="274" r:id="rId27"/>
    <p:sldId id="275" r:id="rId28"/>
    <p:sldId id="276" r:id="rId29"/>
    <p:sldId id="277" r:id="rId30"/>
    <p:sldId id="284" r:id="rId31"/>
    <p:sldId id="286" r:id="rId32"/>
    <p:sldId id="287" r:id="rId33"/>
    <p:sldId id="288" r:id="rId34"/>
    <p:sldId id="289" r:id="rId35"/>
    <p:sldId id="290" r:id="rId36"/>
    <p:sldId id="291" r:id="rId37"/>
    <p:sldId id="292" r:id="rId38"/>
    <p:sldId id="293" r:id="rId39"/>
    <p:sldId id="294" r:id="rId40"/>
    <p:sldId id="417" r:id="rId41"/>
    <p:sldId id="296" r:id="rId42"/>
    <p:sldId id="297" r:id="rId43"/>
    <p:sldId id="298" r:id="rId44"/>
    <p:sldId id="299" r:id="rId45"/>
    <p:sldId id="300" r:id="rId46"/>
    <p:sldId id="301" r:id="rId47"/>
    <p:sldId id="302" r:id="rId48"/>
    <p:sldId id="303" r:id="rId49"/>
    <p:sldId id="304" r:id="rId50"/>
    <p:sldId id="418" r:id="rId51"/>
    <p:sldId id="306" r:id="rId52"/>
    <p:sldId id="307" r:id="rId53"/>
    <p:sldId id="308" r:id="rId54"/>
    <p:sldId id="309" r:id="rId55"/>
    <p:sldId id="310" r:id="rId56"/>
    <p:sldId id="311" r:id="rId57"/>
    <p:sldId id="312" r:id="rId58"/>
    <p:sldId id="313" r:id="rId59"/>
    <p:sldId id="314" r:id="rId60"/>
    <p:sldId id="317" r:id="rId61"/>
    <p:sldId id="318" r:id="rId62"/>
    <p:sldId id="319" r:id="rId63"/>
    <p:sldId id="320" r:id="rId64"/>
    <p:sldId id="321" r:id="rId65"/>
    <p:sldId id="322" r:id="rId66"/>
    <p:sldId id="323" r:id="rId67"/>
    <p:sldId id="324" r:id="rId68"/>
    <p:sldId id="325" r:id="rId69"/>
    <p:sldId id="326" r:id="rId70"/>
    <p:sldId id="327"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5" r:id="rId117"/>
    <p:sldId id="376" r:id="rId118"/>
    <p:sldId id="377" r:id="rId119"/>
    <p:sldId id="378" r:id="rId120"/>
    <p:sldId id="379" r:id="rId121"/>
    <p:sldId id="380"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93" r:id="rId135"/>
    <p:sldId id="394" r:id="rId136"/>
    <p:sldId id="395" r:id="rId137"/>
    <p:sldId id="396" r:id="rId138"/>
    <p:sldId id="397" r:id="rId139"/>
    <p:sldId id="398" r:id="rId140"/>
    <p:sldId id="399" r:id="rId141"/>
    <p:sldId id="400" r:id="rId142"/>
    <p:sldId id="401" r:id="rId143"/>
    <p:sldId id="402" r:id="rId144"/>
    <p:sldId id="403" r:id="rId145"/>
    <p:sldId id="404" r:id="rId146"/>
    <p:sldId id="405" r:id="rId147"/>
    <p:sldId id="406" r:id="rId148"/>
    <p:sldId id="407" r:id="rId149"/>
    <p:sldId id="408" r:id="rId150"/>
    <p:sldId id="409" r:id="rId151"/>
    <p:sldId id="410" r:id="rId152"/>
    <p:sldId id="411" r:id="rId153"/>
    <p:sldId id="412" r:id="rId154"/>
    <p:sldId id="413" r:id="rId155"/>
    <p:sldId id="414" r:id="rId156"/>
    <p:sldId id="415" r:id="rId157"/>
    <p:sldId id="416" r:id="rId158"/>
    <p:sldId id="420" r:id="rId159"/>
    <p:sldId id="421" r:id="rId160"/>
    <p:sldId id="422" r:id="rId161"/>
    <p:sldId id="423" r:id="rId162"/>
    <p:sldId id="424" r:id="rId163"/>
    <p:sldId id="425" r:id="rId164"/>
    <p:sldId id="426" r:id="rId165"/>
    <p:sldId id="427" r:id="rId166"/>
    <p:sldId id="428" r:id="rId167"/>
    <p:sldId id="429" r:id="rId168"/>
    <p:sldId id="430" r:id="rId169"/>
    <p:sldId id="431" r:id="rId170"/>
    <p:sldId id="432" r:id="rId171"/>
    <p:sldId id="433" r:id="rId172"/>
    <p:sldId id="434" r:id="rId173"/>
    <p:sldId id="435" r:id="rId174"/>
    <p:sldId id="436" r:id="rId175"/>
    <p:sldId id="437" r:id="rId176"/>
    <p:sldId id="438" r:id="rId177"/>
    <p:sldId id="439" r:id="rId178"/>
    <p:sldId id="440" r:id="rId179"/>
    <p:sldId id="441" r:id="rId180"/>
    <p:sldId id="442" r:id="rId181"/>
    <p:sldId id="443" r:id="rId182"/>
    <p:sldId id="444" r:id="rId183"/>
    <p:sldId id="445" r:id="rId184"/>
    <p:sldId id="446" r:id="rId185"/>
    <p:sldId id="447" r:id="rId186"/>
    <p:sldId id="448" r:id="rId187"/>
    <p:sldId id="449" r:id="rId188"/>
    <p:sldId id="450" r:id="rId189"/>
    <p:sldId id="451" r:id="rId190"/>
    <p:sldId id="452" r:id="rId191"/>
    <p:sldId id="453" r:id="rId192"/>
    <p:sldId id="454" r:id="rId193"/>
    <p:sldId id="455" r:id="rId194"/>
    <p:sldId id="456" r:id="rId195"/>
    <p:sldId id="458" r:id="rId196"/>
    <p:sldId id="459" r:id="rId197"/>
    <p:sldId id="460" r:id="rId198"/>
    <p:sldId id="461" r:id="rId199"/>
    <p:sldId id="462" r:id="rId200"/>
    <p:sldId id="463" r:id="rId201"/>
    <p:sldId id="464" r:id="rId202"/>
    <p:sldId id="465" r:id="rId203"/>
    <p:sldId id="466" r:id="rId204"/>
    <p:sldId id="467" r:id="rId205"/>
    <p:sldId id="468" r:id="rId206"/>
    <p:sldId id="469" r:id="rId207"/>
    <p:sldId id="471" r:id="rId208"/>
    <p:sldId id="472" r:id="rId209"/>
    <p:sldId id="473" r:id="rId210"/>
    <p:sldId id="474" r:id="rId211"/>
    <p:sldId id="475" r:id="rId212"/>
    <p:sldId id="476" r:id="rId213"/>
    <p:sldId id="478" r:id="rId214"/>
    <p:sldId id="479" r:id="rId215"/>
    <p:sldId id="480" r:id="rId216"/>
    <p:sldId id="481" r:id="rId217"/>
    <p:sldId id="482" r:id="rId218"/>
    <p:sldId id="483" r:id="rId219"/>
    <p:sldId id="484" r:id="rId220"/>
    <p:sldId id="485" r:id="rId221"/>
    <p:sldId id="486" r:id="rId222"/>
    <p:sldId id="487" r:id="rId223"/>
    <p:sldId id="488" r:id="rId224"/>
    <p:sldId id="489" r:id="rId225"/>
    <p:sldId id="490" r:id="rId226"/>
    <p:sldId id="491" r:id="rId227"/>
    <p:sldId id="492" r:id="rId228"/>
    <p:sldId id="493" r:id="rId229"/>
    <p:sldId id="494" r:id="rId230"/>
    <p:sldId id="495" r:id="rId231"/>
    <p:sldId id="496" r:id="rId232"/>
    <p:sldId id="497" r:id="rId233"/>
    <p:sldId id="498" r:id="rId234"/>
    <p:sldId id="499" r:id="rId235"/>
    <p:sldId id="500" r:id="rId236"/>
    <p:sldId id="501" r:id="rId237"/>
    <p:sldId id="502" r:id="rId238"/>
    <p:sldId id="503" r:id="rId239"/>
    <p:sldId id="504" r:id="rId240"/>
    <p:sldId id="505" r:id="rId241"/>
    <p:sldId id="506" r:id="rId2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tableStyles" Target="tableStyles.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217" Type="http://schemas.openxmlformats.org/officeDocument/2006/relationships/slide" Target="slides/slide212.xml"/><Relationship Id="rId1" Type="http://schemas.openxmlformats.org/officeDocument/2006/relationships/slideMaster" Target="slideMasters/slideMaster1.xml"/><Relationship Id="rId6" Type="http://schemas.openxmlformats.org/officeDocument/2006/relationships/slide" Target="slides/slide1.xml"/><Relationship Id="rId212" Type="http://schemas.openxmlformats.org/officeDocument/2006/relationships/slide" Target="slides/slide207.xml"/><Relationship Id="rId233" Type="http://schemas.openxmlformats.org/officeDocument/2006/relationships/slide" Target="slides/slide228.xml"/><Relationship Id="rId238" Type="http://schemas.openxmlformats.org/officeDocument/2006/relationships/slide" Target="slides/slide233.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slide" Target="slides/slide197.xml"/><Relationship Id="rId207" Type="http://schemas.openxmlformats.org/officeDocument/2006/relationships/slide" Target="slides/slide202.xml"/><Relationship Id="rId223" Type="http://schemas.openxmlformats.org/officeDocument/2006/relationships/slide" Target="slides/slide218.xml"/><Relationship Id="rId228" Type="http://schemas.openxmlformats.org/officeDocument/2006/relationships/slide" Target="slides/slide223.xml"/><Relationship Id="rId244" Type="http://schemas.openxmlformats.org/officeDocument/2006/relationships/presProps" Target="pres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13" Type="http://schemas.openxmlformats.org/officeDocument/2006/relationships/slide" Target="slides/slide208.xml"/><Relationship Id="rId218" Type="http://schemas.openxmlformats.org/officeDocument/2006/relationships/slide" Target="slides/slide213.xml"/><Relationship Id="rId234" Type="http://schemas.openxmlformats.org/officeDocument/2006/relationships/slide" Target="slides/slide229.xml"/><Relationship Id="rId239" Type="http://schemas.openxmlformats.org/officeDocument/2006/relationships/slide" Target="slides/slide234.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slide" Target="slides/slide203.xml"/><Relationship Id="rId229" Type="http://schemas.openxmlformats.org/officeDocument/2006/relationships/slide" Target="slides/slide224.xml"/><Relationship Id="rId19" Type="http://schemas.openxmlformats.org/officeDocument/2006/relationships/slide" Target="slides/slide14.xml"/><Relationship Id="rId224" Type="http://schemas.openxmlformats.org/officeDocument/2006/relationships/slide" Target="slides/slide219.xml"/><Relationship Id="rId240" Type="http://schemas.openxmlformats.org/officeDocument/2006/relationships/slide" Target="slides/slide235.xml"/><Relationship Id="rId245" Type="http://schemas.openxmlformats.org/officeDocument/2006/relationships/viewProps" Target="viewProps.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slide" Target="slides/slide214.xml"/><Relationship Id="rId3" Type="http://schemas.openxmlformats.org/officeDocument/2006/relationships/slideMaster" Target="slideMasters/slideMaster3.xml"/><Relationship Id="rId214" Type="http://schemas.openxmlformats.org/officeDocument/2006/relationships/slide" Target="slides/slide209.xml"/><Relationship Id="rId230" Type="http://schemas.openxmlformats.org/officeDocument/2006/relationships/slide" Target="slides/slide225.xml"/><Relationship Id="rId235" Type="http://schemas.openxmlformats.org/officeDocument/2006/relationships/slide" Target="slides/slide230.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slide" Target="slides/slide220.xml"/><Relationship Id="rId241" Type="http://schemas.openxmlformats.org/officeDocument/2006/relationships/slide" Target="slides/slide236.xml"/><Relationship Id="rId246" Type="http://schemas.openxmlformats.org/officeDocument/2006/relationships/theme" Target="theme/theme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36" Type="http://schemas.openxmlformats.org/officeDocument/2006/relationships/slide" Target="slides/slide231.xml"/><Relationship Id="rId26" Type="http://schemas.openxmlformats.org/officeDocument/2006/relationships/slide" Target="slides/slide21.xml"/><Relationship Id="rId231" Type="http://schemas.openxmlformats.org/officeDocument/2006/relationships/slide" Target="slides/slide226.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er\Desktop\CPM-INH%20Fund\Data%20Analysis%20&amp;%20Report%20Writing\Baseline%20Data%20Analysi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Report\Sales%20Register%20Format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u="none" strike="noStrike" baseline="0" dirty="0" smtClean="0">
                <a:effectLst/>
              </a:rPr>
              <a:t>Patients satisfaction with Services Provided by the Hospital Pharmacy</a:t>
            </a:r>
            <a:br>
              <a:rPr lang="en-US" sz="1800" b="1" i="0" u="none" strike="noStrike" baseline="0" dirty="0" smtClean="0">
                <a:effectLst/>
              </a:rPr>
            </a:br>
            <a:r>
              <a:rPr lang="en-US" sz="1800" b="1" i="0" u="none" strike="noStrike" baseline="0" dirty="0" smtClean="0">
                <a:effectLst/>
              </a:rPr>
              <a:t>Before and After APTS – Felege Hiwot Referral Hospital </a:t>
            </a:r>
            <a:r>
              <a:rPr lang="en-US" sz="1100" b="1" baseline="0" dirty="0" smtClean="0"/>
              <a:t> </a:t>
            </a:r>
            <a:r>
              <a:rPr lang="en-US" sz="2000" b="1" baseline="0" dirty="0" smtClean="0"/>
              <a:t>/2013</a:t>
            </a:r>
            <a:endParaRPr lang="en-US" sz="1100" b="1" dirty="0"/>
          </a:p>
        </c:rich>
      </c:tx>
      <c:layout>
        <c:manualLayout>
          <c:xMode val="edge"/>
          <c:yMode val="edge"/>
          <c:x val="0.12715459554042241"/>
          <c:y val="0"/>
        </c:manualLayout>
      </c:layout>
      <c:overlay val="0"/>
    </c:title>
    <c:autoTitleDeleted val="0"/>
    <c:view3D>
      <c:rotX val="15"/>
      <c:rotY val="20"/>
      <c:rAngAx val="1"/>
    </c:view3D>
    <c:floor>
      <c:thickness val="0"/>
      <c:spPr>
        <a:gradFill>
          <a:gsLst>
            <a:gs pos="0">
              <a:srgbClr val="000082"/>
            </a:gs>
            <a:gs pos="30000">
              <a:srgbClr val="66008F"/>
            </a:gs>
            <a:gs pos="64999">
              <a:srgbClr val="BA0066"/>
            </a:gs>
            <a:gs pos="89999">
              <a:srgbClr val="FF0000"/>
            </a:gs>
            <a:gs pos="100000">
              <a:srgbClr val="FF8200"/>
            </a:gs>
          </a:gsLst>
          <a:lin ang="5400000" scaled="0"/>
        </a:gradFill>
      </c:spPr>
    </c:floor>
    <c:sideWall>
      <c:thickness val="0"/>
    </c:sideWall>
    <c:backWall>
      <c:thickness val="0"/>
    </c:backWall>
    <c:plotArea>
      <c:layout/>
      <c:bar3DChart>
        <c:barDir val="col"/>
        <c:grouping val="clustered"/>
        <c:varyColors val="0"/>
        <c:ser>
          <c:idx val="0"/>
          <c:order val="0"/>
          <c:tx>
            <c:strRef>
              <c:f>Graphs!$C$3</c:f>
              <c:strCache>
                <c:ptCount val="1"/>
                <c:pt idx="0">
                  <c:v>Beseline</c:v>
                </c:pt>
              </c:strCache>
            </c:strRef>
          </c:tx>
          <c:spPr>
            <a:solidFill>
              <a:srgbClr val="92D050"/>
            </a:solidFill>
          </c:spPr>
          <c:invertIfNegative val="0"/>
          <c:dLbls>
            <c:showLegendKey val="0"/>
            <c:showVal val="1"/>
            <c:showCatName val="0"/>
            <c:showSerName val="0"/>
            <c:showPercent val="0"/>
            <c:showBubbleSize val="0"/>
            <c:showLeaderLines val="0"/>
          </c:dLbls>
          <c:cat>
            <c:strRef>
              <c:f>Graphs!$B$4:$B$9</c:f>
              <c:strCache>
                <c:ptCount val="6"/>
                <c:pt idx="0">
                  <c:v>Dispensing area</c:v>
                </c:pt>
                <c:pt idx="1">
                  <c:v>Dispensing process</c:v>
                </c:pt>
                <c:pt idx="2">
                  <c:v>Personnel skill</c:v>
                </c:pt>
                <c:pt idx="3">
                  <c:v>Privacy</c:v>
                </c:pt>
                <c:pt idx="4">
                  <c:v>Assistance to  patients</c:v>
                </c:pt>
                <c:pt idx="5">
                  <c:v>Overall satisfaction</c:v>
                </c:pt>
              </c:strCache>
            </c:strRef>
          </c:cat>
          <c:val>
            <c:numRef>
              <c:f>Graphs!$C$4:$C$9</c:f>
              <c:numCache>
                <c:formatCode>General</c:formatCode>
                <c:ptCount val="6"/>
                <c:pt idx="0">
                  <c:v>54</c:v>
                </c:pt>
                <c:pt idx="1">
                  <c:v>38</c:v>
                </c:pt>
                <c:pt idx="2">
                  <c:v>35</c:v>
                </c:pt>
                <c:pt idx="3">
                  <c:v>22</c:v>
                </c:pt>
                <c:pt idx="4">
                  <c:v>34</c:v>
                </c:pt>
                <c:pt idx="5">
                  <c:v>40</c:v>
                </c:pt>
              </c:numCache>
            </c:numRef>
          </c:val>
        </c:ser>
        <c:ser>
          <c:idx val="1"/>
          <c:order val="1"/>
          <c:tx>
            <c:strRef>
              <c:f>Graphs!$D$3</c:f>
              <c:strCache>
                <c:ptCount val="1"/>
                <c:pt idx="0">
                  <c:v>Current</c:v>
                </c:pt>
              </c:strCache>
            </c:strRef>
          </c:tx>
          <c:spPr>
            <a:solidFill>
              <a:srgbClr val="FF0000"/>
            </a:solidFill>
          </c:spPr>
          <c:invertIfNegative val="0"/>
          <c:dLbls>
            <c:showLegendKey val="0"/>
            <c:showVal val="1"/>
            <c:showCatName val="0"/>
            <c:showSerName val="0"/>
            <c:showPercent val="0"/>
            <c:showBubbleSize val="0"/>
            <c:showLeaderLines val="0"/>
          </c:dLbls>
          <c:cat>
            <c:strRef>
              <c:f>Graphs!$B$4:$B$9</c:f>
              <c:strCache>
                <c:ptCount val="6"/>
                <c:pt idx="0">
                  <c:v>Dispensing area</c:v>
                </c:pt>
                <c:pt idx="1">
                  <c:v>Dispensing process</c:v>
                </c:pt>
                <c:pt idx="2">
                  <c:v>Personnel skill</c:v>
                </c:pt>
                <c:pt idx="3">
                  <c:v>Privacy</c:v>
                </c:pt>
                <c:pt idx="4">
                  <c:v>Assistance to  patients</c:v>
                </c:pt>
                <c:pt idx="5">
                  <c:v>Overall satisfaction</c:v>
                </c:pt>
              </c:strCache>
            </c:strRef>
          </c:cat>
          <c:val>
            <c:numRef>
              <c:f>Graphs!$D$4:$D$9</c:f>
              <c:numCache>
                <c:formatCode>General</c:formatCode>
                <c:ptCount val="6"/>
                <c:pt idx="0">
                  <c:v>100</c:v>
                </c:pt>
                <c:pt idx="1">
                  <c:v>99</c:v>
                </c:pt>
                <c:pt idx="2">
                  <c:v>93</c:v>
                </c:pt>
                <c:pt idx="3">
                  <c:v>97</c:v>
                </c:pt>
                <c:pt idx="4">
                  <c:v>93</c:v>
                </c:pt>
                <c:pt idx="5">
                  <c:v>94</c:v>
                </c:pt>
              </c:numCache>
            </c:numRef>
          </c:val>
        </c:ser>
        <c:dLbls>
          <c:showLegendKey val="0"/>
          <c:showVal val="0"/>
          <c:showCatName val="0"/>
          <c:showSerName val="0"/>
          <c:showPercent val="0"/>
          <c:showBubbleSize val="0"/>
        </c:dLbls>
        <c:gapWidth val="150"/>
        <c:shape val="cylinder"/>
        <c:axId val="246374400"/>
        <c:axId val="246375936"/>
        <c:axId val="0"/>
      </c:bar3DChart>
      <c:catAx>
        <c:axId val="246374400"/>
        <c:scaling>
          <c:orientation val="minMax"/>
        </c:scaling>
        <c:delete val="0"/>
        <c:axPos val="b"/>
        <c:majorTickMark val="none"/>
        <c:minorTickMark val="none"/>
        <c:tickLblPos val="nextTo"/>
        <c:txPr>
          <a:bodyPr/>
          <a:lstStyle/>
          <a:p>
            <a:pPr>
              <a:defRPr sz="1050" b="1"/>
            </a:pPr>
            <a:endParaRPr lang="en-US"/>
          </a:p>
        </c:txPr>
        <c:crossAx val="246375936"/>
        <c:crosses val="autoZero"/>
        <c:auto val="1"/>
        <c:lblAlgn val="ctr"/>
        <c:lblOffset val="100"/>
        <c:noMultiLvlLbl val="0"/>
      </c:catAx>
      <c:valAx>
        <c:axId val="246375936"/>
        <c:scaling>
          <c:orientation val="minMax"/>
          <c:max val="130"/>
          <c:min val="0"/>
        </c:scaling>
        <c:delete val="0"/>
        <c:axPos val="l"/>
        <c:majorGridlines>
          <c:spPr>
            <a:ln>
              <a:noFill/>
            </a:ln>
          </c:spPr>
        </c:majorGridlines>
        <c:title>
          <c:tx>
            <c:rich>
              <a:bodyPr/>
              <a:lstStyle/>
              <a:p>
                <a:pPr>
                  <a:defRPr sz="1100"/>
                </a:pPr>
                <a:r>
                  <a:rPr lang="en-US" sz="1100"/>
                  <a:t>Percent</a:t>
                </a:r>
              </a:p>
            </c:rich>
          </c:tx>
          <c:layout/>
          <c:overlay val="0"/>
        </c:title>
        <c:numFmt formatCode="General" sourceLinked="1"/>
        <c:majorTickMark val="none"/>
        <c:minorTickMark val="none"/>
        <c:tickLblPos val="nextTo"/>
        <c:crossAx val="246374400"/>
        <c:crosses val="autoZero"/>
        <c:crossBetween val="between"/>
        <c:majorUnit val="30"/>
        <c:minorUnit val="5"/>
      </c:valAx>
      <c:dTable>
        <c:showHorzBorder val="1"/>
        <c:showVertBorder val="1"/>
        <c:showOutline val="1"/>
        <c:showKeys val="1"/>
      </c:dTable>
      <c:spPr>
        <a:ln>
          <a:noFill/>
        </a:ln>
      </c:spPr>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860775571795079E-2"/>
          <c:y val="1.7123869549972047E-2"/>
          <c:w val="0.9022677001349223"/>
          <c:h val="0.92661053570256757"/>
        </c:manualLayout>
      </c:layout>
      <c:lineChart>
        <c:grouping val="standard"/>
        <c:varyColors val="0"/>
        <c:ser>
          <c:idx val="0"/>
          <c:order val="0"/>
          <c:tx>
            <c:strRef>
              <c:f>'Transaction Summury'!$B$41</c:f>
              <c:strCache>
                <c:ptCount val="1"/>
                <c:pt idx="0">
                  <c:v>Aid exp.Persentage </c:v>
                </c:pt>
              </c:strCache>
            </c:strRef>
          </c:tx>
          <c:marker>
            <c:symbol val="none"/>
          </c:marker>
          <c:cat>
            <c:strRef>
              <c:f>'Transaction Summury'!$A$42:$A$53</c:f>
              <c:strCache>
                <c:ptCount val="12"/>
                <c:pt idx="0">
                  <c:v>July </c:v>
                </c:pt>
                <c:pt idx="1">
                  <c:v>August </c:v>
                </c:pt>
                <c:pt idx="2">
                  <c:v>September</c:v>
                </c:pt>
                <c:pt idx="3">
                  <c:v>October</c:v>
                </c:pt>
                <c:pt idx="4">
                  <c:v>November </c:v>
                </c:pt>
                <c:pt idx="5">
                  <c:v>December </c:v>
                </c:pt>
                <c:pt idx="6">
                  <c:v>January </c:v>
                </c:pt>
                <c:pt idx="7">
                  <c:v>February </c:v>
                </c:pt>
                <c:pt idx="8">
                  <c:v>March </c:v>
                </c:pt>
                <c:pt idx="9">
                  <c:v>April </c:v>
                </c:pt>
                <c:pt idx="10">
                  <c:v>May </c:v>
                </c:pt>
                <c:pt idx="11">
                  <c:v>June </c:v>
                </c:pt>
              </c:strCache>
            </c:strRef>
          </c:cat>
          <c:val>
            <c:numRef>
              <c:f>'Transaction Summury'!$B$42:$B$53</c:f>
              <c:numCache>
                <c:formatCode>General</c:formatCode>
                <c:ptCount val="12"/>
                <c:pt idx="0">
                  <c:v>4.5999999999999996</c:v>
                </c:pt>
                <c:pt idx="1">
                  <c:v>1.9000000000000001</c:v>
                </c:pt>
                <c:pt idx="2">
                  <c:v>0.5</c:v>
                </c:pt>
                <c:pt idx="3">
                  <c:v>1.7</c:v>
                </c:pt>
                <c:pt idx="4">
                  <c:v>0.1</c:v>
                </c:pt>
                <c:pt idx="5">
                  <c:v>0.61000000000000065</c:v>
                </c:pt>
                <c:pt idx="6">
                  <c:v>0.4</c:v>
                </c:pt>
                <c:pt idx="7">
                  <c:v>0.16</c:v>
                </c:pt>
                <c:pt idx="8">
                  <c:v>0.60000000000000064</c:v>
                </c:pt>
                <c:pt idx="9">
                  <c:v>0.13</c:v>
                </c:pt>
                <c:pt idx="10">
                  <c:v>0.33000000000000163</c:v>
                </c:pt>
                <c:pt idx="11">
                  <c:v>0.22</c:v>
                </c:pt>
              </c:numCache>
            </c:numRef>
          </c:val>
          <c:smooth val="0"/>
        </c:ser>
        <c:ser>
          <c:idx val="1"/>
          <c:order val="1"/>
          <c:tx>
            <c:strRef>
              <c:f>'Transaction Summury'!$C$41</c:f>
              <c:strCache>
                <c:ptCount val="1"/>
                <c:pt idx="0">
                  <c:v>Budget exp.persentage </c:v>
                </c:pt>
              </c:strCache>
            </c:strRef>
          </c:tx>
          <c:marker>
            <c:symbol val="none"/>
          </c:marker>
          <c:trendline>
            <c:trendlineType val="linear"/>
            <c:dispRSqr val="0"/>
            <c:dispEq val="0"/>
          </c:trendline>
          <c:cat>
            <c:strRef>
              <c:f>'Transaction Summury'!$A$42:$A$53</c:f>
              <c:strCache>
                <c:ptCount val="12"/>
                <c:pt idx="0">
                  <c:v>July </c:v>
                </c:pt>
                <c:pt idx="1">
                  <c:v>August </c:v>
                </c:pt>
                <c:pt idx="2">
                  <c:v>September</c:v>
                </c:pt>
                <c:pt idx="3">
                  <c:v>October</c:v>
                </c:pt>
                <c:pt idx="4">
                  <c:v>November </c:v>
                </c:pt>
                <c:pt idx="5">
                  <c:v>December </c:v>
                </c:pt>
                <c:pt idx="6">
                  <c:v>January </c:v>
                </c:pt>
                <c:pt idx="7">
                  <c:v>February </c:v>
                </c:pt>
                <c:pt idx="8">
                  <c:v>March </c:v>
                </c:pt>
                <c:pt idx="9">
                  <c:v>April </c:v>
                </c:pt>
                <c:pt idx="10">
                  <c:v>May </c:v>
                </c:pt>
                <c:pt idx="11">
                  <c:v>June </c:v>
                </c:pt>
              </c:strCache>
            </c:strRef>
          </c:cat>
          <c:val>
            <c:numRef>
              <c:f>'Transaction Summury'!$C$42:$C$53</c:f>
              <c:numCache>
                <c:formatCode>General</c:formatCode>
                <c:ptCount val="12"/>
                <c:pt idx="0">
                  <c:v>0.9</c:v>
                </c:pt>
                <c:pt idx="1">
                  <c:v>0.5</c:v>
                </c:pt>
                <c:pt idx="2">
                  <c:v>1.9000000000000001</c:v>
                </c:pt>
                <c:pt idx="3">
                  <c:v>0.60000000000000064</c:v>
                </c:pt>
                <c:pt idx="4">
                  <c:v>0.8</c:v>
                </c:pt>
                <c:pt idx="5">
                  <c:v>0.1</c:v>
                </c:pt>
                <c:pt idx="6">
                  <c:v>0.05</c:v>
                </c:pt>
                <c:pt idx="7">
                  <c:v>0.58000000000000007</c:v>
                </c:pt>
                <c:pt idx="8">
                  <c:v>9.0000000000000024E-2</c:v>
                </c:pt>
                <c:pt idx="9">
                  <c:v>0.41000000000000031</c:v>
                </c:pt>
                <c:pt idx="10">
                  <c:v>0.32000000000000145</c:v>
                </c:pt>
                <c:pt idx="11">
                  <c:v>0.27</c:v>
                </c:pt>
              </c:numCache>
            </c:numRef>
          </c:val>
          <c:smooth val="0"/>
        </c:ser>
        <c:ser>
          <c:idx val="2"/>
          <c:order val="2"/>
          <c:tx>
            <c:strRef>
              <c:f>'Transaction Summury'!$D$41</c:f>
              <c:strCache>
                <c:ptCount val="1"/>
                <c:pt idx="0">
                  <c:v>Average percentage </c:v>
                </c:pt>
              </c:strCache>
            </c:strRef>
          </c:tx>
          <c:marker>
            <c:symbol val="none"/>
          </c:marker>
          <c:cat>
            <c:strRef>
              <c:f>'Transaction Summury'!$A$42:$A$53</c:f>
              <c:strCache>
                <c:ptCount val="12"/>
                <c:pt idx="0">
                  <c:v>July </c:v>
                </c:pt>
                <c:pt idx="1">
                  <c:v>August </c:v>
                </c:pt>
                <c:pt idx="2">
                  <c:v>September</c:v>
                </c:pt>
                <c:pt idx="3">
                  <c:v>October</c:v>
                </c:pt>
                <c:pt idx="4">
                  <c:v>November </c:v>
                </c:pt>
                <c:pt idx="5">
                  <c:v>December </c:v>
                </c:pt>
                <c:pt idx="6">
                  <c:v>January </c:v>
                </c:pt>
                <c:pt idx="7">
                  <c:v>February </c:v>
                </c:pt>
                <c:pt idx="8">
                  <c:v>March </c:v>
                </c:pt>
                <c:pt idx="9">
                  <c:v>April </c:v>
                </c:pt>
                <c:pt idx="10">
                  <c:v>May </c:v>
                </c:pt>
                <c:pt idx="11">
                  <c:v>June </c:v>
                </c:pt>
              </c:strCache>
            </c:strRef>
          </c:cat>
          <c:val>
            <c:numRef>
              <c:f>'Transaction Summury'!$D$42:$D$53</c:f>
              <c:numCache>
                <c:formatCode>General</c:formatCode>
                <c:ptCount val="12"/>
                <c:pt idx="0">
                  <c:v>2.8</c:v>
                </c:pt>
                <c:pt idx="1">
                  <c:v>1.2</c:v>
                </c:pt>
                <c:pt idx="2">
                  <c:v>1.3</c:v>
                </c:pt>
                <c:pt idx="3">
                  <c:v>1.1000000000000001</c:v>
                </c:pt>
                <c:pt idx="4">
                  <c:v>0.45</c:v>
                </c:pt>
                <c:pt idx="5">
                  <c:v>0.36000000000000032</c:v>
                </c:pt>
                <c:pt idx="6">
                  <c:v>0.23</c:v>
                </c:pt>
                <c:pt idx="7">
                  <c:v>0.35000000000000031</c:v>
                </c:pt>
                <c:pt idx="8">
                  <c:v>0.34</c:v>
                </c:pt>
                <c:pt idx="9">
                  <c:v>0.33500000000000163</c:v>
                </c:pt>
                <c:pt idx="10">
                  <c:v>0.49000000000000032</c:v>
                </c:pt>
                <c:pt idx="11">
                  <c:v>0.35500000000000032</c:v>
                </c:pt>
              </c:numCache>
            </c:numRef>
          </c:val>
          <c:smooth val="0"/>
        </c:ser>
        <c:dLbls>
          <c:showLegendKey val="0"/>
          <c:showVal val="0"/>
          <c:showCatName val="0"/>
          <c:showSerName val="0"/>
          <c:showPercent val="0"/>
          <c:showBubbleSize val="0"/>
        </c:dLbls>
        <c:marker val="1"/>
        <c:smooth val="0"/>
        <c:axId val="246640640"/>
        <c:axId val="246642176"/>
      </c:lineChart>
      <c:catAx>
        <c:axId val="246640640"/>
        <c:scaling>
          <c:orientation val="minMax"/>
        </c:scaling>
        <c:delete val="0"/>
        <c:axPos val="b"/>
        <c:majorTickMark val="out"/>
        <c:minorTickMark val="none"/>
        <c:tickLblPos val="nextTo"/>
        <c:crossAx val="246642176"/>
        <c:crosses val="autoZero"/>
        <c:auto val="1"/>
        <c:lblAlgn val="ctr"/>
        <c:lblOffset val="100"/>
        <c:noMultiLvlLbl val="0"/>
      </c:catAx>
      <c:valAx>
        <c:axId val="246642176"/>
        <c:scaling>
          <c:orientation val="minMax"/>
        </c:scaling>
        <c:delete val="0"/>
        <c:axPos val="l"/>
        <c:majorGridlines/>
        <c:numFmt formatCode="General" sourceLinked="1"/>
        <c:majorTickMark val="out"/>
        <c:minorTickMark val="none"/>
        <c:tickLblPos val="nextTo"/>
        <c:crossAx val="246640640"/>
        <c:crosses val="autoZero"/>
        <c:crossBetween val="between"/>
      </c:valAx>
    </c:plotArea>
    <c:legend>
      <c:legendPos val="r"/>
      <c:legendEntry>
        <c:idx val="3"/>
        <c:delete val="1"/>
      </c:legendEntry>
      <c:layout>
        <c:manualLayout>
          <c:xMode val="edge"/>
          <c:yMode val="edge"/>
          <c:x val="0.6741968017886657"/>
          <c:y val="3.2930594783179452E-2"/>
          <c:w val="0.29563259453679375"/>
          <c:h val="0.15998751605122752"/>
        </c:manualLayout>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4465D7-91E7-4D4C-A393-015B059FA9E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0A60565A-62BD-47BE-BB6E-1FD5E7939CD6}">
      <dgm:prSet phldrT="[Text]"/>
      <dgm:spPr/>
      <dgm:t>
        <a:bodyPr/>
        <a:lstStyle/>
        <a:p>
          <a:r>
            <a:rPr lang="en-US" dirty="0" smtClean="0"/>
            <a:t>Total number of patients</a:t>
          </a:r>
          <a:endParaRPr lang="en-US" dirty="0"/>
        </a:p>
      </dgm:t>
    </dgm:pt>
    <dgm:pt modelId="{93FA924B-91BC-4FC8-AC6F-72AB8E60C581}" type="parTrans" cxnId="{FE86681F-8520-4E02-BDDD-7274C1B7B823}">
      <dgm:prSet/>
      <dgm:spPr/>
      <dgm:t>
        <a:bodyPr/>
        <a:lstStyle/>
        <a:p>
          <a:endParaRPr lang="en-US"/>
        </a:p>
      </dgm:t>
    </dgm:pt>
    <dgm:pt modelId="{FE142968-15B7-40F3-9329-8B4A020D5105}" type="sibTrans" cxnId="{FE86681F-8520-4E02-BDDD-7274C1B7B823}">
      <dgm:prSet/>
      <dgm:spPr/>
      <dgm:t>
        <a:bodyPr/>
        <a:lstStyle/>
        <a:p>
          <a:endParaRPr lang="en-US"/>
        </a:p>
      </dgm:t>
    </dgm:pt>
    <dgm:pt modelId="{2A73FE03-EA62-4C7E-A607-4A5BA706553A}">
      <dgm:prSet phldrT="[Text]"/>
      <dgm:spPr/>
      <dgm:t>
        <a:bodyPr/>
        <a:lstStyle/>
        <a:p>
          <a:r>
            <a:rPr lang="en-US" dirty="0" smtClean="0"/>
            <a:t>Children (</a:t>
          </a:r>
          <a:r>
            <a:rPr lang="en-US" dirty="0" smtClean="0">
              <a:solidFill>
                <a:srgbClr val="FF0000"/>
              </a:solidFill>
            </a:rPr>
            <a:t>%</a:t>
          </a:r>
          <a:r>
            <a:rPr lang="en-US" dirty="0" smtClean="0"/>
            <a:t>)</a:t>
          </a:r>
          <a:endParaRPr lang="en-US" dirty="0"/>
        </a:p>
      </dgm:t>
    </dgm:pt>
    <dgm:pt modelId="{969E290E-97C3-4BF9-930F-DFD557936E08}" type="parTrans" cxnId="{78E2D611-1F19-4271-865B-A718ACA192B3}">
      <dgm:prSet/>
      <dgm:spPr/>
      <dgm:t>
        <a:bodyPr/>
        <a:lstStyle/>
        <a:p>
          <a:endParaRPr lang="en-US"/>
        </a:p>
      </dgm:t>
    </dgm:pt>
    <dgm:pt modelId="{C0FF4C6A-4276-4B11-A085-083AF31D34DB}" type="sibTrans" cxnId="{78E2D611-1F19-4271-865B-A718ACA192B3}">
      <dgm:prSet/>
      <dgm:spPr/>
      <dgm:t>
        <a:bodyPr/>
        <a:lstStyle/>
        <a:p>
          <a:endParaRPr lang="en-US"/>
        </a:p>
      </dgm:t>
    </dgm:pt>
    <dgm:pt modelId="{3A0E84CE-458B-4315-A5C2-152BC341BA36}">
      <dgm:prSet phldrT="[Text]"/>
      <dgm:spPr/>
      <dgm:t>
        <a:bodyPr/>
        <a:lstStyle/>
        <a:p>
          <a:r>
            <a:rPr lang="en-US" dirty="0" smtClean="0"/>
            <a:t>First line regimen (</a:t>
          </a:r>
          <a:r>
            <a:rPr lang="en-US" dirty="0" smtClean="0">
              <a:solidFill>
                <a:srgbClr val="FF0000"/>
              </a:solidFill>
            </a:rPr>
            <a:t>%</a:t>
          </a:r>
          <a:r>
            <a:rPr lang="en-US" dirty="0" smtClean="0"/>
            <a:t>)</a:t>
          </a:r>
          <a:endParaRPr lang="en-US" dirty="0"/>
        </a:p>
      </dgm:t>
    </dgm:pt>
    <dgm:pt modelId="{D87609BD-FB5F-4F85-BC26-11A140817E4A}" type="parTrans" cxnId="{62FDF495-BD48-445A-8BDF-C4E461525FBE}">
      <dgm:prSet/>
      <dgm:spPr/>
      <dgm:t>
        <a:bodyPr/>
        <a:lstStyle/>
        <a:p>
          <a:endParaRPr lang="en-US"/>
        </a:p>
      </dgm:t>
    </dgm:pt>
    <dgm:pt modelId="{359671D1-CF74-4629-83E8-24262BBD751F}" type="sibTrans" cxnId="{62FDF495-BD48-445A-8BDF-C4E461525FBE}">
      <dgm:prSet/>
      <dgm:spPr/>
      <dgm:t>
        <a:bodyPr/>
        <a:lstStyle/>
        <a:p>
          <a:endParaRPr lang="en-US"/>
        </a:p>
      </dgm:t>
    </dgm:pt>
    <dgm:pt modelId="{2DBA151B-ADED-4A0B-B3BD-49F7E59F086A}">
      <dgm:prSet phldrT="[Text]"/>
      <dgm:spPr/>
      <dgm:t>
        <a:bodyPr/>
        <a:lstStyle/>
        <a:p>
          <a:r>
            <a:rPr lang="en-US" dirty="0" smtClean="0"/>
            <a:t>Alternative Regimen (</a:t>
          </a:r>
          <a:r>
            <a:rPr lang="en-US" dirty="0" smtClean="0">
              <a:solidFill>
                <a:srgbClr val="FF0000"/>
              </a:solidFill>
            </a:rPr>
            <a:t>%</a:t>
          </a:r>
          <a:r>
            <a:rPr lang="en-US" dirty="0" smtClean="0"/>
            <a:t>)</a:t>
          </a:r>
          <a:endParaRPr lang="en-US" dirty="0"/>
        </a:p>
      </dgm:t>
    </dgm:pt>
    <dgm:pt modelId="{80C6180A-BDE6-4FE9-8C0F-6B48C9CD2DBD}" type="parTrans" cxnId="{FDE039A7-82B1-4095-8F5C-C501D99555B6}">
      <dgm:prSet/>
      <dgm:spPr/>
      <dgm:t>
        <a:bodyPr/>
        <a:lstStyle/>
        <a:p>
          <a:endParaRPr lang="en-US"/>
        </a:p>
      </dgm:t>
    </dgm:pt>
    <dgm:pt modelId="{BC5BEF0B-74E4-494A-B78C-98C11CA063D1}" type="sibTrans" cxnId="{FDE039A7-82B1-4095-8F5C-C501D99555B6}">
      <dgm:prSet/>
      <dgm:spPr/>
      <dgm:t>
        <a:bodyPr/>
        <a:lstStyle/>
        <a:p>
          <a:endParaRPr lang="en-US"/>
        </a:p>
      </dgm:t>
    </dgm:pt>
    <dgm:pt modelId="{37F7F854-FB62-44B7-AA9F-E91E3754CE66}">
      <dgm:prSet phldrT="[Text]"/>
      <dgm:spPr/>
      <dgm:t>
        <a:bodyPr/>
        <a:lstStyle/>
        <a:p>
          <a:r>
            <a:rPr lang="en-US" dirty="0" smtClean="0"/>
            <a:t>Adult (</a:t>
          </a:r>
          <a:r>
            <a:rPr lang="en-US" dirty="0" smtClean="0">
              <a:solidFill>
                <a:srgbClr val="FF0000"/>
              </a:solidFill>
            </a:rPr>
            <a:t>%</a:t>
          </a:r>
          <a:r>
            <a:rPr lang="en-US" dirty="0" smtClean="0"/>
            <a:t>)</a:t>
          </a:r>
          <a:endParaRPr lang="en-US" dirty="0"/>
        </a:p>
      </dgm:t>
    </dgm:pt>
    <dgm:pt modelId="{EF6C8F64-FA3D-4183-9E7C-C4064AE4FD12}" type="parTrans" cxnId="{025724CE-6806-408B-8D98-F009B350D4FA}">
      <dgm:prSet/>
      <dgm:spPr/>
      <dgm:t>
        <a:bodyPr/>
        <a:lstStyle/>
        <a:p>
          <a:endParaRPr lang="en-US"/>
        </a:p>
      </dgm:t>
    </dgm:pt>
    <dgm:pt modelId="{9129DAAE-CBCE-4FFB-9C0E-2ADBFD2FE684}" type="sibTrans" cxnId="{025724CE-6806-408B-8D98-F009B350D4FA}">
      <dgm:prSet/>
      <dgm:spPr/>
      <dgm:t>
        <a:bodyPr/>
        <a:lstStyle/>
        <a:p>
          <a:endParaRPr lang="en-US"/>
        </a:p>
      </dgm:t>
    </dgm:pt>
    <dgm:pt modelId="{9D15A482-08AD-4AFE-AC00-DB7D44628553}">
      <dgm:prSet phldrT="[Text]"/>
      <dgm:spPr/>
      <dgm:t>
        <a:bodyPr/>
        <a:lstStyle/>
        <a:p>
          <a:r>
            <a:rPr lang="en-US" dirty="0" smtClean="0"/>
            <a:t>First line regimen (</a:t>
          </a:r>
          <a:r>
            <a:rPr lang="en-US" dirty="0" smtClean="0">
              <a:solidFill>
                <a:srgbClr val="FF0000"/>
              </a:solidFill>
            </a:rPr>
            <a:t>%</a:t>
          </a:r>
          <a:r>
            <a:rPr lang="en-US" dirty="0" smtClean="0"/>
            <a:t>)</a:t>
          </a:r>
          <a:endParaRPr lang="en-US" dirty="0"/>
        </a:p>
      </dgm:t>
    </dgm:pt>
    <dgm:pt modelId="{B905D9A4-7BCF-4C50-B624-F8C1FDE265E1}" type="parTrans" cxnId="{21D76121-2B6E-4E70-A227-9D4D05352FE9}">
      <dgm:prSet/>
      <dgm:spPr/>
      <dgm:t>
        <a:bodyPr/>
        <a:lstStyle/>
        <a:p>
          <a:endParaRPr lang="en-US"/>
        </a:p>
      </dgm:t>
    </dgm:pt>
    <dgm:pt modelId="{F5104A6A-1547-48FB-BDC1-F674B8E36BF5}" type="sibTrans" cxnId="{21D76121-2B6E-4E70-A227-9D4D05352FE9}">
      <dgm:prSet/>
      <dgm:spPr/>
      <dgm:t>
        <a:bodyPr/>
        <a:lstStyle/>
        <a:p>
          <a:endParaRPr lang="en-US"/>
        </a:p>
      </dgm:t>
    </dgm:pt>
    <dgm:pt modelId="{231D1241-FC5F-443A-BB90-7F564958E378}">
      <dgm:prSet/>
      <dgm:spPr/>
      <dgm:t>
        <a:bodyPr/>
        <a:lstStyle/>
        <a:p>
          <a:r>
            <a:rPr lang="en-US" dirty="0" smtClean="0"/>
            <a:t>Alternative regimen (</a:t>
          </a:r>
          <a:r>
            <a:rPr lang="en-US" dirty="0" smtClean="0">
              <a:solidFill>
                <a:srgbClr val="FF0000"/>
              </a:solidFill>
            </a:rPr>
            <a:t>%</a:t>
          </a:r>
          <a:r>
            <a:rPr lang="en-US" dirty="0" smtClean="0"/>
            <a:t>)</a:t>
          </a:r>
          <a:endParaRPr lang="en-US" dirty="0"/>
        </a:p>
      </dgm:t>
    </dgm:pt>
    <dgm:pt modelId="{10171099-6111-43B7-BFB8-4EE13F72311D}" type="parTrans" cxnId="{C12C4D71-EE77-4B92-A9BE-9881C0C5CF9D}">
      <dgm:prSet/>
      <dgm:spPr/>
      <dgm:t>
        <a:bodyPr/>
        <a:lstStyle/>
        <a:p>
          <a:endParaRPr lang="en-US"/>
        </a:p>
      </dgm:t>
    </dgm:pt>
    <dgm:pt modelId="{58FDEDDF-A9B0-4BE4-AA9E-AFAD5C3D78D6}" type="sibTrans" cxnId="{C12C4D71-EE77-4B92-A9BE-9881C0C5CF9D}">
      <dgm:prSet/>
      <dgm:spPr/>
      <dgm:t>
        <a:bodyPr/>
        <a:lstStyle/>
        <a:p>
          <a:endParaRPr lang="en-US"/>
        </a:p>
      </dgm:t>
    </dgm:pt>
    <dgm:pt modelId="{2BBE2E24-EDDA-4A34-85DA-B767A413431D}" type="pres">
      <dgm:prSet presAssocID="{534465D7-91E7-4D4C-A393-015B059FA9E8}" presName="diagram" presStyleCnt="0">
        <dgm:presLayoutVars>
          <dgm:chPref val="1"/>
          <dgm:dir/>
          <dgm:animOne val="branch"/>
          <dgm:animLvl val="lvl"/>
          <dgm:resizeHandles val="exact"/>
        </dgm:presLayoutVars>
      </dgm:prSet>
      <dgm:spPr/>
      <dgm:t>
        <a:bodyPr/>
        <a:lstStyle/>
        <a:p>
          <a:endParaRPr lang="en-US"/>
        </a:p>
      </dgm:t>
    </dgm:pt>
    <dgm:pt modelId="{FDD5247D-9290-4060-8379-96EF6978902D}" type="pres">
      <dgm:prSet presAssocID="{0A60565A-62BD-47BE-BB6E-1FD5E7939CD6}" presName="root1" presStyleCnt="0"/>
      <dgm:spPr/>
    </dgm:pt>
    <dgm:pt modelId="{3B18D5FC-7225-4235-806F-9D0F01757005}" type="pres">
      <dgm:prSet presAssocID="{0A60565A-62BD-47BE-BB6E-1FD5E7939CD6}" presName="LevelOneTextNode" presStyleLbl="node0" presStyleIdx="0" presStyleCnt="1">
        <dgm:presLayoutVars>
          <dgm:chPref val="3"/>
        </dgm:presLayoutVars>
      </dgm:prSet>
      <dgm:spPr/>
      <dgm:t>
        <a:bodyPr/>
        <a:lstStyle/>
        <a:p>
          <a:endParaRPr lang="en-US"/>
        </a:p>
      </dgm:t>
    </dgm:pt>
    <dgm:pt modelId="{10740D06-8CED-4A88-AC6F-C4E8551CEBBF}" type="pres">
      <dgm:prSet presAssocID="{0A60565A-62BD-47BE-BB6E-1FD5E7939CD6}" presName="level2hierChild" presStyleCnt="0"/>
      <dgm:spPr/>
    </dgm:pt>
    <dgm:pt modelId="{595E7DDE-EC96-457E-BB0F-BC8253DE346D}" type="pres">
      <dgm:prSet presAssocID="{969E290E-97C3-4BF9-930F-DFD557936E08}" presName="conn2-1" presStyleLbl="parChTrans1D2" presStyleIdx="0" presStyleCnt="2"/>
      <dgm:spPr/>
      <dgm:t>
        <a:bodyPr/>
        <a:lstStyle/>
        <a:p>
          <a:endParaRPr lang="en-US"/>
        </a:p>
      </dgm:t>
    </dgm:pt>
    <dgm:pt modelId="{0D5D674A-81DC-4CB0-AB3C-FFC86145B9CD}" type="pres">
      <dgm:prSet presAssocID="{969E290E-97C3-4BF9-930F-DFD557936E08}" presName="connTx" presStyleLbl="parChTrans1D2" presStyleIdx="0" presStyleCnt="2"/>
      <dgm:spPr/>
      <dgm:t>
        <a:bodyPr/>
        <a:lstStyle/>
        <a:p>
          <a:endParaRPr lang="en-US"/>
        </a:p>
      </dgm:t>
    </dgm:pt>
    <dgm:pt modelId="{E783C1E9-6C05-4391-8B18-86ACB740A9EE}" type="pres">
      <dgm:prSet presAssocID="{2A73FE03-EA62-4C7E-A607-4A5BA706553A}" presName="root2" presStyleCnt="0"/>
      <dgm:spPr/>
    </dgm:pt>
    <dgm:pt modelId="{99069088-0102-410C-8C59-D95F9653CB8C}" type="pres">
      <dgm:prSet presAssocID="{2A73FE03-EA62-4C7E-A607-4A5BA706553A}" presName="LevelTwoTextNode" presStyleLbl="node2" presStyleIdx="0" presStyleCnt="2">
        <dgm:presLayoutVars>
          <dgm:chPref val="3"/>
        </dgm:presLayoutVars>
      </dgm:prSet>
      <dgm:spPr/>
      <dgm:t>
        <a:bodyPr/>
        <a:lstStyle/>
        <a:p>
          <a:endParaRPr lang="en-US"/>
        </a:p>
      </dgm:t>
    </dgm:pt>
    <dgm:pt modelId="{BE9CD60E-F632-491D-81A9-52E242295554}" type="pres">
      <dgm:prSet presAssocID="{2A73FE03-EA62-4C7E-A607-4A5BA706553A}" presName="level3hierChild" presStyleCnt="0"/>
      <dgm:spPr/>
    </dgm:pt>
    <dgm:pt modelId="{E7FFEA67-8026-4AAD-9D8E-BB6ABDC1AD80}" type="pres">
      <dgm:prSet presAssocID="{D87609BD-FB5F-4F85-BC26-11A140817E4A}" presName="conn2-1" presStyleLbl="parChTrans1D3" presStyleIdx="0" presStyleCnt="4"/>
      <dgm:spPr/>
      <dgm:t>
        <a:bodyPr/>
        <a:lstStyle/>
        <a:p>
          <a:endParaRPr lang="en-US"/>
        </a:p>
      </dgm:t>
    </dgm:pt>
    <dgm:pt modelId="{8DB048E5-DBB2-4763-AAE4-4686BF96DC6D}" type="pres">
      <dgm:prSet presAssocID="{D87609BD-FB5F-4F85-BC26-11A140817E4A}" presName="connTx" presStyleLbl="parChTrans1D3" presStyleIdx="0" presStyleCnt="4"/>
      <dgm:spPr/>
      <dgm:t>
        <a:bodyPr/>
        <a:lstStyle/>
        <a:p>
          <a:endParaRPr lang="en-US"/>
        </a:p>
      </dgm:t>
    </dgm:pt>
    <dgm:pt modelId="{547AAECE-93D0-42E9-80FB-8FBE99BBC15D}" type="pres">
      <dgm:prSet presAssocID="{3A0E84CE-458B-4315-A5C2-152BC341BA36}" presName="root2" presStyleCnt="0"/>
      <dgm:spPr/>
    </dgm:pt>
    <dgm:pt modelId="{48BB8D47-3579-4317-8800-53EBCAEBF4F4}" type="pres">
      <dgm:prSet presAssocID="{3A0E84CE-458B-4315-A5C2-152BC341BA36}" presName="LevelTwoTextNode" presStyleLbl="node3" presStyleIdx="0" presStyleCnt="4">
        <dgm:presLayoutVars>
          <dgm:chPref val="3"/>
        </dgm:presLayoutVars>
      </dgm:prSet>
      <dgm:spPr/>
      <dgm:t>
        <a:bodyPr/>
        <a:lstStyle/>
        <a:p>
          <a:endParaRPr lang="en-US"/>
        </a:p>
      </dgm:t>
    </dgm:pt>
    <dgm:pt modelId="{43063B47-7AA7-4A12-BF68-E5461E8E16A6}" type="pres">
      <dgm:prSet presAssocID="{3A0E84CE-458B-4315-A5C2-152BC341BA36}" presName="level3hierChild" presStyleCnt="0"/>
      <dgm:spPr/>
    </dgm:pt>
    <dgm:pt modelId="{EE9E8AB3-6778-44ED-AE20-0445D0A6F284}" type="pres">
      <dgm:prSet presAssocID="{80C6180A-BDE6-4FE9-8C0F-6B48C9CD2DBD}" presName="conn2-1" presStyleLbl="parChTrans1D3" presStyleIdx="1" presStyleCnt="4"/>
      <dgm:spPr/>
      <dgm:t>
        <a:bodyPr/>
        <a:lstStyle/>
        <a:p>
          <a:endParaRPr lang="en-US"/>
        </a:p>
      </dgm:t>
    </dgm:pt>
    <dgm:pt modelId="{D652F017-B40F-43F4-8B27-33378B158AA0}" type="pres">
      <dgm:prSet presAssocID="{80C6180A-BDE6-4FE9-8C0F-6B48C9CD2DBD}" presName="connTx" presStyleLbl="parChTrans1D3" presStyleIdx="1" presStyleCnt="4"/>
      <dgm:spPr/>
      <dgm:t>
        <a:bodyPr/>
        <a:lstStyle/>
        <a:p>
          <a:endParaRPr lang="en-US"/>
        </a:p>
      </dgm:t>
    </dgm:pt>
    <dgm:pt modelId="{7AB03A6D-8729-4308-9C16-C4E23A80494B}" type="pres">
      <dgm:prSet presAssocID="{2DBA151B-ADED-4A0B-B3BD-49F7E59F086A}" presName="root2" presStyleCnt="0"/>
      <dgm:spPr/>
    </dgm:pt>
    <dgm:pt modelId="{3EC71C63-9CD3-482A-AB4C-8B52086B6FFB}" type="pres">
      <dgm:prSet presAssocID="{2DBA151B-ADED-4A0B-B3BD-49F7E59F086A}" presName="LevelTwoTextNode" presStyleLbl="node3" presStyleIdx="1" presStyleCnt="4">
        <dgm:presLayoutVars>
          <dgm:chPref val="3"/>
        </dgm:presLayoutVars>
      </dgm:prSet>
      <dgm:spPr/>
      <dgm:t>
        <a:bodyPr/>
        <a:lstStyle/>
        <a:p>
          <a:endParaRPr lang="en-US"/>
        </a:p>
      </dgm:t>
    </dgm:pt>
    <dgm:pt modelId="{29627053-D0E7-40A0-B804-3C003C7B510E}" type="pres">
      <dgm:prSet presAssocID="{2DBA151B-ADED-4A0B-B3BD-49F7E59F086A}" presName="level3hierChild" presStyleCnt="0"/>
      <dgm:spPr/>
    </dgm:pt>
    <dgm:pt modelId="{883A39D2-CF3B-4852-AF7F-ED2FFD6B6A30}" type="pres">
      <dgm:prSet presAssocID="{EF6C8F64-FA3D-4183-9E7C-C4064AE4FD12}" presName="conn2-1" presStyleLbl="parChTrans1D2" presStyleIdx="1" presStyleCnt="2"/>
      <dgm:spPr/>
      <dgm:t>
        <a:bodyPr/>
        <a:lstStyle/>
        <a:p>
          <a:endParaRPr lang="en-US"/>
        </a:p>
      </dgm:t>
    </dgm:pt>
    <dgm:pt modelId="{69D19F86-588D-4844-9779-C23AAAA1956D}" type="pres">
      <dgm:prSet presAssocID="{EF6C8F64-FA3D-4183-9E7C-C4064AE4FD12}" presName="connTx" presStyleLbl="parChTrans1D2" presStyleIdx="1" presStyleCnt="2"/>
      <dgm:spPr/>
      <dgm:t>
        <a:bodyPr/>
        <a:lstStyle/>
        <a:p>
          <a:endParaRPr lang="en-US"/>
        </a:p>
      </dgm:t>
    </dgm:pt>
    <dgm:pt modelId="{FB703DCF-AF1E-40A3-8DB1-B5478D26E186}" type="pres">
      <dgm:prSet presAssocID="{37F7F854-FB62-44B7-AA9F-E91E3754CE66}" presName="root2" presStyleCnt="0"/>
      <dgm:spPr/>
    </dgm:pt>
    <dgm:pt modelId="{9190CD4B-4FE0-4533-B8A0-DE51B77E5D1E}" type="pres">
      <dgm:prSet presAssocID="{37F7F854-FB62-44B7-AA9F-E91E3754CE66}" presName="LevelTwoTextNode" presStyleLbl="node2" presStyleIdx="1" presStyleCnt="2">
        <dgm:presLayoutVars>
          <dgm:chPref val="3"/>
        </dgm:presLayoutVars>
      </dgm:prSet>
      <dgm:spPr/>
      <dgm:t>
        <a:bodyPr/>
        <a:lstStyle/>
        <a:p>
          <a:endParaRPr lang="en-US"/>
        </a:p>
      </dgm:t>
    </dgm:pt>
    <dgm:pt modelId="{A6667F82-D663-4285-B52B-199AB8C8A5FD}" type="pres">
      <dgm:prSet presAssocID="{37F7F854-FB62-44B7-AA9F-E91E3754CE66}" presName="level3hierChild" presStyleCnt="0"/>
      <dgm:spPr/>
    </dgm:pt>
    <dgm:pt modelId="{21CD1CD7-DBAB-4CBA-B455-0FEBB2AC0077}" type="pres">
      <dgm:prSet presAssocID="{B905D9A4-7BCF-4C50-B624-F8C1FDE265E1}" presName="conn2-1" presStyleLbl="parChTrans1D3" presStyleIdx="2" presStyleCnt="4"/>
      <dgm:spPr/>
      <dgm:t>
        <a:bodyPr/>
        <a:lstStyle/>
        <a:p>
          <a:endParaRPr lang="en-US"/>
        </a:p>
      </dgm:t>
    </dgm:pt>
    <dgm:pt modelId="{C7609322-E741-4C13-BD2B-417B678AF452}" type="pres">
      <dgm:prSet presAssocID="{B905D9A4-7BCF-4C50-B624-F8C1FDE265E1}" presName="connTx" presStyleLbl="parChTrans1D3" presStyleIdx="2" presStyleCnt="4"/>
      <dgm:spPr/>
      <dgm:t>
        <a:bodyPr/>
        <a:lstStyle/>
        <a:p>
          <a:endParaRPr lang="en-US"/>
        </a:p>
      </dgm:t>
    </dgm:pt>
    <dgm:pt modelId="{287D7B0C-39BD-4519-B5A4-3DFC413384BC}" type="pres">
      <dgm:prSet presAssocID="{9D15A482-08AD-4AFE-AC00-DB7D44628553}" presName="root2" presStyleCnt="0"/>
      <dgm:spPr/>
    </dgm:pt>
    <dgm:pt modelId="{120FBACE-32D0-4CA5-BD6A-FA823D7968F4}" type="pres">
      <dgm:prSet presAssocID="{9D15A482-08AD-4AFE-AC00-DB7D44628553}" presName="LevelTwoTextNode" presStyleLbl="node3" presStyleIdx="2" presStyleCnt="4">
        <dgm:presLayoutVars>
          <dgm:chPref val="3"/>
        </dgm:presLayoutVars>
      </dgm:prSet>
      <dgm:spPr/>
      <dgm:t>
        <a:bodyPr/>
        <a:lstStyle/>
        <a:p>
          <a:endParaRPr lang="en-US"/>
        </a:p>
      </dgm:t>
    </dgm:pt>
    <dgm:pt modelId="{B674284C-E061-4253-BBBF-3ECCA852B225}" type="pres">
      <dgm:prSet presAssocID="{9D15A482-08AD-4AFE-AC00-DB7D44628553}" presName="level3hierChild" presStyleCnt="0"/>
      <dgm:spPr/>
    </dgm:pt>
    <dgm:pt modelId="{EAE2558A-152F-44E8-9BEB-EF2D44794672}" type="pres">
      <dgm:prSet presAssocID="{10171099-6111-43B7-BFB8-4EE13F72311D}" presName="conn2-1" presStyleLbl="parChTrans1D3" presStyleIdx="3" presStyleCnt="4"/>
      <dgm:spPr/>
      <dgm:t>
        <a:bodyPr/>
        <a:lstStyle/>
        <a:p>
          <a:endParaRPr lang="en-US"/>
        </a:p>
      </dgm:t>
    </dgm:pt>
    <dgm:pt modelId="{F71C5F9E-31CD-4646-AD0D-229B940DA9D2}" type="pres">
      <dgm:prSet presAssocID="{10171099-6111-43B7-BFB8-4EE13F72311D}" presName="connTx" presStyleLbl="parChTrans1D3" presStyleIdx="3" presStyleCnt="4"/>
      <dgm:spPr/>
      <dgm:t>
        <a:bodyPr/>
        <a:lstStyle/>
        <a:p>
          <a:endParaRPr lang="en-US"/>
        </a:p>
      </dgm:t>
    </dgm:pt>
    <dgm:pt modelId="{427F1A08-9166-4E6B-A5EF-C6AEBBF6C361}" type="pres">
      <dgm:prSet presAssocID="{231D1241-FC5F-443A-BB90-7F564958E378}" presName="root2" presStyleCnt="0"/>
      <dgm:spPr/>
    </dgm:pt>
    <dgm:pt modelId="{0F8C8F34-BD8C-4887-9B6B-BA94890B5C12}" type="pres">
      <dgm:prSet presAssocID="{231D1241-FC5F-443A-BB90-7F564958E378}" presName="LevelTwoTextNode" presStyleLbl="node3" presStyleIdx="3" presStyleCnt="4">
        <dgm:presLayoutVars>
          <dgm:chPref val="3"/>
        </dgm:presLayoutVars>
      </dgm:prSet>
      <dgm:spPr/>
      <dgm:t>
        <a:bodyPr/>
        <a:lstStyle/>
        <a:p>
          <a:endParaRPr lang="en-US"/>
        </a:p>
      </dgm:t>
    </dgm:pt>
    <dgm:pt modelId="{D1AC792F-8507-4F55-9F68-0863927D1556}" type="pres">
      <dgm:prSet presAssocID="{231D1241-FC5F-443A-BB90-7F564958E378}" presName="level3hierChild" presStyleCnt="0"/>
      <dgm:spPr/>
    </dgm:pt>
  </dgm:ptLst>
  <dgm:cxnLst>
    <dgm:cxn modelId="{36E01EDA-D03B-45F0-9770-49A23D156450}" type="presOf" srcId="{534465D7-91E7-4D4C-A393-015B059FA9E8}" destId="{2BBE2E24-EDDA-4A34-85DA-B767A413431D}" srcOrd="0" destOrd="0" presId="urn:microsoft.com/office/officeart/2005/8/layout/hierarchy2"/>
    <dgm:cxn modelId="{7C8A2F59-E30D-4CA7-BDA0-53B6AA3FA4D3}" type="presOf" srcId="{969E290E-97C3-4BF9-930F-DFD557936E08}" destId="{0D5D674A-81DC-4CB0-AB3C-FFC86145B9CD}" srcOrd="1" destOrd="0" presId="urn:microsoft.com/office/officeart/2005/8/layout/hierarchy2"/>
    <dgm:cxn modelId="{8E273B92-573F-4315-900A-6C32972C17DE}" type="presOf" srcId="{D87609BD-FB5F-4F85-BC26-11A140817E4A}" destId="{E7FFEA67-8026-4AAD-9D8E-BB6ABDC1AD80}" srcOrd="0" destOrd="0" presId="urn:microsoft.com/office/officeart/2005/8/layout/hierarchy2"/>
    <dgm:cxn modelId="{78E2D611-1F19-4271-865B-A718ACA192B3}" srcId="{0A60565A-62BD-47BE-BB6E-1FD5E7939CD6}" destId="{2A73FE03-EA62-4C7E-A607-4A5BA706553A}" srcOrd="0" destOrd="0" parTransId="{969E290E-97C3-4BF9-930F-DFD557936E08}" sibTransId="{C0FF4C6A-4276-4B11-A085-083AF31D34DB}"/>
    <dgm:cxn modelId="{A4F9F037-7319-4B6B-8B67-A7E87B9820A2}" type="presOf" srcId="{80C6180A-BDE6-4FE9-8C0F-6B48C9CD2DBD}" destId="{D652F017-B40F-43F4-8B27-33378B158AA0}" srcOrd="1" destOrd="0" presId="urn:microsoft.com/office/officeart/2005/8/layout/hierarchy2"/>
    <dgm:cxn modelId="{06AB70EA-1634-4EB8-A772-8F7C023CD37A}" type="presOf" srcId="{B905D9A4-7BCF-4C50-B624-F8C1FDE265E1}" destId="{C7609322-E741-4C13-BD2B-417B678AF452}" srcOrd="1" destOrd="0" presId="urn:microsoft.com/office/officeart/2005/8/layout/hierarchy2"/>
    <dgm:cxn modelId="{62FDF495-BD48-445A-8BDF-C4E461525FBE}" srcId="{2A73FE03-EA62-4C7E-A607-4A5BA706553A}" destId="{3A0E84CE-458B-4315-A5C2-152BC341BA36}" srcOrd="0" destOrd="0" parTransId="{D87609BD-FB5F-4F85-BC26-11A140817E4A}" sibTransId="{359671D1-CF74-4629-83E8-24262BBD751F}"/>
    <dgm:cxn modelId="{1808B2FE-A62A-4B87-B876-72CFEF5EBFAA}" type="presOf" srcId="{3A0E84CE-458B-4315-A5C2-152BC341BA36}" destId="{48BB8D47-3579-4317-8800-53EBCAEBF4F4}" srcOrd="0" destOrd="0" presId="urn:microsoft.com/office/officeart/2005/8/layout/hierarchy2"/>
    <dgm:cxn modelId="{21D76121-2B6E-4E70-A227-9D4D05352FE9}" srcId="{37F7F854-FB62-44B7-AA9F-E91E3754CE66}" destId="{9D15A482-08AD-4AFE-AC00-DB7D44628553}" srcOrd="0" destOrd="0" parTransId="{B905D9A4-7BCF-4C50-B624-F8C1FDE265E1}" sibTransId="{F5104A6A-1547-48FB-BDC1-F674B8E36BF5}"/>
    <dgm:cxn modelId="{025724CE-6806-408B-8D98-F009B350D4FA}" srcId="{0A60565A-62BD-47BE-BB6E-1FD5E7939CD6}" destId="{37F7F854-FB62-44B7-AA9F-E91E3754CE66}" srcOrd="1" destOrd="0" parTransId="{EF6C8F64-FA3D-4183-9E7C-C4064AE4FD12}" sibTransId="{9129DAAE-CBCE-4FFB-9C0E-2ADBFD2FE684}"/>
    <dgm:cxn modelId="{646B4043-9EE4-47C0-91D0-3155859D202D}" type="presOf" srcId="{0A60565A-62BD-47BE-BB6E-1FD5E7939CD6}" destId="{3B18D5FC-7225-4235-806F-9D0F01757005}" srcOrd="0" destOrd="0" presId="urn:microsoft.com/office/officeart/2005/8/layout/hierarchy2"/>
    <dgm:cxn modelId="{1B859938-161A-4E80-AF53-B72F5EC64A05}" type="presOf" srcId="{EF6C8F64-FA3D-4183-9E7C-C4064AE4FD12}" destId="{69D19F86-588D-4844-9779-C23AAAA1956D}" srcOrd="1" destOrd="0" presId="urn:microsoft.com/office/officeart/2005/8/layout/hierarchy2"/>
    <dgm:cxn modelId="{1BB75981-E555-4068-A5C5-73D38E6B9BBA}" type="presOf" srcId="{B905D9A4-7BCF-4C50-B624-F8C1FDE265E1}" destId="{21CD1CD7-DBAB-4CBA-B455-0FEBB2AC0077}" srcOrd="0" destOrd="0" presId="urn:microsoft.com/office/officeart/2005/8/layout/hierarchy2"/>
    <dgm:cxn modelId="{B9762F3C-6785-44FC-8187-6632E944DB34}" type="presOf" srcId="{EF6C8F64-FA3D-4183-9E7C-C4064AE4FD12}" destId="{883A39D2-CF3B-4852-AF7F-ED2FFD6B6A30}" srcOrd="0" destOrd="0" presId="urn:microsoft.com/office/officeart/2005/8/layout/hierarchy2"/>
    <dgm:cxn modelId="{B8F34646-C76F-4BC8-9217-4ABCF17F64EE}" type="presOf" srcId="{231D1241-FC5F-443A-BB90-7F564958E378}" destId="{0F8C8F34-BD8C-4887-9B6B-BA94890B5C12}" srcOrd="0" destOrd="0" presId="urn:microsoft.com/office/officeart/2005/8/layout/hierarchy2"/>
    <dgm:cxn modelId="{4AC18314-5E14-42AE-A14B-09B1CAFDDAB6}" type="presOf" srcId="{10171099-6111-43B7-BFB8-4EE13F72311D}" destId="{EAE2558A-152F-44E8-9BEB-EF2D44794672}" srcOrd="0" destOrd="0" presId="urn:microsoft.com/office/officeart/2005/8/layout/hierarchy2"/>
    <dgm:cxn modelId="{FDE039A7-82B1-4095-8F5C-C501D99555B6}" srcId="{2A73FE03-EA62-4C7E-A607-4A5BA706553A}" destId="{2DBA151B-ADED-4A0B-B3BD-49F7E59F086A}" srcOrd="1" destOrd="0" parTransId="{80C6180A-BDE6-4FE9-8C0F-6B48C9CD2DBD}" sibTransId="{BC5BEF0B-74E4-494A-B78C-98C11CA063D1}"/>
    <dgm:cxn modelId="{034D3F09-D13D-4AF3-9A60-D1E0DEF5A6F6}" type="presOf" srcId="{9D15A482-08AD-4AFE-AC00-DB7D44628553}" destId="{120FBACE-32D0-4CA5-BD6A-FA823D7968F4}" srcOrd="0" destOrd="0" presId="urn:microsoft.com/office/officeart/2005/8/layout/hierarchy2"/>
    <dgm:cxn modelId="{4148D59A-E41C-4ED0-A435-5D470CBA285E}" type="presOf" srcId="{969E290E-97C3-4BF9-930F-DFD557936E08}" destId="{595E7DDE-EC96-457E-BB0F-BC8253DE346D}" srcOrd="0" destOrd="0" presId="urn:microsoft.com/office/officeart/2005/8/layout/hierarchy2"/>
    <dgm:cxn modelId="{39268B87-6D5C-4806-B410-F97A700C9E87}" type="presOf" srcId="{2DBA151B-ADED-4A0B-B3BD-49F7E59F086A}" destId="{3EC71C63-9CD3-482A-AB4C-8B52086B6FFB}" srcOrd="0" destOrd="0" presId="urn:microsoft.com/office/officeart/2005/8/layout/hierarchy2"/>
    <dgm:cxn modelId="{258B969F-5D36-4F53-8483-E37CC6279BC4}" type="presOf" srcId="{2A73FE03-EA62-4C7E-A607-4A5BA706553A}" destId="{99069088-0102-410C-8C59-D95F9653CB8C}" srcOrd="0" destOrd="0" presId="urn:microsoft.com/office/officeart/2005/8/layout/hierarchy2"/>
    <dgm:cxn modelId="{FE86681F-8520-4E02-BDDD-7274C1B7B823}" srcId="{534465D7-91E7-4D4C-A393-015B059FA9E8}" destId="{0A60565A-62BD-47BE-BB6E-1FD5E7939CD6}" srcOrd="0" destOrd="0" parTransId="{93FA924B-91BC-4FC8-AC6F-72AB8E60C581}" sibTransId="{FE142968-15B7-40F3-9329-8B4A020D5105}"/>
    <dgm:cxn modelId="{11D9942C-0972-416B-BB29-5CD9BC87C73D}" type="presOf" srcId="{D87609BD-FB5F-4F85-BC26-11A140817E4A}" destId="{8DB048E5-DBB2-4763-AAE4-4686BF96DC6D}" srcOrd="1" destOrd="0" presId="urn:microsoft.com/office/officeart/2005/8/layout/hierarchy2"/>
    <dgm:cxn modelId="{BEF5306B-3902-4E2E-A564-F2E39EAA7A48}" type="presOf" srcId="{80C6180A-BDE6-4FE9-8C0F-6B48C9CD2DBD}" destId="{EE9E8AB3-6778-44ED-AE20-0445D0A6F284}" srcOrd="0" destOrd="0" presId="urn:microsoft.com/office/officeart/2005/8/layout/hierarchy2"/>
    <dgm:cxn modelId="{C12C4D71-EE77-4B92-A9BE-9881C0C5CF9D}" srcId="{37F7F854-FB62-44B7-AA9F-E91E3754CE66}" destId="{231D1241-FC5F-443A-BB90-7F564958E378}" srcOrd="1" destOrd="0" parTransId="{10171099-6111-43B7-BFB8-4EE13F72311D}" sibTransId="{58FDEDDF-A9B0-4BE4-AA9E-AFAD5C3D78D6}"/>
    <dgm:cxn modelId="{DA65F32C-BB3B-47D3-8E93-8A7186F926A4}" type="presOf" srcId="{37F7F854-FB62-44B7-AA9F-E91E3754CE66}" destId="{9190CD4B-4FE0-4533-B8A0-DE51B77E5D1E}" srcOrd="0" destOrd="0" presId="urn:microsoft.com/office/officeart/2005/8/layout/hierarchy2"/>
    <dgm:cxn modelId="{3E2EFD97-0D61-44B5-8A7F-C51056B6460B}" type="presOf" srcId="{10171099-6111-43B7-BFB8-4EE13F72311D}" destId="{F71C5F9E-31CD-4646-AD0D-229B940DA9D2}" srcOrd="1" destOrd="0" presId="urn:microsoft.com/office/officeart/2005/8/layout/hierarchy2"/>
    <dgm:cxn modelId="{FDBC7283-318B-44CE-8618-9BAB423559A4}" type="presParOf" srcId="{2BBE2E24-EDDA-4A34-85DA-B767A413431D}" destId="{FDD5247D-9290-4060-8379-96EF6978902D}" srcOrd="0" destOrd="0" presId="urn:microsoft.com/office/officeart/2005/8/layout/hierarchy2"/>
    <dgm:cxn modelId="{7C99B5DF-CC4E-4BA7-94B1-40EE8A6A3FD2}" type="presParOf" srcId="{FDD5247D-9290-4060-8379-96EF6978902D}" destId="{3B18D5FC-7225-4235-806F-9D0F01757005}" srcOrd="0" destOrd="0" presId="urn:microsoft.com/office/officeart/2005/8/layout/hierarchy2"/>
    <dgm:cxn modelId="{9DB6E499-AFD5-4367-89B0-15C9E5298C3E}" type="presParOf" srcId="{FDD5247D-9290-4060-8379-96EF6978902D}" destId="{10740D06-8CED-4A88-AC6F-C4E8551CEBBF}" srcOrd="1" destOrd="0" presId="urn:microsoft.com/office/officeart/2005/8/layout/hierarchy2"/>
    <dgm:cxn modelId="{ECFBDA2E-C454-4017-986B-053BCB659E36}" type="presParOf" srcId="{10740D06-8CED-4A88-AC6F-C4E8551CEBBF}" destId="{595E7DDE-EC96-457E-BB0F-BC8253DE346D}" srcOrd="0" destOrd="0" presId="urn:microsoft.com/office/officeart/2005/8/layout/hierarchy2"/>
    <dgm:cxn modelId="{7923DB78-889C-43B9-9B6A-F337D714B884}" type="presParOf" srcId="{595E7DDE-EC96-457E-BB0F-BC8253DE346D}" destId="{0D5D674A-81DC-4CB0-AB3C-FFC86145B9CD}" srcOrd="0" destOrd="0" presId="urn:microsoft.com/office/officeart/2005/8/layout/hierarchy2"/>
    <dgm:cxn modelId="{0699A1C5-FD3E-42F3-A493-DAD98E150326}" type="presParOf" srcId="{10740D06-8CED-4A88-AC6F-C4E8551CEBBF}" destId="{E783C1E9-6C05-4391-8B18-86ACB740A9EE}" srcOrd="1" destOrd="0" presId="urn:microsoft.com/office/officeart/2005/8/layout/hierarchy2"/>
    <dgm:cxn modelId="{C257BBEA-82E0-434D-910A-808CE6DAFD65}" type="presParOf" srcId="{E783C1E9-6C05-4391-8B18-86ACB740A9EE}" destId="{99069088-0102-410C-8C59-D95F9653CB8C}" srcOrd="0" destOrd="0" presId="urn:microsoft.com/office/officeart/2005/8/layout/hierarchy2"/>
    <dgm:cxn modelId="{6E45D063-AAAD-4CFA-AC4B-62F3D4CDE4FA}" type="presParOf" srcId="{E783C1E9-6C05-4391-8B18-86ACB740A9EE}" destId="{BE9CD60E-F632-491D-81A9-52E242295554}" srcOrd="1" destOrd="0" presId="urn:microsoft.com/office/officeart/2005/8/layout/hierarchy2"/>
    <dgm:cxn modelId="{F0C21F0A-7964-4413-8C0C-EE61A22E0F05}" type="presParOf" srcId="{BE9CD60E-F632-491D-81A9-52E242295554}" destId="{E7FFEA67-8026-4AAD-9D8E-BB6ABDC1AD80}" srcOrd="0" destOrd="0" presId="urn:microsoft.com/office/officeart/2005/8/layout/hierarchy2"/>
    <dgm:cxn modelId="{036DBB4F-E49F-42F6-ABBB-1520BD26E726}" type="presParOf" srcId="{E7FFEA67-8026-4AAD-9D8E-BB6ABDC1AD80}" destId="{8DB048E5-DBB2-4763-AAE4-4686BF96DC6D}" srcOrd="0" destOrd="0" presId="urn:microsoft.com/office/officeart/2005/8/layout/hierarchy2"/>
    <dgm:cxn modelId="{857448C4-AF31-45B7-B78C-3D344A881321}" type="presParOf" srcId="{BE9CD60E-F632-491D-81A9-52E242295554}" destId="{547AAECE-93D0-42E9-80FB-8FBE99BBC15D}" srcOrd="1" destOrd="0" presId="urn:microsoft.com/office/officeart/2005/8/layout/hierarchy2"/>
    <dgm:cxn modelId="{5BE358E4-4E85-47ED-B62A-50DB61E3DE34}" type="presParOf" srcId="{547AAECE-93D0-42E9-80FB-8FBE99BBC15D}" destId="{48BB8D47-3579-4317-8800-53EBCAEBF4F4}" srcOrd="0" destOrd="0" presId="urn:microsoft.com/office/officeart/2005/8/layout/hierarchy2"/>
    <dgm:cxn modelId="{B75DBCE2-A9F7-4327-BBBB-9F737295B395}" type="presParOf" srcId="{547AAECE-93D0-42E9-80FB-8FBE99BBC15D}" destId="{43063B47-7AA7-4A12-BF68-E5461E8E16A6}" srcOrd="1" destOrd="0" presId="urn:microsoft.com/office/officeart/2005/8/layout/hierarchy2"/>
    <dgm:cxn modelId="{579550F2-1C68-45F7-8CCD-CC5BE15AC029}" type="presParOf" srcId="{BE9CD60E-F632-491D-81A9-52E242295554}" destId="{EE9E8AB3-6778-44ED-AE20-0445D0A6F284}" srcOrd="2" destOrd="0" presId="urn:microsoft.com/office/officeart/2005/8/layout/hierarchy2"/>
    <dgm:cxn modelId="{4C63557B-43C5-40D0-9F9E-2DAFB2AE134C}" type="presParOf" srcId="{EE9E8AB3-6778-44ED-AE20-0445D0A6F284}" destId="{D652F017-B40F-43F4-8B27-33378B158AA0}" srcOrd="0" destOrd="0" presId="urn:microsoft.com/office/officeart/2005/8/layout/hierarchy2"/>
    <dgm:cxn modelId="{7AD765F7-DE1A-4048-9FB6-7B95203C3EC0}" type="presParOf" srcId="{BE9CD60E-F632-491D-81A9-52E242295554}" destId="{7AB03A6D-8729-4308-9C16-C4E23A80494B}" srcOrd="3" destOrd="0" presId="urn:microsoft.com/office/officeart/2005/8/layout/hierarchy2"/>
    <dgm:cxn modelId="{C92DAB8A-F0C6-44F2-8B72-A64C9F0EA45D}" type="presParOf" srcId="{7AB03A6D-8729-4308-9C16-C4E23A80494B}" destId="{3EC71C63-9CD3-482A-AB4C-8B52086B6FFB}" srcOrd="0" destOrd="0" presId="urn:microsoft.com/office/officeart/2005/8/layout/hierarchy2"/>
    <dgm:cxn modelId="{F6DFBDAD-21F5-4DFC-851D-0DDB6E040610}" type="presParOf" srcId="{7AB03A6D-8729-4308-9C16-C4E23A80494B}" destId="{29627053-D0E7-40A0-B804-3C003C7B510E}" srcOrd="1" destOrd="0" presId="urn:microsoft.com/office/officeart/2005/8/layout/hierarchy2"/>
    <dgm:cxn modelId="{03F2707E-3177-4179-A32A-91D175AF3F8B}" type="presParOf" srcId="{10740D06-8CED-4A88-AC6F-C4E8551CEBBF}" destId="{883A39D2-CF3B-4852-AF7F-ED2FFD6B6A30}" srcOrd="2" destOrd="0" presId="urn:microsoft.com/office/officeart/2005/8/layout/hierarchy2"/>
    <dgm:cxn modelId="{7878BDBD-5807-4D2C-9AC3-E2E165E403A0}" type="presParOf" srcId="{883A39D2-CF3B-4852-AF7F-ED2FFD6B6A30}" destId="{69D19F86-588D-4844-9779-C23AAAA1956D}" srcOrd="0" destOrd="0" presId="urn:microsoft.com/office/officeart/2005/8/layout/hierarchy2"/>
    <dgm:cxn modelId="{D5808E17-D0EE-4BB2-A392-CC80D440252C}" type="presParOf" srcId="{10740D06-8CED-4A88-AC6F-C4E8551CEBBF}" destId="{FB703DCF-AF1E-40A3-8DB1-B5478D26E186}" srcOrd="3" destOrd="0" presId="urn:microsoft.com/office/officeart/2005/8/layout/hierarchy2"/>
    <dgm:cxn modelId="{A4BDD1F3-9FE7-4638-9B02-4072D33A6341}" type="presParOf" srcId="{FB703DCF-AF1E-40A3-8DB1-B5478D26E186}" destId="{9190CD4B-4FE0-4533-B8A0-DE51B77E5D1E}" srcOrd="0" destOrd="0" presId="urn:microsoft.com/office/officeart/2005/8/layout/hierarchy2"/>
    <dgm:cxn modelId="{603AE8BD-6AC3-443F-883B-80C0571BCEDE}" type="presParOf" srcId="{FB703DCF-AF1E-40A3-8DB1-B5478D26E186}" destId="{A6667F82-D663-4285-B52B-199AB8C8A5FD}" srcOrd="1" destOrd="0" presId="urn:microsoft.com/office/officeart/2005/8/layout/hierarchy2"/>
    <dgm:cxn modelId="{D9E21813-5AFC-4101-8E23-CCE87C17E68E}" type="presParOf" srcId="{A6667F82-D663-4285-B52B-199AB8C8A5FD}" destId="{21CD1CD7-DBAB-4CBA-B455-0FEBB2AC0077}" srcOrd="0" destOrd="0" presId="urn:microsoft.com/office/officeart/2005/8/layout/hierarchy2"/>
    <dgm:cxn modelId="{8E89B03F-12E6-4BC5-AA2C-E7492303C5D4}" type="presParOf" srcId="{21CD1CD7-DBAB-4CBA-B455-0FEBB2AC0077}" destId="{C7609322-E741-4C13-BD2B-417B678AF452}" srcOrd="0" destOrd="0" presId="urn:microsoft.com/office/officeart/2005/8/layout/hierarchy2"/>
    <dgm:cxn modelId="{FB1CF239-2C5A-4929-B4D6-0E9B6E1AA9D6}" type="presParOf" srcId="{A6667F82-D663-4285-B52B-199AB8C8A5FD}" destId="{287D7B0C-39BD-4519-B5A4-3DFC413384BC}" srcOrd="1" destOrd="0" presId="urn:microsoft.com/office/officeart/2005/8/layout/hierarchy2"/>
    <dgm:cxn modelId="{52972017-FA04-4BCB-8826-99802B8EB438}" type="presParOf" srcId="{287D7B0C-39BD-4519-B5A4-3DFC413384BC}" destId="{120FBACE-32D0-4CA5-BD6A-FA823D7968F4}" srcOrd="0" destOrd="0" presId="urn:microsoft.com/office/officeart/2005/8/layout/hierarchy2"/>
    <dgm:cxn modelId="{99076A49-01BA-46D3-AD60-4959A2AF9E54}" type="presParOf" srcId="{287D7B0C-39BD-4519-B5A4-3DFC413384BC}" destId="{B674284C-E061-4253-BBBF-3ECCA852B225}" srcOrd="1" destOrd="0" presId="urn:microsoft.com/office/officeart/2005/8/layout/hierarchy2"/>
    <dgm:cxn modelId="{34F5D6C0-C5A4-44CF-8D78-0BBBF180B3EF}" type="presParOf" srcId="{A6667F82-D663-4285-B52B-199AB8C8A5FD}" destId="{EAE2558A-152F-44E8-9BEB-EF2D44794672}" srcOrd="2" destOrd="0" presId="urn:microsoft.com/office/officeart/2005/8/layout/hierarchy2"/>
    <dgm:cxn modelId="{FE96AE60-F0E6-4E62-A84A-42D9461B47AB}" type="presParOf" srcId="{EAE2558A-152F-44E8-9BEB-EF2D44794672}" destId="{F71C5F9E-31CD-4646-AD0D-229B940DA9D2}" srcOrd="0" destOrd="0" presId="urn:microsoft.com/office/officeart/2005/8/layout/hierarchy2"/>
    <dgm:cxn modelId="{6BA82837-1DF9-4459-9A90-F4CEAB0C8D8F}" type="presParOf" srcId="{A6667F82-D663-4285-B52B-199AB8C8A5FD}" destId="{427F1A08-9166-4E6B-A5EF-C6AEBBF6C361}" srcOrd="3" destOrd="0" presId="urn:microsoft.com/office/officeart/2005/8/layout/hierarchy2"/>
    <dgm:cxn modelId="{6B0A8DDC-DB3B-4F80-91A6-65E7DBA91E7E}" type="presParOf" srcId="{427F1A08-9166-4E6B-A5EF-C6AEBBF6C361}" destId="{0F8C8F34-BD8C-4887-9B6B-BA94890B5C12}" srcOrd="0" destOrd="0" presId="urn:microsoft.com/office/officeart/2005/8/layout/hierarchy2"/>
    <dgm:cxn modelId="{D414F59E-6522-44EB-B770-4087A36DAFD2}" type="presParOf" srcId="{427F1A08-9166-4E6B-A5EF-C6AEBBF6C361}" destId="{D1AC792F-8507-4F55-9F68-0863927D155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B1658D-896A-4C84-B24E-DDB0A4136D6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234AE24B-ACAE-414A-8E6B-CD45376F943A}">
      <dgm:prSet phldrT="[Text]" custT="1"/>
      <dgm:spPr/>
      <dgm:t>
        <a:bodyPr/>
        <a:lstStyle/>
        <a:p>
          <a:pPr algn="ctr"/>
          <a:r>
            <a:rPr lang="en-GB" sz="1800" dirty="0" smtClean="0"/>
            <a:t>Diagnosis/</a:t>
          </a:r>
        </a:p>
        <a:p>
          <a:pPr algn="ctr"/>
          <a:r>
            <a:rPr lang="en-GB" sz="1800" dirty="0" smtClean="0"/>
            <a:t>Follow up</a:t>
          </a:r>
          <a:endParaRPr lang="en-GB" sz="1800" dirty="0"/>
        </a:p>
      </dgm:t>
    </dgm:pt>
    <dgm:pt modelId="{D8F59300-B03B-4BC5-890E-70B591C03A5A}" type="parTrans" cxnId="{98EF9B44-8956-4075-AD80-CD6AD5BF964F}">
      <dgm:prSet/>
      <dgm:spPr/>
      <dgm:t>
        <a:bodyPr/>
        <a:lstStyle/>
        <a:p>
          <a:pPr algn="ctr"/>
          <a:endParaRPr lang="en-GB"/>
        </a:p>
      </dgm:t>
    </dgm:pt>
    <dgm:pt modelId="{562B7B69-D6C6-4EFD-955B-8CB8D568D1C9}" type="sibTrans" cxnId="{98EF9B44-8956-4075-AD80-CD6AD5BF964F}">
      <dgm:prSet/>
      <dgm:spPr/>
      <dgm:t>
        <a:bodyPr/>
        <a:lstStyle/>
        <a:p>
          <a:pPr algn="ctr"/>
          <a:endParaRPr lang="en-GB"/>
        </a:p>
      </dgm:t>
    </dgm:pt>
    <dgm:pt modelId="{F1EFF3AF-E338-4430-983A-D7BDF0D40E2C}">
      <dgm:prSet phldrT="[Text]" custT="1"/>
      <dgm:spPr/>
      <dgm:t>
        <a:bodyPr/>
        <a:lstStyle/>
        <a:p>
          <a:pPr algn="ctr"/>
          <a:r>
            <a:rPr lang="en-GB" sz="1800" dirty="0" smtClean="0"/>
            <a:t>Prescribing </a:t>
          </a:r>
          <a:endParaRPr lang="en-GB" sz="1800" dirty="0"/>
        </a:p>
      </dgm:t>
    </dgm:pt>
    <dgm:pt modelId="{DB795114-B7AE-498E-8776-8A964F7759A1}" type="parTrans" cxnId="{4EC38C4D-AB41-4BD6-8A6B-8FC745D1F9CC}">
      <dgm:prSet/>
      <dgm:spPr/>
      <dgm:t>
        <a:bodyPr/>
        <a:lstStyle/>
        <a:p>
          <a:pPr algn="ctr"/>
          <a:endParaRPr lang="en-GB"/>
        </a:p>
      </dgm:t>
    </dgm:pt>
    <dgm:pt modelId="{BD7CA309-FA16-4E79-B52F-D0466B376877}" type="sibTrans" cxnId="{4EC38C4D-AB41-4BD6-8A6B-8FC745D1F9CC}">
      <dgm:prSet/>
      <dgm:spPr/>
      <dgm:t>
        <a:bodyPr/>
        <a:lstStyle/>
        <a:p>
          <a:pPr algn="ctr"/>
          <a:endParaRPr lang="en-GB"/>
        </a:p>
      </dgm:t>
    </dgm:pt>
    <dgm:pt modelId="{BDBC6D29-A2D7-43D7-9106-710036F0ACA6}">
      <dgm:prSet phldrT="[Text]" custT="1"/>
      <dgm:spPr/>
      <dgm:t>
        <a:bodyPr/>
        <a:lstStyle/>
        <a:p>
          <a:pPr algn="ctr"/>
          <a:r>
            <a:rPr lang="en-GB" sz="1800" dirty="0" smtClean="0"/>
            <a:t>Dispensing </a:t>
          </a:r>
          <a:endParaRPr lang="en-GB" sz="1800" dirty="0"/>
        </a:p>
      </dgm:t>
    </dgm:pt>
    <dgm:pt modelId="{2DF662C8-1D58-43ED-A06A-179337E1BE77}" type="parTrans" cxnId="{7FEE7970-E8FB-474F-89DA-7CB8E4A11D25}">
      <dgm:prSet/>
      <dgm:spPr/>
      <dgm:t>
        <a:bodyPr/>
        <a:lstStyle/>
        <a:p>
          <a:pPr algn="ctr"/>
          <a:endParaRPr lang="en-GB"/>
        </a:p>
      </dgm:t>
    </dgm:pt>
    <dgm:pt modelId="{A31DA406-5D29-4B61-9C2E-5616A0E63A9C}" type="sibTrans" cxnId="{7FEE7970-E8FB-474F-89DA-7CB8E4A11D25}">
      <dgm:prSet/>
      <dgm:spPr/>
      <dgm:t>
        <a:bodyPr/>
        <a:lstStyle/>
        <a:p>
          <a:pPr algn="ctr"/>
          <a:endParaRPr lang="en-GB"/>
        </a:p>
      </dgm:t>
    </dgm:pt>
    <dgm:pt modelId="{CE93A36D-4C84-486C-BDCD-6E424EA6265C}">
      <dgm:prSet phldrT="[Text]" custT="1"/>
      <dgm:spPr/>
      <dgm:t>
        <a:bodyPr/>
        <a:lstStyle/>
        <a:p>
          <a:pPr algn="ctr"/>
          <a:r>
            <a:rPr lang="en-GB" sz="1800" dirty="0" smtClean="0"/>
            <a:t>Adherence </a:t>
          </a:r>
          <a:endParaRPr lang="en-GB" sz="1800" dirty="0"/>
        </a:p>
      </dgm:t>
    </dgm:pt>
    <dgm:pt modelId="{35A6CE5F-3BF5-414C-9BA2-BE7C4C6FDA7B}" type="parTrans" cxnId="{8D8D0937-1F17-48FA-B192-5D2C32B28118}">
      <dgm:prSet/>
      <dgm:spPr/>
      <dgm:t>
        <a:bodyPr/>
        <a:lstStyle/>
        <a:p>
          <a:pPr algn="ctr"/>
          <a:endParaRPr lang="en-GB"/>
        </a:p>
      </dgm:t>
    </dgm:pt>
    <dgm:pt modelId="{E21E9F71-A10C-44D9-8EC7-71F00A9AE09C}" type="sibTrans" cxnId="{8D8D0937-1F17-48FA-B192-5D2C32B28118}">
      <dgm:prSet/>
      <dgm:spPr/>
      <dgm:t>
        <a:bodyPr/>
        <a:lstStyle/>
        <a:p>
          <a:pPr algn="ctr"/>
          <a:endParaRPr lang="en-GB"/>
        </a:p>
      </dgm:t>
    </dgm:pt>
    <dgm:pt modelId="{B0BC5E2A-C0E8-4227-9E4B-9B9CF1071578}" type="pres">
      <dgm:prSet presAssocID="{C8B1658D-896A-4C84-B24E-DDB0A4136D61}" presName="cycle" presStyleCnt="0">
        <dgm:presLayoutVars>
          <dgm:dir/>
          <dgm:resizeHandles val="exact"/>
        </dgm:presLayoutVars>
      </dgm:prSet>
      <dgm:spPr/>
      <dgm:t>
        <a:bodyPr/>
        <a:lstStyle/>
        <a:p>
          <a:endParaRPr lang="en-GB"/>
        </a:p>
      </dgm:t>
    </dgm:pt>
    <dgm:pt modelId="{F3C38B3E-18C9-4FFF-A37A-7D37DAEC526A}" type="pres">
      <dgm:prSet presAssocID="{234AE24B-ACAE-414A-8E6B-CD45376F943A}" presName="dummy" presStyleCnt="0"/>
      <dgm:spPr/>
    </dgm:pt>
    <dgm:pt modelId="{F217B465-D61F-4455-9595-0EAFDAB7843D}" type="pres">
      <dgm:prSet presAssocID="{234AE24B-ACAE-414A-8E6B-CD45376F943A}" presName="node" presStyleLbl="revTx" presStyleIdx="0" presStyleCnt="4" custScaleX="143489">
        <dgm:presLayoutVars>
          <dgm:bulletEnabled val="1"/>
        </dgm:presLayoutVars>
      </dgm:prSet>
      <dgm:spPr/>
      <dgm:t>
        <a:bodyPr/>
        <a:lstStyle/>
        <a:p>
          <a:endParaRPr lang="en-GB"/>
        </a:p>
      </dgm:t>
    </dgm:pt>
    <dgm:pt modelId="{C6DB6D07-74F9-4D52-BB04-833217A25A91}" type="pres">
      <dgm:prSet presAssocID="{562B7B69-D6C6-4EFD-955B-8CB8D568D1C9}" presName="sibTrans" presStyleLbl="node1" presStyleIdx="0" presStyleCnt="4"/>
      <dgm:spPr/>
      <dgm:t>
        <a:bodyPr/>
        <a:lstStyle/>
        <a:p>
          <a:endParaRPr lang="en-GB"/>
        </a:p>
      </dgm:t>
    </dgm:pt>
    <dgm:pt modelId="{5FBAB6CB-B0A8-4AEA-B3A8-FAE5AC6C796D}" type="pres">
      <dgm:prSet presAssocID="{F1EFF3AF-E338-4430-983A-D7BDF0D40E2C}" presName="dummy" presStyleCnt="0"/>
      <dgm:spPr/>
    </dgm:pt>
    <dgm:pt modelId="{D60EF4E7-8B3B-40AB-BA43-E29D8291A516}" type="pres">
      <dgm:prSet presAssocID="{F1EFF3AF-E338-4430-983A-D7BDF0D40E2C}" presName="node" presStyleLbl="revTx" presStyleIdx="1" presStyleCnt="4" custScaleX="135855">
        <dgm:presLayoutVars>
          <dgm:bulletEnabled val="1"/>
        </dgm:presLayoutVars>
      </dgm:prSet>
      <dgm:spPr/>
      <dgm:t>
        <a:bodyPr/>
        <a:lstStyle/>
        <a:p>
          <a:endParaRPr lang="en-GB"/>
        </a:p>
      </dgm:t>
    </dgm:pt>
    <dgm:pt modelId="{6EB1F3F4-5A84-4EFE-AA44-7BCA195E657A}" type="pres">
      <dgm:prSet presAssocID="{BD7CA309-FA16-4E79-B52F-D0466B376877}" presName="sibTrans" presStyleLbl="node1" presStyleIdx="1" presStyleCnt="4"/>
      <dgm:spPr/>
      <dgm:t>
        <a:bodyPr/>
        <a:lstStyle/>
        <a:p>
          <a:endParaRPr lang="en-GB"/>
        </a:p>
      </dgm:t>
    </dgm:pt>
    <dgm:pt modelId="{CDE18F84-6988-48DA-82F6-1144B5995499}" type="pres">
      <dgm:prSet presAssocID="{BDBC6D29-A2D7-43D7-9106-710036F0ACA6}" presName="dummy" presStyleCnt="0"/>
      <dgm:spPr/>
    </dgm:pt>
    <dgm:pt modelId="{C060E85D-E600-4380-9942-30292CDAC382}" type="pres">
      <dgm:prSet presAssocID="{BDBC6D29-A2D7-43D7-9106-710036F0ACA6}" presName="node" presStyleLbl="revTx" presStyleIdx="2" presStyleCnt="4" custScaleX="135652">
        <dgm:presLayoutVars>
          <dgm:bulletEnabled val="1"/>
        </dgm:presLayoutVars>
      </dgm:prSet>
      <dgm:spPr/>
      <dgm:t>
        <a:bodyPr/>
        <a:lstStyle/>
        <a:p>
          <a:endParaRPr lang="en-GB"/>
        </a:p>
      </dgm:t>
    </dgm:pt>
    <dgm:pt modelId="{31476B4C-5240-4C06-BE68-915FB5846047}" type="pres">
      <dgm:prSet presAssocID="{A31DA406-5D29-4B61-9C2E-5616A0E63A9C}" presName="sibTrans" presStyleLbl="node1" presStyleIdx="2" presStyleCnt="4"/>
      <dgm:spPr/>
      <dgm:t>
        <a:bodyPr/>
        <a:lstStyle/>
        <a:p>
          <a:endParaRPr lang="en-GB"/>
        </a:p>
      </dgm:t>
    </dgm:pt>
    <dgm:pt modelId="{03AB20F8-F7B1-491D-AF0F-2AC9BF866F77}" type="pres">
      <dgm:prSet presAssocID="{CE93A36D-4C84-486C-BDCD-6E424EA6265C}" presName="dummy" presStyleCnt="0"/>
      <dgm:spPr/>
    </dgm:pt>
    <dgm:pt modelId="{FD3DD7DC-2768-43E4-B3E3-65AE630216D4}" type="pres">
      <dgm:prSet presAssocID="{CE93A36D-4C84-486C-BDCD-6E424EA6265C}" presName="node" presStyleLbl="revTx" presStyleIdx="3" presStyleCnt="4" custScaleX="116363">
        <dgm:presLayoutVars>
          <dgm:bulletEnabled val="1"/>
        </dgm:presLayoutVars>
      </dgm:prSet>
      <dgm:spPr/>
      <dgm:t>
        <a:bodyPr/>
        <a:lstStyle/>
        <a:p>
          <a:endParaRPr lang="en-GB"/>
        </a:p>
      </dgm:t>
    </dgm:pt>
    <dgm:pt modelId="{FD768F68-56B7-426C-880A-EB55C623F1F0}" type="pres">
      <dgm:prSet presAssocID="{E21E9F71-A10C-44D9-8EC7-71F00A9AE09C}" presName="sibTrans" presStyleLbl="node1" presStyleIdx="3" presStyleCnt="4"/>
      <dgm:spPr/>
      <dgm:t>
        <a:bodyPr/>
        <a:lstStyle/>
        <a:p>
          <a:endParaRPr lang="en-GB"/>
        </a:p>
      </dgm:t>
    </dgm:pt>
  </dgm:ptLst>
  <dgm:cxnLst>
    <dgm:cxn modelId="{C9D27715-1563-4243-BC3D-AACA61FDDF96}" type="presOf" srcId="{562B7B69-D6C6-4EFD-955B-8CB8D568D1C9}" destId="{C6DB6D07-74F9-4D52-BB04-833217A25A91}" srcOrd="0" destOrd="0" presId="urn:microsoft.com/office/officeart/2005/8/layout/cycle1"/>
    <dgm:cxn modelId="{67177B27-F747-4932-B53A-50DAA4A31527}" type="presOf" srcId="{F1EFF3AF-E338-4430-983A-D7BDF0D40E2C}" destId="{D60EF4E7-8B3B-40AB-BA43-E29D8291A516}" srcOrd="0" destOrd="0" presId="urn:microsoft.com/office/officeart/2005/8/layout/cycle1"/>
    <dgm:cxn modelId="{10E52FAD-0BBE-437D-8A93-562B93A4F2A3}" type="presOf" srcId="{C8B1658D-896A-4C84-B24E-DDB0A4136D61}" destId="{B0BC5E2A-C0E8-4227-9E4B-9B9CF1071578}" srcOrd="0" destOrd="0" presId="urn:microsoft.com/office/officeart/2005/8/layout/cycle1"/>
    <dgm:cxn modelId="{A7DF6D44-7ADB-497D-B755-6F739115FC76}" type="presOf" srcId="{E21E9F71-A10C-44D9-8EC7-71F00A9AE09C}" destId="{FD768F68-56B7-426C-880A-EB55C623F1F0}" srcOrd="0" destOrd="0" presId="urn:microsoft.com/office/officeart/2005/8/layout/cycle1"/>
    <dgm:cxn modelId="{DA92FC7F-7B8E-4621-86AB-FEA2D6CAC794}" type="presOf" srcId="{BDBC6D29-A2D7-43D7-9106-710036F0ACA6}" destId="{C060E85D-E600-4380-9942-30292CDAC382}" srcOrd="0" destOrd="0" presId="urn:microsoft.com/office/officeart/2005/8/layout/cycle1"/>
    <dgm:cxn modelId="{9D72FC46-2EA6-4C8D-A3B1-96EF7D0A22E3}" type="presOf" srcId="{CE93A36D-4C84-486C-BDCD-6E424EA6265C}" destId="{FD3DD7DC-2768-43E4-B3E3-65AE630216D4}" srcOrd="0" destOrd="0" presId="urn:microsoft.com/office/officeart/2005/8/layout/cycle1"/>
    <dgm:cxn modelId="{98EF9B44-8956-4075-AD80-CD6AD5BF964F}" srcId="{C8B1658D-896A-4C84-B24E-DDB0A4136D61}" destId="{234AE24B-ACAE-414A-8E6B-CD45376F943A}" srcOrd="0" destOrd="0" parTransId="{D8F59300-B03B-4BC5-890E-70B591C03A5A}" sibTransId="{562B7B69-D6C6-4EFD-955B-8CB8D568D1C9}"/>
    <dgm:cxn modelId="{6240414B-4591-4B7E-977F-79D97B86ED05}" type="presOf" srcId="{BD7CA309-FA16-4E79-B52F-D0466B376877}" destId="{6EB1F3F4-5A84-4EFE-AA44-7BCA195E657A}" srcOrd="0" destOrd="0" presId="urn:microsoft.com/office/officeart/2005/8/layout/cycle1"/>
    <dgm:cxn modelId="{F64D9E68-6A11-4EE1-8DCA-D4A9EE9598DE}" type="presOf" srcId="{234AE24B-ACAE-414A-8E6B-CD45376F943A}" destId="{F217B465-D61F-4455-9595-0EAFDAB7843D}" srcOrd="0" destOrd="0" presId="urn:microsoft.com/office/officeart/2005/8/layout/cycle1"/>
    <dgm:cxn modelId="{7FEE7970-E8FB-474F-89DA-7CB8E4A11D25}" srcId="{C8B1658D-896A-4C84-B24E-DDB0A4136D61}" destId="{BDBC6D29-A2D7-43D7-9106-710036F0ACA6}" srcOrd="2" destOrd="0" parTransId="{2DF662C8-1D58-43ED-A06A-179337E1BE77}" sibTransId="{A31DA406-5D29-4B61-9C2E-5616A0E63A9C}"/>
    <dgm:cxn modelId="{8D8D0937-1F17-48FA-B192-5D2C32B28118}" srcId="{C8B1658D-896A-4C84-B24E-DDB0A4136D61}" destId="{CE93A36D-4C84-486C-BDCD-6E424EA6265C}" srcOrd="3" destOrd="0" parTransId="{35A6CE5F-3BF5-414C-9BA2-BE7C4C6FDA7B}" sibTransId="{E21E9F71-A10C-44D9-8EC7-71F00A9AE09C}"/>
    <dgm:cxn modelId="{9FA55B0C-3011-4F49-84BD-F83D92CDAF8F}" type="presOf" srcId="{A31DA406-5D29-4B61-9C2E-5616A0E63A9C}" destId="{31476B4C-5240-4C06-BE68-915FB5846047}" srcOrd="0" destOrd="0" presId="urn:microsoft.com/office/officeart/2005/8/layout/cycle1"/>
    <dgm:cxn modelId="{4EC38C4D-AB41-4BD6-8A6B-8FC745D1F9CC}" srcId="{C8B1658D-896A-4C84-B24E-DDB0A4136D61}" destId="{F1EFF3AF-E338-4430-983A-D7BDF0D40E2C}" srcOrd="1" destOrd="0" parTransId="{DB795114-B7AE-498E-8776-8A964F7759A1}" sibTransId="{BD7CA309-FA16-4E79-B52F-D0466B376877}"/>
    <dgm:cxn modelId="{C3DE2811-391A-45E5-94EB-97D4BEB685F4}" type="presParOf" srcId="{B0BC5E2A-C0E8-4227-9E4B-9B9CF1071578}" destId="{F3C38B3E-18C9-4FFF-A37A-7D37DAEC526A}" srcOrd="0" destOrd="0" presId="urn:microsoft.com/office/officeart/2005/8/layout/cycle1"/>
    <dgm:cxn modelId="{CD022398-BB80-4B8E-B0C8-07E27E870E35}" type="presParOf" srcId="{B0BC5E2A-C0E8-4227-9E4B-9B9CF1071578}" destId="{F217B465-D61F-4455-9595-0EAFDAB7843D}" srcOrd="1" destOrd="0" presId="urn:microsoft.com/office/officeart/2005/8/layout/cycle1"/>
    <dgm:cxn modelId="{4852D0AA-8BD3-4470-923B-B445D5118DCF}" type="presParOf" srcId="{B0BC5E2A-C0E8-4227-9E4B-9B9CF1071578}" destId="{C6DB6D07-74F9-4D52-BB04-833217A25A91}" srcOrd="2" destOrd="0" presId="urn:microsoft.com/office/officeart/2005/8/layout/cycle1"/>
    <dgm:cxn modelId="{FAA4447A-3F55-4EC4-8A14-0EFC3C847A59}" type="presParOf" srcId="{B0BC5E2A-C0E8-4227-9E4B-9B9CF1071578}" destId="{5FBAB6CB-B0A8-4AEA-B3A8-FAE5AC6C796D}" srcOrd="3" destOrd="0" presId="urn:microsoft.com/office/officeart/2005/8/layout/cycle1"/>
    <dgm:cxn modelId="{2278F29D-E0F5-495F-8974-07345B53046E}" type="presParOf" srcId="{B0BC5E2A-C0E8-4227-9E4B-9B9CF1071578}" destId="{D60EF4E7-8B3B-40AB-BA43-E29D8291A516}" srcOrd="4" destOrd="0" presId="urn:microsoft.com/office/officeart/2005/8/layout/cycle1"/>
    <dgm:cxn modelId="{1DA43C7B-356F-4B28-92E3-3CAECF768D47}" type="presParOf" srcId="{B0BC5E2A-C0E8-4227-9E4B-9B9CF1071578}" destId="{6EB1F3F4-5A84-4EFE-AA44-7BCA195E657A}" srcOrd="5" destOrd="0" presId="urn:microsoft.com/office/officeart/2005/8/layout/cycle1"/>
    <dgm:cxn modelId="{0B3A9435-9E46-4915-8348-F8223B8440C5}" type="presParOf" srcId="{B0BC5E2A-C0E8-4227-9E4B-9B9CF1071578}" destId="{CDE18F84-6988-48DA-82F6-1144B5995499}" srcOrd="6" destOrd="0" presId="urn:microsoft.com/office/officeart/2005/8/layout/cycle1"/>
    <dgm:cxn modelId="{34E96628-64E0-4CBD-BC1B-7305403F6815}" type="presParOf" srcId="{B0BC5E2A-C0E8-4227-9E4B-9B9CF1071578}" destId="{C060E85D-E600-4380-9942-30292CDAC382}" srcOrd="7" destOrd="0" presId="urn:microsoft.com/office/officeart/2005/8/layout/cycle1"/>
    <dgm:cxn modelId="{9565D501-7F13-4091-8998-D72765E6B44D}" type="presParOf" srcId="{B0BC5E2A-C0E8-4227-9E4B-9B9CF1071578}" destId="{31476B4C-5240-4C06-BE68-915FB5846047}" srcOrd="8" destOrd="0" presId="urn:microsoft.com/office/officeart/2005/8/layout/cycle1"/>
    <dgm:cxn modelId="{5A90FDF1-0074-4CC0-963B-912D74A4DBE8}" type="presParOf" srcId="{B0BC5E2A-C0E8-4227-9E4B-9B9CF1071578}" destId="{03AB20F8-F7B1-491D-AF0F-2AC9BF866F77}" srcOrd="9" destOrd="0" presId="urn:microsoft.com/office/officeart/2005/8/layout/cycle1"/>
    <dgm:cxn modelId="{0D1B5DA0-8D01-4D95-A19A-ABB2763A841A}" type="presParOf" srcId="{B0BC5E2A-C0E8-4227-9E4B-9B9CF1071578}" destId="{FD3DD7DC-2768-43E4-B3E3-65AE630216D4}" srcOrd="10" destOrd="0" presId="urn:microsoft.com/office/officeart/2005/8/layout/cycle1"/>
    <dgm:cxn modelId="{85D02E45-CB72-4CD9-BBC0-72728ECE6427}" type="presParOf" srcId="{B0BC5E2A-C0E8-4227-9E4B-9B9CF1071578}" destId="{FD768F68-56B7-426C-880A-EB55C623F1F0}"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B1658D-896A-4C84-B24E-DDB0A4136D6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234AE24B-ACAE-414A-8E6B-CD45376F943A}">
      <dgm:prSet phldrT="[Text]" custT="1"/>
      <dgm:spPr/>
      <dgm:t>
        <a:bodyPr/>
        <a:lstStyle/>
        <a:p>
          <a:pPr algn="ctr"/>
          <a:r>
            <a:rPr lang="en-GB" sz="2400" dirty="0" smtClean="0"/>
            <a:t>Diagnosis (identify problems and causes</a:t>
          </a:r>
        </a:p>
      </dgm:t>
    </dgm:pt>
    <dgm:pt modelId="{D8F59300-B03B-4BC5-890E-70B591C03A5A}" type="parTrans" cxnId="{98EF9B44-8956-4075-AD80-CD6AD5BF964F}">
      <dgm:prSet/>
      <dgm:spPr/>
      <dgm:t>
        <a:bodyPr/>
        <a:lstStyle/>
        <a:p>
          <a:pPr algn="ctr"/>
          <a:endParaRPr lang="en-GB"/>
        </a:p>
      </dgm:t>
    </dgm:pt>
    <dgm:pt modelId="{562B7B69-D6C6-4EFD-955B-8CB8D568D1C9}" type="sibTrans" cxnId="{98EF9B44-8956-4075-AD80-CD6AD5BF964F}">
      <dgm:prSet/>
      <dgm:spPr/>
      <dgm:t>
        <a:bodyPr/>
        <a:lstStyle/>
        <a:p>
          <a:pPr algn="ctr"/>
          <a:endParaRPr lang="en-GB"/>
        </a:p>
      </dgm:t>
    </dgm:pt>
    <dgm:pt modelId="{F1EFF3AF-E338-4430-983A-D7BDF0D40E2C}">
      <dgm:prSet phldrT="[Text]" custT="1"/>
      <dgm:spPr/>
      <dgm:t>
        <a:bodyPr/>
        <a:lstStyle/>
        <a:p>
          <a:pPr algn="ctr"/>
          <a:r>
            <a:rPr lang="en-GB" sz="2400" dirty="0" smtClean="0"/>
            <a:t>Treat (design and implement intervention)</a:t>
          </a:r>
          <a:r>
            <a:rPr lang="en-GB" sz="1200" dirty="0" smtClean="0"/>
            <a:t> </a:t>
          </a:r>
          <a:endParaRPr lang="en-GB" sz="1200" dirty="0"/>
        </a:p>
      </dgm:t>
    </dgm:pt>
    <dgm:pt modelId="{DB795114-B7AE-498E-8776-8A964F7759A1}" type="parTrans" cxnId="{4EC38C4D-AB41-4BD6-8A6B-8FC745D1F9CC}">
      <dgm:prSet/>
      <dgm:spPr/>
      <dgm:t>
        <a:bodyPr/>
        <a:lstStyle/>
        <a:p>
          <a:pPr algn="ctr"/>
          <a:endParaRPr lang="en-GB"/>
        </a:p>
      </dgm:t>
    </dgm:pt>
    <dgm:pt modelId="{BD7CA309-FA16-4E79-B52F-D0466B376877}" type="sibTrans" cxnId="{4EC38C4D-AB41-4BD6-8A6B-8FC745D1F9CC}">
      <dgm:prSet/>
      <dgm:spPr/>
      <dgm:t>
        <a:bodyPr/>
        <a:lstStyle/>
        <a:p>
          <a:pPr algn="ctr"/>
          <a:endParaRPr lang="en-GB"/>
        </a:p>
      </dgm:t>
    </dgm:pt>
    <dgm:pt modelId="{BDBC6D29-A2D7-43D7-9106-710036F0ACA6}">
      <dgm:prSet phldrT="[Text]" custT="1"/>
      <dgm:spPr/>
      <dgm:t>
        <a:bodyPr/>
        <a:lstStyle/>
        <a:p>
          <a:pPr algn="ctr"/>
          <a:r>
            <a:rPr lang="en-GB" sz="2400" dirty="0" smtClean="0"/>
            <a:t>Follow up (measure outcomes)  </a:t>
          </a:r>
          <a:endParaRPr lang="en-GB" sz="2400" dirty="0"/>
        </a:p>
      </dgm:t>
    </dgm:pt>
    <dgm:pt modelId="{2DF662C8-1D58-43ED-A06A-179337E1BE77}" type="parTrans" cxnId="{7FEE7970-E8FB-474F-89DA-7CB8E4A11D25}">
      <dgm:prSet/>
      <dgm:spPr/>
      <dgm:t>
        <a:bodyPr/>
        <a:lstStyle/>
        <a:p>
          <a:pPr algn="ctr"/>
          <a:endParaRPr lang="en-GB"/>
        </a:p>
      </dgm:t>
    </dgm:pt>
    <dgm:pt modelId="{A31DA406-5D29-4B61-9C2E-5616A0E63A9C}" type="sibTrans" cxnId="{7FEE7970-E8FB-474F-89DA-7CB8E4A11D25}">
      <dgm:prSet/>
      <dgm:spPr/>
      <dgm:t>
        <a:bodyPr/>
        <a:lstStyle/>
        <a:p>
          <a:pPr algn="ctr"/>
          <a:endParaRPr lang="en-GB"/>
        </a:p>
      </dgm:t>
    </dgm:pt>
    <dgm:pt modelId="{CE93A36D-4C84-486C-BDCD-6E424EA6265C}">
      <dgm:prSet phldrT="[Text]" custT="1"/>
      <dgm:spPr/>
      <dgm:t>
        <a:bodyPr/>
        <a:lstStyle/>
        <a:p>
          <a:pPr algn="ctr"/>
          <a:r>
            <a:rPr lang="en-GB" sz="2400" dirty="0" smtClean="0"/>
            <a:t>Examine (measure existing practice) </a:t>
          </a:r>
          <a:endParaRPr lang="en-GB" sz="2400" dirty="0"/>
        </a:p>
      </dgm:t>
    </dgm:pt>
    <dgm:pt modelId="{35A6CE5F-3BF5-414C-9BA2-BE7C4C6FDA7B}" type="parTrans" cxnId="{8D8D0937-1F17-48FA-B192-5D2C32B28118}">
      <dgm:prSet/>
      <dgm:spPr/>
      <dgm:t>
        <a:bodyPr/>
        <a:lstStyle/>
        <a:p>
          <a:pPr algn="ctr"/>
          <a:endParaRPr lang="en-GB"/>
        </a:p>
      </dgm:t>
    </dgm:pt>
    <dgm:pt modelId="{E21E9F71-A10C-44D9-8EC7-71F00A9AE09C}" type="sibTrans" cxnId="{8D8D0937-1F17-48FA-B192-5D2C32B28118}">
      <dgm:prSet/>
      <dgm:spPr/>
      <dgm:t>
        <a:bodyPr/>
        <a:lstStyle/>
        <a:p>
          <a:pPr algn="ctr"/>
          <a:endParaRPr lang="en-GB"/>
        </a:p>
      </dgm:t>
    </dgm:pt>
    <dgm:pt modelId="{B0BC5E2A-C0E8-4227-9E4B-9B9CF1071578}" type="pres">
      <dgm:prSet presAssocID="{C8B1658D-896A-4C84-B24E-DDB0A4136D61}" presName="cycle" presStyleCnt="0">
        <dgm:presLayoutVars>
          <dgm:dir/>
          <dgm:resizeHandles val="exact"/>
        </dgm:presLayoutVars>
      </dgm:prSet>
      <dgm:spPr/>
      <dgm:t>
        <a:bodyPr/>
        <a:lstStyle/>
        <a:p>
          <a:endParaRPr lang="en-GB"/>
        </a:p>
      </dgm:t>
    </dgm:pt>
    <dgm:pt modelId="{F3C38B3E-18C9-4FFF-A37A-7D37DAEC526A}" type="pres">
      <dgm:prSet presAssocID="{234AE24B-ACAE-414A-8E6B-CD45376F943A}" presName="dummy" presStyleCnt="0"/>
      <dgm:spPr/>
    </dgm:pt>
    <dgm:pt modelId="{F217B465-D61F-4455-9595-0EAFDAB7843D}" type="pres">
      <dgm:prSet presAssocID="{234AE24B-ACAE-414A-8E6B-CD45376F943A}" presName="node" presStyleLbl="revTx" presStyleIdx="0" presStyleCnt="4" custScaleX="143489">
        <dgm:presLayoutVars>
          <dgm:bulletEnabled val="1"/>
        </dgm:presLayoutVars>
      </dgm:prSet>
      <dgm:spPr/>
      <dgm:t>
        <a:bodyPr/>
        <a:lstStyle/>
        <a:p>
          <a:endParaRPr lang="en-GB"/>
        </a:p>
      </dgm:t>
    </dgm:pt>
    <dgm:pt modelId="{C6DB6D07-74F9-4D52-BB04-833217A25A91}" type="pres">
      <dgm:prSet presAssocID="{562B7B69-D6C6-4EFD-955B-8CB8D568D1C9}" presName="sibTrans" presStyleLbl="node1" presStyleIdx="0" presStyleCnt="4"/>
      <dgm:spPr/>
      <dgm:t>
        <a:bodyPr/>
        <a:lstStyle/>
        <a:p>
          <a:endParaRPr lang="en-GB"/>
        </a:p>
      </dgm:t>
    </dgm:pt>
    <dgm:pt modelId="{5FBAB6CB-B0A8-4AEA-B3A8-FAE5AC6C796D}" type="pres">
      <dgm:prSet presAssocID="{F1EFF3AF-E338-4430-983A-D7BDF0D40E2C}" presName="dummy" presStyleCnt="0"/>
      <dgm:spPr/>
    </dgm:pt>
    <dgm:pt modelId="{D60EF4E7-8B3B-40AB-BA43-E29D8291A516}" type="pres">
      <dgm:prSet presAssocID="{F1EFF3AF-E338-4430-983A-D7BDF0D40E2C}" presName="node" presStyleLbl="revTx" presStyleIdx="1" presStyleCnt="4" custScaleX="135855">
        <dgm:presLayoutVars>
          <dgm:bulletEnabled val="1"/>
        </dgm:presLayoutVars>
      </dgm:prSet>
      <dgm:spPr/>
      <dgm:t>
        <a:bodyPr/>
        <a:lstStyle/>
        <a:p>
          <a:endParaRPr lang="en-GB"/>
        </a:p>
      </dgm:t>
    </dgm:pt>
    <dgm:pt modelId="{6EB1F3F4-5A84-4EFE-AA44-7BCA195E657A}" type="pres">
      <dgm:prSet presAssocID="{BD7CA309-FA16-4E79-B52F-D0466B376877}" presName="sibTrans" presStyleLbl="node1" presStyleIdx="1" presStyleCnt="4" custLinFactNeighborX="-2603" custLinFactNeighborY="-7809"/>
      <dgm:spPr/>
      <dgm:t>
        <a:bodyPr/>
        <a:lstStyle/>
        <a:p>
          <a:endParaRPr lang="en-GB"/>
        </a:p>
      </dgm:t>
    </dgm:pt>
    <dgm:pt modelId="{CDE18F84-6988-48DA-82F6-1144B5995499}" type="pres">
      <dgm:prSet presAssocID="{BDBC6D29-A2D7-43D7-9106-710036F0ACA6}" presName="dummy" presStyleCnt="0"/>
      <dgm:spPr/>
    </dgm:pt>
    <dgm:pt modelId="{C060E85D-E600-4380-9942-30292CDAC382}" type="pres">
      <dgm:prSet presAssocID="{BDBC6D29-A2D7-43D7-9106-710036F0ACA6}" presName="node" presStyleLbl="revTx" presStyleIdx="2" presStyleCnt="4" custScaleX="135652">
        <dgm:presLayoutVars>
          <dgm:bulletEnabled val="1"/>
        </dgm:presLayoutVars>
      </dgm:prSet>
      <dgm:spPr/>
      <dgm:t>
        <a:bodyPr/>
        <a:lstStyle/>
        <a:p>
          <a:endParaRPr lang="en-GB"/>
        </a:p>
      </dgm:t>
    </dgm:pt>
    <dgm:pt modelId="{31476B4C-5240-4C06-BE68-915FB5846047}" type="pres">
      <dgm:prSet presAssocID="{A31DA406-5D29-4B61-9C2E-5616A0E63A9C}" presName="sibTrans" presStyleLbl="node1" presStyleIdx="2" presStyleCnt="4"/>
      <dgm:spPr/>
      <dgm:t>
        <a:bodyPr/>
        <a:lstStyle/>
        <a:p>
          <a:endParaRPr lang="en-GB"/>
        </a:p>
      </dgm:t>
    </dgm:pt>
    <dgm:pt modelId="{03AB20F8-F7B1-491D-AF0F-2AC9BF866F77}" type="pres">
      <dgm:prSet presAssocID="{CE93A36D-4C84-486C-BDCD-6E424EA6265C}" presName="dummy" presStyleCnt="0"/>
      <dgm:spPr/>
    </dgm:pt>
    <dgm:pt modelId="{FD3DD7DC-2768-43E4-B3E3-65AE630216D4}" type="pres">
      <dgm:prSet presAssocID="{CE93A36D-4C84-486C-BDCD-6E424EA6265C}" presName="node" presStyleLbl="revTx" presStyleIdx="3" presStyleCnt="4" custScaleX="116363">
        <dgm:presLayoutVars>
          <dgm:bulletEnabled val="1"/>
        </dgm:presLayoutVars>
      </dgm:prSet>
      <dgm:spPr/>
      <dgm:t>
        <a:bodyPr/>
        <a:lstStyle/>
        <a:p>
          <a:endParaRPr lang="en-GB"/>
        </a:p>
      </dgm:t>
    </dgm:pt>
    <dgm:pt modelId="{FD768F68-56B7-426C-880A-EB55C623F1F0}" type="pres">
      <dgm:prSet presAssocID="{E21E9F71-A10C-44D9-8EC7-71F00A9AE09C}" presName="sibTrans" presStyleLbl="node1" presStyleIdx="3" presStyleCnt="4"/>
      <dgm:spPr/>
      <dgm:t>
        <a:bodyPr/>
        <a:lstStyle/>
        <a:p>
          <a:endParaRPr lang="en-GB"/>
        </a:p>
      </dgm:t>
    </dgm:pt>
  </dgm:ptLst>
  <dgm:cxnLst>
    <dgm:cxn modelId="{AFCC2412-C0C1-4249-8BA8-41A39AC3162A}" type="presOf" srcId="{F1EFF3AF-E338-4430-983A-D7BDF0D40E2C}" destId="{D60EF4E7-8B3B-40AB-BA43-E29D8291A516}" srcOrd="0" destOrd="0" presId="urn:microsoft.com/office/officeart/2005/8/layout/cycle1"/>
    <dgm:cxn modelId="{92AF152E-6F73-4657-A087-D434EA439CDA}" type="presOf" srcId="{CE93A36D-4C84-486C-BDCD-6E424EA6265C}" destId="{FD3DD7DC-2768-43E4-B3E3-65AE630216D4}" srcOrd="0" destOrd="0" presId="urn:microsoft.com/office/officeart/2005/8/layout/cycle1"/>
    <dgm:cxn modelId="{FC31E104-95BE-48AC-8B84-92016744F834}" type="presOf" srcId="{A31DA406-5D29-4B61-9C2E-5616A0E63A9C}" destId="{31476B4C-5240-4C06-BE68-915FB5846047}" srcOrd="0" destOrd="0" presId="urn:microsoft.com/office/officeart/2005/8/layout/cycle1"/>
    <dgm:cxn modelId="{2D3A4E52-1CBF-409B-98F5-65CFAC6CA8B4}" type="presOf" srcId="{562B7B69-D6C6-4EFD-955B-8CB8D568D1C9}" destId="{C6DB6D07-74F9-4D52-BB04-833217A25A91}" srcOrd="0" destOrd="0" presId="urn:microsoft.com/office/officeart/2005/8/layout/cycle1"/>
    <dgm:cxn modelId="{98EF9B44-8956-4075-AD80-CD6AD5BF964F}" srcId="{C8B1658D-896A-4C84-B24E-DDB0A4136D61}" destId="{234AE24B-ACAE-414A-8E6B-CD45376F943A}" srcOrd="0" destOrd="0" parTransId="{D8F59300-B03B-4BC5-890E-70B591C03A5A}" sibTransId="{562B7B69-D6C6-4EFD-955B-8CB8D568D1C9}"/>
    <dgm:cxn modelId="{7FEE7970-E8FB-474F-89DA-7CB8E4A11D25}" srcId="{C8B1658D-896A-4C84-B24E-DDB0A4136D61}" destId="{BDBC6D29-A2D7-43D7-9106-710036F0ACA6}" srcOrd="2" destOrd="0" parTransId="{2DF662C8-1D58-43ED-A06A-179337E1BE77}" sibTransId="{A31DA406-5D29-4B61-9C2E-5616A0E63A9C}"/>
    <dgm:cxn modelId="{F87AE933-E78B-48AF-A8F5-E81B79752BE2}" type="presOf" srcId="{BDBC6D29-A2D7-43D7-9106-710036F0ACA6}" destId="{C060E85D-E600-4380-9942-30292CDAC382}" srcOrd="0" destOrd="0" presId="urn:microsoft.com/office/officeart/2005/8/layout/cycle1"/>
    <dgm:cxn modelId="{B09607CC-2980-47E9-8F74-588A0C957A68}" type="presOf" srcId="{E21E9F71-A10C-44D9-8EC7-71F00A9AE09C}" destId="{FD768F68-56B7-426C-880A-EB55C623F1F0}" srcOrd="0" destOrd="0" presId="urn:microsoft.com/office/officeart/2005/8/layout/cycle1"/>
    <dgm:cxn modelId="{8D8D0937-1F17-48FA-B192-5D2C32B28118}" srcId="{C8B1658D-896A-4C84-B24E-DDB0A4136D61}" destId="{CE93A36D-4C84-486C-BDCD-6E424EA6265C}" srcOrd="3" destOrd="0" parTransId="{35A6CE5F-3BF5-414C-9BA2-BE7C4C6FDA7B}" sibTransId="{E21E9F71-A10C-44D9-8EC7-71F00A9AE09C}"/>
    <dgm:cxn modelId="{347C3D1F-FED8-4D3F-A184-46B97DFBA231}" type="presOf" srcId="{234AE24B-ACAE-414A-8E6B-CD45376F943A}" destId="{F217B465-D61F-4455-9595-0EAFDAB7843D}" srcOrd="0" destOrd="0" presId="urn:microsoft.com/office/officeart/2005/8/layout/cycle1"/>
    <dgm:cxn modelId="{FB47A2EB-E7CD-45FA-B471-C63D5650E338}" type="presOf" srcId="{C8B1658D-896A-4C84-B24E-DDB0A4136D61}" destId="{B0BC5E2A-C0E8-4227-9E4B-9B9CF1071578}" srcOrd="0" destOrd="0" presId="urn:microsoft.com/office/officeart/2005/8/layout/cycle1"/>
    <dgm:cxn modelId="{4EC38C4D-AB41-4BD6-8A6B-8FC745D1F9CC}" srcId="{C8B1658D-896A-4C84-B24E-DDB0A4136D61}" destId="{F1EFF3AF-E338-4430-983A-D7BDF0D40E2C}" srcOrd="1" destOrd="0" parTransId="{DB795114-B7AE-498E-8776-8A964F7759A1}" sibTransId="{BD7CA309-FA16-4E79-B52F-D0466B376877}"/>
    <dgm:cxn modelId="{6A02F09B-56C1-41A1-8087-43260D84AF71}" type="presOf" srcId="{BD7CA309-FA16-4E79-B52F-D0466B376877}" destId="{6EB1F3F4-5A84-4EFE-AA44-7BCA195E657A}" srcOrd="0" destOrd="0" presId="urn:microsoft.com/office/officeart/2005/8/layout/cycle1"/>
    <dgm:cxn modelId="{D7C4C20B-F142-48FC-A303-5837EC27AB3E}" type="presParOf" srcId="{B0BC5E2A-C0E8-4227-9E4B-9B9CF1071578}" destId="{F3C38B3E-18C9-4FFF-A37A-7D37DAEC526A}" srcOrd="0" destOrd="0" presId="urn:microsoft.com/office/officeart/2005/8/layout/cycle1"/>
    <dgm:cxn modelId="{0D68DC0F-387F-4A84-989A-D9413564B6CA}" type="presParOf" srcId="{B0BC5E2A-C0E8-4227-9E4B-9B9CF1071578}" destId="{F217B465-D61F-4455-9595-0EAFDAB7843D}" srcOrd="1" destOrd="0" presId="urn:microsoft.com/office/officeart/2005/8/layout/cycle1"/>
    <dgm:cxn modelId="{82ADDC53-A892-4D88-9BC6-81EEAA263510}" type="presParOf" srcId="{B0BC5E2A-C0E8-4227-9E4B-9B9CF1071578}" destId="{C6DB6D07-74F9-4D52-BB04-833217A25A91}" srcOrd="2" destOrd="0" presId="urn:microsoft.com/office/officeart/2005/8/layout/cycle1"/>
    <dgm:cxn modelId="{D705810E-61EA-499F-ADA7-E47E1EC0098A}" type="presParOf" srcId="{B0BC5E2A-C0E8-4227-9E4B-9B9CF1071578}" destId="{5FBAB6CB-B0A8-4AEA-B3A8-FAE5AC6C796D}" srcOrd="3" destOrd="0" presId="urn:microsoft.com/office/officeart/2005/8/layout/cycle1"/>
    <dgm:cxn modelId="{278E5738-ABD7-42B1-ACC2-EA3FB96177CA}" type="presParOf" srcId="{B0BC5E2A-C0E8-4227-9E4B-9B9CF1071578}" destId="{D60EF4E7-8B3B-40AB-BA43-E29D8291A516}" srcOrd="4" destOrd="0" presId="urn:microsoft.com/office/officeart/2005/8/layout/cycle1"/>
    <dgm:cxn modelId="{61A4DEF1-633D-4ED0-84D0-975A5CF7F687}" type="presParOf" srcId="{B0BC5E2A-C0E8-4227-9E4B-9B9CF1071578}" destId="{6EB1F3F4-5A84-4EFE-AA44-7BCA195E657A}" srcOrd="5" destOrd="0" presId="urn:microsoft.com/office/officeart/2005/8/layout/cycle1"/>
    <dgm:cxn modelId="{FA2AD5E7-9EA1-4BC8-A4EC-4D3B7682F109}" type="presParOf" srcId="{B0BC5E2A-C0E8-4227-9E4B-9B9CF1071578}" destId="{CDE18F84-6988-48DA-82F6-1144B5995499}" srcOrd="6" destOrd="0" presId="urn:microsoft.com/office/officeart/2005/8/layout/cycle1"/>
    <dgm:cxn modelId="{E79B238E-A632-41DB-A828-06F57CBC3023}" type="presParOf" srcId="{B0BC5E2A-C0E8-4227-9E4B-9B9CF1071578}" destId="{C060E85D-E600-4380-9942-30292CDAC382}" srcOrd="7" destOrd="0" presId="urn:microsoft.com/office/officeart/2005/8/layout/cycle1"/>
    <dgm:cxn modelId="{0041A092-0045-4C94-A376-4E83536232A0}" type="presParOf" srcId="{B0BC5E2A-C0E8-4227-9E4B-9B9CF1071578}" destId="{31476B4C-5240-4C06-BE68-915FB5846047}" srcOrd="8" destOrd="0" presId="urn:microsoft.com/office/officeart/2005/8/layout/cycle1"/>
    <dgm:cxn modelId="{8797D5ED-7182-4CD0-9D0C-64BBFFD298EF}" type="presParOf" srcId="{B0BC5E2A-C0E8-4227-9E4B-9B9CF1071578}" destId="{03AB20F8-F7B1-491D-AF0F-2AC9BF866F77}" srcOrd="9" destOrd="0" presId="urn:microsoft.com/office/officeart/2005/8/layout/cycle1"/>
    <dgm:cxn modelId="{F43C6412-C297-4D53-834E-B2A812FFDEF1}" type="presParOf" srcId="{B0BC5E2A-C0E8-4227-9E4B-9B9CF1071578}" destId="{FD3DD7DC-2768-43E4-B3E3-65AE630216D4}" srcOrd="10" destOrd="0" presId="urn:microsoft.com/office/officeart/2005/8/layout/cycle1"/>
    <dgm:cxn modelId="{FBCDBEAE-39CC-4A69-90DA-44D750743825}" type="presParOf" srcId="{B0BC5E2A-C0E8-4227-9E4B-9B9CF1071578}" destId="{FD768F68-56B7-426C-880A-EB55C623F1F0}"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59922-2E06-4F8D-8FA2-E2ED7668F590}" type="doc">
      <dgm:prSet loTypeId="urn:microsoft.com/office/officeart/2005/8/layout/radial5" loCatId="cycle" qsTypeId="urn:microsoft.com/office/officeart/2005/8/quickstyle/simple4" qsCatId="simple" csTypeId="urn:microsoft.com/office/officeart/2005/8/colors/colorful1#1" csCatId="colorful" phldr="1"/>
      <dgm:spPr/>
      <dgm:t>
        <a:bodyPr/>
        <a:lstStyle/>
        <a:p>
          <a:endParaRPr lang="en-US"/>
        </a:p>
      </dgm:t>
    </dgm:pt>
    <dgm:pt modelId="{5705DC9E-2596-422E-93FB-93A43F6402AC}">
      <dgm:prSet phldrT="[Text]" custT="1"/>
      <dgm:spPr/>
      <dgm:t>
        <a:bodyPr/>
        <a:lstStyle/>
        <a:p>
          <a:r>
            <a:rPr lang="en-US" sz="2800" b="1" dirty="0"/>
            <a:t>APTS</a:t>
          </a:r>
          <a:endParaRPr lang="en-US" sz="1200" b="1" dirty="0"/>
        </a:p>
      </dgm:t>
    </dgm:pt>
    <dgm:pt modelId="{315B8A2D-72C1-411D-B10B-784D538E76D3}" type="parTrans" cxnId="{1EF86FD9-BD65-4761-8016-F6B08EC50182}">
      <dgm:prSet/>
      <dgm:spPr/>
      <dgm:t>
        <a:bodyPr/>
        <a:lstStyle/>
        <a:p>
          <a:endParaRPr lang="en-US" sz="1100" b="1"/>
        </a:p>
      </dgm:t>
    </dgm:pt>
    <dgm:pt modelId="{A7614240-70A1-41DF-8ADD-F7616442372A}" type="sibTrans" cxnId="{1EF86FD9-BD65-4761-8016-F6B08EC50182}">
      <dgm:prSet/>
      <dgm:spPr/>
      <dgm:t>
        <a:bodyPr/>
        <a:lstStyle/>
        <a:p>
          <a:endParaRPr lang="en-US" sz="1100" b="1"/>
        </a:p>
      </dgm:t>
    </dgm:pt>
    <dgm:pt modelId="{68EAD339-DBAC-4C90-B366-F101D25B4794}">
      <dgm:prSet phldrT="[Text]" custT="1"/>
      <dgm:spPr/>
      <dgm:t>
        <a:bodyPr/>
        <a:lstStyle/>
        <a:p>
          <a:r>
            <a:rPr lang="en-US" sz="1100" b="1" dirty="0"/>
            <a:t>Efficient Budget Utilization</a:t>
          </a:r>
        </a:p>
      </dgm:t>
    </dgm:pt>
    <dgm:pt modelId="{23CCE413-5394-4D25-B66A-FAB8E2842F53}" type="parTrans" cxnId="{E069CC34-8462-4506-B8ED-388760CC4BE7}">
      <dgm:prSet custT="1"/>
      <dgm:spPr/>
      <dgm:t>
        <a:bodyPr/>
        <a:lstStyle/>
        <a:p>
          <a:endParaRPr lang="en-US" sz="1100" b="1"/>
        </a:p>
      </dgm:t>
    </dgm:pt>
    <dgm:pt modelId="{115286A1-0E92-46E4-8CF0-5D8E9F305D8D}" type="sibTrans" cxnId="{E069CC34-8462-4506-B8ED-388760CC4BE7}">
      <dgm:prSet/>
      <dgm:spPr/>
      <dgm:t>
        <a:bodyPr/>
        <a:lstStyle/>
        <a:p>
          <a:endParaRPr lang="en-US" sz="1100" b="1"/>
        </a:p>
      </dgm:t>
    </dgm:pt>
    <dgm:pt modelId="{A0D271BD-7D46-4888-8723-8BBEE028EF6D}">
      <dgm:prSet phldrT="[Text]" custT="1"/>
      <dgm:spPr/>
      <dgm:t>
        <a:bodyPr/>
        <a:lstStyle/>
        <a:p>
          <a:r>
            <a:rPr lang="en-US" sz="1100" b="1" dirty="0"/>
            <a:t>Reliable Information</a:t>
          </a:r>
        </a:p>
      </dgm:t>
    </dgm:pt>
    <dgm:pt modelId="{203BE7FA-A007-4148-A290-54956A479947}" type="parTrans" cxnId="{9A521DD2-3927-4E51-AFF0-E9B28702E85A}">
      <dgm:prSet custT="1"/>
      <dgm:spPr/>
      <dgm:t>
        <a:bodyPr/>
        <a:lstStyle/>
        <a:p>
          <a:endParaRPr lang="en-US" sz="1100" b="1"/>
        </a:p>
      </dgm:t>
    </dgm:pt>
    <dgm:pt modelId="{EF7377CF-0A43-4DFD-9B06-A784668D5C78}" type="sibTrans" cxnId="{9A521DD2-3927-4E51-AFF0-E9B28702E85A}">
      <dgm:prSet/>
      <dgm:spPr/>
      <dgm:t>
        <a:bodyPr/>
        <a:lstStyle/>
        <a:p>
          <a:endParaRPr lang="en-US" sz="1100" b="1"/>
        </a:p>
      </dgm:t>
    </dgm:pt>
    <dgm:pt modelId="{5989772F-8236-494F-8F0A-788DA75932B0}">
      <dgm:prSet phldrT="[Text]" custT="1"/>
      <dgm:spPr/>
      <dgm:t>
        <a:bodyPr/>
        <a:lstStyle/>
        <a:p>
          <a:r>
            <a:rPr lang="en-US" sz="1100" b="1" dirty="0"/>
            <a:t>Effective Workforce Deployment &amp; Development</a:t>
          </a:r>
        </a:p>
      </dgm:t>
    </dgm:pt>
    <dgm:pt modelId="{35CFB29B-AEDF-4EBB-8BDF-B3252A39043D}" type="parTrans" cxnId="{B616C2B5-B9F1-4837-A50A-CAB4796C155E}">
      <dgm:prSet custT="1"/>
      <dgm:spPr/>
      <dgm:t>
        <a:bodyPr/>
        <a:lstStyle/>
        <a:p>
          <a:endParaRPr lang="en-US" sz="1100" b="1"/>
        </a:p>
      </dgm:t>
    </dgm:pt>
    <dgm:pt modelId="{7E769AD9-E89D-45F6-A584-F92FC7C2DB29}" type="sibTrans" cxnId="{B616C2B5-B9F1-4837-A50A-CAB4796C155E}">
      <dgm:prSet/>
      <dgm:spPr/>
      <dgm:t>
        <a:bodyPr/>
        <a:lstStyle/>
        <a:p>
          <a:endParaRPr lang="en-US" sz="1100" b="1"/>
        </a:p>
      </dgm:t>
    </dgm:pt>
    <dgm:pt modelId="{7F6FC7EF-A17F-4738-8CEB-65FC1B7ADB05}">
      <dgm:prSet phldrT="[Text]" custT="1"/>
      <dgm:spPr/>
      <dgm:t>
        <a:bodyPr/>
        <a:lstStyle/>
        <a:p>
          <a:r>
            <a:rPr lang="en-US" sz="1100" b="1" dirty="0"/>
            <a:t>Transparent and </a:t>
          </a:r>
          <a:r>
            <a:rPr lang="en-US" sz="1100" b="1" dirty="0" err="1"/>
            <a:t>Accaountable</a:t>
          </a:r>
          <a:r>
            <a:rPr lang="en-US" sz="1100" b="1" dirty="0"/>
            <a:t> Transactions</a:t>
          </a:r>
        </a:p>
      </dgm:t>
    </dgm:pt>
    <dgm:pt modelId="{6E439810-883B-4481-B2A4-8C089898214C}" type="parTrans" cxnId="{569C094B-7E1E-4078-AD7A-B1F79B15FD0B}">
      <dgm:prSet custT="1"/>
      <dgm:spPr/>
      <dgm:t>
        <a:bodyPr/>
        <a:lstStyle/>
        <a:p>
          <a:endParaRPr lang="en-US" sz="1100" b="1"/>
        </a:p>
      </dgm:t>
    </dgm:pt>
    <dgm:pt modelId="{AC56752E-6A69-40AB-8E7F-729785AFA666}" type="sibTrans" cxnId="{569C094B-7E1E-4078-AD7A-B1F79B15FD0B}">
      <dgm:prSet/>
      <dgm:spPr/>
      <dgm:t>
        <a:bodyPr/>
        <a:lstStyle/>
        <a:p>
          <a:endParaRPr lang="en-US" sz="1100" b="1"/>
        </a:p>
      </dgm:t>
    </dgm:pt>
    <dgm:pt modelId="{88E8EB4E-2141-4CCB-AAB7-8AD025902007}">
      <dgm:prSet custT="1"/>
      <dgm:spPr/>
      <dgm:t>
        <a:bodyPr/>
        <a:lstStyle/>
        <a:p>
          <a:r>
            <a:rPr lang="en-US" sz="1100" b="1" dirty="0"/>
            <a:t>Improved Customer Satisfaction</a:t>
          </a:r>
        </a:p>
      </dgm:t>
    </dgm:pt>
    <dgm:pt modelId="{B36EC6B3-1D8D-43BD-A989-A29AB12DD41E}" type="parTrans" cxnId="{DE6747D2-91D0-4E3A-81B8-C7EEECD16C61}">
      <dgm:prSet custT="1"/>
      <dgm:spPr/>
      <dgm:t>
        <a:bodyPr/>
        <a:lstStyle/>
        <a:p>
          <a:endParaRPr lang="en-US" sz="1100" b="1"/>
        </a:p>
      </dgm:t>
    </dgm:pt>
    <dgm:pt modelId="{F17848C8-99B6-4F75-8689-9238A0095E76}" type="sibTrans" cxnId="{DE6747D2-91D0-4E3A-81B8-C7EEECD16C61}">
      <dgm:prSet/>
      <dgm:spPr/>
      <dgm:t>
        <a:bodyPr/>
        <a:lstStyle/>
        <a:p>
          <a:endParaRPr lang="en-US" sz="1100" b="1"/>
        </a:p>
      </dgm:t>
    </dgm:pt>
    <dgm:pt modelId="{F175AFAE-35E4-4205-9453-8A663E8AF78E}" type="pres">
      <dgm:prSet presAssocID="{FD359922-2E06-4F8D-8FA2-E2ED7668F590}" presName="Name0" presStyleCnt="0">
        <dgm:presLayoutVars>
          <dgm:chMax val="1"/>
          <dgm:dir/>
          <dgm:animLvl val="ctr"/>
          <dgm:resizeHandles val="exact"/>
        </dgm:presLayoutVars>
      </dgm:prSet>
      <dgm:spPr/>
      <dgm:t>
        <a:bodyPr/>
        <a:lstStyle/>
        <a:p>
          <a:endParaRPr lang="en-US"/>
        </a:p>
      </dgm:t>
    </dgm:pt>
    <dgm:pt modelId="{94A1852B-B424-4B7A-A3BE-E13F7083DFE1}" type="pres">
      <dgm:prSet presAssocID="{5705DC9E-2596-422E-93FB-93A43F6402AC}" presName="centerShape" presStyleLbl="node0" presStyleIdx="0" presStyleCnt="1"/>
      <dgm:spPr/>
      <dgm:t>
        <a:bodyPr/>
        <a:lstStyle/>
        <a:p>
          <a:endParaRPr lang="en-US"/>
        </a:p>
      </dgm:t>
    </dgm:pt>
    <dgm:pt modelId="{682F534E-91A2-43E3-9798-93A7E7EC0069}" type="pres">
      <dgm:prSet presAssocID="{23CCE413-5394-4D25-B66A-FAB8E2842F53}" presName="parTrans" presStyleLbl="sibTrans2D1" presStyleIdx="0" presStyleCnt="5"/>
      <dgm:spPr/>
      <dgm:t>
        <a:bodyPr/>
        <a:lstStyle/>
        <a:p>
          <a:endParaRPr lang="en-US"/>
        </a:p>
      </dgm:t>
    </dgm:pt>
    <dgm:pt modelId="{CAD66B21-CEBC-43F3-80B6-1B724DED68A5}" type="pres">
      <dgm:prSet presAssocID="{23CCE413-5394-4D25-B66A-FAB8E2842F53}" presName="connectorText" presStyleLbl="sibTrans2D1" presStyleIdx="0" presStyleCnt="5"/>
      <dgm:spPr/>
      <dgm:t>
        <a:bodyPr/>
        <a:lstStyle/>
        <a:p>
          <a:endParaRPr lang="en-US"/>
        </a:p>
      </dgm:t>
    </dgm:pt>
    <dgm:pt modelId="{0CBAFF30-0258-47EC-B575-C4779AB3A6B9}" type="pres">
      <dgm:prSet presAssocID="{68EAD339-DBAC-4C90-B366-F101D25B4794}" presName="node" presStyleLbl="node1" presStyleIdx="0" presStyleCnt="5" custRadScaleRad="100096">
        <dgm:presLayoutVars>
          <dgm:bulletEnabled val="1"/>
        </dgm:presLayoutVars>
      </dgm:prSet>
      <dgm:spPr/>
      <dgm:t>
        <a:bodyPr/>
        <a:lstStyle/>
        <a:p>
          <a:endParaRPr lang="en-US"/>
        </a:p>
      </dgm:t>
    </dgm:pt>
    <dgm:pt modelId="{5F8FEDE0-185A-4B6A-BFC5-26F74BD9ECEE}" type="pres">
      <dgm:prSet presAssocID="{B36EC6B3-1D8D-43BD-A989-A29AB12DD41E}" presName="parTrans" presStyleLbl="sibTrans2D1" presStyleIdx="1" presStyleCnt="5"/>
      <dgm:spPr/>
      <dgm:t>
        <a:bodyPr/>
        <a:lstStyle/>
        <a:p>
          <a:endParaRPr lang="en-US"/>
        </a:p>
      </dgm:t>
    </dgm:pt>
    <dgm:pt modelId="{2CA3A0A8-005C-48EA-B577-9505DE93478A}" type="pres">
      <dgm:prSet presAssocID="{B36EC6B3-1D8D-43BD-A989-A29AB12DD41E}" presName="connectorText" presStyleLbl="sibTrans2D1" presStyleIdx="1" presStyleCnt="5"/>
      <dgm:spPr/>
      <dgm:t>
        <a:bodyPr/>
        <a:lstStyle/>
        <a:p>
          <a:endParaRPr lang="en-US"/>
        </a:p>
      </dgm:t>
    </dgm:pt>
    <dgm:pt modelId="{5B1C3CAF-F620-49CC-A201-E631732B52EE}" type="pres">
      <dgm:prSet presAssocID="{88E8EB4E-2141-4CCB-AAB7-8AD025902007}" presName="node" presStyleLbl="node1" presStyleIdx="1" presStyleCnt="5">
        <dgm:presLayoutVars>
          <dgm:bulletEnabled val="1"/>
        </dgm:presLayoutVars>
      </dgm:prSet>
      <dgm:spPr/>
      <dgm:t>
        <a:bodyPr/>
        <a:lstStyle/>
        <a:p>
          <a:endParaRPr lang="en-US"/>
        </a:p>
      </dgm:t>
    </dgm:pt>
    <dgm:pt modelId="{D06D96E2-B6CE-40C7-A871-B7C4EDB84412}" type="pres">
      <dgm:prSet presAssocID="{203BE7FA-A007-4148-A290-54956A479947}" presName="parTrans" presStyleLbl="sibTrans2D1" presStyleIdx="2" presStyleCnt="5"/>
      <dgm:spPr/>
      <dgm:t>
        <a:bodyPr/>
        <a:lstStyle/>
        <a:p>
          <a:endParaRPr lang="en-US"/>
        </a:p>
      </dgm:t>
    </dgm:pt>
    <dgm:pt modelId="{F069AE9C-9A08-4F90-BBE2-E296A13BD191}" type="pres">
      <dgm:prSet presAssocID="{203BE7FA-A007-4148-A290-54956A479947}" presName="connectorText" presStyleLbl="sibTrans2D1" presStyleIdx="2" presStyleCnt="5"/>
      <dgm:spPr/>
      <dgm:t>
        <a:bodyPr/>
        <a:lstStyle/>
        <a:p>
          <a:endParaRPr lang="en-US"/>
        </a:p>
      </dgm:t>
    </dgm:pt>
    <dgm:pt modelId="{D3D9F490-5902-4936-9AD3-E0AF5EEF30FE}" type="pres">
      <dgm:prSet presAssocID="{A0D271BD-7D46-4888-8723-8BBEE028EF6D}" presName="node" presStyleLbl="node1" presStyleIdx="2" presStyleCnt="5">
        <dgm:presLayoutVars>
          <dgm:bulletEnabled val="1"/>
        </dgm:presLayoutVars>
      </dgm:prSet>
      <dgm:spPr/>
      <dgm:t>
        <a:bodyPr/>
        <a:lstStyle/>
        <a:p>
          <a:endParaRPr lang="en-US"/>
        </a:p>
      </dgm:t>
    </dgm:pt>
    <dgm:pt modelId="{EF166084-659F-4718-8A55-286F8BA9011F}" type="pres">
      <dgm:prSet presAssocID="{35CFB29B-AEDF-4EBB-8BDF-B3252A39043D}" presName="parTrans" presStyleLbl="sibTrans2D1" presStyleIdx="3" presStyleCnt="5"/>
      <dgm:spPr/>
      <dgm:t>
        <a:bodyPr/>
        <a:lstStyle/>
        <a:p>
          <a:endParaRPr lang="en-US"/>
        </a:p>
      </dgm:t>
    </dgm:pt>
    <dgm:pt modelId="{C9F1680A-E156-4802-95B0-37026F2189C4}" type="pres">
      <dgm:prSet presAssocID="{35CFB29B-AEDF-4EBB-8BDF-B3252A39043D}" presName="connectorText" presStyleLbl="sibTrans2D1" presStyleIdx="3" presStyleCnt="5"/>
      <dgm:spPr/>
      <dgm:t>
        <a:bodyPr/>
        <a:lstStyle/>
        <a:p>
          <a:endParaRPr lang="en-US"/>
        </a:p>
      </dgm:t>
    </dgm:pt>
    <dgm:pt modelId="{09FAAFE1-3CF1-4F1C-A969-D31D831664B8}" type="pres">
      <dgm:prSet presAssocID="{5989772F-8236-494F-8F0A-788DA75932B0}" presName="node" presStyleLbl="node1" presStyleIdx="3" presStyleCnt="5">
        <dgm:presLayoutVars>
          <dgm:bulletEnabled val="1"/>
        </dgm:presLayoutVars>
      </dgm:prSet>
      <dgm:spPr/>
      <dgm:t>
        <a:bodyPr/>
        <a:lstStyle/>
        <a:p>
          <a:endParaRPr lang="en-US"/>
        </a:p>
      </dgm:t>
    </dgm:pt>
    <dgm:pt modelId="{97245C92-601A-41BD-98A9-EC77DD9DA245}" type="pres">
      <dgm:prSet presAssocID="{6E439810-883B-4481-B2A4-8C089898214C}" presName="parTrans" presStyleLbl="sibTrans2D1" presStyleIdx="4" presStyleCnt="5"/>
      <dgm:spPr/>
      <dgm:t>
        <a:bodyPr/>
        <a:lstStyle/>
        <a:p>
          <a:endParaRPr lang="en-US"/>
        </a:p>
      </dgm:t>
    </dgm:pt>
    <dgm:pt modelId="{EC667702-B52B-448E-9BD6-49E7E35E45F3}" type="pres">
      <dgm:prSet presAssocID="{6E439810-883B-4481-B2A4-8C089898214C}" presName="connectorText" presStyleLbl="sibTrans2D1" presStyleIdx="4" presStyleCnt="5"/>
      <dgm:spPr/>
      <dgm:t>
        <a:bodyPr/>
        <a:lstStyle/>
        <a:p>
          <a:endParaRPr lang="en-US"/>
        </a:p>
      </dgm:t>
    </dgm:pt>
    <dgm:pt modelId="{0219EDC2-2EC3-4176-9FB0-2020A2DC8638}" type="pres">
      <dgm:prSet presAssocID="{7F6FC7EF-A17F-4738-8CEB-65FC1B7ADB05}" presName="node" presStyleLbl="node1" presStyleIdx="4" presStyleCnt="5">
        <dgm:presLayoutVars>
          <dgm:bulletEnabled val="1"/>
        </dgm:presLayoutVars>
      </dgm:prSet>
      <dgm:spPr/>
      <dgm:t>
        <a:bodyPr/>
        <a:lstStyle/>
        <a:p>
          <a:endParaRPr lang="en-US"/>
        </a:p>
      </dgm:t>
    </dgm:pt>
  </dgm:ptLst>
  <dgm:cxnLst>
    <dgm:cxn modelId="{679D9166-4300-4FD8-8DCD-0E35D7B82020}" type="presOf" srcId="{68EAD339-DBAC-4C90-B366-F101D25B4794}" destId="{0CBAFF30-0258-47EC-B575-C4779AB3A6B9}" srcOrd="0" destOrd="0" presId="urn:microsoft.com/office/officeart/2005/8/layout/radial5"/>
    <dgm:cxn modelId="{7EBB8721-7AB1-411B-88EC-983B19576B1E}" type="presOf" srcId="{88E8EB4E-2141-4CCB-AAB7-8AD025902007}" destId="{5B1C3CAF-F620-49CC-A201-E631732B52EE}" srcOrd="0" destOrd="0" presId="urn:microsoft.com/office/officeart/2005/8/layout/radial5"/>
    <dgm:cxn modelId="{3F3FFD80-0EEE-4547-95A8-FA395E03447D}" type="presOf" srcId="{FD359922-2E06-4F8D-8FA2-E2ED7668F590}" destId="{F175AFAE-35E4-4205-9453-8A663E8AF78E}" srcOrd="0" destOrd="0" presId="urn:microsoft.com/office/officeart/2005/8/layout/radial5"/>
    <dgm:cxn modelId="{8786E2F1-64BE-4F79-BB35-E68ED70C176D}" type="presOf" srcId="{7F6FC7EF-A17F-4738-8CEB-65FC1B7ADB05}" destId="{0219EDC2-2EC3-4176-9FB0-2020A2DC8638}" srcOrd="0" destOrd="0" presId="urn:microsoft.com/office/officeart/2005/8/layout/radial5"/>
    <dgm:cxn modelId="{E676BE14-C618-4ED4-9535-C010860622FF}" type="presOf" srcId="{23CCE413-5394-4D25-B66A-FAB8E2842F53}" destId="{CAD66B21-CEBC-43F3-80B6-1B724DED68A5}" srcOrd="1" destOrd="0" presId="urn:microsoft.com/office/officeart/2005/8/layout/radial5"/>
    <dgm:cxn modelId="{A616CAF1-5D5F-4AE6-9D06-FCB2C7A4C834}" type="presOf" srcId="{23CCE413-5394-4D25-B66A-FAB8E2842F53}" destId="{682F534E-91A2-43E3-9798-93A7E7EC0069}" srcOrd="0" destOrd="0" presId="urn:microsoft.com/office/officeart/2005/8/layout/radial5"/>
    <dgm:cxn modelId="{1EF86FD9-BD65-4761-8016-F6B08EC50182}" srcId="{FD359922-2E06-4F8D-8FA2-E2ED7668F590}" destId="{5705DC9E-2596-422E-93FB-93A43F6402AC}" srcOrd="0" destOrd="0" parTransId="{315B8A2D-72C1-411D-B10B-784D538E76D3}" sibTransId="{A7614240-70A1-41DF-8ADD-F7616442372A}"/>
    <dgm:cxn modelId="{F809B226-B14C-408D-BF3C-9B1A032CD28C}" type="presOf" srcId="{6E439810-883B-4481-B2A4-8C089898214C}" destId="{97245C92-601A-41BD-98A9-EC77DD9DA245}" srcOrd="0" destOrd="0" presId="urn:microsoft.com/office/officeart/2005/8/layout/radial5"/>
    <dgm:cxn modelId="{A8171C52-D909-46AE-A409-21D7DA35BC2A}" type="presOf" srcId="{203BE7FA-A007-4148-A290-54956A479947}" destId="{D06D96E2-B6CE-40C7-A871-B7C4EDB84412}" srcOrd="0" destOrd="0" presId="urn:microsoft.com/office/officeart/2005/8/layout/radial5"/>
    <dgm:cxn modelId="{AA0EBDAA-998A-40B6-B300-6216C84EA7C1}" type="presOf" srcId="{6E439810-883B-4481-B2A4-8C089898214C}" destId="{EC667702-B52B-448E-9BD6-49E7E35E45F3}" srcOrd="1" destOrd="0" presId="urn:microsoft.com/office/officeart/2005/8/layout/radial5"/>
    <dgm:cxn modelId="{569C094B-7E1E-4078-AD7A-B1F79B15FD0B}" srcId="{5705DC9E-2596-422E-93FB-93A43F6402AC}" destId="{7F6FC7EF-A17F-4738-8CEB-65FC1B7ADB05}" srcOrd="4" destOrd="0" parTransId="{6E439810-883B-4481-B2A4-8C089898214C}" sibTransId="{AC56752E-6A69-40AB-8E7F-729785AFA666}"/>
    <dgm:cxn modelId="{EA16F118-DDD6-4E6A-9215-8F9CE07DC7BD}" type="presOf" srcId="{35CFB29B-AEDF-4EBB-8BDF-B3252A39043D}" destId="{C9F1680A-E156-4802-95B0-37026F2189C4}" srcOrd="1" destOrd="0" presId="urn:microsoft.com/office/officeart/2005/8/layout/radial5"/>
    <dgm:cxn modelId="{A92B90EB-1D90-4A23-BD27-383539C4F546}" type="presOf" srcId="{35CFB29B-AEDF-4EBB-8BDF-B3252A39043D}" destId="{EF166084-659F-4718-8A55-286F8BA9011F}" srcOrd="0" destOrd="0" presId="urn:microsoft.com/office/officeart/2005/8/layout/radial5"/>
    <dgm:cxn modelId="{57470DF5-E9A5-4852-8781-BF77B2BCB45B}" type="presOf" srcId="{B36EC6B3-1D8D-43BD-A989-A29AB12DD41E}" destId="{5F8FEDE0-185A-4B6A-BFC5-26F74BD9ECEE}" srcOrd="0" destOrd="0" presId="urn:microsoft.com/office/officeart/2005/8/layout/radial5"/>
    <dgm:cxn modelId="{875BA715-93D7-44AE-BE19-9F9FA8F66BAD}" type="presOf" srcId="{B36EC6B3-1D8D-43BD-A989-A29AB12DD41E}" destId="{2CA3A0A8-005C-48EA-B577-9505DE93478A}" srcOrd="1" destOrd="0" presId="urn:microsoft.com/office/officeart/2005/8/layout/radial5"/>
    <dgm:cxn modelId="{AAEAF8BE-928F-4B39-B746-1103CA0088B9}" type="presOf" srcId="{203BE7FA-A007-4148-A290-54956A479947}" destId="{F069AE9C-9A08-4F90-BBE2-E296A13BD191}" srcOrd="1" destOrd="0" presId="urn:microsoft.com/office/officeart/2005/8/layout/radial5"/>
    <dgm:cxn modelId="{182B507D-23F6-4F07-BF16-A516C08CAE4B}" type="presOf" srcId="{5989772F-8236-494F-8F0A-788DA75932B0}" destId="{09FAAFE1-3CF1-4F1C-A969-D31D831664B8}" srcOrd="0" destOrd="0" presId="urn:microsoft.com/office/officeart/2005/8/layout/radial5"/>
    <dgm:cxn modelId="{B616C2B5-B9F1-4837-A50A-CAB4796C155E}" srcId="{5705DC9E-2596-422E-93FB-93A43F6402AC}" destId="{5989772F-8236-494F-8F0A-788DA75932B0}" srcOrd="3" destOrd="0" parTransId="{35CFB29B-AEDF-4EBB-8BDF-B3252A39043D}" sibTransId="{7E769AD9-E89D-45F6-A584-F92FC7C2DB29}"/>
    <dgm:cxn modelId="{DE6747D2-91D0-4E3A-81B8-C7EEECD16C61}" srcId="{5705DC9E-2596-422E-93FB-93A43F6402AC}" destId="{88E8EB4E-2141-4CCB-AAB7-8AD025902007}" srcOrd="1" destOrd="0" parTransId="{B36EC6B3-1D8D-43BD-A989-A29AB12DD41E}" sibTransId="{F17848C8-99B6-4F75-8689-9238A0095E76}"/>
    <dgm:cxn modelId="{904718FA-9CCA-436C-8EF6-5CABF38CBC92}" type="presOf" srcId="{A0D271BD-7D46-4888-8723-8BBEE028EF6D}" destId="{D3D9F490-5902-4936-9AD3-E0AF5EEF30FE}" srcOrd="0" destOrd="0" presId="urn:microsoft.com/office/officeart/2005/8/layout/radial5"/>
    <dgm:cxn modelId="{E069CC34-8462-4506-B8ED-388760CC4BE7}" srcId="{5705DC9E-2596-422E-93FB-93A43F6402AC}" destId="{68EAD339-DBAC-4C90-B366-F101D25B4794}" srcOrd="0" destOrd="0" parTransId="{23CCE413-5394-4D25-B66A-FAB8E2842F53}" sibTransId="{115286A1-0E92-46E4-8CF0-5D8E9F305D8D}"/>
    <dgm:cxn modelId="{9A521DD2-3927-4E51-AFF0-E9B28702E85A}" srcId="{5705DC9E-2596-422E-93FB-93A43F6402AC}" destId="{A0D271BD-7D46-4888-8723-8BBEE028EF6D}" srcOrd="2" destOrd="0" parTransId="{203BE7FA-A007-4148-A290-54956A479947}" sibTransId="{EF7377CF-0A43-4DFD-9B06-A784668D5C78}"/>
    <dgm:cxn modelId="{6A9DEFD1-D03D-40CB-B674-68E871958556}" type="presOf" srcId="{5705DC9E-2596-422E-93FB-93A43F6402AC}" destId="{94A1852B-B424-4B7A-A3BE-E13F7083DFE1}" srcOrd="0" destOrd="0" presId="urn:microsoft.com/office/officeart/2005/8/layout/radial5"/>
    <dgm:cxn modelId="{A6B24205-6643-42CC-AC45-3F70C627378E}" type="presParOf" srcId="{F175AFAE-35E4-4205-9453-8A663E8AF78E}" destId="{94A1852B-B424-4B7A-A3BE-E13F7083DFE1}" srcOrd="0" destOrd="0" presId="urn:microsoft.com/office/officeart/2005/8/layout/radial5"/>
    <dgm:cxn modelId="{EE823280-8E4C-4F41-8DCA-0232A2DAD3FC}" type="presParOf" srcId="{F175AFAE-35E4-4205-9453-8A663E8AF78E}" destId="{682F534E-91A2-43E3-9798-93A7E7EC0069}" srcOrd="1" destOrd="0" presId="urn:microsoft.com/office/officeart/2005/8/layout/radial5"/>
    <dgm:cxn modelId="{38331EC4-3864-48FD-8344-D9029B115931}" type="presParOf" srcId="{682F534E-91A2-43E3-9798-93A7E7EC0069}" destId="{CAD66B21-CEBC-43F3-80B6-1B724DED68A5}" srcOrd="0" destOrd="0" presId="urn:microsoft.com/office/officeart/2005/8/layout/radial5"/>
    <dgm:cxn modelId="{504EF00F-6704-4ED4-A19D-68A056B52D37}" type="presParOf" srcId="{F175AFAE-35E4-4205-9453-8A663E8AF78E}" destId="{0CBAFF30-0258-47EC-B575-C4779AB3A6B9}" srcOrd="2" destOrd="0" presId="urn:microsoft.com/office/officeart/2005/8/layout/radial5"/>
    <dgm:cxn modelId="{5AF0A043-C5C3-4F21-91F0-F211682641F9}" type="presParOf" srcId="{F175AFAE-35E4-4205-9453-8A663E8AF78E}" destId="{5F8FEDE0-185A-4B6A-BFC5-26F74BD9ECEE}" srcOrd="3" destOrd="0" presId="urn:microsoft.com/office/officeart/2005/8/layout/radial5"/>
    <dgm:cxn modelId="{7DDB4B47-9FCA-4EAA-B0CB-4AF2D6EF79EA}" type="presParOf" srcId="{5F8FEDE0-185A-4B6A-BFC5-26F74BD9ECEE}" destId="{2CA3A0A8-005C-48EA-B577-9505DE93478A}" srcOrd="0" destOrd="0" presId="urn:microsoft.com/office/officeart/2005/8/layout/radial5"/>
    <dgm:cxn modelId="{7CDB3402-83A7-406B-A56A-029B7DAEF1AF}" type="presParOf" srcId="{F175AFAE-35E4-4205-9453-8A663E8AF78E}" destId="{5B1C3CAF-F620-49CC-A201-E631732B52EE}" srcOrd="4" destOrd="0" presId="urn:microsoft.com/office/officeart/2005/8/layout/radial5"/>
    <dgm:cxn modelId="{D29CBCFC-F25F-46D6-8072-AC2E6FBA130C}" type="presParOf" srcId="{F175AFAE-35E4-4205-9453-8A663E8AF78E}" destId="{D06D96E2-B6CE-40C7-A871-B7C4EDB84412}" srcOrd="5" destOrd="0" presId="urn:microsoft.com/office/officeart/2005/8/layout/radial5"/>
    <dgm:cxn modelId="{CEC0CD79-9F24-431B-959D-05460D98E169}" type="presParOf" srcId="{D06D96E2-B6CE-40C7-A871-B7C4EDB84412}" destId="{F069AE9C-9A08-4F90-BBE2-E296A13BD191}" srcOrd="0" destOrd="0" presId="urn:microsoft.com/office/officeart/2005/8/layout/radial5"/>
    <dgm:cxn modelId="{9B716854-9D6F-4DF7-A070-6F4C2D4CB298}" type="presParOf" srcId="{F175AFAE-35E4-4205-9453-8A663E8AF78E}" destId="{D3D9F490-5902-4936-9AD3-E0AF5EEF30FE}" srcOrd="6" destOrd="0" presId="urn:microsoft.com/office/officeart/2005/8/layout/radial5"/>
    <dgm:cxn modelId="{AC2ACDEA-778A-4F87-81B0-DF404C7B6FDA}" type="presParOf" srcId="{F175AFAE-35E4-4205-9453-8A663E8AF78E}" destId="{EF166084-659F-4718-8A55-286F8BA9011F}" srcOrd="7" destOrd="0" presId="urn:microsoft.com/office/officeart/2005/8/layout/radial5"/>
    <dgm:cxn modelId="{20D14FE6-5565-4EC9-B8C0-4A2A020E3FFE}" type="presParOf" srcId="{EF166084-659F-4718-8A55-286F8BA9011F}" destId="{C9F1680A-E156-4802-95B0-37026F2189C4}" srcOrd="0" destOrd="0" presId="urn:microsoft.com/office/officeart/2005/8/layout/radial5"/>
    <dgm:cxn modelId="{1BEF8BBE-95F2-4322-AC36-DB6D85F49D28}" type="presParOf" srcId="{F175AFAE-35E4-4205-9453-8A663E8AF78E}" destId="{09FAAFE1-3CF1-4F1C-A969-D31D831664B8}" srcOrd="8" destOrd="0" presId="urn:microsoft.com/office/officeart/2005/8/layout/radial5"/>
    <dgm:cxn modelId="{E33F0CAC-5A8A-4F10-8AC7-81264D699551}" type="presParOf" srcId="{F175AFAE-35E4-4205-9453-8A663E8AF78E}" destId="{97245C92-601A-41BD-98A9-EC77DD9DA245}" srcOrd="9" destOrd="0" presId="urn:microsoft.com/office/officeart/2005/8/layout/radial5"/>
    <dgm:cxn modelId="{03DF98C2-558F-4EA0-BE38-6B20C2F251AB}" type="presParOf" srcId="{97245C92-601A-41BD-98A9-EC77DD9DA245}" destId="{EC667702-B52B-448E-9BD6-49E7E35E45F3}" srcOrd="0" destOrd="0" presId="urn:microsoft.com/office/officeart/2005/8/layout/radial5"/>
    <dgm:cxn modelId="{6E3009E5-502B-4EE2-9601-196EF3C75870}" type="presParOf" srcId="{F175AFAE-35E4-4205-9453-8A663E8AF78E}" destId="{0219EDC2-2EC3-4176-9FB0-2020A2DC8638}"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8D5FC-7225-4235-806F-9D0F01757005}">
      <dsp:nvSpPr>
        <dsp:cNvPr id="0" name=""/>
        <dsp:cNvSpPr/>
      </dsp:nvSpPr>
      <dsp:spPr>
        <a:xfrm>
          <a:off x="251819" y="1754694"/>
          <a:ext cx="2033147" cy="1016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Total number of patients</a:t>
          </a:r>
          <a:endParaRPr lang="en-US" sz="2800" kern="1200" dirty="0"/>
        </a:p>
      </dsp:txBody>
      <dsp:txXfrm>
        <a:off x="281593" y="1784468"/>
        <a:ext cx="1973599" cy="957025"/>
      </dsp:txXfrm>
    </dsp:sp>
    <dsp:sp modelId="{595E7DDE-EC96-457E-BB0F-BC8253DE346D}">
      <dsp:nvSpPr>
        <dsp:cNvPr id="0" name=""/>
        <dsp:cNvSpPr/>
      </dsp:nvSpPr>
      <dsp:spPr>
        <a:xfrm rot="18289469">
          <a:off x="1979541" y="1658236"/>
          <a:ext cx="1424110" cy="40429"/>
        </a:xfrm>
        <a:custGeom>
          <a:avLst/>
          <a:gdLst/>
          <a:ahLst/>
          <a:cxnLst/>
          <a:rect l="0" t="0" r="0" b="0"/>
          <a:pathLst>
            <a:path>
              <a:moveTo>
                <a:pt x="0" y="20214"/>
              </a:moveTo>
              <a:lnTo>
                <a:pt x="1424110"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55994" y="1642848"/>
        <a:ext cx="71205" cy="71205"/>
      </dsp:txXfrm>
    </dsp:sp>
    <dsp:sp modelId="{99069088-0102-410C-8C59-D95F9653CB8C}">
      <dsp:nvSpPr>
        <dsp:cNvPr id="0" name=""/>
        <dsp:cNvSpPr/>
      </dsp:nvSpPr>
      <dsp:spPr>
        <a:xfrm>
          <a:off x="3098226" y="585634"/>
          <a:ext cx="2033147" cy="1016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Children (</a:t>
          </a:r>
          <a:r>
            <a:rPr lang="en-US" sz="2800" kern="1200" dirty="0" smtClean="0">
              <a:solidFill>
                <a:srgbClr val="FF0000"/>
              </a:solidFill>
            </a:rPr>
            <a:t>%</a:t>
          </a:r>
          <a:r>
            <a:rPr lang="en-US" sz="2800" kern="1200" dirty="0" smtClean="0"/>
            <a:t>)</a:t>
          </a:r>
          <a:endParaRPr lang="en-US" sz="2800" kern="1200" dirty="0"/>
        </a:p>
      </dsp:txBody>
      <dsp:txXfrm>
        <a:off x="3128000" y="615408"/>
        <a:ext cx="1973599" cy="957025"/>
      </dsp:txXfrm>
    </dsp:sp>
    <dsp:sp modelId="{E7FFEA67-8026-4AAD-9D8E-BB6ABDC1AD80}">
      <dsp:nvSpPr>
        <dsp:cNvPr id="0" name=""/>
        <dsp:cNvSpPr/>
      </dsp:nvSpPr>
      <dsp:spPr>
        <a:xfrm rot="19457599">
          <a:off x="5037237" y="781441"/>
          <a:ext cx="1001531" cy="40429"/>
        </a:xfrm>
        <a:custGeom>
          <a:avLst/>
          <a:gdLst/>
          <a:ahLst/>
          <a:cxnLst/>
          <a:rect l="0" t="0" r="0" b="0"/>
          <a:pathLst>
            <a:path>
              <a:moveTo>
                <a:pt x="0" y="20214"/>
              </a:moveTo>
              <a:lnTo>
                <a:pt x="1001531"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12964" y="776618"/>
        <a:ext cx="50076" cy="50076"/>
      </dsp:txXfrm>
    </dsp:sp>
    <dsp:sp modelId="{48BB8D47-3579-4317-8800-53EBCAEBF4F4}">
      <dsp:nvSpPr>
        <dsp:cNvPr id="0" name=""/>
        <dsp:cNvSpPr/>
      </dsp:nvSpPr>
      <dsp:spPr>
        <a:xfrm>
          <a:off x="5944632" y="1104"/>
          <a:ext cx="2033147" cy="1016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First line regimen (</a:t>
          </a:r>
          <a:r>
            <a:rPr lang="en-US" sz="2800" kern="1200" dirty="0" smtClean="0">
              <a:solidFill>
                <a:srgbClr val="FF0000"/>
              </a:solidFill>
            </a:rPr>
            <a:t>%</a:t>
          </a:r>
          <a:r>
            <a:rPr lang="en-US" sz="2800" kern="1200" dirty="0" smtClean="0"/>
            <a:t>)</a:t>
          </a:r>
          <a:endParaRPr lang="en-US" sz="2800" kern="1200" dirty="0"/>
        </a:p>
      </dsp:txBody>
      <dsp:txXfrm>
        <a:off x="5974406" y="30878"/>
        <a:ext cx="1973599" cy="957025"/>
      </dsp:txXfrm>
    </dsp:sp>
    <dsp:sp modelId="{EE9E8AB3-6778-44ED-AE20-0445D0A6F284}">
      <dsp:nvSpPr>
        <dsp:cNvPr id="0" name=""/>
        <dsp:cNvSpPr/>
      </dsp:nvSpPr>
      <dsp:spPr>
        <a:xfrm rot="2142401">
          <a:off x="5037237" y="1365971"/>
          <a:ext cx="1001531" cy="40429"/>
        </a:xfrm>
        <a:custGeom>
          <a:avLst/>
          <a:gdLst/>
          <a:ahLst/>
          <a:cxnLst/>
          <a:rect l="0" t="0" r="0" b="0"/>
          <a:pathLst>
            <a:path>
              <a:moveTo>
                <a:pt x="0" y="20214"/>
              </a:moveTo>
              <a:lnTo>
                <a:pt x="1001531"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12964" y="1361148"/>
        <a:ext cx="50076" cy="50076"/>
      </dsp:txXfrm>
    </dsp:sp>
    <dsp:sp modelId="{3EC71C63-9CD3-482A-AB4C-8B52086B6FFB}">
      <dsp:nvSpPr>
        <dsp:cNvPr id="0" name=""/>
        <dsp:cNvSpPr/>
      </dsp:nvSpPr>
      <dsp:spPr>
        <a:xfrm>
          <a:off x="5944632" y="1170164"/>
          <a:ext cx="2033147" cy="1016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Alternative Regimen (</a:t>
          </a:r>
          <a:r>
            <a:rPr lang="en-US" sz="2800" kern="1200" dirty="0" smtClean="0">
              <a:solidFill>
                <a:srgbClr val="FF0000"/>
              </a:solidFill>
            </a:rPr>
            <a:t>%</a:t>
          </a:r>
          <a:r>
            <a:rPr lang="en-US" sz="2800" kern="1200" dirty="0" smtClean="0"/>
            <a:t>)</a:t>
          </a:r>
          <a:endParaRPr lang="en-US" sz="2800" kern="1200" dirty="0"/>
        </a:p>
      </dsp:txBody>
      <dsp:txXfrm>
        <a:off x="5974406" y="1199938"/>
        <a:ext cx="1973599" cy="957025"/>
      </dsp:txXfrm>
    </dsp:sp>
    <dsp:sp modelId="{883A39D2-CF3B-4852-AF7F-ED2FFD6B6A30}">
      <dsp:nvSpPr>
        <dsp:cNvPr id="0" name=""/>
        <dsp:cNvSpPr/>
      </dsp:nvSpPr>
      <dsp:spPr>
        <a:xfrm rot="3310531">
          <a:off x="1979541" y="2827296"/>
          <a:ext cx="1424110" cy="40429"/>
        </a:xfrm>
        <a:custGeom>
          <a:avLst/>
          <a:gdLst/>
          <a:ahLst/>
          <a:cxnLst/>
          <a:rect l="0" t="0" r="0" b="0"/>
          <a:pathLst>
            <a:path>
              <a:moveTo>
                <a:pt x="0" y="20214"/>
              </a:moveTo>
              <a:lnTo>
                <a:pt x="1424110"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55994" y="2811908"/>
        <a:ext cx="71205" cy="71205"/>
      </dsp:txXfrm>
    </dsp:sp>
    <dsp:sp modelId="{9190CD4B-4FE0-4533-B8A0-DE51B77E5D1E}">
      <dsp:nvSpPr>
        <dsp:cNvPr id="0" name=""/>
        <dsp:cNvSpPr/>
      </dsp:nvSpPr>
      <dsp:spPr>
        <a:xfrm>
          <a:off x="3098226" y="2923754"/>
          <a:ext cx="2033147" cy="1016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Adult (</a:t>
          </a:r>
          <a:r>
            <a:rPr lang="en-US" sz="2800" kern="1200" dirty="0" smtClean="0">
              <a:solidFill>
                <a:srgbClr val="FF0000"/>
              </a:solidFill>
            </a:rPr>
            <a:t>%</a:t>
          </a:r>
          <a:r>
            <a:rPr lang="en-US" sz="2800" kern="1200" dirty="0" smtClean="0"/>
            <a:t>)</a:t>
          </a:r>
          <a:endParaRPr lang="en-US" sz="2800" kern="1200" dirty="0"/>
        </a:p>
      </dsp:txBody>
      <dsp:txXfrm>
        <a:off x="3128000" y="2953528"/>
        <a:ext cx="1973599" cy="957025"/>
      </dsp:txXfrm>
    </dsp:sp>
    <dsp:sp modelId="{21CD1CD7-DBAB-4CBA-B455-0FEBB2AC0077}">
      <dsp:nvSpPr>
        <dsp:cNvPr id="0" name=""/>
        <dsp:cNvSpPr/>
      </dsp:nvSpPr>
      <dsp:spPr>
        <a:xfrm rot="19457599">
          <a:off x="5037237" y="3119561"/>
          <a:ext cx="1001531" cy="40429"/>
        </a:xfrm>
        <a:custGeom>
          <a:avLst/>
          <a:gdLst/>
          <a:ahLst/>
          <a:cxnLst/>
          <a:rect l="0" t="0" r="0" b="0"/>
          <a:pathLst>
            <a:path>
              <a:moveTo>
                <a:pt x="0" y="20214"/>
              </a:moveTo>
              <a:lnTo>
                <a:pt x="1001531"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12964" y="3114738"/>
        <a:ext cx="50076" cy="50076"/>
      </dsp:txXfrm>
    </dsp:sp>
    <dsp:sp modelId="{120FBACE-32D0-4CA5-BD6A-FA823D7968F4}">
      <dsp:nvSpPr>
        <dsp:cNvPr id="0" name=""/>
        <dsp:cNvSpPr/>
      </dsp:nvSpPr>
      <dsp:spPr>
        <a:xfrm>
          <a:off x="5944632" y="2339224"/>
          <a:ext cx="2033147" cy="1016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First line regimen (</a:t>
          </a:r>
          <a:r>
            <a:rPr lang="en-US" sz="2800" kern="1200" dirty="0" smtClean="0">
              <a:solidFill>
                <a:srgbClr val="FF0000"/>
              </a:solidFill>
            </a:rPr>
            <a:t>%</a:t>
          </a:r>
          <a:r>
            <a:rPr lang="en-US" sz="2800" kern="1200" dirty="0" smtClean="0"/>
            <a:t>)</a:t>
          </a:r>
          <a:endParaRPr lang="en-US" sz="2800" kern="1200" dirty="0"/>
        </a:p>
      </dsp:txBody>
      <dsp:txXfrm>
        <a:off x="5974406" y="2368998"/>
        <a:ext cx="1973599" cy="957025"/>
      </dsp:txXfrm>
    </dsp:sp>
    <dsp:sp modelId="{EAE2558A-152F-44E8-9BEB-EF2D44794672}">
      <dsp:nvSpPr>
        <dsp:cNvPr id="0" name=""/>
        <dsp:cNvSpPr/>
      </dsp:nvSpPr>
      <dsp:spPr>
        <a:xfrm rot="2142401">
          <a:off x="5037237" y="3704091"/>
          <a:ext cx="1001531" cy="40429"/>
        </a:xfrm>
        <a:custGeom>
          <a:avLst/>
          <a:gdLst/>
          <a:ahLst/>
          <a:cxnLst/>
          <a:rect l="0" t="0" r="0" b="0"/>
          <a:pathLst>
            <a:path>
              <a:moveTo>
                <a:pt x="0" y="20214"/>
              </a:moveTo>
              <a:lnTo>
                <a:pt x="1001531"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12964" y="3699267"/>
        <a:ext cx="50076" cy="50076"/>
      </dsp:txXfrm>
    </dsp:sp>
    <dsp:sp modelId="{0F8C8F34-BD8C-4887-9B6B-BA94890B5C12}">
      <dsp:nvSpPr>
        <dsp:cNvPr id="0" name=""/>
        <dsp:cNvSpPr/>
      </dsp:nvSpPr>
      <dsp:spPr>
        <a:xfrm>
          <a:off x="5944632" y="3508284"/>
          <a:ext cx="2033147" cy="1016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Alternative regimen (</a:t>
          </a:r>
          <a:r>
            <a:rPr lang="en-US" sz="2800" kern="1200" dirty="0" smtClean="0">
              <a:solidFill>
                <a:srgbClr val="FF0000"/>
              </a:solidFill>
            </a:rPr>
            <a:t>%</a:t>
          </a:r>
          <a:r>
            <a:rPr lang="en-US" sz="2800" kern="1200" dirty="0" smtClean="0"/>
            <a:t>)</a:t>
          </a:r>
          <a:endParaRPr lang="en-US" sz="2800" kern="1200" dirty="0"/>
        </a:p>
      </dsp:txBody>
      <dsp:txXfrm>
        <a:off x="5974406" y="3538058"/>
        <a:ext cx="1973599" cy="957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7B465-D61F-4455-9595-0EAFDAB7843D}">
      <dsp:nvSpPr>
        <dsp:cNvPr id="0" name=""/>
        <dsp:cNvSpPr/>
      </dsp:nvSpPr>
      <dsp:spPr>
        <a:xfrm>
          <a:off x="3052596" y="66341"/>
          <a:ext cx="1508691" cy="105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Diagnosis/</a:t>
          </a:r>
        </a:p>
        <a:p>
          <a:pPr lvl="0" algn="ctr" defTabSz="800100">
            <a:lnSpc>
              <a:spcPct val="90000"/>
            </a:lnSpc>
            <a:spcBef>
              <a:spcPct val="0"/>
            </a:spcBef>
            <a:spcAft>
              <a:spcPct val="35000"/>
            </a:spcAft>
          </a:pPr>
          <a:r>
            <a:rPr lang="en-GB" sz="1800" kern="1200" dirty="0" smtClean="0"/>
            <a:t>Follow up</a:t>
          </a:r>
          <a:endParaRPr lang="en-GB" sz="1800" kern="1200" dirty="0"/>
        </a:p>
      </dsp:txBody>
      <dsp:txXfrm>
        <a:off x="3052596" y="66341"/>
        <a:ext cx="1508691" cy="1051433"/>
      </dsp:txXfrm>
    </dsp:sp>
    <dsp:sp modelId="{C6DB6D07-74F9-4D52-BB04-833217A25A91}">
      <dsp:nvSpPr>
        <dsp:cNvPr id="0" name=""/>
        <dsp:cNvSpPr/>
      </dsp:nvSpPr>
      <dsp:spPr>
        <a:xfrm>
          <a:off x="1426900" y="-298"/>
          <a:ext cx="2972397" cy="2972397"/>
        </a:xfrm>
        <a:prstGeom prst="circularArrow">
          <a:avLst>
            <a:gd name="adj1" fmla="val 6898"/>
            <a:gd name="adj2" fmla="val 465012"/>
            <a:gd name="adj3" fmla="val 550845"/>
            <a:gd name="adj4" fmla="val 20584142"/>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0EF4E7-8B3B-40AB-BA43-E29D8291A516}">
      <dsp:nvSpPr>
        <dsp:cNvPr id="0" name=""/>
        <dsp:cNvSpPr/>
      </dsp:nvSpPr>
      <dsp:spPr>
        <a:xfrm>
          <a:off x="3092729" y="1854025"/>
          <a:ext cx="1428424" cy="105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Prescribing </a:t>
          </a:r>
          <a:endParaRPr lang="en-GB" sz="1800" kern="1200" dirty="0"/>
        </a:p>
      </dsp:txBody>
      <dsp:txXfrm>
        <a:off x="3092729" y="1854025"/>
        <a:ext cx="1428424" cy="1051433"/>
      </dsp:txXfrm>
    </dsp:sp>
    <dsp:sp modelId="{6EB1F3F4-5A84-4EFE-AA44-7BCA195E657A}">
      <dsp:nvSpPr>
        <dsp:cNvPr id="0" name=""/>
        <dsp:cNvSpPr/>
      </dsp:nvSpPr>
      <dsp:spPr>
        <a:xfrm>
          <a:off x="1426900" y="-298"/>
          <a:ext cx="2972397" cy="2972397"/>
        </a:xfrm>
        <a:prstGeom prst="circularArrow">
          <a:avLst>
            <a:gd name="adj1" fmla="val 6898"/>
            <a:gd name="adj2" fmla="val 465012"/>
            <a:gd name="adj3" fmla="val 5428092"/>
            <a:gd name="adj4" fmla="val 4909828"/>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0E85D-E600-4380-9942-30292CDAC382}">
      <dsp:nvSpPr>
        <dsp:cNvPr id="0" name=""/>
        <dsp:cNvSpPr/>
      </dsp:nvSpPr>
      <dsp:spPr>
        <a:xfrm>
          <a:off x="1306112" y="1854025"/>
          <a:ext cx="1426290" cy="105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Dispensing </a:t>
          </a:r>
          <a:endParaRPr lang="en-GB" sz="1800" kern="1200" dirty="0"/>
        </a:p>
      </dsp:txBody>
      <dsp:txXfrm>
        <a:off x="1306112" y="1854025"/>
        <a:ext cx="1426290" cy="1051433"/>
      </dsp:txXfrm>
    </dsp:sp>
    <dsp:sp modelId="{31476B4C-5240-4C06-BE68-915FB5846047}">
      <dsp:nvSpPr>
        <dsp:cNvPr id="0" name=""/>
        <dsp:cNvSpPr/>
      </dsp:nvSpPr>
      <dsp:spPr>
        <a:xfrm>
          <a:off x="1426900" y="-298"/>
          <a:ext cx="2972397" cy="2972397"/>
        </a:xfrm>
        <a:prstGeom prst="circularArrow">
          <a:avLst>
            <a:gd name="adj1" fmla="val 6898"/>
            <a:gd name="adj2" fmla="val 465012"/>
            <a:gd name="adj3" fmla="val 11350845"/>
            <a:gd name="adj4" fmla="val 9784142"/>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3DD7DC-2768-43E4-B3E3-65AE630216D4}">
      <dsp:nvSpPr>
        <dsp:cNvPr id="0" name=""/>
        <dsp:cNvSpPr/>
      </dsp:nvSpPr>
      <dsp:spPr>
        <a:xfrm>
          <a:off x="1407517" y="66341"/>
          <a:ext cx="1223479" cy="105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Adherence </a:t>
          </a:r>
          <a:endParaRPr lang="en-GB" sz="1800" kern="1200" dirty="0"/>
        </a:p>
      </dsp:txBody>
      <dsp:txXfrm>
        <a:off x="1407517" y="66341"/>
        <a:ext cx="1223479" cy="1051433"/>
      </dsp:txXfrm>
    </dsp:sp>
    <dsp:sp modelId="{FD768F68-56B7-426C-880A-EB55C623F1F0}">
      <dsp:nvSpPr>
        <dsp:cNvPr id="0" name=""/>
        <dsp:cNvSpPr/>
      </dsp:nvSpPr>
      <dsp:spPr>
        <a:xfrm>
          <a:off x="1426900" y="-298"/>
          <a:ext cx="2972397" cy="2972397"/>
        </a:xfrm>
        <a:prstGeom prst="circularArrow">
          <a:avLst>
            <a:gd name="adj1" fmla="val 6898"/>
            <a:gd name="adj2" fmla="val 465012"/>
            <a:gd name="adj3" fmla="val 16115130"/>
            <a:gd name="adj4" fmla="val 15426292"/>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7B465-D61F-4455-9595-0EAFDAB7843D}">
      <dsp:nvSpPr>
        <dsp:cNvPr id="0" name=""/>
        <dsp:cNvSpPr/>
      </dsp:nvSpPr>
      <dsp:spPr>
        <a:xfrm>
          <a:off x="4346399" y="129029"/>
          <a:ext cx="2957908" cy="2061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t>Diagnosis (identify problems and causes</a:t>
          </a:r>
        </a:p>
      </dsp:txBody>
      <dsp:txXfrm>
        <a:off x="4346399" y="129029"/>
        <a:ext cx="2957908" cy="2061418"/>
      </dsp:txXfrm>
    </dsp:sp>
    <dsp:sp modelId="{C6DB6D07-74F9-4D52-BB04-833217A25A91}">
      <dsp:nvSpPr>
        <dsp:cNvPr id="0" name=""/>
        <dsp:cNvSpPr/>
      </dsp:nvSpPr>
      <dsp:spPr>
        <a:xfrm>
          <a:off x="1162730" y="-999"/>
          <a:ext cx="5823362" cy="5823362"/>
        </a:xfrm>
        <a:prstGeom prst="circularArrow">
          <a:avLst>
            <a:gd name="adj1" fmla="val 6903"/>
            <a:gd name="adj2" fmla="val 465413"/>
            <a:gd name="adj3" fmla="val 549160"/>
            <a:gd name="adj4" fmla="val 20585427"/>
            <a:gd name="adj5" fmla="val 805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0EF4E7-8B3B-40AB-BA43-E29D8291A516}">
      <dsp:nvSpPr>
        <dsp:cNvPr id="0" name=""/>
        <dsp:cNvSpPr/>
      </dsp:nvSpPr>
      <dsp:spPr>
        <a:xfrm>
          <a:off x="4425084" y="3630914"/>
          <a:ext cx="2800539" cy="2061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t>Treat (design and implement intervention)</a:t>
          </a:r>
          <a:r>
            <a:rPr lang="en-GB" sz="1200" kern="1200" dirty="0" smtClean="0"/>
            <a:t> </a:t>
          </a:r>
          <a:endParaRPr lang="en-GB" sz="1200" kern="1200" dirty="0"/>
        </a:p>
      </dsp:txBody>
      <dsp:txXfrm>
        <a:off x="4425084" y="3630914"/>
        <a:ext cx="2800539" cy="2061418"/>
      </dsp:txXfrm>
    </dsp:sp>
    <dsp:sp modelId="{6EB1F3F4-5A84-4EFE-AA44-7BCA195E657A}">
      <dsp:nvSpPr>
        <dsp:cNvPr id="0" name=""/>
        <dsp:cNvSpPr/>
      </dsp:nvSpPr>
      <dsp:spPr>
        <a:xfrm>
          <a:off x="1011148" y="-455746"/>
          <a:ext cx="5823362" cy="5823362"/>
        </a:xfrm>
        <a:prstGeom prst="circularArrow">
          <a:avLst>
            <a:gd name="adj1" fmla="val 6903"/>
            <a:gd name="adj2" fmla="val 465413"/>
            <a:gd name="adj3" fmla="val 5426007"/>
            <a:gd name="adj4" fmla="val 4911515"/>
            <a:gd name="adj5" fmla="val 805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0E85D-E600-4380-9942-30292CDAC382}">
      <dsp:nvSpPr>
        <dsp:cNvPr id="0" name=""/>
        <dsp:cNvSpPr/>
      </dsp:nvSpPr>
      <dsp:spPr>
        <a:xfrm>
          <a:off x="925291" y="3630914"/>
          <a:ext cx="2796355" cy="2061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t>Follow up (measure outcomes)  </a:t>
          </a:r>
          <a:endParaRPr lang="en-GB" sz="2400" kern="1200" dirty="0"/>
        </a:p>
      </dsp:txBody>
      <dsp:txXfrm>
        <a:off x="925291" y="3630914"/>
        <a:ext cx="2796355" cy="2061418"/>
      </dsp:txXfrm>
    </dsp:sp>
    <dsp:sp modelId="{31476B4C-5240-4C06-BE68-915FB5846047}">
      <dsp:nvSpPr>
        <dsp:cNvPr id="0" name=""/>
        <dsp:cNvSpPr/>
      </dsp:nvSpPr>
      <dsp:spPr>
        <a:xfrm>
          <a:off x="1162730" y="-999"/>
          <a:ext cx="5823362" cy="5823362"/>
        </a:xfrm>
        <a:prstGeom prst="circularArrow">
          <a:avLst>
            <a:gd name="adj1" fmla="val 6903"/>
            <a:gd name="adj2" fmla="val 465413"/>
            <a:gd name="adj3" fmla="val 11349160"/>
            <a:gd name="adj4" fmla="val 9785427"/>
            <a:gd name="adj5" fmla="val 805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3DD7DC-2768-43E4-B3E3-65AE630216D4}">
      <dsp:nvSpPr>
        <dsp:cNvPr id="0" name=""/>
        <dsp:cNvSpPr/>
      </dsp:nvSpPr>
      <dsp:spPr>
        <a:xfrm>
          <a:off x="1124105" y="129029"/>
          <a:ext cx="2398728" cy="2061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t>Examine (measure existing practice) </a:t>
          </a:r>
          <a:endParaRPr lang="en-GB" sz="2400" kern="1200" dirty="0"/>
        </a:p>
      </dsp:txBody>
      <dsp:txXfrm>
        <a:off x="1124105" y="129029"/>
        <a:ext cx="2398728" cy="2061418"/>
      </dsp:txXfrm>
    </dsp:sp>
    <dsp:sp modelId="{FD768F68-56B7-426C-880A-EB55C623F1F0}">
      <dsp:nvSpPr>
        <dsp:cNvPr id="0" name=""/>
        <dsp:cNvSpPr/>
      </dsp:nvSpPr>
      <dsp:spPr>
        <a:xfrm>
          <a:off x="1162730" y="-999"/>
          <a:ext cx="5823362" cy="5823362"/>
        </a:xfrm>
        <a:prstGeom prst="circularArrow">
          <a:avLst>
            <a:gd name="adj1" fmla="val 6903"/>
            <a:gd name="adj2" fmla="val 465413"/>
            <a:gd name="adj3" fmla="val 16112955"/>
            <a:gd name="adj4" fmla="val 15427759"/>
            <a:gd name="adj5" fmla="val 805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1852B-B424-4B7A-A3BE-E13F7083DFE1}">
      <dsp:nvSpPr>
        <dsp:cNvPr id="0" name=""/>
        <dsp:cNvSpPr/>
      </dsp:nvSpPr>
      <dsp:spPr>
        <a:xfrm>
          <a:off x="3366063" y="1994162"/>
          <a:ext cx="1421271" cy="14212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t>APTS</a:t>
          </a:r>
          <a:endParaRPr lang="en-US" sz="1200" b="1" kern="1200" dirty="0"/>
        </a:p>
      </dsp:txBody>
      <dsp:txXfrm>
        <a:off x="3574203" y="2202302"/>
        <a:ext cx="1004991" cy="1004991"/>
      </dsp:txXfrm>
    </dsp:sp>
    <dsp:sp modelId="{682F534E-91A2-43E3-9798-93A7E7EC0069}">
      <dsp:nvSpPr>
        <dsp:cNvPr id="0" name=""/>
        <dsp:cNvSpPr/>
      </dsp:nvSpPr>
      <dsp:spPr>
        <a:xfrm rot="16200000">
          <a:off x="3925007" y="1474921"/>
          <a:ext cx="303384" cy="483232"/>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p>
      </dsp:txBody>
      <dsp:txXfrm>
        <a:off x="3970515" y="1617075"/>
        <a:ext cx="212369" cy="289940"/>
      </dsp:txXfrm>
    </dsp:sp>
    <dsp:sp modelId="{0CBAFF30-0258-47EC-B575-C4779AB3A6B9}">
      <dsp:nvSpPr>
        <dsp:cNvPr id="0" name=""/>
        <dsp:cNvSpPr/>
      </dsp:nvSpPr>
      <dsp:spPr>
        <a:xfrm>
          <a:off x="3366063" y="467"/>
          <a:ext cx="1421271" cy="142127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Efficient Budget Utilization</a:t>
          </a:r>
        </a:p>
      </dsp:txBody>
      <dsp:txXfrm>
        <a:off x="3574203" y="208607"/>
        <a:ext cx="1004991" cy="1004991"/>
      </dsp:txXfrm>
    </dsp:sp>
    <dsp:sp modelId="{5F8FEDE0-185A-4B6A-BFC5-26F74BD9ECEE}">
      <dsp:nvSpPr>
        <dsp:cNvPr id="0" name=""/>
        <dsp:cNvSpPr/>
      </dsp:nvSpPr>
      <dsp:spPr>
        <a:xfrm rot="20520000">
          <a:off x="4864524" y="2158079"/>
          <a:ext cx="302371" cy="483232"/>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p>
      </dsp:txBody>
      <dsp:txXfrm>
        <a:off x="4866744" y="2268741"/>
        <a:ext cx="211660" cy="289940"/>
      </dsp:txXfrm>
    </dsp:sp>
    <dsp:sp modelId="{5B1C3CAF-F620-49CC-A201-E631732B52EE}">
      <dsp:nvSpPr>
        <dsp:cNvPr id="0" name=""/>
        <dsp:cNvSpPr/>
      </dsp:nvSpPr>
      <dsp:spPr>
        <a:xfrm>
          <a:off x="5260362" y="1378667"/>
          <a:ext cx="1421271" cy="142127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Improved Customer Satisfaction</a:t>
          </a:r>
        </a:p>
      </dsp:txBody>
      <dsp:txXfrm>
        <a:off x="5468502" y="1586807"/>
        <a:ext cx="1004991" cy="1004991"/>
      </dsp:txXfrm>
    </dsp:sp>
    <dsp:sp modelId="{D06D96E2-B6CE-40C7-A871-B7C4EDB84412}">
      <dsp:nvSpPr>
        <dsp:cNvPr id="0" name=""/>
        <dsp:cNvSpPr/>
      </dsp:nvSpPr>
      <dsp:spPr>
        <a:xfrm rot="3240000">
          <a:off x="4505854" y="3261952"/>
          <a:ext cx="302371" cy="483232"/>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p>
      </dsp:txBody>
      <dsp:txXfrm>
        <a:off x="4524550" y="3321905"/>
        <a:ext cx="211660" cy="289940"/>
      </dsp:txXfrm>
    </dsp:sp>
    <dsp:sp modelId="{D3D9F490-5902-4936-9AD3-E0AF5EEF30FE}">
      <dsp:nvSpPr>
        <dsp:cNvPr id="0" name=""/>
        <dsp:cNvSpPr/>
      </dsp:nvSpPr>
      <dsp:spPr>
        <a:xfrm>
          <a:off x="4536804" y="3605549"/>
          <a:ext cx="1421271" cy="142127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Reliable Information</a:t>
          </a:r>
        </a:p>
      </dsp:txBody>
      <dsp:txXfrm>
        <a:off x="4744944" y="3813689"/>
        <a:ext cx="1004991" cy="1004991"/>
      </dsp:txXfrm>
    </dsp:sp>
    <dsp:sp modelId="{EF166084-659F-4718-8A55-286F8BA9011F}">
      <dsp:nvSpPr>
        <dsp:cNvPr id="0" name=""/>
        <dsp:cNvSpPr/>
      </dsp:nvSpPr>
      <dsp:spPr>
        <a:xfrm rot="7560000">
          <a:off x="3345173" y="3261952"/>
          <a:ext cx="302371" cy="483232"/>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p>
      </dsp:txBody>
      <dsp:txXfrm rot="10800000">
        <a:off x="3417188" y="3321905"/>
        <a:ext cx="211660" cy="289940"/>
      </dsp:txXfrm>
    </dsp:sp>
    <dsp:sp modelId="{09FAAFE1-3CF1-4F1C-A969-D31D831664B8}">
      <dsp:nvSpPr>
        <dsp:cNvPr id="0" name=""/>
        <dsp:cNvSpPr/>
      </dsp:nvSpPr>
      <dsp:spPr>
        <a:xfrm>
          <a:off x="2195323" y="3605549"/>
          <a:ext cx="1421271" cy="142127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Effective Workforce Deployment &amp; Development</a:t>
          </a:r>
        </a:p>
      </dsp:txBody>
      <dsp:txXfrm>
        <a:off x="2403463" y="3813689"/>
        <a:ext cx="1004991" cy="1004991"/>
      </dsp:txXfrm>
    </dsp:sp>
    <dsp:sp modelId="{97245C92-601A-41BD-98A9-EC77DD9DA245}">
      <dsp:nvSpPr>
        <dsp:cNvPr id="0" name=""/>
        <dsp:cNvSpPr/>
      </dsp:nvSpPr>
      <dsp:spPr>
        <a:xfrm rot="11880000">
          <a:off x="2986503" y="2158079"/>
          <a:ext cx="302371" cy="483232"/>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p>
      </dsp:txBody>
      <dsp:txXfrm rot="10800000">
        <a:off x="3074994" y="2268741"/>
        <a:ext cx="211660" cy="289940"/>
      </dsp:txXfrm>
    </dsp:sp>
    <dsp:sp modelId="{0219EDC2-2EC3-4176-9FB0-2020A2DC8638}">
      <dsp:nvSpPr>
        <dsp:cNvPr id="0" name=""/>
        <dsp:cNvSpPr/>
      </dsp:nvSpPr>
      <dsp:spPr>
        <a:xfrm>
          <a:off x="1471765" y="1378667"/>
          <a:ext cx="1421271" cy="142127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Transparent and </a:t>
          </a:r>
          <a:r>
            <a:rPr lang="en-US" sz="1100" b="1" kern="1200" dirty="0" err="1"/>
            <a:t>Accaountable</a:t>
          </a:r>
          <a:r>
            <a:rPr lang="en-US" sz="1100" b="1" kern="1200" dirty="0"/>
            <a:t> Transactions</a:t>
          </a:r>
        </a:p>
      </dsp:txBody>
      <dsp:txXfrm>
        <a:off x="1679905" y="1586807"/>
        <a:ext cx="1004991" cy="10049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A41903-8E0E-4D63-A6BD-D3978BECD871}" type="datetimeFigureOut">
              <a:rPr lang="en-US" smtClean="0"/>
              <a:t>4/25/2020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DF9684-C1DF-4EC0-A2A8-7C301C5EAC8E}" type="slidenum">
              <a:rPr lang="en-US" smtClean="0"/>
              <a:t>‹#›</a:t>
            </a:fld>
            <a:endParaRPr lang="en-US"/>
          </a:p>
        </p:txBody>
      </p:sp>
    </p:spTree>
    <p:extLst>
      <p:ext uri="{BB962C8B-B14F-4D97-AF65-F5344CB8AC3E}">
        <p14:creationId xmlns:p14="http://schemas.microsoft.com/office/powerpoint/2010/main" val="403156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buFontTx/>
              <a:buNone/>
            </a:pPr>
            <a:endParaRPr lang="en-US" i="1" smtClean="0">
              <a:ea typeface="ＭＳ Ｐゴシック" pitchFamily="34" charset="-128"/>
            </a:endParaRPr>
          </a:p>
          <a:p>
            <a:pPr marL="228600" indent="-228600" eaLnBrk="1" hangingPunct="1"/>
            <a:endParaRPr lang="en-US" smtClean="0">
              <a:ea typeface="ＭＳ Ｐゴシック" pitchFamily="34"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2775988-D124-47FD-BA5E-23839235F23D}" type="slidenum">
              <a:rPr lang="en-US" sz="1200" smtClean="0"/>
              <a:pPr/>
              <a:t>172</a:t>
            </a:fld>
            <a:endParaRPr lang="en-US" sz="1200" smtClean="0"/>
          </a:p>
        </p:txBody>
      </p:sp>
      <p:sp>
        <p:nvSpPr>
          <p:cNvPr id="25605" name="Header Placeholder 5"/>
          <p:cNvSpPr>
            <a:spLocks noGrp="1"/>
          </p:cNvSpPr>
          <p:nvPr>
            <p:ph type="hdr" sz="quarter"/>
          </p:nvPr>
        </p:nvSpPr>
        <p:spPr>
          <a:xfrm>
            <a:off x="0" y="0"/>
            <a:ext cx="3581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Interim Caribbean Guidelines for the Prevention, Treatment, Care, and Control of Tuberculosis</a:t>
            </a:r>
          </a:p>
        </p:txBody>
      </p:sp>
      <p:sp>
        <p:nvSpPr>
          <p:cNvPr id="25606" name="Date Placeholder 6"/>
          <p:cNvSpPr>
            <a:spLocks noGrp="1"/>
          </p:cNvSpPr>
          <p:nvPr>
            <p:ph type="dt" sz="quarter" idx="1"/>
          </p:nvPr>
        </p:nvSpPr>
        <p:spPr>
          <a:xfrm>
            <a:off x="5334000" y="0"/>
            <a:ext cx="1524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Module 6A     Version 9.2008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Rot="1" noChangeArrowheads="1" noTextEdit="1"/>
          </p:cNvSpPr>
          <p:nvPr>
            <p:ph type="sldImg"/>
          </p:nvPr>
        </p:nvSpPr>
        <p:spPr>
          <a:ln/>
        </p:spPr>
      </p:sp>
      <p:sp>
        <p:nvSpPr>
          <p:cNvPr id="34819"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5888" indent="-115888" eaLnBrk="1" hangingPunct="1">
              <a:buFontTx/>
              <a:buNone/>
            </a:pPr>
            <a:endParaRPr lang="en-US" smtClean="0">
              <a:ea typeface="ＭＳ Ｐゴシック" pitchFamily="34" charset="-128"/>
            </a:endParaRPr>
          </a:p>
        </p:txBody>
      </p:sp>
      <p:sp>
        <p:nvSpPr>
          <p:cNvPr id="34820" name="Header Placeholder 3"/>
          <p:cNvSpPr>
            <a:spLocks noGrp="1"/>
          </p:cNvSpPr>
          <p:nvPr>
            <p:ph type="hdr" sz="quarter"/>
          </p:nvPr>
        </p:nvSpPr>
        <p:spPr>
          <a:xfrm>
            <a:off x="0" y="0"/>
            <a:ext cx="396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Interim Caribbean Guidelines for the Prevention, Treatment, Care, and Control of Tuberculosis</a:t>
            </a:r>
          </a:p>
        </p:txBody>
      </p:sp>
      <p:sp>
        <p:nvSpPr>
          <p:cNvPr id="34821" name="Date Placeholder 5"/>
          <p:cNvSpPr>
            <a:spLocks noGrp="1"/>
          </p:cNvSpPr>
          <p:nvPr>
            <p:ph type="dt" sz="quarter" idx="1"/>
          </p:nvPr>
        </p:nvSpPr>
        <p:spPr>
          <a:xfrm>
            <a:off x="5410200" y="0"/>
            <a:ext cx="1447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Module 6A     Version 9.2008</a:t>
            </a:r>
          </a:p>
        </p:txBody>
      </p:sp>
      <p:sp>
        <p:nvSpPr>
          <p:cNvPr id="3482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2A85A65-745B-4580-B8D6-13A898737355}" type="slidenum">
              <a:rPr lang="en-US" sz="1200" smtClean="0"/>
              <a:pPr/>
              <a:t>181</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FB25FBE-66F0-4E4E-81CC-35E8792BC179}" type="slidenum">
              <a:rPr lang="en-US" sz="1200" smtClean="0"/>
              <a:pPr/>
              <a:t>182</a:t>
            </a:fld>
            <a:endParaRPr lang="en-US" sz="1200" smtClean="0"/>
          </a:p>
        </p:txBody>
      </p:sp>
      <p:sp>
        <p:nvSpPr>
          <p:cNvPr id="35843" name="Rectangle 2"/>
          <p:cNvSpPr>
            <a:spLocks noChangeArrowheads="1" noTextEdit="1"/>
          </p:cNvSpPr>
          <p:nvPr>
            <p:ph type="sldImg"/>
          </p:nvPr>
        </p:nvSpPr>
        <p:spPr>
          <a:solidFill>
            <a:srgbClr val="FFFFFF"/>
          </a:solidFill>
          <a:ln/>
        </p:spPr>
      </p:sp>
      <p:sp>
        <p:nvSpPr>
          <p:cNvPr id="35844" name="Rectangle 3"/>
          <p:cNvSpPr>
            <a:spLocks noChangeArrowheads="1"/>
          </p:cNvSpPr>
          <p:nvPr>
            <p:ph type="body" idx="1"/>
          </p:nvPr>
        </p:nvSpPr>
        <p:spPr>
          <a:xfrm>
            <a:off x="838200" y="4343400"/>
            <a:ext cx="5091113" cy="414972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Char char="•"/>
            </a:pPr>
            <a:endParaRPr lang="en-US" smtClean="0">
              <a:ea typeface="ＭＳ Ｐゴシック" pitchFamily="34" charset="-128"/>
            </a:endParaRPr>
          </a:p>
          <a:p>
            <a:pPr marL="228600" indent="-228600" eaLnBrk="1" hangingPunct="1">
              <a:buFontTx/>
              <a:buNone/>
            </a:pPr>
            <a:endParaRPr lang="en-US" smtClean="0">
              <a:ea typeface="ＭＳ Ｐゴシック" pitchFamily="34" charset="-128"/>
            </a:endParaRPr>
          </a:p>
        </p:txBody>
      </p:sp>
      <p:sp>
        <p:nvSpPr>
          <p:cNvPr id="35845" name="Header Placeholder 5"/>
          <p:cNvSpPr>
            <a:spLocks noGrp="1"/>
          </p:cNvSpPr>
          <p:nvPr>
            <p:ph type="hdr" sz="quarter"/>
          </p:nvPr>
        </p:nvSpPr>
        <p:spPr>
          <a:xfrm>
            <a:off x="0" y="0"/>
            <a:ext cx="3886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Interim Caribbean Guidelines for the Prevention, Treatment, Care, and Control of Tuberculosis</a:t>
            </a:r>
          </a:p>
        </p:txBody>
      </p:sp>
      <p:sp>
        <p:nvSpPr>
          <p:cNvPr id="35846" name="Date Placeholder 6"/>
          <p:cNvSpPr>
            <a:spLocks noGrp="1"/>
          </p:cNvSpPr>
          <p:nvPr>
            <p:ph type="dt" sz="quarter" idx="1"/>
          </p:nvPr>
        </p:nvSpPr>
        <p:spPr>
          <a:xfrm>
            <a:off x="5257800" y="0"/>
            <a:ext cx="1600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Module 6A     Version 9.2008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43000" y="1066800"/>
            <a:ext cx="4572000" cy="3429000"/>
          </a:xfrm>
          <a:ln/>
        </p:spPr>
      </p:sp>
      <p:sp>
        <p:nvSpPr>
          <p:cNvPr id="36867" name="Notes Placeholder 2"/>
          <p:cNvSpPr>
            <a:spLocks noGrp="1"/>
          </p:cNvSpPr>
          <p:nvPr>
            <p:ph type="body" idx="1"/>
          </p:nvPr>
        </p:nvSpPr>
        <p:spPr>
          <a:xfrm>
            <a:off x="914400" y="4724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charset="0"/>
              <a:buNone/>
            </a:pPr>
            <a:endParaRPr lang="en-US" smtClean="0">
              <a:ea typeface="ＭＳ Ｐゴシック" pitchFamily="34" charset="-128"/>
              <a:cs typeface="Arial" charset="0"/>
            </a:endParaRPr>
          </a:p>
        </p:txBody>
      </p:sp>
      <p:sp>
        <p:nvSpPr>
          <p:cNvPr id="36868"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76E5C0D-85BF-40F3-B983-DC7934AB421D}" type="slidenum">
              <a:rPr lang="en-US" sz="1200" smtClean="0"/>
              <a:pPr/>
              <a:t>183</a:t>
            </a:fld>
            <a:endParaRPr lang="en-US" sz="1200" smtClean="0"/>
          </a:p>
        </p:txBody>
      </p:sp>
      <p:sp>
        <p:nvSpPr>
          <p:cNvPr id="36869" name="Header Placeholder 5"/>
          <p:cNvSpPr>
            <a:spLocks noGrp="1"/>
          </p:cNvSpPr>
          <p:nvPr>
            <p:ph type="hdr" sz="quarter"/>
          </p:nvPr>
        </p:nvSpPr>
        <p:spPr>
          <a:xfrm>
            <a:off x="0" y="0"/>
            <a:ext cx="3810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Interim Caribbean Guidelines for the Prevention, Treatment, Care, and Control of Tuberculosis</a:t>
            </a:r>
          </a:p>
        </p:txBody>
      </p:sp>
      <p:sp>
        <p:nvSpPr>
          <p:cNvPr id="36870" name="Date Placeholder 6"/>
          <p:cNvSpPr>
            <a:spLocks noGrp="1"/>
          </p:cNvSpPr>
          <p:nvPr>
            <p:ph type="dt" sz="quarter" idx="1"/>
          </p:nvPr>
        </p:nvSpPr>
        <p:spPr>
          <a:xfrm>
            <a:off x="5410200" y="0"/>
            <a:ext cx="1447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Module 6A     Version 9.2008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914400" y="42672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Review the slide content</a:t>
            </a:r>
          </a:p>
        </p:txBody>
      </p:sp>
      <p:sp>
        <p:nvSpPr>
          <p:cNvPr id="37892" name="Header Placeholder 3"/>
          <p:cNvSpPr>
            <a:spLocks noGrp="1"/>
          </p:cNvSpPr>
          <p:nvPr>
            <p:ph type="hdr" sz="quarter"/>
          </p:nvPr>
        </p:nvSpPr>
        <p:spPr>
          <a:xfrm>
            <a:off x="0" y="0"/>
            <a:ext cx="3733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Interim Caribbean Guidelines for the Prevention, Treatment, Care, and Control of Tuberculosis</a:t>
            </a:r>
          </a:p>
        </p:txBody>
      </p:sp>
      <p:sp>
        <p:nvSpPr>
          <p:cNvPr id="37893"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7EA9813-DF9B-46C4-B901-3DD0CD5E7F1E}" type="slidenum">
              <a:rPr lang="en-US" sz="1200" smtClean="0"/>
              <a:pPr/>
              <a:t>184</a:t>
            </a:fld>
            <a:endParaRPr lang="en-US" sz="1200" smtClean="0"/>
          </a:p>
        </p:txBody>
      </p:sp>
      <p:sp>
        <p:nvSpPr>
          <p:cNvPr id="37894" name="Date Placeholder 6"/>
          <p:cNvSpPr>
            <a:spLocks noGrp="1"/>
          </p:cNvSpPr>
          <p:nvPr>
            <p:ph type="dt" sz="quarter" idx="1"/>
          </p:nvPr>
        </p:nvSpPr>
        <p:spPr>
          <a:xfrm>
            <a:off x="5334000" y="0"/>
            <a:ext cx="1524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Module 6A     Version 9.2008</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xfrm>
            <a:off x="914400" y="4343400"/>
            <a:ext cx="5105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charset="0"/>
              <a:buNone/>
            </a:pPr>
            <a:endParaRPr lang="en-US" smtClean="0">
              <a:ea typeface="ＭＳ Ｐゴシック" pitchFamily="34" charset="-128"/>
            </a:endParaRPr>
          </a:p>
        </p:txBody>
      </p:sp>
      <p:sp>
        <p:nvSpPr>
          <p:cNvPr id="38916" name="Header Placeholder 3"/>
          <p:cNvSpPr>
            <a:spLocks noGrp="1"/>
          </p:cNvSpPr>
          <p:nvPr>
            <p:ph type="hdr" sz="quarter"/>
          </p:nvPr>
        </p:nvSpPr>
        <p:spPr>
          <a:xfrm>
            <a:off x="0" y="0"/>
            <a:ext cx="3733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Interim Caribbean Guidelines for the Prevention, Treatment, Care, and Control of Tuberculosis</a:t>
            </a:r>
          </a:p>
        </p:txBody>
      </p:sp>
      <p:sp>
        <p:nvSpPr>
          <p:cNvPr id="38917"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FA8B5DB-27E6-4B16-B23C-DBC42A41470B}" type="slidenum">
              <a:rPr lang="en-US" sz="1200" smtClean="0"/>
              <a:pPr/>
              <a:t>185</a:t>
            </a:fld>
            <a:endParaRPr lang="en-US" sz="1200" smtClean="0"/>
          </a:p>
        </p:txBody>
      </p:sp>
      <p:sp>
        <p:nvSpPr>
          <p:cNvPr id="38918" name="Date Placeholder 6"/>
          <p:cNvSpPr>
            <a:spLocks noGrp="1"/>
          </p:cNvSpPr>
          <p:nvPr>
            <p:ph type="dt" sz="quarter" idx="1"/>
          </p:nvPr>
        </p:nvSpPr>
        <p:spPr>
          <a:xfrm>
            <a:off x="5257800" y="0"/>
            <a:ext cx="1600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Module 6A     Version 9.2008</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Rot="1" noChangeArrowheads="1" noTextEdit="1"/>
          </p:cNvSpPr>
          <p:nvPr>
            <p:ph type="sldImg"/>
          </p:nvPr>
        </p:nvSpPr>
        <p:spPr>
          <a:ln/>
        </p:spPr>
      </p:sp>
      <p:sp>
        <p:nvSpPr>
          <p:cNvPr id="39939"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
        <p:nvSpPr>
          <p:cNvPr id="39940" name="Header Placeholder 3"/>
          <p:cNvSpPr>
            <a:spLocks noGrp="1"/>
          </p:cNvSpPr>
          <p:nvPr>
            <p:ph type="hdr" sz="quarter"/>
          </p:nvPr>
        </p:nvSpPr>
        <p:spPr>
          <a:xfrm>
            <a:off x="0" y="0"/>
            <a:ext cx="3810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Interim Caribbean Guidelines for the Prevention, Treatment, Care, and Control of Tuberculosis</a:t>
            </a:r>
          </a:p>
        </p:txBody>
      </p:sp>
      <p:sp>
        <p:nvSpPr>
          <p:cNvPr id="39941" name="Date Placeholder 5"/>
          <p:cNvSpPr>
            <a:spLocks noGrp="1"/>
          </p:cNvSpPr>
          <p:nvPr>
            <p:ph type="dt" sz="quarter" idx="1"/>
          </p:nvPr>
        </p:nvSpPr>
        <p:spPr>
          <a:xfrm>
            <a:off x="5334000" y="0"/>
            <a:ext cx="1524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Module 6A     Version 9.2008</a:t>
            </a:r>
          </a:p>
        </p:txBody>
      </p:sp>
      <p:sp>
        <p:nvSpPr>
          <p:cNvPr id="3994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1A38D29-2E2B-4DB2-A47D-6EB0460B453B}" type="slidenum">
              <a:rPr lang="en-US" sz="1200" smtClean="0"/>
              <a:pPr/>
              <a:t>186</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Rot="1" noChangeArrowheads="1" noTextEdit="1"/>
          </p:cNvSpPr>
          <p:nvPr>
            <p:ph type="sldImg"/>
          </p:nvPr>
        </p:nvSpPr>
        <p:spPr>
          <a:ln/>
        </p:spPr>
      </p:sp>
      <p:sp>
        <p:nvSpPr>
          <p:cNvPr id="40963" name="Rectangle 5"/>
          <p:cNvSpPr>
            <a:spLocks noGrp="1" noChangeArrowheads="1"/>
          </p:cNvSpPr>
          <p:nvPr>
            <p:ph type="body" idx="1"/>
          </p:nvPr>
        </p:nvSpPr>
        <p:spPr>
          <a:xfrm>
            <a:off x="914400" y="4343400"/>
            <a:ext cx="533400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5888" indent="-115888">
              <a:buFontTx/>
              <a:buNone/>
            </a:pPr>
            <a:endParaRPr lang="en-US" smtClean="0">
              <a:ea typeface="ＭＳ Ｐゴシック" pitchFamily="34" charset="-128"/>
            </a:endParaRPr>
          </a:p>
        </p:txBody>
      </p:sp>
      <p:sp>
        <p:nvSpPr>
          <p:cNvPr id="40964" name="Header Placeholder 3"/>
          <p:cNvSpPr>
            <a:spLocks noGrp="1"/>
          </p:cNvSpPr>
          <p:nvPr>
            <p:ph type="hdr" sz="quarter"/>
          </p:nvPr>
        </p:nvSpPr>
        <p:spPr>
          <a:xfrm>
            <a:off x="0" y="0"/>
            <a:ext cx="3886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Interim Caribbean Guidelines for the Prevention, Treatment, Care, and Control of Tuberculosis</a:t>
            </a:r>
          </a:p>
        </p:txBody>
      </p:sp>
      <p:sp>
        <p:nvSpPr>
          <p:cNvPr id="40965" name="Date Placeholder 5"/>
          <p:cNvSpPr>
            <a:spLocks noGrp="1"/>
          </p:cNvSpPr>
          <p:nvPr>
            <p:ph type="dt" sz="quarter" idx="1"/>
          </p:nvPr>
        </p:nvSpPr>
        <p:spPr>
          <a:xfrm>
            <a:off x="5334000" y="0"/>
            <a:ext cx="1524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Module 6A     Version 9.2008</a:t>
            </a:r>
          </a:p>
        </p:txBody>
      </p:sp>
      <p:sp>
        <p:nvSpPr>
          <p:cNvPr id="4096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875A2F2-8F3E-4529-805C-CBAF41B939C8}" type="slidenum">
              <a:rPr lang="en-US" sz="1200" smtClean="0"/>
              <a:pPr/>
              <a:t>187</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D631651-DB1F-49AF-A52D-F841E6E6E753}" type="slidenum">
              <a:rPr lang="en-US" sz="1200" smtClean="0"/>
              <a:pPr/>
              <a:t>188</a:t>
            </a:fld>
            <a:endParaRPr lang="en-US" sz="1200" smtClean="0"/>
          </a:p>
        </p:txBody>
      </p:sp>
      <p:sp>
        <p:nvSpPr>
          <p:cNvPr id="41987" name="Rectangle 2"/>
          <p:cNvSpPr>
            <a:spLocks noChangeArrowheads="1" noTextEdit="1"/>
          </p:cNvSpPr>
          <p:nvPr>
            <p:ph type="sldImg"/>
          </p:nvPr>
        </p:nvSpPr>
        <p:spPr>
          <a:xfrm>
            <a:off x="1727200" y="685800"/>
            <a:ext cx="3860800" cy="2895600"/>
          </a:xfrm>
          <a:solidFill>
            <a:srgbClr val="FFFFFF"/>
          </a:solidFill>
          <a:ln/>
        </p:spPr>
      </p:sp>
      <p:sp>
        <p:nvSpPr>
          <p:cNvPr id="41988" name="Rectangle 3"/>
          <p:cNvSpPr>
            <a:spLocks noChangeArrowheads="1"/>
          </p:cNvSpPr>
          <p:nvPr>
            <p:ph type="body" idx="1"/>
          </p:nvPr>
        </p:nvSpPr>
        <p:spPr>
          <a:xfrm>
            <a:off x="533400" y="3810000"/>
            <a:ext cx="5943600" cy="51816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 typeface="Arial" charset="0"/>
              <a:buNone/>
            </a:pPr>
            <a:endParaRPr lang="en-US" smtClean="0">
              <a:ea typeface="ＭＳ Ｐゴシック" pitchFamily="34" charset="-128"/>
            </a:endParaRPr>
          </a:p>
        </p:txBody>
      </p:sp>
      <p:sp>
        <p:nvSpPr>
          <p:cNvPr id="41989" name="Header Placeholder 5"/>
          <p:cNvSpPr>
            <a:spLocks noGrp="1"/>
          </p:cNvSpPr>
          <p:nvPr>
            <p:ph type="hdr" sz="quarter"/>
          </p:nvPr>
        </p:nvSpPr>
        <p:spPr>
          <a:xfrm>
            <a:off x="0" y="0"/>
            <a:ext cx="3733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Interim Caribbean Guidelines for the Prevention, Treatment, Care, and Control of Tuberculosis</a:t>
            </a:r>
          </a:p>
        </p:txBody>
      </p:sp>
      <p:sp>
        <p:nvSpPr>
          <p:cNvPr id="41990" name="Date Placeholder 6"/>
          <p:cNvSpPr>
            <a:spLocks noGrp="1"/>
          </p:cNvSpPr>
          <p:nvPr>
            <p:ph type="dt" sz="quarter" idx="1"/>
          </p:nvPr>
        </p:nvSpPr>
        <p:spPr>
          <a:xfrm>
            <a:off x="5334000" y="0"/>
            <a:ext cx="1524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Module 6A     Version 9.2008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Rot="1" noChangeArrowheads="1" noTextEdit="1"/>
          </p:cNvSpPr>
          <p:nvPr>
            <p:ph type="sldImg"/>
          </p:nvPr>
        </p:nvSpPr>
        <p:spPr>
          <a:ln/>
        </p:spPr>
      </p:sp>
      <p:sp>
        <p:nvSpPr>
          <p:cNvPr id="43011"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charset="0"/>
              <a:buNone/>
            </a:pPr>
            <a:endParaRPr lang="en-GB" i="1" smtClean="0">
              <a:ea typeface="ＭＳ Ｐゴシック" pitchFamily="34" charset="-128"/>
            </a:endParaRPr>
          </a:p>
        </p:txBody>
      </p:sp>
      <p:sp>
        <p:nvSpPr>
          <p:cNvPr id="43012" name="Header Placeholder 3"/>
          <p:cNvSpPr>
            <a:spLocks noGrp="1"/>
          </p:cNvSpPr>
          <p:nvPr>
            <p:ph type="hdr" sz="quarter"/>
          </p:nvPr>
        </p:nvSpPr>
        <p:spPr>
          <a:xfrm>
            <a:off x="0" y="0"/>
            <a:ext cx="3886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Interim Caribbean Guidelines for the Prevention, Treatment, Care, and Control of Tuberculosis</a:t>
            </a:r>
          </a:p>
        </p:txBody>
      </p:sp>
      <p:sp>
        <p:nvSpPr>
          <p:cNvPr id="43013" name="Date Placeholder 5"/>
          <p:cNvSpPr>
            <a:spLocks noGrp="1"/>
          </p:cNvSpPr>
          <p:nvPr>
            <p:ph type="dt" sz="quarter" idx="1"/>
          </p:nvPr>
        </p:nvSpPr>
        <p:spPr>
          <a:xfrm>
            <a:off x="5486400" y="0"/>
            <a:ext cx="1371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Module 6A     Version 9.2008</a:t>
            </a:r>
          </a:p>
        </p:txBody>
      </p:sp>
      <p:sp>
        <p:nvSpPr>
          <p:cNvPr id="430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F809616-A2AF-4C5A-80A4-7C641D2C708F}" type="slidenum">
              <a:rPr lang="en-US" sz="1200" smtClean="0"/>
              <a:pPr/>
              <a:t>190</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66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Training workshop on rational use of veternary drugs</a:t>
            </a:r>
          </a:p>
        </p:txBody>
      </p:sp>
      <p:sp>
        <p:nvSpPr>
          <p:cNvPr id="266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10C53CE-808F-4C02-8ACA-EF547B7D27C3}" type="slidenum">
              <a:rPr lang="en-US" smtClean="0"/>
              <a:pPr/>
              <a:t>191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 typeface="Arial" charset="0"/>
              <a:buNone/>
            </a:pPr>
            <a:endParaRPr lang="en-US" smtClean="0">
              <a:ea typeface="ＭＳ Ｐゴシック" pitchFamily="3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A36EC87-A34F-4875-A63D-AF792122E750}" type="slidenum">
              <a:rPr lang="en-US" sz="1200" smtClean="0"/>
              <a:pPr/>
              <a:t>173</a:t>
            </a:fld>
            <a:endParaRPr lang="en-US" sz="1200" smtClean="0"/>
          </a:p>
        </p:txBody>
      </p:sp>
      <p:sp>
        <p:nvSpPr>
          <p:cNvPr id="26629" name="Header Placeholder 5"/>
          <p:cNvSpPr>
            <a:spLocks noGrp="1"/>
          </p:cNvSpPr>
          <p:nvPr>
            <p:ph type="hdr" sz="quarter"/>
          </p:nvPr>
        </p:nvSpPr>
        <p:spPr>
          <a:xfrm>
            <a:off x="0" y="0"/>
            <a:ext cx="3505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Interim Caribbean Guidelines for the Prevention, Treatment, Care, and Control of Tuberculosis</a:t>
            </a:r>
          </a:p>
        </p:txBody>
      </p:sp>
      <p:sp>
        <p:nvSpPr>
          <p:cNvPr id="26630" name="Date Placeholder 6"/>
          <p:cNvSpPr>
            <a:spLocks noGrp="1"/>
          </p:cNvSpPr>
          <p:nvPr>
            <p:ph type="dt" sz="quarter" idx="1"/>
          </p:nvPr>
        </p:nvSpPr>
        <p:spPr>
          <a:xfrm>
            <a:off x="5562600" y="0"/>
            <a:ext cx="1295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Module 6A     Version 9.2008</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76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Training workshop on rational use of veternary drugs</a:t>
            </a:r>
          </a:p>
        </p:txBody>
      </p:sp>
      <p:sp>
        <p:nvSpPr>
          <p:cNvPr id="276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FC07481-AB3A-425D-8E82-70336633BDAF}" type="slidenum">
              <a:rPr lang="en-US" smtClean="0"/>
              <a:pPr/>
              <a:t>192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86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Training workshop on rational use of veternary drugs</a:t>
            </a:r>
          </a:p>
        </p:txBody>
      </p:sp>
      <p:sp>
        <p:nvSpPr>
          <p:cNvPr id="286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A0D4074-1951-4043-A8BE-F184BAE4073B}" type="slidenum">
              <a:rPr lang="en-US" smtClean="0"/>
              <a:pPr/>
              <a:t>193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Training workshop on rational use of veternary drugs</a:t>
            </a:r>
          </a:p>
        </p:txBody>
      </p:sp>
      <p:sp>
        <p:nvSpPr>
          <p:cNvPr id="297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53B4AF-59B1-42F8-B1FC-25852C4995EC}" type="slidenum">
              <a:rPr lang="en-US" smtClean="0"/>
              <a:pPr/>
              <a:t>194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07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Training workshop on rational use of veternary drugs</a:t>
            </a:r>
          </a:p>
        </p:txBody>
      </p:sp>
      <p:sp>
        <p:nvSpPr>
          <p:cNvPr id="307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E5FB62-6285-4EBB-B3CB-1DEEA0B73792}" type="slidenum">
              <a:rPr lang="en-US" smtClean="0"/>
              <a:pPr/>
              <a:t>195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17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Training workshop on rational use of veternary drugs</a:t>
            </a:r>
          </a:p>
        </p:txBody>
      </p:sp>
      <p:sp>
        <p:nvSpPr>
          <p:cNvPr id="317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085A5A7-F7C0-4759-9D99-8EA49FA40BC8}" type="slidenum">
              <a:rPr lang="en-US" smtClean="0"/>
              <a:pPr/>
              <a:t>196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2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Training workshop on rational use of veternary drugs</a:t>
            </a:r>
          </a:p>
        </p:txBody>
      </p:sp>
      <p:sp>
        <p:nvSpPr>
          <p:cNvPr id="327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487991-5782-4B97-91C0-7B0EB7094ED5}" type="slidenum">
              <a:rPr lang="en-US" smtClean="0"/>
              <a:pPr/>
              <a:t>197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37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Training workshop on rational use of veternary drugs</a:t>
            </a:r>
          </a:p>
        </p:txBody>
      </p:sp>
      <p:sp>
        <p:nvSpPr>
          <p:cNvPr id="337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99D72F9-F294-4623-B1A1-66220E524E12}" type="slidenum">
              <a:rPr lang="en-US" smtClean="0"/>
              <a:pPr/>
              <a:t>198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48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Training workshop on rational use of veternary drugs</a:t>
            </a:r>
          </a:p>
        </p:txBody>
      </p:sp>
      <p:sp>
        <p:nvSpPr>
          <p:cNvPr id="348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8B68AE-1EFC-4AD7-B01C-FFB8C3C3B312}" type="slidenum">
              <a:rPr lang="en-US" smtClean="0"/>
              <a:pPr/>
              <a:t>199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58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Training workshop on rational use of veternary drugs</a:t>
            </a:r>
          </a:p>
        </p:txBody>
      </p:sp>
      <p:sp>
        <p:nvSpPr>
          <p:cNvPr id="3584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DA1ABA8-C903-451B-A709-0BDE9DAAEC77}" type="slidenum">
              <a:rPr lang="en-US" smtClean="0"/>
              <a:pPr/>
              <a:t>200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Training workshop on rational use of veternary drugs</a:t>
            </a:r>
          </a:p>
        </p:txBody>
      </p:sp>
      <p:sp>
        <p:nvSpPr>
          <p:cNvPr id="368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AD704F2-0D76-4477-8F81-D4532CCCF229}" type="slidenum">
              <a:rPr lang="en-US" smtClean="0"/>
              <a:pPr/>
              <a:t>201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
        <p:nvSpPr>
          <p:cNvPr id="276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Training workshop on rational use of veternary drugs</a:t>
            </a:r>
          </a:p>
        </p:txBody>
      </p:sp>
      <p:sp>
        <p:nvSpPr>
          <p:cNvPr id="276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3C979B3-366E-4016-B2C4-916303736624}" type="slidenum">
              <a:rPr lang="en-US" sz="1200" smtClean="0"/>
              <a:pPr/>
              <a:t>174</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78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Training workshop on rational use of veternary drugs</a:t>
            </a:r>
          </a:p>
        </p:txBody>
      </p:sp>
      <p:sp>
        <p:nvSpPr>
          <p:cNvPr id="378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14E06BB-A669-49A6-A56A-121319BC1C80}" type="slidenum">
              <a:rPr lang="en-US" smtClean="0"/>
              <a:pPr/>
              <a:t>202</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89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Training workshop on rational use of veternary drugs</a:t>
            </a:r>
          </a:p>
        </p:txBody>
      </p:sp>
      <p:sp>
        <p:nvSpPr>
          <p:cNvPr id="389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DD22C3-2561-497E-BED5-B438D6CEDD0B}" type="slidenum">
              <a:rPr lang="en-US" smtClean="0"/>
              <a:pPr/>
              <a:t>203</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99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Training workshop on rational use of veternary drugs</a:t>
            </a:r>
          </a:p>
        </p:txBody>
      </p:sp>
      <p:sp>
        <p:nvSpPr>
          <p:cNvPr id="399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FE811AF-2373-4CCC-82D4-0E8B379B14A0}" type="slidenum">
              <a:rPr lang="en-US" smtClean="0"/>
              <a:pPr/>
              <a:t>204</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09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Training workshop on rational use of veternary drugs</a:t>
            </a:r>
          </a:p>
        </p:txBody>
      </p:sp>
      <p:sp>
        <p:nvSpPr>
          <p:cNvPr id="409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CC7775A-BA3A-45AF-8A2A-CEEBF6D5FECB}" type="slidenum">
              <a:rPr lang="en-US" smtClean="0"/>
              <a:pPr/>
              <a:t>205</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19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Training workshop on rational use of veternary drugs</a:t>
            </a:r>
          </a:p>
        </p:txBody>
      </p:sp>
      <p:sp>
        <p:nvSpPr>
          <p:cNvPr id="419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3C81588-CD06-4C5C-B4B6-319F0D12DDF9}" type="slidenum">
              <a:rPr lang="en-US" smtClean="0"/>
              <a:pPr/>
              <a:t>206</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30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Training workshop on rational use of veternary drugs</a:t>
            </a:r>
          </a:p>
        </p:txBody>
      </p:sp>
      <p:sp>
        <p:nvSpPr>
          <p:cNvPr id="43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649173-9634-42ED-B654-23F3CE97C77B}" type="slidenum">
              <a:rPr lang="en-US" smtClean="0"/>
              <a:pPr/>
              <a:t>207</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0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Training workshop on rational use of veternary drugs</a:t>
            </a:r>
          </a:p>
        </p:txBody>
      </p:sp>
      <p:sp>
        <p:nvSpPr>
          <p:cNvPr id="440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63A071B-9F62-4C5A-8F67-D87187D62489}" type="slidenum">
              <a:rPr lang="en-US" smtClean="0"/>
              <a:pPr/>
              <a:t>208</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3B23266-98E4-46CA-AB52-8579496B6774}" type="slidenum">
              <a:rPr lang="en-US" smtClean="0"/>
              <a:pPr>
                <a:defRPr/>
              </a:pPr>
              <a:t>218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
        <p:nvSpPr>
          <p:cNvPr id="286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Training workshop on rational use of veternary drugs</a:t>
            </a:r>
          </a:p>
        </p:txBody>
      </p:sp>
      <p:sp>
        <p:nvSpPr>
          <p:cNvPr id="286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D9CE46D-EAD5-4B43-A65E-B4B6A28966AC}" type="slidenum">
              <a:rPr lang="en-US" sz="1200" smtClean="0"/>
              <a:pPr/>
              <a:t>175</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Training workshop on rational use of veternary drugs</a:t>
            </a:r>
          </a:p>
        </p:txBody>
      </p:sp>
      <p:sp>
        <p:nvSpPr>
          <p:cNvPr id="297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E8B364F-75ED-4458-8954-8C1B1D852746}" type="slidenum">
              <a:rPr lang="en-US" sz="1200" smtClean="0"/>
              <a:pPr/>
              <a:t>176</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
        <p:nvSpPr>
          <p:cNvPr id="307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Training workshop on rational use of veternary drugs</a:t>
            </a:r>
          </a:p>
        </p:txBody>
      </p:sp>
      <p:sp>
        <p:nvSpPr>
          <p:cNvPr id="307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7AA1B8A-C34B-493C-86D4-485A45B0DF13}" type="slidenum">
              <a:rPr lang="en-US" sz="1200" smtClean="0"/>
              <a:pPr/>
              <a:t>177</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
        <p:nvSpPr>
          <p:cNvPr id="317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Training workshop on rational use of veternary drugs</a:t>
            </a:r>
          </a:p>
        </p:txBody>
      </p:sp>
      <p:sp>
        <p:nvSpPr>
          <p:cNvPr id="317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AF69871-FB10-4B19-B346-CBE16FB88978}" type="slidenum">
              <a:rPr lang="en-US" sz="1200" smtClean="0"/>
              <a:pPr/>
              <a:t>178</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Rot="1" noChangeArrowheads="1" noTextEdit="1"/>
          </p:cNvSpPr>
          <p:nvPr>
            <p:ph type="sldImg"/>
          </p:nvPr>
        </p:nvSpPr>
        <p:spPr>
          <a:ln/>
        </p:spPr>
      </p:sp>
      <p:sp>
        <p:nvSpPr>
          <p:cNvPr id="32771"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5888" indent="-115888" eaLnBrk="1" hangingPunct="1">
              <a:buFontTx/>
              <a:buNone/>
            </a:pPr>
            <a:endParaRPr lang="en-GB" smtClean="0">
              <a:ea typeface="ＭＳ Ｐゴシック" pitchFamily="34" charset="-128"/>
            </a:endParaRPr>
          </a:p>
        </p:txBody>
      </p:sp>
      <p:sp>
        <p:nvSpPr>
          <p:cNvPr id="32772" name="Header Placeholder 3"/>
          <p:cNvSpPr>
            <a:spLocks noGrp="1"/>
          </p:cNvSpPr>
          <p:nvPr>
            <p:ph type="hdr" sz="quarter"/>
          </p:nvPr>
        </p:nvSpPr>
        <p:spPr>
          <a:xfrm>
            <a:off x="0" y="0"/>
            <a:ext cx="3657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Interim Caribbean Guidelines for the Prevention, Treatment, Care, and Control of Tuberculosis</a:t>
            </a:r>
          </a:p>
        </p:txBody>
      </p:sp>
      <p:sp>
        <p:nvSpPr>
          <p:cNvPr id="32773" name="Date Placeholder 5"/>
          <p:cNvSpPr>
            <a:spLocks noGrp="1"/>
          </p:cNvSpPr>
          <p:nvPr>
            <p:ph type="dt" sz="quarter" idx="1"/>
          </p:nvPr>
        </p:nvSpPr>
        <p:spPr>
          <a:xfrm>
            <a:off x="5334000" y="0"/>
            <a:ext cx="1524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Module 6A     Version 9.2008</a:t>
            </a:r>
          </a:p>
        </p:txBody>
      </p:sp>
      <p:sp>
        <p:nvSpPr>
          <p:cNvPr id="3277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27F5021-F677-48FC-8782-D65568AEFF5A}" type="slidenum">
              <a:rPr lang="en-US" sz="1200" smtClean="0"/>
              <a:pPr/>
              <a:t>179</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charset="0"/>
              <a:buNone/>
            </a:pPr>
            <a:r>
              <a:rPr lang="en-US" smtClean="0">
                <a:ea typeface="ＭＳ Ｐゴシック" pitchFamily="34" charset="-128"/>
              </a:rPr>
              <a:t>The health policy and the level of service provision in a particular country are important determinants of drug policy and define the range of choices and options. On the other hand, the drug situation also affects the way in which health services are regarded. Services lose their credibility if there is no adequate supply of good quality drugs, or if these are badly prescribed. Thus the implementation of an effective drug policy promotes confidence in and use of health services. </a:t>
            </a:r>
          </a:p>
          <a:p>
            <a:pPr>
              <a:buFont typeface="Arial" charset="0"/>
              <a:buNone/>
            </a:pPr>
            <a:r>
              <a:rPr lang="en-US" smtClean="0">
                <a:ea typeface="ＭＳ Ｐゴシック" pitchFamily="34" charset="-128"/>
              </a:rPr>
              <a:t>There are also economic arguments. In many countries a large proportion of health care spending is on drugs. Health care financing is therefore  closely related to drug financing. It is very difficult to implement a health policy without a drug policy.</a:t>
            </a:r>
          </a:p>
        </p:txBody>
      </p:sp>
      <p:sp>
        <p:nvSpPr>
          <p:cNvPr id="33796" name="Header Placeholder 3"/>
          <p:cNvSpPr>
            <a:spLocks noGrp="1"/>
          </p:cNvSpPr>
          <p:nvPr>
            <p:ph type="hdr" sz="quarter"/>
          </p:nvPr>
        </p:nvSpPr>
        <p:spPr>
          <a:xfrm>
            <a:off x="0" y="0"/>
            <a:ext cx="3733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Interim Caribbean Guidelines for the Prevention, Treatment, Care, and Control of Tuberculosis</a:t>
            </a:r>
          </a:p>
        </p:txBody>
      </p:sp>
      <p:sp>
        <p:nvSpPr>
          <p:cNvPr id="33797" name="Date Placeholder 4"/>
          <p:cNvSpPr>
            <a:spLocks noGrp="1"/>
          </p:cNvSpPr>
          <p:nvPr>
            <p:ph type="dt" sz="quarter" idx="1"/>
          </p:nvPr>
        </p:nvSpPr>
        <p:spPr>
          <a:xfrm>
            <a:off x="5334000" y="0"/>
            <a:ext cx="1524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t>Module 6A     Version 9.2008</a:t>
            </a:r>
          </a:p>
        </p:txBody>
      </p:sp>
      <p:sp>
        <p:nvSpPr>
          <p:cNvPr id="3379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3EF157B-024B-451C-B5E5-BE238DFAA9F1}" type="slidenum">
              <a:rPr lang="en-US" sz="1200" smtClean="0"/>
              <a:pPr/>
              <a:t>180</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9826C4-F9BE-4417-8455-B9839C02606E}"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1CD2F681-1A86-4E8F-BCBD-B1ED175AC95E}"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7224BA-6431-41A8-B3A7-DBD24C375C60}"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1CD2F681-1A86-4E8F-BCBD-B1ED175AC95E}"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FC852-4367-4B7A-89D7-67E926AC597A}"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1CD2F681-1A86-4E8F-BCBD-B1ED175AC95E}"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33081B-F11C-4742-B593-B662EEF670E2}"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07B8F-4B6E-44C2-9B43-6C0464F993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83463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B3B905-5C82-4479-8B13-6522E0223382}"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07B8F-4B6E-44C2-9B43-6C0464F993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8929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25260-A494-4648-82C1-22150FE45C16}"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07B8F-4B6E-44C2-9B43-6C0464F993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30485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C77884-6A0C-4F3B-8D2F-5760B8AE272C}" type="datetime1">
              <a:rPr lang="en-US" smtClean="0">
                <a:solidFill>
                  <a:prstClr val="black">
                    <a:tint val="75000"/>
                  </a:prstClr>
                </a:solidFill>
              </a:rPr>
              <a:t>4/25/2020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07B8F-4B6E-44C2-9B43-6C0464F993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4729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BA79B0-403D-4860-8C5B-FAAD4583D7A3}" type="datetime1">
              <a:rPr lang="en-US" smtClean="0">
                <a:solidFill>
                  <a:prstClr val="black">
                    <a:tint val="75000"/>
                  </a:prstClr>
                </a:solidFill>
              </a:rPr>
              <a:t>4/25/2020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C07B8F-4B6E-44C2-9B43-6C0464F993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3191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E89AEC-7794-42D4-BBFE-6C7545D5C16E}" type="datetime1">
              <a:rPr lang="en-US" smtClean="0">
                <a:solidFill>
                  <a:prstClr val="black">
                    <a:tint val="75000"/>
                  </a:prstClr>
                </a:solidFill>
              </a:rPr>
              <a:t>4/25/2020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00853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65AB0-E7BC-410F-AB86-AB56CFB2A88B}" type="datetime1">
              <a:rPr lang="en-US" smtClean="0">
                <a:solidFill>
                  <a:prstClr val="black">
                    <a:tint val="75000"/>
                  </a:prstClr>
                </a:solidFill>
              </a:rPr>
              <a:t>4/25/2020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C07B8F-4B6E-44C2-9B43-6C0464F993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5799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7FD2F6-F3AA-42A1-ADF0-B1EE1F17D09E}" type="datetime1">
              <a:rPr lang="en-US" smtClean="0">
                <a:solidFill>
                  <a:prstClr val="black">
                    <a:tint val="75000"/>
                  </a:prstClr>
                </a:solidFill>
              </a:rPr>
              <a:t>4/25/2020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07B8F-4B6E-44C2-9B43-6C0464F993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4725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9860EA-6B0C-4DC0-88B8-F7DB87308206}"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1CD2F681-1A86-4E8F-BCBD-B1ED175AC95E}"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25A56-C5E4-47D6-B670-F85C0337A048}" type="datetime1">
              <a:rPr lang="en-US" smtClean="0">
                <a:solidFill>
                  <a:prstClr val="black">
                    <a:tint val="75000"/>
                  </a:prstClr>
                </a:solidFill>
              </a:rPr>
              <a:t>4/25/2020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07B8F-4B6E-44C2-9B43-6C0464F993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44034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3D5A7-5BFE-456E-AEA5-EE31EB31D91B}"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07B8F-4B6E-44C2-9B43-6C0464F993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61032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4A61B-511B-43E0-90B2-0F14DBA79703}"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07B8F-4B6E-44C2-9B43-6C0464F993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60432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57ED4C-EDE8-42AB-9ADB-3FDCC06716D7}"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EA6140-AA30-4772-8612-C58B27E9DB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95778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8836F-0B42-4E58-A7DE-C4F89DBE5675}"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EA6140-AA30-4772-8612-C58B27E9DB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35863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FF255F-EC13-4A21-88CB-A95F843CF5B5}"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EA6140-AA30-4772-8612-C58B27E9DB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25962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4983EA-5164-4F1E-9FB9-87E5565DD554}" type="datetime1">
              <a:rPr lang="en-US" smtClean="0">
                <a:solidFill>
                  <a:prstClr val="black">
                    <a:tint val="75000"/>
                  </a:prstClr>
                </a:solidFill>
              </a:rPr>
              <a:t>4/25/2020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EA6140-AA30-4772-8612-C58B27E9DB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90227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DC6DC9-ACC6-4C09-BA7C-5C7E69CC7F58}" type="datetime1">
              <a:rPr lang="en-US" smtClean="0">
                <a:solidFill>
                  <a:prstClr val="black">
                    <a:tint val="75000"/>
                  </a:prstClr>
                </a:solidFill>
              </a:rPr>
              <a:t>4/25/2020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DEA6140-AA30-4772-8612-C58B27E9DB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45805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BCF0A-CF0E-45A3-B2D9-A27DC22BF7F4}" type="datetime1">
              <a:rPr lang="en-US" smtClean="0">
                <a:solidFill>
                  <a:prstClr val="black">
                    <a:tint val="75000"/>
                  </a:prstClr>
                </a:solidFill>
              </a:rPr>
              <a:t>4/25/2020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EA6140-AA30-4772-8612-C58B27E9DB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37638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4AAD5-B440-4C7C-93CC-BC171A7BEE36}" type="datetime1">
              <a:rPr lang="en-US" smtClean="0">
                <a:solidFill>
                  <a:prstClr val="black">
                    <a:tint val="75000"/>
                  </a:prstClr>
                </a:solidFill>
              </a:rPr>
              <a:t>4/25/2020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DEA6140-AA30-4772-8612-C58B27E9DB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475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AFAEEA-7DC1-4C4E-B878-BE0E89D08FF5}"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1CD2F681-1A86-4E8F-BCBD-B1ED175AC95E}" type="slidenum">
              <a:rPr lang="en-US" smtClean="0"/>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5DDA8-71DF-4F72-86DF-ED17EB9836E5}" type="datetime1">
              <a:rPr lang="en-US" smtClean="0">
                <a:solidFill>
                  <a:prstClr val="black">
                    <a:tint val="75000"/>
                  </a:prstClr>
                </a:solidFill>
              </a:rPr>
              <a:t>4/25/2020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EA6140-AA30-4772-8612-C58B27E9DB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69144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14F12-C123-4BFC-AF0F-27002EE725D3}" type="datetime1">
              <a:rPr lang="en-US" smtClean="0">
                <a:solidFill>
                  <a:prstClr val="black">
                    <a:tint val="75000"/>
                  </a:prstClr>
                </a:solidFill>
              </a:rPr>
              <a:t>4/25/2020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EA6140-AA30-4772-8612-C58B27E9DB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55820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D43A72-6452-427F-9E1D-A91EAE28DB8D}"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EA6140-AA30-4772-8612-C58B27E9DB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1021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13BBD-80E3-403E-B398-3C3D41A5341B}"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EA6140-AA30-4772-8612-C58B27E9DB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04740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48A522-EFA4-45F7-807F-46D73A6294BD}"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63AE9D-3104-4C68-8FB4-8678315DBF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534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561BD-0F9A-42E3-A279-228122557E1E}"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63AE9D-3104-4C68-8FB4-8678315DBF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992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F93ECD-6B5C-4F29-8AAC-6673BCF42CE9}"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63AE9D-3104-4C68-8FB4-8678315DBF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472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BFD886-48AE-418D-9492-0D4122FDD611}" type="datetime1">
              <a:rPr lang="en-US" smtClean="0">
                <a:solidFill>
                  <a:prstClr val="black">
                    <a:tint val="75000"/>
                  </a:prstClr>
                </a:solidFill>
              </a:rPr>
              <a:t>4/25/2020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63AE9D-3104-4C68-8FB4-8678315DBF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2774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D5F55D-9642-498F-B8FD-00EBE94DDA78}" type="datetime1">
              <a:rPr lang="en-US" smtClean="0">
                <a:solidFill>
                  <a:prstClr val="black">
                    <a:tint val="75000"/>
                  </a:prstClr>
                </a:solidFill>
              </a:rPr>
              <a:t>4/25/2020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63AE9D-3104-4C68-8FB4-8678315DBF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4896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9F7E7F-7ABA-4D1B-9900-E3852388C874}" type="datetime1">
              <a:rPr lang="en-US" smtClean="0">
                <a:solidFill>
                  <a:prstClr val="black">
                    <a:tint val="75000"/>
                  </a:prstClr>
                </a:solidFill>
              </a:rPr>
              <a:t>4/25/2020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24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527108-03E1-455F-B5D0-0CFCC8EF7A50}" type="datetime1">
              <a:rPr lang="en-US" smtClean="0"/>
              <a:t>4/25/2020</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
        <p:nvSpPr>
          <p:cNvPr id="7" name="Slide Number Placeholder 6"/>
          <p:cNvSpPr>
            <a:spLocks noGrp="1"/>
          </p:cNvSpPr>
          <p:nvPr>
            <p:ph type="sldNum" sz="quarter" idx="12"/>
          </p:nvPr>
        </p:nvSpPr>
        <p:spPr/>
        <p:txBody>
          <a:bodyPr/>
          <a:lstStyle/>
          <a:p>
            <a:fld id="{1CD2F681-1A86-4E8F-BCBD-B1ED175AC95E}" type="slidenum">
              <a:rPr lang="en-US" smtClean="0"/>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8BCF7-4427-4216-A1BD-1DC7F614E696}" type="datetime1">
              <a:rPr lang="en-US" smtClean="0">
                <a:solidFill>
                  <a:prstClr val="black">
                    <a:tint val="75000"/>
                  </a:prstClr>
                </a:solidFill>
              </a:rPr>
              <a:t>4/25/2020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63AE9D-3104-4C68-8FB4-8678315DBF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295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1FBFBC-DC49-4B16-8D1B-7D803E71D338}" type="datetime1">
              <a:rPr lang="en-US" smtClean="0">
                <a:solidFill>
                  <a:prstClr val="black">
                    <a:tint val="75000"/>
                  </a:prstClr>
                </a:solidFill>
              </a:rPr>
              <a:t>4/25/2020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63AE9D-3104-4C68-8FB4-8678315DBF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3090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C952F9-09E5-40FB-A401-1C880CB2BE47}" type="datetime1">
              <a:rPr lang="en-US" smtClean="0">
                <a:solidFill>
                  <a:prstClr val="black">
                    <a:tint val="75000"/>
                  </a:prstClr>
                </a:solidFill>
              </a:rPr>
              <a:t>4/25/2020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63AE9D-3104-4C68-8FB4-8678315DBF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030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CF5AC-264D-47DB-8642-026910C70753}"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63AE9D-3104-4C68-8FB4-8678315DBF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7851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E2F573-C235-44D6-8833-BE55903CBBDF}"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63AE9D-3104-4C68-8FB4-8678315DBF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053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E782F4-3487-49D9-AF75-A631072D8EC9}"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E8A7A1-7F62-4EE3-8551-7DFB7A704D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8380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09AB6D-0916-4B47-9892-ECE668B182E8}"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E8A7A1-7F62-4EE3-8551-7DFB7A704D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2576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371735-9F7F-4070-8468-5579A79742FE}"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E8A7A1-7F62-4EE3-8551-7DFB7A704D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8918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A57558-19D0-4F46-AC2A-A46E58324516}" type="datetime1">
              <a:rPr lang="en-US" smtClean="0">
                <a:solidFill>
                  <a:prstClr val="black">
                    <a:tint val="75000"/>
                  </a:prstClr>
                </a:solidFill>
              </a:rPr>
              <a:t>4/25/2020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E8A7A1-7F62-4EE3-8551-7DFB7A704D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4409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DD9230-C28A-468C-B957-6C5E5E313969}" type="datetime1">
              <a:rPr lang="en-US" smtClean="0">
                <a:solidFill>
                  <a:prstClr val="black">
                    <a:tint val="75000"/>
                  </a:prstClr>
                </a:solidFill>
              </a:rPr>
              <a:t>4/25/2020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E8A7A1-7F62-4EE3-8551-7DFB7A704D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9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312858-BA6B-450E-9EE5-5D5718BFB147}" type="datetime1">
              <a:rPr lang="en-US" smtClean="0"/>
              <a:t>4/25/2020</a:t>
            </a:fld>
            <a:endParaRPr lang="en-US"/>
          </a:p>
        </p:txBody>
      </p:sp>
      <p:sp>
        <p:nvSpPr>
          <p:cNvPr id="8" name="Footer Placeholder 7"/>
          <p:cNvSpPr>
            <a:spLocks noGrp="1"/>
          </p:cNvSpPr>
          <p:nvPr>
            <p:ph type="ftr" sz="quarter" idx="11"/>
          </p:nvPr>
        </p:nvSpPr>
        <p:spPr/>
        <p:txBody>
          <a:bodyPr/>
          <a:lstStyle/>
          <a:p>
            <a:r>
              <a:rPr lang="en-US" smtClean="0"/>
              <a:t>Drug Supply Management</a:t>
            </a:r>
            <a:endParaRPr lang="en-US"/>
          </a:p>
        </p:txBody>
      </p:sp>
      <p:sp>
        <p:nvSpPr>
          <p:cNvPr id="9" name="Slide Number Placeholder 8"/>
          <p:cNvSpPr>
            <a:spLocks noGrp="1"/>
          </p:cNvSpPr>
          <p:nvPr>
            <p:ph type="sldNum" sz="quarter" idx="12"/>
          </p:nvPr>
        </p:nvSpPr>
        <p:spPr/>
        <p:txBody>
          <a:bodyPr/>
          <a:lstStyle/>
          <a:p>
            <a:fld id="{1CD2F681-1A86-4E8F-BCBD-B1ED175AC95E}" type="slidenum">
              <a:rPr lang="en-US" smtClean="0"/>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806E72-1F9A-4213-9253-E6F65C26A811}" type="datetime1">
              <a:rPr lang="en-US" smtClean="0">
                <a:solidFill>
                  <a:prstClr val="black">
                    <a:tint val="75000"/>
                  </a:prstClr>
                </a:solidFill>
              </a:rPr>
              <a:t>4/25/2020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880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601C3-B0BB-4BA5-A146-41334FC3FCB5}" type="datetime1">
              <a:rPr lang="en-US" smtClean="0">
                <a:solidFill>
                  <a:prstClr val="black">
                    <a:tint val="75000"/>
                  </a:prstClr>
                </a:solidFill>
              </a:rPr>
              <a:t>4/25/2020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E8A7A1-7F62-4EE3-8551-7DFB7A704D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0774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DB3C9-C441-419F-9619-11428BD61533}" type="datetime1">
              <a:rPr lang="en-US" smtClean="0">
                <a:solidFill>
                  <a:prstClr val="black">
                    <a:tint val="75000"/>
                  </a:prstClr>
                </a:solidFill>
              </a:rPr>
              <a:t>4/25/2020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E8A7A1-7F62-4EE3-8551-7DFB7A704D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7304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543AA7-452A-4D4A-A837-98AB9F459222}" type="datetime1">
              <a:rPr lang="en-US" smtClean="0">
                <a:solidFill>
                  <a:prstClr val="black">
                    <a:tint val="75000"/>
                  </a:prstClr>
                </a:solidFill>
              </a:rPr>
              <a:t>4/25/2020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E8A7A1-7F62-4EE3-8551-7DFB7A704D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9226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6D4FF-9013-4852-BEAA-44B3D63F97C0}"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E8A7A1-7F62-4EE3-8551-7DFB7A704D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2990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3BA93-82F4-4610-9A0E-EA6922B2F368}"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E8A7A1-7F62-4EE3-8551-7DFB7A704D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3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069548-8376-4A0B-A307-27FB26EC3471}" type="datetime1">
              <a:rPr lang="en-US" smtClean="0"/>
              <a:t>4/25/2020</a:t>
            </a:fld>
            <a:endParaRPr lang="en-US"/>
          </a:p>
        </p:txBody>
      </p:sp>
      <p:sp>
        <p:nvSpPr>
          <p:cNvPr id="4" name="Footer Placeholder 3"/>
          <p:cNvSpPr>
            <a:spLocks noGrp="1"/>
          </p:cNvSpPr>
          <p:nvPr>
            <p:ph type="ftr" sz="quarter" idx="11"/>
          </p:nvPr>
        </p:nvSpPr>
        <p:spPr/>
        <p:txBody>
          <a:bodyPr/>
          <a:lstStyle/>
          <a:p>
            <a:r>
              <a:rPr lang="en-US" smtClean="0"/>
              <a:t>Drug Supply Management</a:t>
            </a:r>
            <a:endParaRPr lang="en-US"/>
          </a:p>
        </p:txBody>
      </p:sp>
      <p:sp>
        <p:nvSpPr>
          <p:cNvPr id="5" name="Slide Number Placeholder 4"/>
          <p:cNvSpPr>
            <a:spLocks noGrp="1"/>
          </p:cNvSpPr>
          <p:nvPr>
            <p:ph type="sldNum" sz="quarter" idx="12"/>
          </p:nvPr>
        </p:nvSpPr>
        <p:spPr/>
        <p:txBody>
          <a:bodyPr/>
          <a:lstStyle/>
          <a:p>
            <a:fld id="{1CD2F681-1A86-4E8F-BCBD-B1ED175AC95E}"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427FA-8E6C-4C01-92E6-3CE4C23828B3}" type="datetime1">
              <a:rPr lang="en-US" smtClean="0"/>
              <a:t>4/25/2020</a:t>
            </a:fld>
            <a:endParaRPr lang="en-US"/>
          </a:p>
        </p:txBody>
      </p:sp>
      <p:sp>
        <p:nvSpPr>
          <p:cNvPr id="3" name="Footer Placeholder 2"/>
          <p:cNvSpPr>
            <a:spLocks noGrp="1"/>
          </p:cNvSpPr>
          <p:nvPr>
            <p:ph type="ftr" sz="quarter" idx="11"/>
          </p:nvPr>
        </p:nvSpPr>
        <p:spPr/>
        <p:txBody>
          <a:bodyPr/>
          <a:lstStyle/>
          <a:p>
            <a:r>
              <a:rPr lang="en-US" smtClean="0"/>
              <a:t>Drug Supply Management</a:t>
            </a:r>
            <a:endParaRPr lang="en-US"/>
          </a:p>
        </p:txBody>
      </p:sp>
      <p:sp>
        <p:nvSpPr>
          <p:cNvPr id="4" name="Slide Number Placeholder 3"/>
          <p:cNvSpPr>
            <a:spLocks noGrp="1"/>
          </p:cNvSpPr>
          <p:nvPr>
            <p:ph type="sldNum" sz="quarter" idx="12"/>
          </p:nvPr>
        </p:nvSpPr>
        <p:spPr/>
        <p:txBody>
          <a:bodyPr/>
          <a:lstStyle/>
          <a:p>
            <a:fld id="{1CD2F681-1A86-4E8F-BCBD-B1ED175AC95E}"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2BB419-7207-44AF-AB86-8BD628A7F8D5}" type="datetime1">
              <a:rPr lang="en-US" smtClean="0"/>
              <a:t>4/25/2020</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
        <p:nvSpPr>
          <p:cNvPr id="7" name="Slide Number Placeholder 6"/>
          <p:cNvSpPr>
            <a:spLocks noGrp="1"/>
          </p:cNvSpPr>
          <p:nvPr>
            <p:ph type="sldNum" sz="quarter" idx="12"/>
          </p:nvPr>
        </p:nvSpPr>
        <p:spPr/>
        <p:txBody>
          <a:bodyPr/>
          <a:lstStyle/>
          <a:p>
            <a:fld id="{1CD2F681-1A86-4E8F-BCBD-B1ED175AC95E}"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6ACEC-CB7C-47CB-B355-6306C274677A}" type="datetime1">
              <a:rPr lang="en-US" smtClean="0"/>
              <a:t>4/25/2020</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
        <p:nvSpPr>
          <p:cNvPr id="7" name="Slide Number Placeholder 6"/>
          <p:cNvSpPr>
            <a:spLocks noGrp="1"/>
          </p:cNvSpPr>
          <p:nvPr>
            <p:ph type="sldNum" sz="quarter" idx="12"/>
          </p:nvPr>
        </p:nvSpPr>
        <p:spPr/>
        <p:txBody>
          <a:bodyPr/>
          <a:lstStyle/>
          <a:p>
            <a:fld id="{1CD2F681-1A86-4E8F-BCBD-B1ED175AC95E}"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43EC7-5625-4ED6-AABC-76696349159A}" type="datetime1">
              <a:rPr lang="en-US" smtClean="0"/>
              <a:t>4/25/2020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Drug Supply Management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2F681-1A86-4E8F-BCBD-B1ED175AC9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3B0C2-51DA-4AFE-8D21-0BB226920DF6}"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07B8F-4B6E-44C2-9B43-6C0464F993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180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6B719-8ED8-40A3-9090-F124BAA138C1}"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A6140-AA30-4772-8612-C58B27E9DB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461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41C3E-2117-4F84-BCCF-E120F2F4F3DE}"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3AE9D-3104-4C68-8FB4-8678315DBF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2520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149BF-5C6F-424A-B9B6-E6969B070F1E}"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Drug Supply Management</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8A7A1-7F62-4EE3-8551-7DFB7A704D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7864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1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1.xml"/><Relationship Id="rId5" Type="http://schemas.openxmlformats.org/officeDocument/2006/relationships/image" Target="../media/image19.jpeg"/><Relationship Id="rId4" Type="http://schemas.openxmlformats.org/officeDocument/2006/relationships/image" Target="../media/image18.jpeg"/></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19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50.xml"/><Relationship Id="rId5" Type="http://schemas.openxmlformats.org/officeDocument/2006/relationships/image" Target="../media/image22.jpeg"/><Relationship Id="rId4" Type="http://schemas.openxmlformats.org/officeDocument/2006/relationships/image" Target="../media/image21.png"/></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2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5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2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6.xml"/></Relationships>
</file>

<file path=ppt/slides/_rels/slide2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6.xml"/></Relationships>
</file>

<file path=ppt/slides/_rels/slide2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592762"/>
          </a:xfrm>
        </p:spPr>
        <p:txBody>
          <a:bodyPr>
            <a:normAutofit/>
          </a:bodyPr>
          <a:lstStyle/>
          <a:p>
            <a:r>
              <a:rPr lang="en-US" sz="4800" b="1" dirty="0" smtClean="0"/>
              <a:t>DRUG SUPPLY MANAGEMENT</a:t>
            </a:r>
            <a:endParaRPr lang="en-US" sz="4800" b="1" dirty="0"/>
          </a:p>
        </p:txBody>
      </p:sp>
      <p:sp>
        <p:nvSpPr>
          <p:cNvPr id="2" name="Date Placeholder 1"/>
          <p:cNvSpPr>
            <a:spLocks noGrp="1"/>
          </p:cNvSpPr>
          <p:nvPr>
            <p:ph type="dt" sz="half" idx="10"/>
          </p:nvPr>
        </p:nvSpPr>
        <p:spPr/>
        <p:txBody>
          <a:bodyPr/>
          <a:lstStyle/>
          <a:p>
            <a:fld id="{66BF99C3-A5A6-4502-980E-988B2592A84E}" type="datetime1">
              <a:rPr lang="en-US" smtClean="0"/>
              <a:t>4/25/2020</a:t>
            </a:fld>
            <a:endParaRPr lang="en-US"/>
          </a:p>
        </p:txBody>
      </p:sp>
      <p:sp>
        <p:nvSpPr>
          <p:cNvPr id="3" name="Footer Placeholder 2"/>
          <p:cNvSpPr>
            <a:spLocks noGrp="1"/>
          </p:cNvSpPr>
          <p:nvPr>
            <p:ph type="ftr" sz="quarter" idx="11"/>
          </p:nvPr>
        </p:nvSpPr>
        <p:spPr/>
        <p:txBody>
          <a:bodyPr/>
          <a:lstStyle/>
          <a:p>
            <a:r>
              <a:rPr lang="en-US" smtClean="0"/>
              <a:t>Drug Supply Management</a:t>
            </a:r>
            <a:endParaRPr lang="en-US"/>
          </a:p>
        </p:txBody>
      </p:sp>
      <p:sp>
        <p:nvSpPr>
          <p:cNvPr id="5" name="Slide Number Placeholder 4"/>
          <p:cNvSpPr>
            <a:spLocks noGrp="1"/>
          </p:cNvSpPr>
          <p:nvPr>
            <p:ph type="sldNum" sz="quarter" idx="12"/>
          </p:nvPr>
        </p:nvSpPr>
        <p:spPr/>
        <p:txBody>
          <a:bodyPr/>
          <a:lstStyle/>
          <a:p>
            <a:fld id="{1CD2F681-1A86-4E8F-BCBD-B1ED175AC95E}" type="slidenum">
              <a:rPr lang="en-US" smtClean="0"/>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2.1. Historical Background</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During and soon after WWII               “</a:t>
            </a:r>
            <a:r>
              <a:rPr lang="en-US" dirty="0" smtClean="0">
                <a:solidFill>
                  <a:srgbClr val="00B0F0"/>
                </a:solidFill>
              </a:rPr>
              <a:t>Miracle</a:t>
            </a:r>
            <a:r>
              <a:rPr lang="en-US" dirty="0" smtClean="0"/>
              <a:t>”</a:t>
            </a:r>
          </a:p>
          <a:p>
            <a:r>
              <a:rPr lang="en-US" dirty="0" smtClean="0"/>
              <a:t>However, the miracles were for the minority </a:t>
            </a:r>
          </a:p>
          <a:p>
            <a:pPr lvl="1"/>
            <a:r>
              <a:rPr lang="en-US" b="1" dirty="0" smtClean="0"/>
              <a:t>there was gap in access to drugs</a:t>
            </a:r>
          </a:p>
          <a:p>
            <a:pPr lvl="1"/>
            <a:r>
              <a:rPr lang="en-US" b="1" dirty="0" smtClean="0"/>
              <a:t>Series of drug-induced disasters</a:t>
            </a:r>
          </a:p>
          <a:p>
            <a:pPr lvl="0"/>
            <a:r>
              <a:rPr lang="en-US" dirty="0" smtClean="0"/>
              <a:t>Some of the complaints in the early nineteen seventies were:</a:t>
            </a:r>
            <a:endParaRPr lang="en-US" sz="2800" dirty="0" smtClean="0"/>
          </a:p>
          <a:p>
            <a:pPr lvl="1"/>
            <a:r>
              <a:rPr lang="fr-CH" dirty="0" smtClean="0"/>
              <a:t>N</a:t>
            </a:r>
            <a:r>
              <a:rPr lang="en-US" dirty="0" smtClean="0"/>
              <a:t>o links between drugs and health needs</a:t>
            </a:r>
            <a:endParaRPr lang="en-US" sz="2400" dirty="0" smtClean="0"/>
          </a:p>
          <a:p>
            <a:pPr lvl="1"/>
            <a:r>
              <a:rPr lang="en-US" dirty="0" smtClean="0"/>
              <a:t>No access to most needed drugs</a:t>
            </a:r>
            <a:endParaRPr lang="en-US" sz="2400" dirty="0" smtClean="0"/>
          </a:p>
          <a:p>
            <a:pPr lvl="1"/>
            <a:r>
              <a:rPr lang="en-US" dirty="0" smtClean="0"/>
              <a:t>Rising costs of pharmaceuticals</a:t>
            </a:r>
            <a:endParaRPr lang="en-US" sz="2400" dirty="0" smtClean="0"/>
          </a:p>
          <a:p>
            <a:pPr lvl="1"/>
            <a:r>
              <a:rPr lang="en-US" dirty="0" smtClean="0"/>
              <a:t>Uneven rural-urban distribution</a:t>
            </a:r>
            <a:endParaRPr lang="en-US" sz="2400" dirty="0" smtClean="0"/>
          </a:p>
          <a:p>
            <a:pPr lvl="1"/>
            <a:r>
              <a:rPr lang="en-US" dirty="0" smtClean="0"/>
              <a:t>Protests against industry marketing practice</a:t>
            </a:r>
            <a:endParaRPr lang="en-US" sz="2400" dirty="0" smtClean="0"/>
          </a:p>
          <a:p>
            <a:endParaRPr lang="en-US" dirty="0"/>
          </a:p>
        </p:txBody>
      </p:sp>
      <p:cxnSp>
        <p:nvCxnSpPr>
          <p:cNvPr id="5" name="Straight Arrow Connector 4"/>
          <p:cNvCxnSpPr/>
          <p:nvPr/>
        </p:nvCxnSpPr>
        <p:spPr>
          <a:xfrm>
            <a:off x="5410200" y="17526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AC6CA66A-1BDF-46E2-A4DD-4A58D8364C1F}" type="datetime1">
              <a:rPr lang="en-US" smtClean="0"/>
              <a:t>4/25/2020</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
        <p:nvSpPr>
          <p:cNvPr id="7" name="Slide Number Placeholder 6"/>
          <p:cNvSpPr>
            <a:spLocks noGrp="1"/>
          </p:cNvSpPr>
          <p:nvPr>
            <p:ph type="sldNum" sz="quarter" idx="12"/>
          </p:nvPr>
        </p:nvSpPr>
        <p:spPr/>
        <p:txBody>
          <a:bodyPr/>
          <a:lstStyle/>
          <a:p>
            <a:fld id="{1CD2F681-1A86-4E8F-BCBD-B1ED175AC95E}" type="slidenum">
              <a:rPr lang="en-US" smtClean="0"/>
              <a:pPr/>
              <a:t>10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txBody>
          <a:bodyPr>
            <a:normAutofit/>
          </a:bodyPr>
          <a:lstStyle/>
          <a:p>
            <a:pPr lvl="0"/>
            <a:r>
              <a:rPr lang="en-US" b="1" i="1" dirty="0"/>
              <a:t>Inventory control helps to:</a:t>
            </a:r>
            <a:endParaRPr lang="en-US" sz="2800" dirty="0"/>
          </a:p>
          <a:p>
            <a:pPr lvl="1"/>
            <a:r>
              <a:rPr lang="en-US" dirty="0"/>
              <a:t>Maintain appropriate </a:t>
            </a:r>
            <a:r>
              <a:rPr lang="en-US" dirty="0" smtClean="0"/>
              <a:t>stock</a:t>
            </a:r>
            <a:endParaRPr lang="en-US" sz="2400" dirty="0"/>
          </a:p>
          <a:p>
            <a:pPr lvl="1"/>
            <a:r>
              <a:rPr lang="en-US" dirty="0"/>
              <a:t>Avoid </a:t>
            </a:r>
            <a:r>
              <a:rPr lang="en-US" dirty="0" smtClean="0"/>
              <a:t>over-stocking</a:t>
            </a:r>
            <a:endParaRPr lang="en-US" sz="2400" dirty="0"/>
          </a:p>
          <a:p>
            <a:pPr lvl="1"/>
            <a:r>
              <a:rPr lang="en-US" dirty="0"/>
              <a:t>Monitor shortage of </a:t>
            </a:r>
            <a:r>
              <a:rPr lang="en-US" dirty="0" smtClean="0"/>
              <a:t>drugs</a:t>
            </a:r>
            <a:endParaRPr lang="en-US" sz="2400" dirty="0"/>
          </a:p>
          <a:p>
            <a:pPr lvl="1"/>
            <a:r>
              <a:rPr lang="en-US" dirty="0"/>
              <a:t>Check the movement of </a:t>
            </a:r>
            <a:r>
              <a:rPr lang="en-US" dirty="0" smtClean="0"/>
              <a:t>stocks</a:t>
            </a:r>
            <a:endParaRPr lang="en-US" sz="2400" dirty="0"/>
          </a:p>
          <a:p>
            <a:pPr lvl="1"/>
            <a:r>
              <a:rPr lang="en-US" dirty="0"/>
              <a:t>Prevent expiry of drug before being </a:t>
            </a:r>
            <a:r>
              <a:rPr lang="en-US" dirty="0" smtClean="0"/>
              <a:t>used</a:t>
            </a:r>
            <a:endParaRPr lang="en-US" sz="2400" dirty="0"/>
          </a:p>
          <a:p>
            <a:pPr lvl="1"/>
            <a:r>
              <a:rPr lang="en-US" dirty="0"/>
              <a:t>Balance the merits and demerits of inventory keeping</a:t>
            </a:r>
            <a:endParaRPr lang="en-US" sz="2400" dirty="0"/>
          </a:p>
          <a:p>
            <a:endParaRPr lang="en-US" dirty="0"/>
          </a:p>
        </p:txBody>
      </p:sp>
      <p:sp>
        <p:nvSpPr>
          <p:cNvPr id="4" name="Date Placeholder 3"/>
          <p:cNvSpPr>
            <a:spLocks noGrp="1"/>
          </p:cNvSpPr>
          <p:nvPr>
            <p:ph type="dt" sz="half" idx="10"/>
          </p:nvPr>
        </p:nvSpPr>
        <p:spPr/>
        <p:txBody>
          <a:bodyPr/>
          <a:lstStyle/>
          <a:p>
            <a:fld id="{406556E9-5DAC-4645-A072-A4391822C145}"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100</a:t>
            </a:fld>
            <a:endParaRPr lang="en-US">
              <a:solidFill>
                <a:prstClr val="black">
                  <a:tint val="75000"/>
                </a:prstClr>
              </a:solidFill>
            </a:endParaRPr>
          </a:p>
        </p:txBody>
      </p:sp>
      <p:sp>
        <p:nvSpPr>
          <p:cNvPr id="6" name="Title 1"/>
          <p:cNvSpPr>
            <a:spLocks noGrp="1"/>
          </p:cNvSpPr>
          <p:nvPr>
            <p:ph type="title"/>
          </p:nvPr>
        </p:nvSpPr>
        <p:spPr>
          <a:xfrm>
            <a:off x="457200" y="274638"/>
            <a:ext cx="8229600" cy="1143000"/>
          </a:xfrm>
        </p:spPr>
        <p:txBody>
          <a:bodyPr/>
          <a:lstStyle/>
          <a:p>
            <a:r>
              <a:rPr lang="en-US" dirty="0" smtClean="0"/>
              <a:t>Inventory control system……</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82542258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txBody>
          <a:bodyPr/>
          <a:lstStyle/>
          <a:p>
            <a:pPr lvl="0"/>
            <a:r>
              <a:rPr lang="en-US" dirty="0" smtClean="0"/>
              <a:t>An inventory control system informs personnel </a:t>
            </a:r>
            <a:r>
              <a:rPr lang="en-US" dirty="0" smtClean="0">
                <a:solidFill>
                  <a:srgbClr val="00B050"/>
                </a:solidFill>
              </a:rPr>
              <a:t>when to order or issue, how much to order or issue and how to maintain an appropriate stock level </a:t>
            </a:r>
            <a:r>
              <a:rPr lang="en-US" dirty="0" smtClean="0"/>
              <a:t>to meet the needs of patients. </a:t>
            </a:r>
          </a:p>
          <a:p>
            <a:pPr lvl="0"/>
            <a:r>
              <a:rPr lang="en-US" dirty="0" smtClean="0"/>
              <a:t>The most important inventory control systems for health commodities are max-min inventory control systems.</a:t>
            </a:r>
          </a:p>
          <a:p>
            <a:endParaRPr lang="en-US" dirty="0"/>
          </a:p>
        </p:txBody>
      </p:sp>
      <p:sp>
        <p:nvSpPr>
          <p:cNvPr id="4" name="Date Placeholder 3"/>
          <p:cNvSpPr>
            <a:spLocks noGrp="1"/>
          </p:cNvSpPr>
          <p:nvPr>
            <p:ph type="dt" sz="half" idx="10"/>
          </p:nvPr>
        </p:nvSpPr>
        <p:spPr/>
        <p:txBody>
          <a:bodyPr/>
          <a:lstStyle/>
          <a:p>
            <a:fld id="{D1195CC2-2C6D-47EF-A0FE-6656A2985515}"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101</a:t>
            </a:fld>
            <a:endParaRPr lang="en-US">
              <a:solidFill>
                <a:prstClr val="black">
                  <a:tint val="75000"/>
                </a:prstClr>
              </a:solidFill>
            </a:endParaRPr>
          </a:p>
        </p:txBody>
      </p:sp>
      <p:sp>
        <p:nvSpPr>
          <p:cNvPr id="6" name="Title 1"/>
          <p:cNvSpPr>
            <a:spLocks noGrp="1"/>
          </p:cNvSpPr>
          <p:nvPr>
            <p:ph type="title"/>
          </p:nvPr>
        </p:nvSpPr>
        <p:spPr>
          <a:xfrm>
            <a:off x="457200" y="274638"/>
            <a:ext cx="8229600" cy="1143000"/>
          </a:xfrm>
        </p:spPr>
        <p:txBody>
          <a:bodyPr/>
          <a:lstStyle/>
          <a:p>
            <a:r>
              <a:rPr lang="en-US" dirty="0" smtClean="0"/>
              <a:t>Inventory control system……</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77443667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dirty="0" smtClean="0"/>
              <a:t>Key terms:</a:t>
            </a:r>
          </a:p>
          <a:p>
            <a:pPr lvl="0"/>
            <a:r>
              <a:rPr lang="en-US" b="1" dirty="0" smtClean="0"/>
              <a:t>Maximum Stock Level</a:t>
            </a:r>
            <a:r>
              <a:rPr lang="en-US" dirty="0" smtClean="0"/>
              <a:t>: is the level of stock above which inventory levels should not rise, under normal condition.</a:t>
            </a:r>
          </a:p>
          <a:p>
            <a:pPr lvl="0"/>
            <a:r>
              <a:rPr lang="en-US" b="1" dirty="0" smtClean="0"/>
              <a:t>Minimum Stock Level</a:t>
            </a:r>
            <a:r>
              <a:rPr lang="en-US" dirty="0" smtClean="0"/>
              <a:t>: is the level of stock at which actions to replenish inventory occur under normal condition. It can also be considered as reorder stock level. </a:t>
            </a:r>
          </a:p>
          <a:p>
            <a:pPr lvl="0"/>
            <a:r>
              <a:rPr lang="en-US" dirty="0" smtClean="0"/>
              <a:t>  </a:t>
            </a:r>
            <a:r>
              <a:rPr lang="en-US" b="1" dirty="0" smtClean="0"/>
              <a:t>Review Period</a:t>
            </a:r>
            <a:r>
              <a:rPr lang="en-US" dirty="0" smtClean="0"/>
              <a:t>: this is the interval of time between assessments of stock levels to determine if additional stock is needed.</a:t>
            </a:r>
          </a:p>
          <a:p>
            <a:pPr>
              <a:buNone/>
            </a:pPr>
            <a:endParaRPr lang="en-US" dirty="0"/>
          </a:p>
        </p:txBody>
      </p:sp>
      <p:sp>
        <p:nvSpPr>
          <p:cNvPr id="4" name="Date Placeholder 3"/>
          <p:cNvSpPr>
            <a:spLocks noGrp="1"/>
          </p:cNvSpPr>
          <p:nvPr>
            <p:ph type="dt" sz="half" idx="10"/>
          </p:nvPr>
        </p:nvSpPr>
        <p:spPr/>
        <p:txBody>
          <a:bodyPr/>
          <a:lstStyle/>
          <a:p>
            <a:fld id="{1BDEC40A-3D37-4554-A81A-3436413BE877}"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102</a:t>
            </a:fld>
            <a:endParaRPr lang="en-US">
              <a:solidFill>
                <a:prstClr val="black">
                  <a:tint val="75000"/>
                </a:prstClr>
              </a:solidFill>
            </a:endParaRPr>
          </a:p>
        </p:txBody>
      </p:sp>
      <p:sp>
        <p:nvSpPr>
          <p:cNvPr id="6" name="Title 1"/>
          <p:cNvSpPr>
            <a:spLocks noGrp="1"/>
          </p:cNvSpPr>
          <p:nvPr>
            <p:ph type="title"/>
          </p:nvPr>
        </p:nvSpPr>
        <p:spPr/>
        <p:txBody>
          <a:bodyPr/>
          <a:lstStyle/>
          <a:p>
            <a:r>
              <a:rPr lang="en-US" dirty="0" smtClean="0"/>
              <a:t>Inventory control system……</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55363583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b="1" dirty="0" smtClean="0"/>
              <a:t>Safety/reserve stock level</a:t>
            </a:r>
            <a:r>
              <a:rPr lang="en-US" dirty="0" smtClean="0"/>
              <a:t>: is the additional buffer or reserve kept on hand to protect against </a:t>
            </a:r>
            <a:r>
              <a:rPr lang="en-US" dirty="0" err="1" smtClean="0"/>
              <a:t>stockouts</a:t>
            </a:r>
            <a:r>
              <a:rPr lang="en-US" dirty="0" smtClean="0"/>
              <a:t> caused by delayed deliveries, markedly increased demand, or other unexpected events. </a:t>
            </a:r>
          </a:p>
          <a:p>
            <a:pPr lvl="0"/>
            <a:r>
              <a:rPr lang="en-US" b="1" dirty="0" smtClean="0"/>
              <a:t>Lead time</a:t>
            </a:r>
            <a:r>
              <a:rPr lang="en-US" dirty="0" smtClean="0"/>
              <a:t>: is the time between ordering a supply up to receiving and availing it for use. </a:t>
            </a:r>
          </a:p>
          <a:p>
            <a:pPr lvl="0"/>
            <a:r>
              <a:rPr lang="en-US" b="1" dirty="0" smtClean="0"/>
              <a:t>Lead time stock level</a:t>
            </a:r>
            <a:r>
              <a:rPr lang="en-US" dirty="0" smtClean="0"/>
              <a:t>: is the level of stock used within the lead time period</a:t>
            </a:r>
          </a:p>
          <a:p>
            <a:pPr lvl="0"/>
            <a:r>
              <a:rPr lang="en-US" b="1" dirty="0" smtClean="0"/>
              <a:t>Emergency order point (EOP)</a:t>
            </a:r>
            <a:r>
              <a:rPr lang="en-US" dirty="0" smtClean="0"/>
              <a:t>: this is the level of stock that triggers an emergency order. The EOP must be less than the min. </a:t>
            </a:r>
          </a:p>
          <a:p>
            <a:endParaRPr lang="en-US" dirty="0"/>
          </a:p>
        </p:txBody>
      </p:sp>
      <p:sp>
        <p:nvSpPr>
          <p:cNvPr id="4" name="Date Placeholder 3"/>
          <p:cNvSpPr>
            <a:spLocks noGrp="1"/>
          </p:cNvSpPr>
          <p:nvPr>
            <p:ph type="dt" sz="half" idx="10"/>
          </p:nvPr>
        </p:nvSpPr>
        <p:spPr/>
        <p:txBody>
          <a:bodyPr/>
          <a:lstStyle/>
          <a:p>
            <a:fld id="{9D479B20-1594-4CC3-AC73-EAB55DFC7BF2}"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103</a:t>
            </a:fld>
            <a:endParaRPr lang="en-US">
              <a:solidFill>
                <a:prstClr val="black">
                  <a:tint val="75000"/>
                </a:prstClr>
              </a:solidFill>
            </a:endParaRPr>
          </a:p>
        </p:txBody>
      </p:sp>
      <p:sp>
        <p:nvSpPr>
          <p:cNvPr id="6" name="Title 1"/>
          <p:cNvSpPr>
            <a:spLocks noGrp="1"/>
          </p:cNvSpPr>
          <p:nvPr>
            <p:ph type="title"/>
          </p:nvPr>
        </p:nvSpPr>
        <p:spPr>
          <a:xfrm>
            <a:off x="457200" y="381000"/>
            <a:ext cx="8229600" cy="1143000"/>
          </a:xfrm>
        </p:spPr>
        <p:txBody>
          <a:bodyPr/>
          <a:lstStyle/>
          <a:p>
            <a:r>
              <a:rPr lang="en-US" dirty="0" smtClean="0"/>
              <a:t>Inventory control system……</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3734096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There are three types of a </a:t>
            </a:r>
            <a:r>
              <a:rPr lang="en-US" dirty="0" smtClean="0">
                <a:solidFill>
                  <a:srgbClr val="00B0F0"/>
                </a:solidFill>
              </a:rPr>
              <a:t>max-min inventory control systems </a:t>
            </a:r>
            <a:r>
              <a:rPr lang="en-US" dirty="0" smtClean="0"/>
              <a:t>that are applicable to health commodity logistic system:</a:t>
            </a:r>
            <a:endParaRPr lang="en-US" sz="2800" dirty="0" smtClean="0"/>
          </a:p>
          <a:p>
            <a:pPr marL="914400" lvl="1" indent="-514350">
              <a:buFont typeface="+mj-lt"/>
              <a:buAutoNum type="arabicPeriod"/>
            </a:pPr>
            <a:r>
              <a:rPr lang="en-US" dirty="0" smtClean="0"/>
              <a:t>Forced ordering system</a:t>
            </a:r>
            <a:endParaRPr lang="en-US" sz="2400" dirty="0" smtClean="0"/>
          </a:p>
          <a:p>
            <a:pPr marL="914400" lvl="1" indent="-514350">
              <a:buFont typeface="+mj-lt"/>
              <a:buAutoNum type="arabicPeriod"/>
            </a:pPr>
            <a:r>
              <a:rPr lang="en-US" dirty="0" smtClean="0"/>
              <a:t>Continuous review system</a:t>
            </a:r>
            <a:endParaRPr lang="en-US" sz="2400" dirty="0" smtClean="0"/>
          </a:p>
          <a:p>
            <a:pPr marL="914400" lvl="1" indent="-514350">
              <a:buFont typeface="+mj-lt"/>
              <a:buAutoNum type="arabicPeriod"/>
            </a:pPr>
            <a:r>
              <a:rPr lang="en-US" dirty="0" smtClean="0"/>
              <a:t>Standard system</a:t>
            </a:r>
            <a:endParaRPr lang="en-US" sz="2400" dirty="0" smtClean="0"/>
          </a:p>
          <a:p>
            <a:pPr>
              <a:buNone/>
            </a:pPr>
            <a:r>
              <a:rPr lang="en-US" dirty="0" smtClean="0"/>
              <a:t> </a:t>
            </a:r>
          </a:p>
        </p:txBody>
      </p:sp>
      <p:sp>
        <p:nvSpPr>
          <p:cNvPr id="4" name="Date Placeholder 3"/>
          <p:cNvSpPr>
            <a:spLocks noGrp="1"/>
          </p:cNvSpPr>
          <p:nvPr>
            <p:ph type="dt" sz="half" idx="10"/>
          </p:nvPr>
        </p:nvSpPr>
        <p:spPr/>
        <p:txBody>
          <a:bodyPr/>
          <a:lstStyle/>
          <a:p>
            <a:fld id="{89B4A471-BF01-4C8A-83A0-7D35CAF30B1B}"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104</a:t>
            </a:fld>
            <a:endParaRPr lang="en-US">
              <a:solidFill>
                <a:prstClr val="black">
                  <a:tint val="75000"/>
                </a:prstClr>
              </a:solidFill>
            </a:endParaRPr>
          </a:p>
        </p:txBody>
      </p:sp>
      <p:sp>
        <p:nvSpPr>
          <p:cNvPr id="6" name="Title 1"/>
          <p:cNvSpPr>
            <a:spLocks noGrp="1"/>
          </p:cNvSpPr>
          <p:nvPr>
            <p:ph type="title"/>
          </p:nvPr>
        </p:nvSpPr>
        <p:spPr/>
        <p:txBody>
          <a:bodyPr/>
          <a:lstStyle/>
          <a:p>
            <a:r>
              <a:rPr lang="en-US" dirty="0" smtClean="0"/>
              <a:t>Inventory control system……</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62032330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dirty="0" smtClean="0"/>
              <a:t>No matter which inventory control system is used, the formula for calculating </a:t>
            </a:r>
            <a:r>
              <a:rPr lang="en-US" dirty="0" smtClean="0">
                <a:solidFill>
                  <a:srgbClr val="00B0F0"/>
                </a:solidFill>
              </a:rPr>
              <a:t>the order or issue quantity </a:t>
            </a:r>
            <a:r>
              <a:rPr lang="en-US" dirty="0" smtClean="0"/>
              <a:t>is the same.</a:t>
            </a:r>
            <a:endParaRPr lang="en-US" sz="2800" dirty="0" smtClean="0"/>
          </a:p>
          <a:p>
            <a:pPr lvl="1"/>
            <a:r>
              <a:rPr lang="en-US" dirty="0" err="1" smtClean="0"/>
              <a:t>i.e</a:t>
            </a:r>
            <a:r>
              <a:rPr lang="en-US" dirty="0" smtClean="0"/>
              <a:t>   order/issue quantity= (Maximum stock level/quantity)- (stock on hand)</a:t>
            </a:r>
            <a:endParaRPr lang="en-US" sz="2400" dirty="0" smtClean="0"/>
          </a:p>
          <a:p>
            <a:pPr lvl="1"/>
            <a:r>
              <a:rPr lang="en-US" dirty="0" smtClean="0"/>
              <a:t>if there is stock on order which is not yet received:</a:t>
            </a:r>
            <a:endParaRPr lang="en-US" sz="2400" dirty="0" smtClean="0"/>
          </a:p>
          <a:p>
            <a:pPr lvl="2"/>
            <a:r>
              <a:rPr lang="en-US" dirty="0" smtClean="0"/>
              <a:t>order/issue quantity= (Maximum stock level/quantity)- (stock on order)-(stock on hand</a:t>
            </a:r>
          </a:p>
          <a:p>
            <a:pPr lvl="0"/>
            <a:r>
              <a:rPr lang="en-US" dirty="0" smtClean="0"/>
              <a:t>The difference between the above three inventory control systems </a:t>
            </a:r>
            <a:r>
              <a:rPr lang="en-US" dirty="0" smtClean="0">
                <a:solidFill>
                  <a:srgbClr val="00B0F0"/>
                </a:solidFill>
              </a:rPr>
              <a:t>is the trigger for placing an order or issuing resupply</a:t>
            </a:r>
            <a:r>
              <a:rPr lang="en-US" dirty="0" smtClean="0"/>
              <a:t>.  </a:t>
            </a:r>
          </a:p>
          <a:p>
            <a:endParaRPr lang="en-US" dirty="0"/>
          </a:p>
        </p:txBody>
      </p:sp>
      <p:sp>
        <p:nvSpPr>
          <p:cNvPr id="4" name="Date Placeholder 3"/>
          <p:cNvSpPr>
            <a:spLocks noGrp="1"/>
          </p:cNvSpPr>
          <p:nvPr>
            <p:ph type="dt" sz="half" idx="10"/>
          </p:nvPr>
        </p:nvSpPr>
        <p:spPr/>
        <p:txBody>
          <a:bodyPr/>
          <a:lstStyle/>
          <a:p>
            <a:fld id="{C543425A-43DB-4B4F-B1B3-4E67F1634774}"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105</a:t>
            </a:fld>
            <a:endParaRPr lang="en-US">
              <a:solidFill>
                <a:prstClr val="black">
                  <a:tint val="75000"/>
                </a:prstClr>
              </a:solidFill>
            </a:endParaRPr>
          </a:p>
        </p:txBody>
      </p:sp>
      <p:sp>
        <p:nvSpPr>
          <p:cNvPr id="7" name="Title 1"/>
          <p:cNvSpPr>
            <a:spLocks noGrp="1"/>
          </p:cNvSpPr>
          <p:nvPr>
            <p:ph type="title"/>
          </p:nvPr>
        </p:nvSpPr>
        <p:spPr/>
        <p:txBody>
          <a:bodyPr/>
          <a:lstStyle/>
          <a:p>
            <a:r>
              <a:rPr lang="en-US" dirty="0" smtClean="0"/>
              <a:t>Inventory control system……</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78238042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buNone/>
            </a:pPr>
            <a:r>
              <a:rPr lang="en-US" b="1" dirty="0" smtClean="0"/>
              <a:t>1. Forced ordering system</a:t>
            </a:r>
            <a:r>
              <a:rPr lang="en-US" dirty="0" smtClean="0"/>
              <a:t>:</a:t>
            </a:r>
            <a:endParaRPr lang="en-US" sz="2800" dirty="0" smtClean="0"/>
          </a:p>
          <a:p>
            <a:pPr lvl="0"/>
            <a:r>
              <a:rPr lang="en-US" dirty="0" smtClean="0"/>
              <a:t>Decision rule: the </a:t>
            </a:r>
            <a:r>
              <a:rPr lang="en-US" dirty="0" smtClean="0">
                <a:solidFill>
                  <a:srgbClr val="00B0F0"/>
                </a:solidFill>
              </a:rPr>
              <a:t>review period </a:t>
            </a:r>
            <a:r>
              <a:rPr lang="en-US" dirty="0" smtClean="0"/>
              <a:t>is the trigger for ordering. </a:t>
            </a:r>
            <a:r>
              <a:rPr lang="en-US" dirty="0" smtClean="0">
                <a:solidFill>
                  <a:srgbClr val="00B0F0"/>
                </a:solidFill>
              </a:rPr>
              <a:t>emergency order point </a:t>
            </a:r>
            <a:r>
              <a:rPr lang="en-US" dirty="0" smtClean="0"/>
              <a:t>is used to place an emergency order </a:t>
            </a:r>
            <a:endParaRPr lang="en-US" sz="2800" dirty="0" smtClean="0"/>
          </a:p>
          <a:p>
            <a:pPr lvl="0"/>
            <a:r>
              <a:rPr lang="en-US" dirty="0" smtClean="0"/>
              <a:t>Advantage: </a:t>
            </a:r>
            <a:endParaRPr lang="en-US" sz="2800" dirty="0" smtClean="0"/>
          </a:p>
          <a:p>
            <a:pPr lvl="1"/>
            <a:r>
              <a:rPr lang="en-US" dirty="0" smtClean="0"/>
              <a:t>Decision rule is simple</a:t>
            </a:r>
            <a:endParaRPr lang="en-US" sz="2400" dirty="0" smtClean="0"/>
          </a:p>
          <a:p>
            <a:pPr lvl="1"/>
            <a:r>
              <a:rPr lang="en-US" dirty="0" smtClean="0"/>
              <a:t>Transportation can be scheduled for specific times</a:t>
            </a:r>
            <a:endParaRPr lang="en-US" sz="2400" dirty="0" smtClean="0"/>
          </a:p>
          <a:p>
            <a:pPr lvl="1"/>
            <a:r>
              <a:rPr lang="en-US" dirty="0" smtClean="0"/>
              <a:t>Unless there is potential for stock out, assessing stock status constantly is not needed</a:t>
            </a:r>
            <a:endParaRPr lang="en-US" sz="2400" dirty="0" smtClean="0"/>
          </a:p>
          <a:p>
            <a:pPr lvl="1"/>
            <a:r>
              <a:rPr lang="en-US" dirty="0" smtClean="0"/>
              <a:t>Every facility orders or is resupplied at the end of every review period</a:t>
            </a:r>
            <a:endParaRPr lang="en-US" sz="2400" dirty="0" smtClean="0"/>
          </a:p>
          <a:p>
            <a:pPr lvl="0"/>
            <a:r>
              <a:rPr lang="en-US" dirty="0" smtClean="0"/>
              <a:t>Disadvantage:</a:t>
            </a:r>
            <a:endParaRPr lang="en-US" sz="2800" dirty="0" smtClean="0"/>
          </a:p>
          <a:p>
            <a:pPr lvl="1"/>
            <a:r>
              <a:rPr lang="en-US" dirty="0" smtClean="0"/>
              <a:t>Orders for some items may be for small quantities</a:t>
            </a:r>
            <a:endParaRPr lang="en-US" sz="2400" dirty="0" smtClean="0"/>
          </a:p>
          <a:p>
            <a:endParaRPr lang="en-US" dirty="0"/>
          </a:p>
        </p:txBody>
      </p:sp>
      <p:sp>
        <p:nvSpPr>
          <p:cNvPr id="4" name="Date Placeholder 3"/>
          <p:cNvSpPr>
            <a:spLocks noGrp="1"/>
          </p:cNvSpPr>
          <p:nvPr>
            <p:ph type="dt" sz="half" idx="10"/>
          </p:nvPr>
        </p:nvSpPr>
        <p:spPr/>
        <p:txBody>
          <a:bodyPr/>
          <a:lstStyle/>
          <a:p>
            <a:fld id="{1C997A4C-ADC0-4F11-A17F-01F5EA1333C3}"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106</a:t>
            </a:fld>
            <a:endParaRPr lang="en-US">
              <a:solidFill>
                <a:prstClr val="black">
                  <a:tint val="75000"/>
                </a:prstClr>
              </a:solidFill>
            </a:endParaRPr>
          </a:p>
        </p:txBody>
      </p:sp>
      <p:sp>
        <p:nvSpPr>
          <p:cNvPr id="6" name="Title 1"/>
          <p:cNvSpPr>
            <a:spLocks noGrp="1"/>
          </p:cNvSpPr>
          <p:nvPr>
            <p:ph type="title"/>
          </p:nvPr>
        </p:nvSpPr>
        <p:spPr/>
        <p:txBody>
          <a:bodyPr/>
          <a:lstStyle/>
          <a:p>
            <a:r>
              <a:rPr lang="en-US" dirty="0" smtClean="0"/>
              <a:t>Inventory control system……</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79230759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b="1" dirty="0" smtClean="0"/>
              <a:t>Forced-ordering delivery truck system</a:t>
            </a:r>
            <a:r>
              <a:rPr lang="en-US" dirty="0" smtClean="0"/>
              <a:t>: </a:t>
            </a:r>
          </a:p>
          <a:p>
            <a:r>
              <a:rPr lang="en-US" dirty="0" smtClean="0"/>
              <a:t>it is one variation of forced ordering system. </a:t>
            </a:r>
          </a:p>
          <a:p>
            <a:r>
              <a:rPr lang="en-US" dirty="0" smtClean="0"/>
              <a:t>It is sometimes called a topping up or bread truck system. </a:t>
            </a:r>
          </a:p>
          <a:p>
            <a:r>
              <a:rPr lang="en-US" dirty="0" smtClean="0"/>
              <a:t>In this system, a truck is loaded with supplies at the end of the review period. </a:t>
            </a:r>
          </a:p>
          <a:p>
            <a:r>
              <a:rPr lang="en-US" dirty="0" smtClean="0">
                <a:solidFill>
                  <a:srgbClr val="00B0F0"/>
                </a:solidFill>
              </a:rPr>
              <a:t>The truck and delivery team travel to each facility, assess the stock, and leave (top up) an amount of each product that is sufficient to bring stock levels up to the maximum at that location.</a:t>
            </a:r>
          </a:p>
          <a:p>
            <a:endParaRPr lang="en-US" dirty="0"/>
          </a:p>
        </p:txBody>
      </p:sp>
      <p:sp>
        <p:nvSpPr>
          <p:cNvPr id="4" name="Date Placeholder 3"/>
          <p:cNvSpPr>
            <a:spLocks noGrp="1"/>
          </p:cNvSpPr>
          <p:nvPr>
            <p:ph type="dt" sz="half" idx="10"/>
          </p:nvPr>
        </p:nvSpPr>
        <p:spPr/>
        <p:txBody>
          <a:bodyPr/>
          <a:lstStyle/>
          <a:p>
            <a:fld id="{76C152AB-9B04-4EF0-818C-964FFCD61BDE}"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107</a:t>
            </a:fld>
            <a:endParaRPr lang="en-US">
              <a:solidFill>
                <a:prstClr val="black">
                  <a:tint val="75000"/>
                </a:prstClr>
              </a:solidFill>
            </a:endParaRPr>
          </a:p>
        </p:txBody>
      </p:sp>
      <p:sp>
        <p:nvSpPr>
          <p:cNvPr id="6" name="Title 1"/>
          <p:cNvSpPr>
            <a:spLocks noGrp="1"/>
          </p:cNvSpPr>
          <p:nvPr>
            <p:ph type="title"/>
          </p:nvPr>
        </p:nvSpPr>
        <p:spPr/>
        <p:txBody>
          <a:bodyPr/>
          <a:lstStyle/>
          <a:p>
            <a:r>
              <a:rPr lang="en-US" dirty="0" smtClean="0"/>
              <a:t>Inventory control system……</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2476096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buNone/>
            </a:pPr>
            <a:r>
              <a:rPr lang="en-US" b="1" dirty="0" smtClean="0"/>
              <a:t>2. Continuous review system</a:t>
            </a:r>
            <a:endParaRPr lang="en-US" sz="2800" dirty="0" smtClean="0"/>
          </a:p>
          <a:p>
            <a:pPr lvl="0"/>
            <a:r>
              <a:rPr lang="en-US" dirty="0" smtClean="0"/>
              <a:t>Decision rule: the trigger for ordering products is the </a:t>
            </a:r>
            <a:r>
              <a:rPr lang="en-US" dirty="0" smtClean="0">
                <a:solidFill>
                  <a:srgbClr val="00B0F0"/>
                </a:solidFill>
              </a:rPr>
              <a:t>minimum stock level</a:t>
            </a:r>
            <a:r>
              <a:rPr lang="en-US" dirty="0" smtClean="0"/>
              <a:t>. </a:t>
            </a:r>
            <a:endParaRPr lang="en-US" sz="2800" dirty="0" smtClean="0"/>
          </a:p>
          <a:p>
            <a:pPr lvl="0"/>
            <a:r>
              <a:rPr lang="en-US" dirty="0" smtClean="0"/>
              <a:t> Advantage:</a:t>
            </a:r>
            <a:endParaRPr lang="en-US" sz="2800" dirty="0" smtClean="0"/>
          </a:p>
          <a:p>
            <a:pPr lvl="1"/>
            <a:r>
              <a:rPr lang="en-US" dirty="0" smtClean="0"/>
              <a:t>Decision rule is simple</a:t>
            </a:r>
            <a:endParaRPr lang="en-US" sz="2400" dirty="0" smtClean="0"/>
          </a:p>
          <a:p>
            <a:pPr lvl="1"/>
            <a:r>
              <a:rPr lang="en-US" dirty="0" smtClean="0"/>
              <a:t>It is more responsive and flexible</a:t>
            </a:r>
            <a:endParaRPr lang="en-US" sz="2400" dirty="0" smtClean="0"/>
          </a:p>
          <a:p>
            <a:pPr lvl="1"/>
            <a:r>
              <a:rPr lang="en-US" dirty="0" smtClean="0"/>
              <a:t>Small orders are eliminated</a:t>
            </a:r>
            <a:endParaRPr lang="en-US" sz="2400" dirty="0" smtClean="0"/>
          </a:p>
          <a:p>
            <a:pPr lvl="0"/>
            <a:r>
              <a:rPr lang="en-US" dirty="0" smtClean="0"/>
              <a:t>Disadvantage</a:t>
            </a:r>
            <a:endParaRPr lang="en-US" sz="2800" dirty="0" smtClean="0"/>
          </a:p>
          <a:p>
            <a:pPr lvl="1"/>
            <a:r>
              <a:rPr lang="en-US" dirty="0" smtClean="0"/>
              <a:t>Transportation resources are harder to schedule</a:t>
            </a:r>
            <a:endParaRPr lang="en-US" sz="2400" dirty="0" smtClean="0"/>
          </a:p>
          <a:p>
            <a:pPr lvl="1"/>
            <a:r>
              <a:rPr lang="en-US" dirty="0" smtClean="0"/>
              <a:t>The workload on the store keeper is high</a:t>
            </a:r>
            <a:endParaRPr lang="en-US" sz="2400" dirty="0" smtClean="0"/>
          </a:p>
          <a:p>
            <a:endParaRPr lang="en-US" dirty="0"/>
          </a:p>
        </p:txBody>
      </p:sp>
      <p:sp>
        <p:nvSpPr>
          <p:cNvPr id="4" name="Date Placeholder 3"/>
          <p:cNvSpPr>
            <a:spLocks noGrp="1"/>
          </p:cNvSpPr>
          <p:nvPr>
            <p:ph type="dt" sz="half" idx="10"/>
          </p:nvPr>
        </p:nvSpPr>
        <p:spPr/>
        <p:txBody>
          <a:bodyPr/>
          <a:lstStyle/>
          <a:p>
            <a:fld id="{A4D502B1-E957-47F0-AA3C-74DC856222C0}"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108</a:t>
            </a:fld>
            <a:endParaRPr lang="en-US">
              <a:solidFill>
                <a:prstClr val="black">
                  <a:tint val="75000"/>
                </a:prstClr>
              </a:solidFill>
            </a:endParaRPr>
          </a:p>
        </p:txBody>
      </p:sp>
      <p:sp>
        <p:nvSpPr>
          <p:cNvPr id="6" name="Title 1"/>
          <p:cNvSpPr>
            <a:spLocks noGrp="1"/>
          </p:cNvSpPr>
          <p:nvPr>
            <p:ph type="title"/>
          </p:nvPr>
        </p:nvSpPr>
        <p:spPr/>
        <p:txBody>
          <a:bodyPr/>
          <a:lstStyle/>
          <a:p>
            <a:r>
              <a:rPr lang="en-US" dirty="0" smtClean="0"/>
              <a:t>Inventory control system……</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55557276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Two bin system</a:t>
            </a:r>
            <a:r>
              <a:rPr lang="en-US" dirty="0" smtClean="0"/>
              <a:t>: </a:t>
            </a:r>
          </a:p>
          <a:p>
            <a:r>
              <a:rPr lang="en-US" dirty="0" smtClean="0"/>
              <a:t>it is one variation of continuous review system. </a:t>
            </a:r>
          </a:p>
          <a:p>
            <a:r>
              <a:rPr lang="en-US" dirty="0" smtClean="0"/>
              <a:t>Two equal-sized bins (containers, boxes….) will be prepared for each product. When the first bin is empty, the min has been reached and hence an order will be placed </a:t>
            </a:r>
          </a:p>
          <a:p>
            <a:endParaRPr lang="en-US" dirty="0"/>
          </a:p>
        </p:txBody>
      </p:sp>
      <p:sp>
        <p:nvSpPr>
          <p:cNvPr id="4" name="Date Placeholder 3"/>
          <p:cNvSpPr>
            <a:spLocks noGrp="1"/>
          </p:cNvSpPr>
          <p:nvPr>
            <p:ph type="dt" sz="half" idx="10"/>
          </p:nvPr>
        </p:nvSpPr>
        <p:spPr/>
        <p:txBody>
          <a:bodyPr/>
          <a:lstStyle/>
          <a:p>
            <a:fld id="{5A1E977C-FA1C-4397-A725-772DB0BC7636}"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109</a:t>
            </a:fld>
            <a:endParaRPr lang="en-US">
              <a:solidFill>
                <a:prstClr val="black">
                  <a:tint val="75000"/>
                </a:prstClr>
              </a:solidFill>
            </a:endParaRPr>
          </a:p>
        </p:txBody>
      </p:sp>
      <p:sp>
        <p:nvSpPr>
          <p:cNvPr id="6" name="Title 1"/>
          <p:cNvSpPr>
            <a:spLocks noGrp="1"/>
          </p:cNvSpPr>
          <p:nvPr>
            <p:ph type="title"/>
          </p:nvPr>
        </p:nvSpPr>
        <p:spPr/>
        <p:txBody>
          <a:bodyPr/>
          <a:lstStyle/>
          <a:p>
            <a:r>
              <a:rPr lang="en-US" dirty="0" smtClean="0"/>
              <a:t>Inventory control system……</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399048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endParaRPr lang="en-US" dirty="0" smtClean="0"/>
          </a:p>
          <a:p>
            <a:endParaRPr lang="en-US" dirty="0" smtClean="0"/>
          </a:p>
          <a:p>
            <a:endParaRPr lang="en-US" dirty="0" smtClean="0"/>
          </a:p>
          <a:p>
            <a:pPr lvl="0"/>
            <a:r>
              <a:rPr lang="en-US" dirty="0" smtClean="0"/>
              <a:t>WHO adopted the concept with the view that essential medicines should be given priority.</a:t>
            </a:r>
          </a:p>
          <a:p>
            <a:pPr lvl="0"/>
            <a:r>
              <a:rPr lang="en-US" dirty="0" smtClean="0"/>
              <a:t>In 1975- WHO defined essential medicines</a:t>
            </a:r>
          </a:p>
          <a:p>
            <a:pPr lvl="0"/>
            <a:r>
              <a:rPr lang="en-US" dirty="0" smtClean="0"/>
              <a:t>In 1977, WHO published the first model list of essential drugs </a:t>
            </a:r>
          </a:p>
          <a:p>
            <a:pPr marL="742950" lvl="2" indent="-342900"/>
            <a:r>
              <a:rPr lang="en-US" dirty="0" smtClean="0"/>
              <a:t>List is revised every 2-3 years by WHO expert committee</a:t>
            </a:r>
          </a:p>
          <a:p>
            <a:pPr marL="342900" lvl="1" indent="-342900">
              <a:buFont typeface="Arial" pitchFamily="34" charset="0"/>
              <a:buChar char="•"/>
            </a:pPr>
            <a:r>
              <a:rPr lang="en-US" dirty="0" smtClean="0"/>
              <a:t>In 1978, historic goal of ‘health for all by 2000’ essential medicines were recognized as one of the eight elements of primary health care.</a:t>
            </a:r>
            <a:endParaRPr lang="en-US" sz="2400" dirty="0" smtClean="0"/>
          </a:p>
          <a:p>
            <a:endParaRPr lang="en-US" dirty="0" smtClean="0"/>
          </a:p>
          <a:p>
            <a:pPr lvl="0"/>
            <a:endParaRPr lang="en-US" dirty="0" smtClean="0"/>
          </a:p>
          <a:p>
            <a:endParaRPr lang="en-US" dirty="0" smtClean="0"/>
          </a:p>
        </p:txBody>
      </p:sp>
      <p:sp>
        <p:nvSpPr>
          <p:cNvPr id="5" name="TextBox 4"/>
          <p:cNvSpPr txBox="1"/>
          <p:nvPr/>
        </p:nvSpPr>
        <p:spPr>
          <a:xfrm>
            <a:off x="1447800" y="533400"/>
            <a:ext cx="6400800" cy="1200329"/>
          </a:xfrm>
          <a:prstGeom prst="rect">
            <a:avLst/>
          </a:prstGeom>
          <a:solidFill>
            <a:srgbClr val="00B0F0"/>
          </a:solidFill>
          <a:ln>
            <a:solidFill>
              <a:srgbClr val="FF0000"/>
            </a:solidFill>
          </a:ln>
        </p:spPr>
        <p:txBody>
          <a:bodyPr wrap="square" rtlCol="0">
            <a:spAutoFit/>
          </a:bodyPr>
          <a:lstStyle/>
          <a:p>
            <a:pPr algn="ctr"/>
            <a:r>
              <a:rPr lang="en-US" sz="3600" dirty="0" smtClean="0"/>
              <a:t>Against this background:</a:t>
            </a:r>
          </a:p>
          <a:p>
            <a:pPr algn="ctr"/>
            <a:r>
              <a:rPr lang="en-US" sz="3600" dirty="0" smtClean="0"/>
              <a:t>Birth of essential drug concept</a:t>
            </a:r>
            <a:endParaRPr lang="en-US" sz="3600" dirty="0"/>
          </a:p>
        </p:txBody>
      </p:sp>
      <p:sp>
        <p:nvSpPr>
          <p:cNvPr id="2" name="Date Placeholder 1"/>
          <p:cNvSpPr>
            <a:spLocks noGrp="1"/>
          </p:cNvSpPr>
          <p:nvPr>
            <p:ph type="dt" sz="half" idx="10"/>
          </p:nvPr>
        </p:nvSpPr>
        <p:spPr/>
        <p:txBody>
          <a:bodyPr/>
          <a:lstStyle/>
          <a:p>
            <a:fld id="{E92961AF-3067-4D9E-9440-201292E7A162}" type="datetime1">
              <a:rPr lang="en-US" smtClean="0"/>
              <a:t>4/25/2020</a:t>
            </a:fld>
            <a:endParaRPr lang="en-US"/>
          </a:p>
        </p:txBody>
      </p:sp>
      <p:sp>
        <p:nvSpPr>
          <p:cNvPr id="4" name="Footer Placeholder 3"/>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1CD2F681-1A86-4E8F-BCBD-B1ED175AC95E}" type="slidenum">
              <a:rPr lang="en-US" smtClean="0"/>
              <a:pPr/>
              <a:t>11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buNone/>
            </a:pPr>
            <a:r>
              <a:rPr lang="en-US" b="1" dirty="0" smtClean="0"/>
              <a:t>3. Standard max-min system</a:t>
            </a:r>
            <a:endParaRPr lang="en-US" dirty="0" smtClean="0"/>
          </a:p>
          <a:p>
            <a:pPr lvl="0"/>
            <a:r>
              <a:rPr lang="en-US" dirty="0" smtClean="0"/>
              <a:t>Decision rule: </a:t>
            </a:r>
          </a:p>
          <a:p>
            <a:pPr lvl="1"/>
            <a:r>
              <a:rPr lang="en-US" dirty="0" smtClean="0">
                <a:solidFill>
                  <a:srgbClr val="00B0F0"/>
                </a:solidFill>
              </a:rPr>
              <a:t>It combines the decision rules of both forced-ordering and continuous review. </a:t>
            </a:r>
          </a:p>
          <a:p>
            <a:pPr lvl="1"/>
            <a:r>
              <a:rPr lang="en-US" dirty="0" smtClean="0"/>
              <a:t>The decision when to make an order or issue new stock is based on the </a:t>
            </a:r>
            <a:r>
              <a:rPr lang="en-US" dirty="0" smtClean="0">
                <a:solidFill>
                  <a:srgbClr val="00B0F0"/>
                </a:solidFill>
              </a:rPr>
              <a:t>min stock level and the review period</a:t>
            </a:r>
            <a:r>
              <a:rPr lang="en-US" dirty="0" smtClean="0"/>
              <a:t>. </a:t>
            </a:r>
          </a:p>
          <a:p>
            <a:pPr lvl="1"/>
            <a:r>
              <a:rPr lang="en-US" dirty="0" smtClean="0"/>
              <a:t>Review all stock levels at the end of each review period and order quantities up to the maximum level for products that are at or have fallen below the min. </a:t>
            </a:r>
          </a:p>
          <a:p>
            <a:pPr lvl="1"/>
            <a:r>
              <a:rPr lang="en-US" dirty="0" smtClean="0"/>
              <a:t>EOP will be needed to ensure that a </a:t>
            </a:r>
            <a:r>
              <a:rPr lang="en-US" dirty="0" err="1" smtClean="0"/>
              <a:t>stockout</a:t>
            </a:r>
            <a:r>
              <a:rPr lang="en-US" dirty="0" smtClean="0"/>
              <a:t> does not occur between review periods.</a:t>
            </a:r>
          </a:p>
          <a:p>
            <a:endParaRPr lang="en-US" dirty="0"/>
          </a:p>
        </p:txBody>
      </p:sp>
      <p:sp>
        <p:nvSpPr>
          <p:cNvPr id="4" name="Date Placeholder 3"/>
          <p:cNvSpPr>
            <a:spLocks noGrp="1"/>
          </p:cNvSpPr>
          <p:nvPr>
            <p:ph type="dt" sz="half" idx="10"/>
          </p:nvPr>
        </p:nvSpPr>
        <p:spPr/>
        <p:txBody>
          <a:bodyPr/>
          <a:lstStyle/>
          <a:p>
            <a:fld id="{EF699054-9526-46F2-92D5-58604DC70D5F}"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110</a:t>
            </a:fld>
            <a:endParaRPr lang="en-US">
              <a:solidFill>
                <a:prstClr val="black">
                  <a:tint val="75000"/>
                </a:prstClr>
              </a:solidFill>
            </a:endParaRPr>
          </a:p>
        </p:txBody>
      </p:sp>
      <p:sp>
        <p:nvSpPr>
          <p:cNvPr id="6" name="Title 1"/>
          <p:cNvSpPr>
            <a:spLocks noGrp="1"/>
          </p:cNvSpPr>
          <p:nvPr>
            <p:ph type="title"/>
          </p:nvPr>
        </p:nvSpPr>
        <p:spPr/>
        <p:txBody>
          <a:bodyPr/>
          <a:lstStyle/>
          <a:p>
            <a:r>
              <a:rPr lang="en-US" dirty="0" smtClean="0"/>
              <a:t>Inventory control system……</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8352817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lvl="0"/>
            <a:r>
              <a:rPr lang="en-US" dirty="0" smtClean="0"/>
              <a:t>Advantage:</a:t>
            </a:r>
            <a:endParaRPr lang="en-US" sz="2800" dirty="0" smtClean="0"/>
          </a:p>
          <a:p>
            <a:pPr lvl="1"/>
            <a:r>
              <a:rPr lang="en-US" dirty="0" smtClean="0"/>
              <a:t>Small orders are eliminated</a:t>
            </a:r>
            <a:endParaRPr lang="en-US" sz="2400" dirty="0" smtClean="0"/>
          </a:p>
          <a:p>
            <a:pPr lvl="1"/>
            <a:r>
              <a:rPr lang="en-US" dirty="0" smtClean="0"/>
              <a:t>There is no need to assess stock status continuously</a:t>
            </a:r>
            <a:endParaRPr lang="en-US" sz="2400" dirty="0" smtClean="0"/>
          </a:p>
          <a:p>
            <a:pPr lvl="1"/>
            <a:r>
              <a:rPr lang="en-US" dirty="0" smtClean="0"/>
              <a:t>Reduce the number of calculations as only products that are at or have fallen below the min will be ordered</a:t>
            </a:r>
            <a:endParaRPr lang="en-US" sz="2400" dirty="0" smtClean="0"/>
          </a:p>
          <a:p>
            <a:pPr lvl="1"/>
            <a:r>
              <a:rPr lang="en-US" dirty="0" smtClean="0"/>
              <a:t>Transportation can be scheduled</a:t>
            </a:r>
            <a:endParaRPr lang="en-US" sz="2400" dirty="0" smtClean="0"/>
          </a:p>
          <a:p>
            <a:pPr lvl="0"/>
            <a:r>
              <a:rPr lang="en-US" dirty="0" smtClean="0"/>
              <a:t>Disadvantage:</a:t>
            </a:r>
            <a:endParaRPr lang="en-US" sz="2800" dirty="0" smtClean="0"/>
          </a:p>
          <a:p>
            <a:pPr lvl="1"/>
            <a:r>
              <a:rPr lang="en-US" dirty="0" smtClean="0"/>
              <a:t>The min stock level is higher (higher likelihood of expiry, require more storage capacity and increased cost)</a:t>
            </a:r>
            <a:endParaRPr lang="en-US" sz="2400" dirty="0" smtClean="0"/>
          </a:p>
          <a:p>
            <a:pPr lvl="1"/>
            <a:r>
              <a:rPr lang="en-US" dirty="0" smtClean="0"/>
              <a:t>Decision rule is complex</a:t>
            </a:r>
            <a:endParaRPr lang="en-US" dirty="0"/>
          </a:p>
        </p:txBody>
      </p:sp>
      <p:sp>
        <p:nvSpPr>
          <p:cNvPr id="4" name="Date Placeholder 3"/>
          <p:cNvSpPr>
            <a:spLocks noGrp="1"/>
          </p:cNvSpPr>
          <p:nvPr>
            <p:ph type="dt" sz="half" idx="10"/>
          </p:nvPr>
        </p:nvSpPr>
        <p:spPr/>
        <p:txBody>
          <a:bodyPr/>
          <a:lstStyle/>
          <a:p>
            <a:fld id="{B7D79C98-9766-442B-8C7F-65E6D39A7AEB}"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111</a:t>
            </a:fld>
            <a:endParaRPr lang="en-US">
              <a:solidFill>
                <a:prstClr val="black">
                  <a:tint val="75000"/>
                </a:prstClr>
              </a:solidFill>
            </a:endParaRPr>
          </a:p>
        </p:txBody>
      </p:sp>
      <p:sp>
        <p:nvSpPr>
          <p:cNvPr id="6" name="Title 1"/>
          <p:cNvSpPr>
            <a:spLocks noGrp="1"/>
          </p:cNvSpPr>
          <p:nvPr>
            <p:ph type="title"/>
          </p:nvPr>
        </p:nvSpPr>
        <p:spPr/>
        <p:txBody>
          <a:bodyPr/>
          <a:lstStyle/>
          <a:p>
            <a:r>
              <a:rPr lang="en-US" dirty="0" smtClean="0"/>
              <a:t>Inventory control system……</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48894978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dirty="0" smtClean="0"/>
              <a:t>The decision to choose an appropriate max-min system depends on following factors:</a:t>
            </a:r>
          </a:p>
          <a:p>
            <a:pPr lvl="0"/>
            <a:r>
              <a:rPr lang="en-US" dirty="0" smtClean="0"/>
              <a:t>Number of items managed</a:t>
            </a:r>
          </a:p>
          <a:p>
            <a:pPr lvl="0"/>
            <a:r>
              <a:rPr lang="en-US" dirty="0" smtClean="0"/>
              <a:t>Type of products managed</a:t>
            </a:r>
          </a:p>
          <a:p>
            <a:pPr lvl="0"/>
            <a:r>
              <a:rPr lang="en-US" dirty="0" smtClean="0"/>
              <a:t>Transport availability</a:t>
            </a:r>
          </a:p>
          <a:p>
            <a:pPr lvl="0"/>
            <a:r>
              <a:rPr lang="en-US" dirty="0" smtClean="0"/>
              <a:t>Level of staff training</a:t>
            </a:r>
          </a:p>
          <a:p>
            <a:pPr lvl="0"/>
            <a:r>
              <a:rPr lang="en-US" dirty="0" smtClean="0"/>
              <a:t>Level of reporting</a:t>
            </a:r>
          </a:p>
          <a:p>
            <a:pPr lvl="0"/>
            <a:r>
              <a:rPr lang="en-US" dirty="0" smtClean="0"/>
              <a:t>Whether push or pull system is used</a:t>
            </a:r>
          </a:p>
          <a:p>
            <a:pPr lvl="0"/>
            <a:r>
              <a:rPr lang="en-US" dirty="0" smtClean="0"/>
              <a:t>Supervision system</a:t>
            </a:r>
          </a:p>
          <a:p>
            <a:r>
              <a:rPr lang="en-US" dirty="0" smtClean="0"/>
              <a:t>Storage space</a:t>
            </a:r>
            <a:endParaRPr lang="en-US" dirty="0"/>
          </a:p>
        </p:txBody>
      </p:sp>
      <p:sp>
        <p:nvSpPr>
          <p:cNvPr id="4" name="Date Placeholder 3"/>
          <p:cNvSpPr>
            <a:spLocks noGrp="1"/>
          </p:cNvSpPr>
          <p:nvPr>
            <p:ph type="dt" sz="half" idx="10"/>
          </p:nvPr>
        </p:nvSpPr>
        <p:spPr/>
        <p:txBody>
          <a:bodyPr/>
          <a:lstStyle/>
          <a:p>
            <a:fld id="{10CFC8E2-1DAB-449E-8F24-1DD4DF021987}"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112</a:t>
            </a:fld>
            <a:endParaRPr lang="en-US">
              <a:solidFill>
                <a:prstClr val="black">
                  <a:tint val="75000"/>
                </a:prstClr>
              </a:solidFill>
            </a:endParaRPr>
          </a:p>
        </p:txBody>
      </p:sp>
      <p:sp>
        <p:nvSpPr>
          <p:cNvPr id="6" name="Title 1"/>
          <p:cNvSpPr>
            <a:spLocks noGrp="1"/>
          </p:cNvSpPr>
          <p:nvPr>
            <p:ph type="title"/>
          </p:nvPr>
        </p:nvSpPr>
        <p:spPr/>
        <p:txBody>
          <a:bodyPr/>
          <a:lstStyle/>
          <a:p>
            <a:r>
              <a:rPr lang="en-US" dirty="0" smtClean="0"/>
              <a:t>Inventory control system……</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94022164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b="1" u="sng" dirty="0" smtClean="0"/>
              <a:t>Setting stock levels</a:t>
            </a:r>
            <a:endParaRPr lang="en-US" dirty="0" smtClean="0"/>
          </a:p>
          <a:p>
            <a:r>
              <a:rPr lang="en-US" dirty="0" smtClean="0"/>
              <a:t>One of the tasks in inventory control system is setting different stock levels. </a:t>
            </a:r>
          </a:p>
          <a:p>
            <a:r>
              <a:rPr lang="en-US" dirty="0" smtClean="0"/>
              <a:t>The most important stock levels are </a:t>
            </a:r>
          </a:p>
          <a:p>
            <a:pPr lvl="1"/>
            <a:r>
              <a:rPr lang="en-US" dirty="0" smtClean="0"/>
              <a:t>emergency order point, </a:t>
            </a:r>
          </a:p>
          <a:p>
            <a:pPr lvl="1"/>
            <a:r>
              <a:rPr lang="en-US" dirty="0" smtClean="0"/>
              <a:t>safety stock level, </a:t>
            </a:r>
          </a:p>
          <a:p>
            <a:pPr lvl="1"/>
            <a:r>
              <a:rPr lang="en-US" dirty="0" smtClean="0"/>
              <a:t>minimum stock level and </a:t>
            </a:r>
          </a:p>
          <a:p>
            <a:pPr lvl="1"/>
            <a:r>
              <a:rPr lang="en-US" dirty="0" smtClean="0"/>
              <a:t>maximum stock level. </a:t>
            </a:r>
          </a:p>
          <a:p>
            <a:r>
              <a:rPr lang="en-US" dirty="0" smtClean="0"/>
              <a:t>Considering lead time and review period is mandatory to determine the stock levels. </a:t>
            </a:r>
          </a:p>
          <a:p>
            <a:endParaRPr lang="en-US" dirty="0"/>
          </a:p>
        </p:txBody>
      </p:sp>
      <p:sp>
        <p:nvSpPr>
          <p:cNvPr id="4" name="Date Placeholder 3"/>
          <p:cNvSpPr>
            <a:spLocks noGrp="1"/>
          </p:cNvSpPr>
          <p:nvPr>
            <p:ph type="dt" sz="half" idx="10"/>
          </p:nvPr>
        </p:nvSpPr>
        <p:spPr/>
        <p:txBody>
          <a:bodyPr/>
          <a:lstStyle/>
          <a:p>
            <a:fld id="{7F407228-DB0D-499E-88D0-BD26EC607637}"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113</a:t>
            </a:fld>
            <a:endParaRPr lang="en-US">
              <a:solidFill>
                <a:prstClr val="black">
                  <a:tint val="75000"/>
                </a:prstClr>
              </a:solidFill>
            </a:endParaRPr>
          </a:p>
        </p:txBody>
      </p:sp>
      <p:sp>
        <p:nvSpPr>
          <p:cNvPr id="6" name="Title 1"/>
          <p:cNvSpPr>
            <a:spLocks noGrp="1"/>
          </p:cNvSpPr>
          <p:nvPr>
            <p:ph type="title"/>
          </p:nvPr>
        </p:nvSpPr>
        <p:spPr/>
        <p:txBody>
          <a:bodyPr/>
          <a:lstStyle/>
          <a:p>
            <a:r>
              <a:rPr lang="en-US" dirty="0" smtClean="0"/>
              <a:t>Inventory control system……</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69762902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buNone/>
            </a:pPr>
            <a:r>
              <a:rPr lang="en-US" b="1" dirty="0" smtClean="0"/>
              <a:t>Determine lead time</a:t>
            </a:r>
            <a:endParaRPr lang="en-US" dirty="0" smtClean="0"/>
          </a:p>
          <a:p>
            <a:r>
              <a:rPr lang="en-US" dirty="0" smtClean="0"/>
              <a:t>Lead times are variable. One could calculate the lead time stock level to equal the average of the lead time levels for the past two or three review periods, for the average facility.</a:t>
            </a:r>
          </a:p>
          <a:p>
            <a:pPr lvl="0">
              <a:buNone/>
            </a:pPr>
            <a:r>
              <a:rPr lang="en-US" b="1" dirty="0" smtClean="0"/>
              <a:t>Set the review period</a:t>
            </a:r>
            <a:endParaRPr lang="en-US" dirty="0" smtClean="0"/>
          </a:p>
          <a:p>
            <a:r>
              <a:rPr lang="en-US" dirty="0" smtClean="0"/>
              <a:t>The routine interval of time between assessments of stock levels and subsequent order of products should be set. It shouldn’t be too short, nor as infrequent as once a year.</a:t>
            </a:r>
          </a:p>
          <a:p>
            <a:endParaRPr lang="en-US" dirty="0"/>
          </a:p>
        </p:txBody>
      </p:sp>
      <p:sp>
        <p:nvSpPr>
          <p:cNvPr id="4" name="Date Placeholder 3"/>
          <p:cNvSpPr>
            <a:spLocks noGrp="1"/>
          </p:cNvSpPr>
          <p:nvPr>
            <p:ph type="dt" sz="half" idx="10"/>
          </p:nvPr>
        </p:nvSpPr>
        <p:spPr/>
        <p:txBody>
          <a:bodyPr/>
          <a:lstStyle/>
          <a:p>
            <a:fld id="{EAABE711-9277-433E-923F-800693E0F80E}"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114</a:t>
            </a:fld>
            <a:endParaRPr lang="en-US">
              <a:solidFill>
                <a:prstClr val="black">
                  <a:tint val="75000"/>
                </a:prstClr>
              </a:solidFill>
            </a:endParaRPr>
          </a:p>
        </p:txBody>
      </p:sp>
      <p:sp>
        <p:nvSpPr>
          <p:cNvPr id="6" name="Title 1"/>
          <p:cNvSpPr>
            <a:spLocks noGrp="1"/>
          </p:cNvSpPr>
          <p:nvPr>
            <p:ph type="title"/>
          </p:nvPr>
        </p:nvSpPr>
        <p:spPr/>
        <p:txBody>
          <a:bodyPr/>
          <a:lstStyle/>
          <a:p>
            <a:r>
              <a:rPr lang="en-US" dirty="0" smtClean="0"/>
              <a:t>Inventory control system……</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59603905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None/>
            </a:pPr>
            <a:r>
              <a:rPr lang="en-US" b="1" dirty="0" smtClean="0"/>
              <a:t>Set the safety stock</a:t>
            </a:r>
            <a:endParaRPr lang="en-US" dirty="0" smtClean="0"/>
          </a:p>
          <a:p>
            <a:r>
              <a:rPr lang="en-US" dirty="0" smtClean="0"/>
              <a:t>It depends on the extent of uncertainty of demand and how well the logistic system is functioning. </a:t>
            </a:r>
          </a:p>
          <a:p>
            <a:r>
              <a:rPr lang="en-US" dirty="0" smtClean="0"/>
              <a:t>As a general guideline, the safety stock level should equal at least half of the review period.</a:t>
            </a:r>
          </a:p>
          <a:p>
            <a:endParaRPr lang="en-US" dirty="0"/>
          </a:p>
        </p:txBody>
      </p:sp>
      <p:sp>
        <p:nvSpPr>
          <p:cNvPr id="4" name="Date Placeholder 3"/>
          <p:cNvSpPr>
            <a:spLocks noGrp="1"/>
          </p:cNvSpPr>
          <p:nvPr>
            <p:ph type="dt" sz="half" idx="10"/>
          </p:nvPr>
        </p:nvSpPr>
        <p:spPr/>
        <p:txBody>
          <a:bodyPr/>
          <a:lstStyle/>
          <a:p>
            <a:fld id="{5FA170B7-F50F-4CEC-92B8-AFF841123ED6}"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115</a:t>
            </a:fld>
            <a:endParaRPr lang="en-US">
              <a:solidFill>
                <a:prstClr val="black">
                  <a:tint val="75000"/>
                </a:prstClr>
              </a:solidFill>
            </a:endParaRPr>
          </a:p>
        </p:txBody>
      </p:sp>
      <p:sp>
        <p:nvSpPr>
          <p:cNvPr id="6" name="Title 1"/>
          <p:cNvSpPr>
            <a:spLocks noGrp="1"/>
          </p:cNvSpPr>
          <p:nvPr>
            <p:ph type="title"/>
          </p:nvPr>
        </p:nvSpPr>
        <p:spPr/>
        <p:txBody>
          <a:bodyPr/>
          <a:lstStyle/>
          <a:p>
            <a:r>
              <a:rPr lang="en-US" dirty="0" smtClean="0"/>
              <a:t>Inventory control system……</a:t>
            </a:r>
            <a:endParaRPr lang="en-US" dirty="0"/>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512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33600" y="4953000"/>
            <a:ext cx="3124200" cy="904875"/>
          </a:xfrm>
          <a:prstGeom prst="rect">
            <a:avLst/>
          </a:prstGeom>
          <a:noFill/>
        </p:spPr>
      </p:pic>
      <p:sp>
        <p:nvSpPr>
          <p:cNvPr id="5123" name="Rectangle 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tabLst>
                <a:tab pos="768350" algn="l"/>
              </a:tabLst>
            </a:pPr>
            <a:endParaRPr lang="en-US" smtClean="0">
              <a:solidFill>
                <a:prstClr val="black"/>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52117036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None/>
            </a:pPr>
            <a:r>
              <a:rPr lang="en-US" b="1" dirty="0" smtClean="0"/>
              <a:t>Set the minimum stock level</a:t>
            </a:r>
            <a:endParaRPr lang="en-US" dirty="0" smtClean="0"/>
          </a:p>
          <a:p>
            <a:pPr>
              <a:buNone/>
            </a:pPr>
            <a:endParaRPr lang="en-US" dirty="0"/>
          </a:p>
        </p:txBody>
      </p:sp>
      <p:sp>
        <p:nvSpPr>
          <p:cNvPr id="4" name="Date Placeholder 3"/>
          <p:cNvSpPr>
            <a:spLocks noGrp="1"/>
          </p:cNvSpPr>
          <p:nvPr>
            <p:ph type="dt" sz="half" idx="10"/>
          </p:nvPr>
        </p:nvSpPr>
        <p:spPr/>
        <p:txBody>
          <a:bodyPr/>
          <a:lstStyle/>
          <a:p>
            <a:fld id="{A9EEC8E5-0878-46CB-97B7-A458DA3CB230}"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116</a:t>
            </a:fld>
            <a:endParaRPr lang="en-US">
              <a:solidFill>
                <a:prstClr val="black">
                  <a:tint val="75000"/>
                </a:prstClr>
              </a:solidFill>
            </a:endParaRPr>
          </a:p>
        </p:txBody>
      </p:sp>
      <p:sp>
        <p:nvSpPr>
          <p:cNvPr id="6" name="Title 1"/>
          <p:cNvSpPr>
            <a:spLocks noGrp="1"/>
          </p:cNvSpPr>
          <p:nvPr>
            <p:ph type="title"/>
          </p:nvPr>
        </p:nvSpPr>
        <p:spPr/>
        <p:txBody>
          <a:bodyPr/>
          <a:lstStyle/>
          <a:p>
            <a:r>
              <a:rPr lang="en-US" dirty="0" smtClean="0"/>
              <a:t>Inventory control system……</a:t>
            </a:r>
            <a:endParaRPr lang="en-US" dirty="0"/>
          </a:p>
        </p:txBody>
      </p:sp>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409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09600" y="2286000"/>
            <a:ext cx="7315200" cy="1295400"/>
          </a:xfrm>
          <a:prstGeom prst="rect">
            <a:avLst/>
          </a:prstGeom>
          <a:noFill/>
        </p:spPr>
      </p:pic>
      <p:sp>
        <p:nvSpPr>
          <p:cNvPr id="409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tabLst>
                <a:tab pos="768350" algn="l"/>
              </a:tabLst>
            </a:pPr>
            <a:endParaRPr lang="en-US" smtClean="0">
              <a:solidFill>
                <a:prstClr val="black"/>
              </a:solidFill>
              <a:latin typeface="Arial" pitchFamily="34" charset="0"/>
              <a:cs typeface="Arial" pitchFamily="34" charset="0"/>
            </a:endParaRPr>
          </a:p>
        </p:txBody>
      </p:sp>
      <p:sp>
        <p:nvSpPr>
          <p:cNvPr id="41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4100"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14400" y="4191000"/>
            <a:ext cx="7620000" cy="1752600"/>
          </a:xfrm>
          <a:prstGeom prst="rect">
            <a:avLst/>
          </a:prstGeom>
          <a:noFill/>
        </p:spPr>
      </p:pic>
      <p:sp>
        <p:nvSpPr>
          <p:cNvPr id="4102"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tabLst>
                <a:tab pos="768350" algn="l"/>
              </a:tabLst>
            </a:pPr>
            <a:endParaRPr lang="en-US" smtClean="0">
              <a:solidFill>
                <a:prstClr val="black"/>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65058403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None/>
            </a:pPr>
            <a:r>
              <a:rPr lang="en-US" b="1" dirty="0" smtClean="0"/>
              <a:t>Set the maximum stock level</a:t>
            </a:r>
          </a:p>
          <a:p>
            <a:pPr lvl="0">
              <a:buNone/>
            </a:pPr>
            <a:endParaRPr lang="en-US" dirty="0" smtClean="0"/>
          </a:p>
          <a:p>
            <a:pPr>
              <a:buNone/>
            </a:pPr>
            <a:endParaRPr lang="en-US" dirty="0" smtClean="0"/>
          </a:p>
          <a:p>
            <a:pPr lvl="0">
              <a:buNone/>
            </a:pPr>
            <a:r>
              <a:rPr lang="en-US" b="1" dirty="0" smtClean="0"/>
              <a:t>Set the emergency order point</a:t>
            </a:r>
            <a:endParaRPr lang="en-US" dirty="0" smtClean="0"/>
          </a:p>
          <a:p>
            <a:r>
              <a:rPr lang="en-US" dirty="0" smtClean="0"/>
              <a:t>EOP could be as high as the lead time stock level if urgent orders take as long to process as routine order.</a:t>
            </a:r>
            <a:r>
              <a:rPr lang="en-US" i="1" dirty="0" smtClean="0"/>
              <a:t/>
            </a:r>
            <a:br>
              <a:rPr lang="en-US" i="1" dirty="0" smtClean="0"/>
            </a:br>
            <a:endParaRPr lang="en-US" dirty="0"/>
          </a:p>
        </p:txBody>
      </p:sp>
      <p:sp>
        <p:nvSpPr>
          <p:cNvPr id="4" name="Date Placeholder 3"/>
          <p:cNvSpPr>
            <a:spLocks noGrp="1"/>
          </p:cNvSpPr>
          <p:nvPr>
            <p:ph type="dt" sz="half" idx="10"/>
          </p:nvPr>
        </p:nvSpPr>
        <p:spPr/>
        <p:txBody>
          <a:bodyPr/>
          <a:lstStyle/>
          <a:p>
            <a:fld id="{DF545C21-E896-49C7-914B-054D4A22854E}"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117</a:t>
            </a:fld>
            <a:endParaRPr lang="en-US">
              <a:solidFill>
                <a:prstClr val="black">
                  <a:tint val="75000"/>
                </a:prstClr>
              </a:solidFill>
            </a:endParaRPr>
          </a:p>
        </p:txBody>
      </p:sp>
      <p:sp>
        <p:nvSpPr>
          <p:cNvPr id="6" name="Title 1"/>
          <p:cNvSpPr>
            <a:spLocks noGrp="1"/>
          </p:cNvSpPr>
          <p:nvPr>
            <p:ph type="title"/>
          </p:nvPr>
        </p:nvSpPr>
        <p:spPr/>
        <p:txBody>
          <a:bodyPr/>
          <a:lstStyle/>
          <a:p>
            <a:r>
              <a:rPr lang="en-US" dirty="0" smtClean="0"/>
              <a:t>Inventory control system……</a:t>
            </a:r>
            <a:endParaRPr lang="en-US"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95400" y="2286000"/>
            <a:ext cx="7010400" cy="1371600"/>
          </a:xfrm>
          <a:prstGeom prst="rect">
            <a:avLst/>
          </a:prstGeom>
          <a:noFill/>
        </p:spPr>
      </p:pic>
      <p:sp>
        <p:nvSpPr>
          <p:cNvPr id="1027" name="Rectangle 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tabLst>
                <a:tab pos="768350" algn="l"/>
              </a:tabLst>
            </a:pPr>
            <a:endParaRPr lang="en-US" smtClean="0">
              <a:solidFill>
                <a:prstClr val="black"/>
              </a:solidFill>
              <a:latin typeface="Arial" pitchFamily="34" charset="0"/>
              <a:cs typeface="Arial" pitchFamily="34" charset="0"/>
            </a:endParaRP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02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14400" y="5410200"/>
            <a:ext cx="5029200" cy="990600"/>
          </a:xfrm>
          <a:prstGeom prst="rect">
            <a:avLst/>
          </a:prstGeom>
          <a:noFill/>
        </p:spPr>
      </p:pic>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37415990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smtClean="0"/>
              <a:t>Pharmaceutical stock and consumption analysis</a:t>
            </a:r>
          </a:p>
          <a:p>
            <a:pPr>
              <a:buNone/>
            </a:pPr>
            <a:r>
              <a:rPr lang="en-US" dirty="0" smtClean="0"/>
              <a:t>There are three methods of stock or consumption analysis:</a:t>
            </a:r>
          </a:p>
          <a:p>
            <a:pPr lvl="0"/>
            <a:r>
              <a:rPr lang="en-US" dirty="0" smtClean="0"/>
              <a:t>Stock turnover ratio (STR)</a:t>
            </a:r>
          </a:p>
          <a:p>
            <a:pPr lvl="0"/>
            <a:r>
              <a:rPr lang="en-US" dirty="0" smtClean="0"/>
              <a:t>Consumption to stock ratio (CSR)</a:t>
            </a:r>
          </a:p>
          <a:p>
            <a:pPr lvl="0"/>
            <a:r>
              <a:rPr lang="en-US" dirty="0" smtClean="0"/>
              <a:t>Stock status analysis</a:t>
            </a:r>
          </a:p>
          <a:p>
            <a:pPr>
              <a:buNone/>
            </a:pPr>
            <a:endParaRPr lang="en-US" b="1" u="sng" dirty="0"/>
          </a:p>
        </p:txBody>
      </p:sp>
      <p:sp>
        <p:nvSpPr>
          <p:cNvPr id="4" name="Date Placeholder 3"/>
          <p:cNvSpPr>
            <a:spLocks noGrp="1"/>
          </p:cNvSpPr>
          <p:nvPr>
            <p:ph type="dt" sz="half" idx="10"/>
          </p:nvPr>
        </p:nvSpPr>
        <p:spPr/>
        <p:txBody>
          <a:bodyPr/>
          <a:lstStyle/>
          <a:p>
            <a:fld id="{A3C1C9D0-B33E-4581-B3AC-298048DA3885}"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118</a:t>
            </a:fld>
            <a:endParaRPr lang="en-US">
              <a:solidFill>
                <a:prstClr val="black">
                  <a:tint val="75000"/>
                </a:prstClr>
              </a:solidFill>
            </a:endParaRPr>
          </a:p>
        </p:txBody>
      </p:sp>
      <p:sp>
        <p:nvSpPr>
          <p:cNvPr id="6" name="Title 1"/>
          <p:cNvSpPr>
            <a:spLocks noGrp="1"/>
          </p:cNvSpPr>
          <p:nvPr>
            <p:ph type="title"/>
          </p:nvPr>
        </p:nvSpPr>
        <p:spPr/>
        <p:txBody>
          <a:bodyPr/>
          <a:lstStyle/>
          <a:p>
            <a:r>
              <a:rPr lang="en-US" dirty="0" smtClean="0"/>
              <a:t>Inventory control system……</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90918711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p>
            <a:pPr>
              <a:buNone/>
            </a:pPr>
            <a:r>
              <a:rPr lang="en-US" b="1" u="sng" dirty="0" smtClean="0"/>
              <a:t>LMIS and its linkage with inventory control</a:t>
            </a:r>
            <a:r>
              <a:rPr lang="en-US" dirty="0" smtClean="0"/>
              <a:t>:</a:t>
            </a:r>
          </a:p>
          <a:p>
            <a:pPr>
              <a:buNone/>
            </a:pPr>
            <a:endParaRPr lang="en-US" b="1" i="1" dirty="0" smtClean="0"/>
          </a:p>
          <a:p>
            <a:pPr>
              <a:buNone/>
            </a:pPr>
            <a:r>
              <a:rPr lang="en-US" b="1" i="1" dirty="0" smtClean="0"/>
              <a:t>An LMIS and the inventory control system have a close relationship: the LMIS provides the data required to maintain the inventory control system.</a:t>
            </a:r>
            <a:endParaRPr lang="en-US" dirty="0"/>
          </a:p>
        </p:txBody>
      </p:sp>
      <p:sp>
        <p:nvSpPr>
          <p:cNvPr id="4" name="Date Placeholder 3"/>
          <p:cNvSpPr>
            <a:spLocks noGrp="1"/>
          </p:cNvSpPr>
          <p:nvPr>
            <p:ph type="dt" sz="half" idx="10"/>
          </p:nvPr>
        </p:nvSpPr>
        <p:spPr/>
        <p:txBody>
          <a:bodyPr/>
          <a:lstStyle/>
          <a:p>
            <a:fld id="{4D0F5A4F-6F5B-4120-935F-81DDA69BA085}"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119</a:t>
            </a:fld>
            <a:endParaRPr lang="en-US">
              <a:solidFill>
                <a:prstClr val="black">
                  <a:tint val="75000"/>
                </a:prstClr>
              </a:solidFill>
            </a:endParaRPr>
          </a:p>
        </p:txBody>
      </p:sp>
      <p:sp>
        <p:nvSpPr>
          <p:cNvPr id="6" name="Title 1"/>
          <p:cNvSpPr>
            <a:spLocks noGrp="1"/>
          </p:cNvSpPr>
          <p:nvPr>
            <p:ph type="title"/>
          </p:nvPr>
        </p:nvSpPr>
        <p:spPr/>
        <p:txBody>
          <a:bodyPr/>
          <a:lstStyle/>
          <a:p>
            <a:r>
              <a:rPr lang="en-US" dirty="0" smtClean="0"/>
              <a:t>Inventory control system……</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394966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2.2. Essential medicine concept and its principles</a:t>
            </a:r>
            <a:endParaRPr lang="en-US" b="1"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Concept</a:t>
            </a:r>
            <a:r>
              <a:rPr lang="en-US" dirty="0" smtClean="0"/>
              <a:t>: </a:t>
            </a:r>
          </a:p>
          <a:p>
            <a:r>
              <a:rPr lang="en-GB" dirty="0" smtClean="0"/>
              <a:t>A limited range of carefully selected medicines leads to </a:t>
            </a:r>
            <a:r>
              <a:rPr lang="en-GB" dirty="0" smtClean="0">
                <a:solidFill>
                  <a:srgbClr val="00B0F0"/>
                </a:solidFill>
              </a:rPr>
              <a:t>better health care, better drug management and lower costs</a:t>
            </a:r>
            <a:r>
              <a:rPr lang="en-GB" dirty="0" smtClean="0"/>
              <a:t>.</a:t>
            </a:r>
          </a:p>
          <a:p>
            <a:r>
              <a:rPr lang="en-GB" b="1" dirty="0" smtClean="0"/>
              <a:t>Principles</a:t>
            </a:r>
            <a:r>
              <a:rPr lang="en-GB" dirty="0" smtClean="0"/>
              <a:t>:</a:t>
            </a:r>
          </a:p>
          <a:p>
            <a:pPr lvl="1"/>
            <a:r>
              <a:rPr lang="en-US" dirty="0" smtClean="0"/>
              <a:t>The vast majority of health problems can be treated with a small, carefully selected number of drugs.</a:t>
            </a:r>
            <a:endParaRPr lang="en-US" sz="2400" dirty="0" smtClean="0"/>
          </a:p>
          <a:p>
            <a:pPr lvl="1"/>
            <a:r>
              <a:rPr lang="en-US" dirty="0" smtClean="0"/>
              <a:t>Most practitioners routinely use fewer than 200 drugs. </a:t>
            </a:r>
            <a:endParaRPr lang="en-US" sz="2400" dirty="0" smtClean="0"/>
          </a:p>
          <a:p>
            <a:pPr lvl="1"/>
            <a:r>
              <a:rPr lang="en-US" dirty="0" smtClean="0"/>
              <a:t>Supply activities can be carried out most efficiently for a limited number of pharmaceutical products.</a:t>
            </a:r>
            <a:endParaRPr lang="en-US" sz="2400" dirty="0" smtClean="0"/>
          </a:p>
          <a:p>
            <a:pPr lvl="1"/>
            <a:r>
              <a:rPr lang="en-US" dirty="0" smtClean="0"/>
              <a:t>Patients can be better informed when confronted with limited drugs.</a:t>
            </a:r>
            <a:endParaRPr lang="en-US" sz="2400" dirty="0" smtClean="0"/>
          </a:p>
          <a:p>
            <a:endParaRPr lang="en-GB" dirty="0" smtClean="0"/>
          </a:p>
          <a:p>
            <a:pPr>
              <a:buNone/>
            </a:pPr>
            <a:endParaRPr lang="en-US" dirty="0" smtClean="0"/>
          </a:p>
          <a:p>
            <a:pPr>
              <a:buNone/>
            </a:pPr>
            <a:endParaRPr lang="en-US" dirty="0"/>
          </a:p>
        </p:txBody>
      </p:sp>
      <p:sp>
        <p:nvSpPr>
          <p:cNvPr id="4" name="Date Placeholder 3"/>
          <p:cNvSpPr>
            <a:spLocks noGrp="1"/>
          </p:cNvSpPr>
          <p:nvPr>
            <p:ph type="dt" sz="half" idx="10"/>
          </p:nvPr>
        </p:nvSpPr>
        <p:spPr/>
        <p:txBody>
          <a:bodyPr/>
          <a:lstStyle/>
          <a:p>
            <a:fld id="{3C4498D9-116D-451A-B4C4-716705E75122}"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1CD2F681-1A86-4E8F-BCBD-B1ED175AC95E}" type="slidenum">
              <a:rPr lang="en-US" smtClean="0"/>
              <a:pPr/>
              <a:t>12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control system……</a:t>
            </a:r>
            <a:endParaRPr lang="en-US" dirty="0"/>
          </a:p>
        </p:txBody>
      </p:sp>
      <p:sp>
        <p:nvSpPr>
          <p:cNvPr id="3" name="Content Placeholder 2"/>
          <p:cNvSpPr>
            <a:spLocks noGrp="1"/>
          </p:cNvSpPr>
          <p:nvPr>
            <p:ph idx="1"/>
          </p:nvPr>
        </p:nvSpPr>
        <p:spPr/>
        <p:txBody>
          <a:bodyPr/>
          <a:lstStyle/>
          <a:p>
            <a:pPr>
              <a:buNone/>
            </a:pPr>
            <a:r>
              <a:rPr lang="en-US" dirty="0" smtClean="0"/>
              <a:t>Logistics systems for all commodities should include at least three essential data items</a:t>
            </a:r>
          </a:p>
          <a:p>
            <a:pPr lvl="0"/>
            <a:r>
              <a:rPr lang="en-US" b="1" dirty="0" smtClean="0"/>
              <a:t>Stock on hand</a:t>
            </a:r>
            <a:r>
              <a:rPr lang="en-US" dirty="0" smtClean="0"/>
              <a:t>: The quantities of usable stock available</a:t>
            </a:r>
          </a:p>
          <a:p>
            <a:pPr lvl="0"/>
            <a:r>
              <a:rPr lang="en-US" b="1" dirty="0" smtClean="0"/>
              <a:t>Consumption</a:t>
            </a:r>
            <a:r>
              <a:rPr lang="en-US" dirty="0" smtClean="0"/>
              <a:t>: The quantity of stock dispensed to users or used during a particular time period </a:t>
            </a:r>
          </a:p>
          <a:p>
            <a:pPr lvl="0"/>
            <a:r>
              <a:rPr lang="en-US" b="1" dirty="0" smtClean="0"/>
              <a:t>Losses/adjustments</a:t>
            </a:r>
          </a:p>
          <a:p>
            <a:endParaRPr lang="en-US" dirty="0"/>
          </a:p>
        </p:txBody>
      </p:sp>
      <p:sp>
        <p:nvSpPr>
          <p:cNvPr id="4" name="Date Placeholder 3"/>
          <p:cNvSpPr>
            <a:spLocks noGrp="1"/>
          </p:cNvSpPr>
          <p:nvPr>
            <p:ph type="dt" sz="half" idx="10"/>
          </p:nvPr>
        </p:nvSpPr>
        <p:spPr/>
        <p:txBody>
          <a:bodyPr/>
          <a:lstStyle/>
          <a:p>
            <a:fld id="{3B8C0495-01D2-43E8-8D2B-462BDB08D44C}"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7463963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control system……</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There are three types of logistics records to track  products.</a:t>
            </a:r>
          </a:p>
          <a:p>
            <a:pPr>
              <a:buNone/>
            </a:pPr>
            <a:r>
              <a:rPr lang="en-US" b="1" i="1" dirty="0" smtClean="0"/>
              <a:t>1. Stock keeping records:</a:t>
            </a:r>
            <a:r>
              <a:rPr lang="en-US" i="1" dirty="0" smtClean="0"/>
              <a:t> </a:t>
            </a:r>
            <a:r>
              <a:rPr lang="en-US" dirty="0" smtClean="0"/>
              <a:t>Holds information about products in storage.</a:t>
            </a:r>
          </a:p>
          <a:p>
            <a:pPr>
              <a:buNone/>
            </a:pPr>
            <a:r>
              <a:rPr lang="en-US" i="1" dirty="0" smtClean="0"/>
              <a:t>Example: bin card, stock card, inventory control card, stores ledger</a:t>
            </a:r>
            <a:endParaRPr lang="en-US" dirty="0" smtClean="0"/>
          </a:p>
          <a:p>
            <a:pPr lvl="0">
              <a:buNone/>
            </a:pPr>
            <a:r>
              <a:rPr lang="en-US" b="1" i="1" dirty="0" smtClean="0"/>
              <a:t>2. Transaction records:</a:t>
            </a:r>
            <a:r>
              <a:rPr lang="en-US" i="1" dirty="0" smtClean="0"/>
              <a:t> </a:t>
            </a:r>
            <a:r>
              <a:rPr lang="en-US" dirty="0" smtClean="0"/>
              <a:t>Holds information about products being moved. </a:t>
            </a:r>
          </a:p>
          <a:p>
            <a:pPr>
              <a:buNone/>
            </a:pPr>
            <a:r>
              <a:rPr lang="en-US" i="1" dirty="0" smtClean="0"/>
              <a:t>Example:</a:t>
            </a:r>
            <a:r>
              <a:rPr lang="en-US" dirty="0" smtClean="0"/>
              <a:t> Issue and receipt vouchers</a:t>
            </a:r>
          </a:p>
          <a:p>
            <a:pPr lvl="0">
              <a:buNone/>
            </a:pPr>
            <a:r>
              <a:rPr lang="en-US" b="1" i="1" dirty="0" smtClean="0"/>
              <a:t>3. Consumption records:</a:t>
            </a:r>
            <a:r>
              <a:rPr lang="en-US" i="1" dirty="0" smtClean="0"/>
              <a:t> </a:t>
            </a:r>
            <a:r>
              <a:rPr lang="en-US" dirty="0" smtClean="0"/>
              <a:t>Holds information about products being consumed or used. </a:t>
            </a:r>
          </a:p>
          <a:p>
            <a:r>
              <a:rPr lang="en-US" dirty="0" smtClean="0"/>
              <a:t>Example: daily dispensing registers</a:t>
            </a:r>
          </a:p>
          <a:p>
            <a:endParaRPr lang="en-US" dirty="0"/>
          </a:p>
        </p:txBody>
      </p:sp>
      <p:sp>
        <p:nvSpPr>
          <p:cNvPr id="4" name="Date Placeholder 3"/>
          <p:cNvSpPr>
            <a:spLocks noGrp="1"/>
          </p:cNvSpPr>
          <p:nvPr>
            <p:ph type="dt" sz="half" idx="10"/>
          </p:nvPr>
        </p:nvSpPr>
        <p:spPr/>
        <p:txBody>
          <a:bodyPr/>
          <a:lstStyle/>
          <a:p>
            <a:fld id="{5A35F1B5-B822-49FE-90C1-004883F8A1D4}"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4590498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20000"/>
          </a:bodyPr>
          <a:lstStyle/>
          <a:p>
            <a:pPr marL="514350" indent="-514350">
              <a:buNone/>
            </a:pPr>
            <a:r>
              <a:rPr lang="en-US" b="1" u="sng" dirty="0" smtClean="0"/>
              <a:t>Inventory/logistics records</a:t>
            </a:r>
          </a:p>
          <a:p>
            <a:pPr lvl="0"/>
            <a:r>
              <a:rPr lang="en-US" dirty="0">
                <a:solidFill>
                  <a:srgbClr val="00B0F0"/>
                </a:solidFill>
              </a:rPr>
              <a:t>Stock records and reports form the foundation of an effective inventory management and overall drug supply management.</a:t>
            </a:r>
            <a:endParaRPr lang="en-US" sz="2800" dirty="0">
              <a:solidFill>
                <a:srgbClr val="00B0F0"/>
              </a:solidFill>
            </a:endParaRPr>
          </a:p>
          <a:p>
            <a:pPr>
              <a:buNone/>
            </a:pPr>
            <a:endParaRPr lang="en-US" i="1" dirty="0" smtClean="0"/>
          </a:p>
          <a:p>
            <a:pPr>
              <a:buNone/>
            </a:pPr>
            <a:r>
              <a:rPr lang="en-US" i="1" dirty="0" smtClean="0"/>
              <a:t>Information </a:t>
            </a:r>
            <a:r>
              <a:rPr lang="en-US" i="1" dirty="0"/>
              <a:t>to be </a:t>
            </a:r>
            <a:r>
              <a:rPr lang="en-US" i="1" dirty="0" smtClean="0"/>
              <a:t>included</a:t>
            </a:r>
            <a:endParaRPr lang="en-US" sz="2800" dirty="0"/>
          </a:p>
          <a:p>
            <a:pPr lvl="1"/>
            <a:r>
              <a:rPr lang="en-US" dirty="0"/>
              <a:t>product name/description including the form and strength</a:t>
            </a:r>
            <a:endParaRPr lang="en-US" sz="2400" dirty="0"/>
          </a:p>
          <a:p>
            <a:pPr lvl="1"/>
            <a:r>
              <a:rPr lang="en-US" dirty="0"/>
              <a:t>beginning stock balance</a:t>
            </a:r>
            <a:endParaRPr lang="en-US" sz="2400" dirty="0"/>
          </a:p>
          <a:p>
            <a:pPr lvl="1"/>
            <a:r>
              <a:rPr lang="en-US" dirty="0"/>
              <a:t>receipts</a:t>
            </a:r>
            <a:endParaRPr lang="en-US" sz="2400" dirty="0"/>
          </a:p>
          <a:p>
            <a:pPr lvl="1"/>
            <a:r>
              <a:rPr lang="en-US" dirty="0"/>
              <a:t>issues</a:t>
            </a:r>
            <a:endParaRPr lang="en-US" sz="2400" dirty="0"/>
          </a:p>
          <a:p>
            <a:pPr lvl="1"/>
            <a:r>
              <a:rPr lang="en-US" dirty="0"/>
              <a:t>losses/adjustments</a:t>
            </a:r>
            <a:endParaRPr lang="en-US" sz="2400" dirty="0"/>
          </a:p>
          <a:p>
            <a:pPr lvl="1"/>
            <a:r>
              <a:rPr lang="en-US" dirty="0"/>
              <a:t>closing/ending balance</a:t>
            </a:r>
            <a:endParaRPr lang="en-US" sz="2400" dirty="0"/>
          </a:p>
          <a:p>
            <a:pPr lvl="1"/>
            <a:r>
              <a:rPr lang="en-US" dirty="0"/>
              <a:t>transaction reference (e.g., issue voucher number or name of supplier or recipient).</a:t>
            </a:r>
            <a:endParaRPr lang="en-US" sz="2400" dirty="0"/>
          </a:p>
          <a:p>
            <a:pPr marL="514350" indent="-514350">
              <a:buNone/>
            </a:pPr>
            <a:endParaRPr lang="en-US" b="1" u="sng" dirty="0"/>
          </a:p>
        </p:txBody>
      </p:sp>
      <p:sp>
        <p:nvSpPr>
          <p:cNvPr id="4" name="Date Placeholder 3"/>
          <p:cNvSpPr>
            <a:spLocks noGrp="1"/>
          </p:cNvSpPr>
          <p:nvPr>
            <p:ph type="dt" sz="half" idx="10"/>
          </p:nvPr>
        </p:nvSpPr>
        <p:spPr/>
        <p:txBody>
          <a:bodyPr/>
          <a:lstStyle/>
          <a:p>
            <a:fld id="{19F8D367-8401-4BFE-90AE-5BBEBEFF0DF8}"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122</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421409054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lvl="0">
              <a:buNone/>
            </a:pPr>
            <a:endParaRPr lang="en-US" sz="2800" dirty="0"/>
          </a:p>
          <a:p>
            <a:pPr lvl="1"/>
            <a:r>
              <a:rPr lang="en-US" dirty="0"/>
              <a:t>special storage conditions</a:t>
            </a:r>
            <a:endParaRPr lang="en-US" sz="2400" dirty="0"/>
          </a:p>
          <a:p>
            <a:pPr lvl="1"/>
            <a:r>
              <a:rPr lang="en-US" dirty="0"/>
              <a:t>unit prices</a:t>
            </a:r>
            <a:endParaRPr lang="en-US" sz="2400" dirty="0"/>
          </a:p>
          <a:p>
            <a:pPr lvl="1"/>
            <a:r>
              <a:rPr lang="en-US" dirty="0"/>
              <a:t>lot numbers/bin locations</a:t>
            </a:r>
            <a:endParaRPr lang="en-US" sz="2400" dirty="0"/>
          </a:p>
          <a:p>
            <a:pPr lvl="1"/>
            <a:r>
              <a:rPr lang="en-US" dirty="0"/>
              <a:t>item codes</a:t>
            </a:r>
            <a:endParaRPr lang="en-US" sz="2400" dirty="0"/>
          </a:p>
          <a:p>
            <a:pPr lvl="1"/>
            <a:r>
              <a:rPr lang="en-US" dirty="0"/>
              <a:t>expiry dates</a:t>
            </a:r>
            <a:endParaRPr lang="en-US" sz="2400" dirty="0"/>
          </a:p>
          <a:p>
            <a:pPr lvl="1"/>
            <a:r>
              <a:rPr lang="en-US" dirty="0"/>
              <a:t>calculated data items: average monthly consumption (AMC), lead times for ordering/requisition, maximum and minimum stock levels, emergency order </a:t>
            </a:r>
            <a:r>
              <a:rPr lang="en-US" dirty="0" smtClean="0"/>
              <a:t>point</a:t>
            </a:r>
            <a:endParaRPr lang="en-US" sz="2400" dirty="0"/>
          </a:p>
          <a:p>
            <a:endParaRPr lang="en-US" dirty="0"/>
          </a:p>
        </p:txBody>
      </p:sp>
      <p:sp>
        <p:nvSpPr>
          <p:cNvPr id="4" name="Date Placeholder 3"/>
          <p:cNvSpPr>
            <a:spLocks noGrp="1"/>
          </p:cNvSpPr>
          <p:nvPr>
            <p:ph type="dt" sz="half" idx="10"/>
          </p:nvPr>
        </p:nvSpPr>
        <p:spPr/>
        <p:txBody>
          <a:bodyPr/>
          <a:lstStyle/>
          <a:p>
            <a:fld id="{47DA09BD-80D3-41FC-AC49-D5A135D5721E}"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123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01506649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i="1" dirty="0"/>
              <a:t>Standard forms used for inventory control:</a:t>
            </a:r>
            <a:endParaRPr lang="en-US" dirty="0"/>
          </a:p>
          <a:p>
            <a:pPr lvl="1"/>
            <a:r>
              <a:rPr lang="en-US" dirty="0"/>
              <a:t>Stock cards</a:t>
            </a:r>
          </a:p>
          <a:p>
            <a:pPr lvl="1"/>
            <a:r>
              <a:rPr lang="en-US" dirty="0"/>
              <a:t>Bin cards</a:t>
            </a:r>
          </a:p>
          <a:p>
            <a:pPr lvl="1"/>
            <a:r>
              <a:rPr lang="en-US" dirty="0"/>
              <a:t>Requisition/issue vouchers</a:t>
            </a:r>
          </a:p>
          <a:p>
            <a:pPr lvl="1"/>
            <a:r>
              <a:rPr lang="en-US" dirty="0"/>
              <a:t>Expired stock disposal forms</a:t>
            </a:r>
          </a:p>
          <a:p>
            <a:pPr lvl="1"/>
            <a:r>
              <a:rPr lang="en-US" dirty="0"/>
              <a:t>Physical inventory forms</a:t>
            </a:r>
          </a:p>
          <a:p>
            <a:pPr lvl="1"/>
            <a:r>
              <a:rPr lang="en-US" dirty="0"/>
              <a:t>list of approved medicines and prices</a:t>
            </a:r>
          </a:p>
        </p:txBody>
      </p:sp>
      <p:sp>
        <p:nvSpPr>
          <p:cNvPr id="4" name="Date Placeholder 3"/>
          <p:cNvSpPr>
            <a:spLocks noGrp="1"/>
          </p:cNvSpPr>
          <p:nvPr>
            <p:ph type="dt" sz="half" idx="10"/>
          </p:nvPr>
        </p:nvSpPr>
        <p:spPr/>
        <p:txBody>
          <a:bodyPr/>
          <a:lstStyle/>
          <a:p>
            <a:fld id="{44A78B29-E2F0-42EC-BC11-7A2ADE2B50C1}"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124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74329268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r>
              <a:rPr lang="en-US" dirty="0"/>
              <a:t>Stock cards: Can be used:</a:t>
            </a:r>
          </a:p>
          <a:p>
            <a:pPr lvl="1"/>
            <a:r>
              <a:rPr lang="en-US" dirty="0"/>
              <a:t>As the base for requisition and issuing of products</a:t>
            </a:r>
          </a:p>
          <a:p>
            <a:pPr lvl="1"/>
            <a:r>
              <a:rPr lang="en-US" dirty="0"/>
              <a:t>To know fluctuation of price of drugs</a:t>
            </a:r>
          </a:p>
          <a:p>
            <a:pPr lvl="1"/>
            <a:r>
              <a:rPr lang="en-US" dirty="0"/>
              <a:t>To control shelf life</a:t>
            </a:r>
          </a:p>
          <a:p>
            <a:pPr>
              <a:buNone/>
            </a:pPr>
            <a:endParaRPr lang="en-US" dirty="0" smtClean="0"/>
          </a:p>
          <a:p>
            <a:pPr>
              <a:buNone/>
            </a:pPr>
            <a:r>
              <a:rPr lang="en-US" dirty="0" smtClean="0"/>
              <a:t>Bin </a:t>
            </a:r>
            <a:r>
              <a:rPr lang="en-US" dirty="0"/>
              <a:t>cards</a:t>
            </a:r>
          </a:p>
          <a:p>
            <a:pPr lvl="1"/>
            <a:r>
              <a:rPr lang="en-US" dirty="0"/>
              <a:t>Remain with each item in the store</a:t>
            </a:r>
          </a:p>
          <a:p>
            <a:pPr lvl="1"/>
            <a:r>
              <a:rPr lang="en-US" dirty="0"/>
              <a:t>Filled by the store keeper</a:t>
            </a:r>
          </a:p>
          <a:p>
            <a:pPr lvl="1"/>
            <a:r>
              <a:rPr lang="en-US" dirty="0"/>
              <a:t>Are used as an easy reference on stock levels and expiry dates</a:t>
            </a:r>
          </a:p>
          <a:p>
            <a:endParaRPr lang="en-US" dirty="0"/>
          </a:p>
        </p:txBody>
      </p:sp>
      <p:sp>
        <p:nvSpPr>
          <p:cNvPr id="4" name="Date Placeholder 3"/>
          <p:cNvSpPr>
            <a:spLocks noGrp="1"/>
          </p:cNvSpPr>
          <p:nvPr>
            <p:ph type="dt" sz="half" idx="10"/>
          </p:nvPr>
        </p:nvSpPr>
        <p:spPr/>
        <p:txBody>
          <a:bodyPr/>
          <a:lstStyle/>
          <a:p>
            <a:fld id="{DB6D581E-2D96-4131-930B-A67AD3D0F864}"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125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42172657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a:bodyPr>
          <a:lstStyle/>
          <a:p>
            <a:pPr lvl="0">
              <a:buNone/>
            </a:pPr>
            <a:r>
              <a:rPr lang="en-US" b="1" u="sng" dirty="0" smtClean="0"/>
              <a:t>Physical </a:t>
            </a:r>
            <a:r>
              <a:rPr lang="en-US" b="1" u="sng" dirty="0"/>
              <a:t>inventory</a:t>
            </a:r>
            <a:endParaRPr lang="en-US" sz="2800" dirty="0"/>
          </a:p>
          <a:p>
            <a:pPr lvl="0"/>
            <a:r>
              <a:rPr lang="en-US" dirty="0"/>
              <a:t>It is the process of counting by hand the number of each type of product in a store at any given time</a:t>
            </a:r>
            <a:endParaRPr lang="en-US" sz="2800" dirty="0"/>
          </a:p>
          <a:p>
            <a:pPr lvl="0"/>
            <a:r>
              <a:rPr lang="en-US" dirty="0"/>
              <a:t>It is used to:</a:t>
            </a:r>
            <a:endParaRPr lang="en-US" sz="2800" dirty="0"/>
          </a:p>
          <a:p>
            <a:pPr lvl="1"/>
            <a:r>
              <a:rPr lang="en-US" dirty="0"/>
              <a:t>Know whether the actual quantity on hand balances the recorded stock on the stock keeping records</a:t>
            </a:r>
            <a:endParaRPr lang="en-US" sz="2400" dirty="0"/>
          </a:p>
          <a:p>
            <a:pPr lvl="1"/>
            <a:r>
              <a:rPr lang="en-US" dirty="0"/>
              <a:t>Identify surplus, expired and obsolete (outdated) stock</a:t>
            </a:r>
            <a:endParaRPr lang="en-US" sz="2400" dirty="0"/>
          </a:p>
          <a:p>
            <a:pPr lvl="1"/>
            <a:r>
              <a:rPr lang="en-US" dirty="0"/>
              <a:t>Promote periodic evaluation of storage conditions and the adequacy of storage facilities, layout and stock management.</a:t>
            </a:r>
            <a:endParaRPr lang="en-US" sz="2400" dirty="0"/>
          </a:p>
          <a:p>
            <a:endParaRPr lang="en-US" dirty="0"/>
          </a:p>
        </p:txBody>
      </p:sp>
      <p:sp>
        <p:nvSpPr>
          <p:cNvPr id="4" name="Date Placeholder 3"/>
          <p:cNvSpPr>
            <a:spLocks noGrp="1"/>
          </p:cNvSpPr>
          <p:nvPr>
            <p:ph type="dt" sz="half" idx="10"/>
          </p:nvPr>
        </p:nvSpPr>
        <p:spPr/>
        <p:txBody>
          <a:bodyPr/>
          <a:lstStyle/>
          <a:p>
            <a:fld id="{7718D8CE-A3AD-4433-B4B6-8145A624E7F7}"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126</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37313768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r>
              <a:rPr lang="en-US" dirty="0"/>
              <a:t>There are two kinds of physical inventory:</a:t>
            </a:r>
            <a:endParaRPr lang="en-US" sz="2800" dirty="0"/>
          </a:p>
          <a:p>
            <a:pPr lvl="0"/>
            <a:r>
              <a:rPr lang="en-US" b="1" dirty="0"/>
              <a:t>Complete physical inventory:</a:t>
            </a:r>
            <a:endParaRPr lang="en-US" sz="2800" dirty="0"/>
          </a:p>
          <a:p>
            <a:pPr lvl="1"/>
            <a:r>
              <a:rPr lang="en-US" dirty="0"/>
              <a:t>All products are counted at the same time.</a:t>
            </a:r>
            <a:endParaRPr lang="en-US" sz="2400" dirty="0"/>
          </a:p>
          <a:p>
            <a:pPr lvl="1"/>
            <a:r>
              <a:rPr lang="en-US" dirty="0"/>
              <a:t>A complete inventory should be taken at least once a year.</a:t>
            </a:r>
            <a:endParaRPr lang="en-US" sz="2400" dirty="0"/>
          </a:p>
          <a:p>
            <a:pPr lvl="1"/>
            <a:r>
              <a:rPr lang="en-US" dirty="0"/>
              <a:t>More frequent inventory (quarterly or monthly) is recommended.</a:t>
            </a:r>
            <a:endParaRPr lang="en-US" sz="2400" dirty="0"/>
          </a:p>
          <a:p>
            <a:pPr lvl="1"/>
            <a:r>
              <a:rPr lang="en-US" dirty="0"/>
              <a:t>For large warehouses, this may require closing the storage facility for a day or longer.</a:t>
            </a:r>
            <a:endParaRPr lang="en-US" sz="2400" dirty="0"/>
          </a:p>
          <a:p>
            <a:pPr lvl="1"/>
            <a:r>
              <a:rPr lang="en-US" dirty="0"/>
              <a:t>It is easier to conduct regularly at facilities that manage smaller quantities of products.</a:t>
            </a:r>
            <a:endParaRPr lang="en-US" sz="2400" dirty="0"/>
          </a:p>
          <a:p>
            <a:endParaRPr lang="en-US" dirty="0"/>
          </a:p>
        </p:txBody>
      </p:sp>
      <p:sp>
        <p:nvSpPr>
          <p:cNvPr id="4" name="Date Placeholder 3"/>
          <p:cNvSpPr>
            <a:spLocks noGrp="1"/>
          </p:cNvSpPr>
          <p:nvPr>
            <p:ph type="dt" sz="half" idx="10"/>
          </p:nvPr>
        </p:nvSpPr>
        <p:spPr/>
        <p:txBody>
          <a:bodyPr/>
          <a:lstStyle/>
          <a:p>
            <a:fld id="{A074A023-E02E-4C3E-A48B-B84DF1A50CE0}"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127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54433913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lvl="0"/>
            <a:r>
              <a:rPr lang="en-US" b="1" dirty="0"/>
              <a:t>Cyclic or random physical inventory:</a:t>
            </a:r>
            <a:endParaRPr lang="en-US" sz="2800" dirty="0"/>
          </a:p>
          <a:p>
            <a:pPr lvl="1"/>
            <a:r>
              <a:rPr lang="en-US" dirty="0"/>
              <a:t>Selected products are counted and checked against the stock keeping records on a </a:t>
            </a:r>
            <a:r>
              <a:rPr lang="en-US" dirty="0">
                <a:solidFill>
                  <a:srgbClr val="FF0000"/>
                </a:solidFill>
              </a:rPr>
              <a:t>rotating or regular basis </a:t>
            </a:r>
            <a:r>
              <a:rPr lang="en-US" dirty="0"/>
              <a:t>throughout the year</a:t>
            </a:r>
            <a:r>
              <a:rPr lang="en-US" dirty="0" smtClean="0"/>
              <a:t>.</a:t>
            </a:r>
          </a:p>
          <a:p>
            <a:pPr lvl="1"/>
            <a:endParaRPr lang="en-US" sz="2400" dirty="0"/>
          </a:p>
          <a:p>
            <a:pPr lvl="1"/>
            <a:r>
              <a:rPr lang="en-US" dirty="0"/>
              <a:t>It is usually appropriate at facilities that manage larger quantities of products.</a:t>
            </a:r>
            <a:endParaRPr lang="en-US" sz="2400" dirty="0"/>
          </a:p>
          <a:p>
            <a:endParaRPr lang="en-US" dirty="0"/>
          </a:p>
        </p:txBody>
      </p:sp>
      <p:sp>
        <p:nvSpPr>
          <p:cNvPr id="4" name="Date Placeholder 3"/>
          <p:cNvSpPr>
            <a:spLocks noGrp="1"/>
          </p:cNvSpPr>
          <p:nvPr>
            <p:ph type="dt" sz="half" idx="10"/>
          </p:nvPr>
        </p:nvSpPr>
        <p:spPr/>
        <p:txBody>
          <a:bodyPr/>
          <a:lstStyle/>
          <a:p>
            <a:fld id="{D37A72A3-FBCB-47FB-BB83-1E0C65F588FC}"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128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28881549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97562"/>
          </a:xfrm>
        </p:spPr>
        <p:txBody>
          <a:bodyPr/>
          <a:lstStyle/>
          <a:p>
            <a:r>
              <a:rPr lang="en-US" dirty="0" smtClean="0"/>
              <a:t>3.6. DRUG USE</a:t>
            </a:r>
            <a:endParaRPr lang="en-US" dirty="0"/>
          </a:p>
        </p:txBody>
      </p:sp>
      <p:sp>
        <p:nvSpPr>
          <p:cNvPr id="3" name="Date Placeholder 2"/>
          <p:cNvSpPr>
            <a:spLocks noGrp="1"/>
          </p:cNvSpPr>
          <p:nvPr>
            <p:ph type="dt" sz="half" idx="10"/>
          </p:nvPr>
        </p:nvSpPr>
        <p:spPr/>
        <p:txBody>
          <a:bodyPr/>
          <a:lstStyle/>
          <a:p>
            <a:fld id="{D206AE26-0053-4ABE-9E2D-703F2848AEA0}"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129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613135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685800" y="457201"/>
            <a:ext cx="8001000" cy="5353844"/>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01D12924-9F3E-498B-9B66-05403EFB8FE7}" type="datetime1">
              <a:rPr lang="en-US" smtClean="0"/>
              <a:t>4/25/2020</a:t>
            </a:fld>
            <a:endParaRPr lang="en-US"/>
          </a:p>
        </p:txBody>
      </p:sp>
      <p:sp>
        <p:nvSpPr>
          <p:cNvPr id="3" name="Footer Placeholder 2"/>
          <p:cNvSpPr>
            <a:spLocks noGrp="1"/>
          </p:cNvSpPr>
          <p:nvPr>
            <p:ph type="ftr" sz="quarter" idx="11"/>
          </p:nvPr>
        </p:nvSpPr>
        <p:spPr/>
        <p:txBody>
          <a:bodyPr/>
          <a:lstStyle/>
          <a:p>
            <a:r>
              <a:rPr lang="en-US" smtClean="0"/>
              <a:t>Drug Supply Management</a:t>
            </a:r>
            <a:endParaRPr lang="en-US"/>
          </a:p>
        </p:txBody>
      </p:sp>
      <p:sp>
        <p:nvSpPr>
          <p:cNvPr id="5" name="Slide Number Placeholder 4"/>
          <p:cNvSpPr>
            <a:spLocks noGrp="1"/>
          </p:cNvSpPr>
          <p:nvPr>
            <p:ph type="sldNum" sz="quarter" idx="12"/>
          </p:nvPr>
        </p:nvSpPr>
        <p:spPr/>
        <p:txBody>
          <a:bodyPr/>
          <a:lstStyle/>
          <a:p>
            <a:fld id="{1CD2F681-1A86-4E8F-BCBD-B1ED175AC95E}" type="slidenum">
              <a:rPr lang="en-US" smtClean="0"/>
              <a:pPr/>
              <a:t>13</a:t>
            </a:fld>
            <a:endParaRPr lang="en-US"/>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lstStyle/>
          <a:p>
            <a:pPr>
              <a:buNone/>
            </a:pPr>
            <a:r>
              <a:rPr lang="en-US" dirty="0" smtClean="0"/>
              <a:t>Drug use is the process of:</a:t>
            </a:r>
          </a:p>
          <a:p>
            <a:r>
              <a:rPr lang="en-US" dirty="0" smtClean="0"/>
              <a:t>Prescribing</a:t>
            </a:r>
          </a:p>
          <a:p>
            <a:r>
              <a:rPr lang="en-US" dirty="0" smtClean="0"/>
              <a:t>Dispensing </a:t>
            </a:r>
          </a:p>
          <a:p>
            <a:r>
              <a:rPr lang="en-US" dirty="0" smtClean="0"/>
              <a:t>Patient use</a:t>
            </a:r>
          </a:p>
          <a:p>
            <a:endParaRPr lang="en-US" dirty="0"/>
          </a:p>
        </p:txBody>
      </p:sp>
      <p:graphicFrame>
        <p:nvGraphicFramePr>
          <p:cNvPr id="4" name="Content Placeholder 5"/>
          <p:cNvGraphicFramePr>
            <a:graphicFrameLocks/>
          </p:cNvGraphicFramePr>
          <p:nvPr/>
        </p:nvGraphicFramePr>
        <p:xfrm>
          <a:off x="1600200" y="3048000"/>
          <a:ext cx="58674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0A51C5DA-B8EF-4DAE-87D5-0B4553AC13F7}" type="datetime1">
              <a:rPr lang="en-US" smtClean="0">
                <a:solidFill>
                  <a:prstClr val="black">
                    <a:tint val="75000"/>
                  </a:prstClr>
                </a:solidFill>
              </a:rPr>
              <a:t>4/25/2020</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E8A7A1-7F62-4EE3-8551-7DFB7A704D34}" type="slidenum">
              <a:rPr lang="en-US" smtClean="0">
                <a:solidFill>
                  <a:prstClr val="black">
                    <a:tint val="75000"/>
                  </a:prstClr>
                </a:solidFill>
              </a:rPr>
              <a:pPr/>
              <a:t>130</a:t>
            </a:fld>
            <a:endParaRPr lang="en-US">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80953530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smtClean="0"/>
              <a:t>The rational use of drugs requires that patients receive:</a:t>
            </a:r>
          </a:p>
          <a:p>
            <a:pPr lvl="1"/>
            <a:r>
              <a:rPr lang="en-US" dirty="0" smtClean="0"/>
              <a:t> medications </a:t>
            </a:r>
            <a:r>
              <a:rPr lang="en-US" dirty="0" smtClean="0">
                <a:solidFill>
                  <a:srgbClr val="FF0000"/>
                </a:solidFill>
              </a:rPr>
              <a:t>appropriate to their clinical </a:t>
            </a:r>
            <a:r>
              <a:rPr lang="en-US" dirty="0" smtClean="0"/>
              <a:t>needs, </a:t>
            </a:r>
          </a:p>
          <a:p>
            <a:pPr lvl="1"/>
            <a:r>
              <a:rPr lang="en-US" dirty="0" smtClean="0"/>
              <a:t>in </a:t>
            </a:r>
            <a:r>
              <a:rPr lang="en-US" dirty="0" smtClean="0">
                <a:solidFill>
                  <a:srgbClr val="FF0000"/>
                </a:solidFill>
              </a:rPr>
              <a:t>doses</a:t>
            </a:r>
            <a:r>
              <a:rPr lang="en-US" dirty="0" smtClean="0"/>
              <a:t> that meet their own individual requirements, </a:t>
            </a:r>
          </a:p>
          <a:p>
            <a:pPr lvl="1"/>
            <a:r>
              <a:rPr lang="en-US" dirty="0" smtClean="0"/>
              <a:t>for an adequate </a:t>
            </a:r>
            <a:r>
              <a:rPr lang="en-US" dirty="0" smtClean="0">
                <a:solidFill>
                  <a:srgbClr val="FF0000"/>
                </a:solidFill>
              </a:rPr>
              <a:t>period of time</a:t>
            </a:r>
            <a:r>
              <a:rPr lang="en-US" dirty="0" smtClean="0"/>
              <a:t>, </a:t>
            </a:r>
          </a:p>
          <a:p>
            <a:pPr lvl="1"/>
            <a:r>
              <a:rPr lang="en-US" dirty="0" smtClean="0"/>
              <a:t>and at the </a:t>
            </a:r>
            <a:r>
              <a:rPr lang="en-US" dirty="0" smtClean="0">
                <a:solidFill>
                  <a:srgbClr val="FF0000"/>
                </a:solidFill>
              </a:rPr>
              <a:t>lowest cost </a:t>
            </a:r>
            <a:r>
              <a:rPr lang="en-US" dirty="0" smtClean="0"/>
              <a:t>to them and to their community</a:t>
            </a:r>
            <a:endParaRPr lang="en-US" dirty="0"/>
          </a:p>
        </p:txBody>
      </p:sp>
      <p:sp>
        <p:nvSpPr>
          <p:cNvPr id="4" name="Date Placeholder 3"/>
          <p:cNvSpPr>
            <a:spLocks noGrp="1"/>
          </p:cNvSpPr>
          <p:nvPr>
            <p:ph type="dt" sz="half" idx="10"/>
          </p:nvPr>
        </p:nvSpPr>
        <p:spPr/>
        <p:txBody>
          <a:bodyPr/>
          <a:lstStyle/>
          <a:p>
            <a:fld id="{3CBF5B86-3E80-4D1B-A797-38E90CCFF68C}"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131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02949491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drug use involves:</a:t>
            </a:r>
            <a:endParaRPr lang="en-US" dirty="0"/>
          </a:p>
        </p:txBody>
      </p:sp>
      <p:sp>
        <p:nvSpPr>
          <p:cNvPr id="3" name="Content Placeholder 2"/>
          <p:cNvSpPr>
            <a:spLocks noGrp="1"/>
          </p:cNvSpPr>
          <p:nvPr>
            <p:ph idx="1"/>
          </p:nvPr>
        </p:nvSpPr>
        <p:spPr/>
        <p:txBody>
          <a:bodyPr/>
          <a:lstStyle/>
          <a:p>
            <a:pPr lvl="1">
              <a:buFont typeface="Arial" charset="0"/>
              <a:buChar char="•"/>
            </a:pPr>
            <a:r>
              <a:rPr lang="en-US" sz="3600" dirty="0" smtClean="0"/>
              <a:t>Appropriate indication</a:t>
            </a:r>
          </a:p>
          <a:p>
            <a:pPr lvl="1">
              <a:buFont typeface="Arial" charset="0"/>
              <a:buChar char="•"/>
            </a:pPr>
            <a:r>
              <a:rPr lang="en-US" sz="3600" dirty="0" smtClean="0"/>
              <a:t>Appropriate drug</a:t>
            </a:r>
          </a:p>
          <a:p>
            <a:pPr lvl="1">
              <a:buFont typeface="Arial" charset="0"/>
              <a:buChar char="•"/>
            </a:pPr>
            <a:r>
              <a:rPr lang="en-US" sz="3600" dirty="0" smtClean="0"/>
              <a:t>Appropriate dosage regimen</a:t>
            </a:r>
          </a:p>
          <a:p>
            <a:pPr lvl="1">
              <a:buFont typeface="Arial" charset="0"/>
              <a:buChar char="•"/>
            </a:pPr>
            <a:r>
              <a:rPr lang="en-US" sz="3600" dirty="0" smtClean="0"/>
              <a:t>Appropriate patient</a:t>
            </a:r>
          </a:p>
          <a:p>
            <a:pPr lvl="1">
              <a:buFont typeface="Arial" charset="0"/>
              <a:buChar char="•"/>
            </a:pPr>
            <a:r>
              <a:rPr lang="en-US" sz="3600" dirty="0" smtClean="0"/>
              <a:t>Correct dispensing</a:t>
            </a:r>
          </a:p>
          <a:p>
            <a:pPr lvl="1">
              <a:buFont typeface="Arial" charset="0"/>
              <a:buChar char="•"/>
            </a:pPr>
            <a:r>
              <a:rPr lang="en-US" sz="3600" dirty="0" smtClean="0"/>
              <a:t>Patient adherence</a:t>
            </a:r>
          </a:p>
          <a:p>
            <a:endParaRPr lang="en-US" dirty="0"/>
          </a:p>
        </p:txBody>
      </p:sp>
      <p:sp>
        <p:nvSpPr>
          <p:cNvPr id="4" name="Date Placeholder 3"/>
          <p:cNvSpPr>
            <a:spLocks noGrp="1"/>
          </p:cNvSpPr>
          <p:nvPr>
            <p:ph type="dt" sz="half" idx="10"/>
          </p:nvPr>
        </p:nvSpPr>
        <p:spPr/>
        <p:txBody>
          <a:bodyPr/>
          <a:lstStyle/>
          <a:p>
            <a:fld id="{644774B0-A74A-4CDA-A087-65B3835A6C03}"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132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75146304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 Rational Prescribing</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Requires:</a:t>
            </a:r>
          </a:p>
          <a:p>
            <a:pPr lvl="1"/>
            <a:r>
              <a:rPr lang="en-US" dirty="0" smtClean="0"/>
              <a:t>Making accurate diagnosis</a:t>
            </a:r>
          </a:p>
          <a:p>
            <a:pPr lvl="1"/>
            <a:r>
              <a:rPr lang="en-US" dirty="0" smtClean="0"/>
              <a:t>Deciding whether or not the diagnosis requires drug treatment</a:t>
            </a:r>
          </a:p>
          <a:p>
            <a:pPr lvl="1"/>
            <a:r>
              <a:rPr lang="en-US" dirty="0" smtClean="0"/>
              <a:t>Selecting the best drug among available</a:t>
            </a:r>
          </a:p>
          <a:p>
            <a:pPr lvl="1"/>
            <a:r>
              <a:rPr lang="en-US" dirty="0" smtClean="0"/>
              <a:t>Prescribing in accordance with the standard course of treatment</a:t>
            </a:r>
          </a:p>
          <a:p>
            <a:pPr lvl="1"/>
            <a:r>
              <a:rPr lang="en-US" dirty="0" smtClean="0"/>
              <a:t>Following correct prescription writing</a:t>
            </a:r>
          </a:p>
          <a:p>
            <a:pPr lvl="1"/>
            <a:r>
              <a:rPr lang="en-US" dirty="0" smtClean="0"/>
              <a:t>Counseling the patient</a:t>
            </a:r>
            <a:endParaRPr lang="en-US" dirty="0"/>
          </a:p>
        </p:txBody>
      </p:sp>
      <p:sp>
        <p:nvSpPr>
          <p:cNvPr id="4" name="Date Placeholder 3"/>
          <p:cNvSpPr>
            <a:spLocks noGrp="1"/>
          </p:cNvSpPr>
          <p:nvPr>
            <p:ph type="dt" sz="half" idx="10"/>
          </p:nvPr>
        </p:nvSpPr>
        <p:spPr/>
        <p:txBody>
          <a:bodyPr/>
          <a:lstStyle/>
          <a:p>
            <a:fld id="{82BA3093-15C4-4D76-AD4A-1FD6EAE097B0}"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133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09649000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73762"/>
          </a:xfrm>
        </p:spPr>
        <p:txBody>
          <a:bodyPr/>
          <a:lstStyle/>
          <a:p>
            <a:r>
              <a:rPr lang="en-US" dirty="0" smtClean="0"/>
              <a:t>What roles can you play as a pharmacist to promote rational prescribing?</a:t>
            </a:r>
            <a:endParaRPr lang="en-US" dirty="0"/>
          </a:p>
        </p:txBody>
      </p:sp>
      <p:sp>
        <p:nvSpPr>
          <p:cNvPr id="3" name="Date Placeholder 2"/>
          <p:cNvSpPr>
            <a:spLocks noGrp="1"/>
          </p:cNvSpPr>
          <p:nvPr>
            <p:ph type="dt" sz="half" idx="10"/>
          </p:nvPr>
        </p:nvSpPr>
        <p:spPr/>
        <p:txBody>
          <a:bodyPr/>
          <a:lstStyle/>
          <a:p>
            <a:fld id="{9F38C67F-5907-4F64-BFA1-561FBBC178A1}"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134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2539249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b. Rational dispensing</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Dispensing:</a:t>
            </a:r>
            <a:r>
              <a:rPr lang="en-US" dirty="0"/>
              <a:t> </a:t>
            </a:r>
            <a:r>
              <a:rPr lang="en-US" dirty="0" smtClean="0"/>
              <a:t>refers to the process of preparing drugs and distributing them to their users with provision of appropriate information.</a:t>
            </a:r>
          </a:p>
          <a:p>
            <a:endParaRPr lang="en-US" dirty="0" smtClean="0"/>
          </a:p>
          <a:p>
            <a:r>
              <a:rPr lang="en-US" dirty="0" smtClean="0"/>
              <a:t>It may be based on a </a:t>
            </a:r>
            <a:r>
              <a:rPr lang="en-US" dirty="0" smtClean="0">
                <a:solidFill>
                  <a:srgbClr val="FF0000"/>
                </a:solidFill>
              </a:rPr>
              <a:t>prescription</a:t>
            </a:r>
            <a:r>
              <a:rPr lang="en-US" dirty="0" smtClean="0"/>
              <a:t> or an </a:t>
            </a:r>
            <a:r>
              <a:rPr lang="en-US" dirty="0" smtClean="0">
                <a:solidFill>
                  <a:srgbClr val="FF0000"/>
                </a:solidFill>
              </a:rPr>
              <a:t>oral request of users </a:t>
            </a:r>
            <a:r>
              <a:rPr lang="en-US" dirty="0" smtClean="0"/>
              <a:t>(patients or care providers) depending on the type of drugs to be dispensed</a:t>
            </a:r>
          </a:p>
          <a:p>
            <a:endParaRPr lang="en-US" dirty="0" smtClean="0"/>
          </a:p>
          <a:p>
            <a:endParaRPr lang="en-US" dirty="0"/>
          </a:p>
        </p:txBody>
      </p:sp>
      <p:sp>
        <p:nvSpPr>
          <p:cNvPr id="4" name="Date Placeholder 3"/>
          <p:cNvSpPr>
            <a:spLocks noGrp="1"/>
          </p:cNvSpPr>
          <p:nvPr>
            <p:ph type="dt" sz="half" idx="10"/>
          </p:nvPr>
        </p:nvSpPr>
        <p:spPr/>
        <p:txBody>
          <a:bodyPr/>
          <a:lstStyle/>
          <a:p>
            <a:fld id="{2229FD00-5A6D-4A77-9672-DDBB0560DC00}"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135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13727649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514350" indent="-514350">
              <a:buAutoNum type="arabicPeriod"/>
            </a:pPr>
            <a:r>
              <a:rPr lang="en-US" dirty="0" smtClean="0"/>
              <a:t>Dispensing a prescription</a:t>
            </a:r>
          </a:p>
          <a:p>
            <a:pPr marL="914400" lvl="1" indent="-514350"/>
            <a:r>
              <a:rPr lang="en-US" dirty="0" smtClean="0"/>
              <a:t>Receiving and validation of a prescription</a:t>
            </a:r>
          </a:p>
          <a:p>
            <a:pPr marL="914400" lvl="1" indent="-514350"/>
            <a:endParaRPr lang="en-US" dirty="0" smtClean="0"/>
          </a:p>
          <a:p>
            <a:pPr marL="914400" lvl="1" indent="-514350"/>
            <a:r>
              <a:rPr lang="en-US" dirty="0" smtClean="0"/>
              <a:t>Interpreting a prescription</a:t>
            </a:r>
          </a:p>
          <a:p>
            <a:pPr marL="914400" lvl="1" indent="-514350"/>
            <a:endParaRPr lang="en-US" dirty="0" smtClean="0"/>
          </a:p>
          <a:p>
            <a:pPr marL="914400" lvl="1" indent="-514350"/>
            <a:r>
              <a:rPr lang="en-US" dirty="0" smtClean="0"/>
              <a:t>Preparing medication/s to be dispensed</a:t>
            </a:r>
          </a:p>
          <a:p>
            <a:pPr marL="914400" lvl="1" indent="-514350"/>
            <a:endParaRPr lang="en-US" dirty="0" smtClean="0"/>
          </a:p>
          <a:p>
            <a:pPr marL="914400" lvl="1" indent="-514350"/>
            <a:r>
              <a:rPr lang="en-US" dirty="0" smtClean="0"/>
              <a:t>Issuing medication/s with the provision of appropriate and complete instruction</a:t>
            </a:r>
            <a:endParaRPr lang="en-US" dirty="0"/>
          </a:p>
        </p:txBody>
      </p:sp>
      <p:sp>
        <p:nvSpPr>
          <p:cNvPr id="4" name="Date Placeholder 3"/>
          <p:cNvSpPr>
            <a:spLocks noGrp="1"/>
          </p:cNvSpPr>
          <p:nvPr>
            <p:ph type="dt" sz="half" idx="10"/>
          </p:nvPr>
        </p:nvSpPr>
        <p:spPr/>
        <p:txBody>
          <a:bodyPr/>
          <a:lstStyle/>
          <a:p>
            <a:fld id="{3E20F84A-1B36-45FE-AD0E-95D8E5312F77}"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136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88228379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Dispensing  a prescription….</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A label must contain the following information:</a:t>
            </a:r>
          </a:p>
          <a:p>
            <a:r>
              <a:rPr lang="en-US" dirty="0" smtClean="0"/>
              <a:t>Patient name</a:t>
            </a:r>
          </a:p>
          <a:p>
            <a:r>
              <a:rPr lang="en-US" dirty="0" smtClean="0"/>
              <a:t>Generic name, strength, and dosage form of medicine</a:t>
            </a:r>
          </a:p>
          <a:p>
            <a:r>
              <a:rPr lang="en-US" dirty="0" smtClean="0"/>
              <a:t>Dosage regimen information (dose, frequency and duration of treatment)</a:t>
            </a:r>
          </a:p>
          <a:p>
            <a:r>
              <a:rPr lang="en-US" dirty="0" smtClean="0"/>
              <a:t> quantity dispensed</a:t>
            </a:r>
          </a:p>
          <a:p>
            <a:r>
              <a:rPr lang="en-US" dirty="0" smtClean="0"/>
              <a:t>How to administer medicine</a:t>
            </a:r>
          </a:p>
          <a:p>
            <a:r>
              <a:rPr lang="en-US" dirty="0" smtClean="0"/>
              <a:t>Storage condition</a:t>
            </a:r>
          </a:p>
          <a:p>
            <a:r>
              <a:rPr lang="en-US" dirty="0" smtClean="0"/>
              <a:t>Date dispensed</a:t>
            </a:r>
          </a:p>
          <a:p>
            <a:r>
              <a:rPr lang="en-US" dirty="0" smtClean="0"/>
              <a:t>Name of dispenser</a:t>
            </a:r>
          </a:p>
          <a:p>
            <a:endParaRPr lang="en-US" dirty="0"/>
          </a:p>
        </p:txBody>
      </p:sp>
      <p:sp>
        <p:nvSpPr>
          <p:cNvPr id="4" name="Date Placeholder 3"/>
          <p:cNvSpPr>
            <a:spLocks noGrp="1"/>
          </p:cNvSpPr>
          <p:nvPr>
            <p:ph type="dt" sz="half" idx="10"/>
          </p:nvPr>
        </p:nvSpPr>
        <p:spPr/>
        <p:txBody>
          <a:bodyPr/>
          <a:lstStyle/>
          <a:p>
            <a:fld id="{FDAA2B64-A686-4E76-AAF3-0196BB0EAA50}" type="datetime1">
              <a:rPr lang="en-US" smtClean="0">
                <a:solidFill>
                  <a:prstClr val="black">
                    <a:tint val="75000"/>
                  </a:prstClr>
                </a:solidFill>
              </a:rPr>
              <a:t>4/25/2020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Drug Supply Management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E8A7A1-7F62-4EE3-8551-7DFB7A704D34}" type="slidenum">
              <a:rPr lang="en-US" smtClean="0">
                <a:solidFill>
                  <a:prstClr val="black">
                    <a:tint val="75000"/>
                  </a:prstClr>
                </a:solidFill>
              </a:rPr>
              <a:pPr/>
              <a:t>137</a:t>
            </a:fld>
            <a:endParaRPr lang="en-US">
              <a:solidFill>
                <a:prstClr val="black">
                  <a:tint val="75000"/>
                </a:prstClr>
              </a:solidFill>
            </a:endParaRPr>
          </a:p>
        </p:txBody>
      </p:sp>
    </p:spTree>
    <p:extLst>
      <p:ext uri="{BB962C8B-B14F-4D97-AF65-F5344CB8AC3E}">
        <p14:creationId xmlns:p14="http://schemas.microsoft.com/office/powerpoint/2010/main" val="12511802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a:buNone/>
            </a:pPr>
            <a:r>
              <a:rPr lang="en-US" dirty="0" smtClean="0"/>
              <a:t>2. Dispensing OTC medications/responding to symptoms</a:t>
            </a:r>
          </a:p>
          <a:p>
            <a:pPr lvl="1"/>
            <a:r>
              <a:rPr lang="en-US" dirty="0" smtClean="0"/>
              <a:t>The following information are relevant before dispensing</a:t>
            </a:r>
          </a:p>
          <a:p>
            <a:pPr lvl="2"/>
            <a:r>
              <a:rPr lang="en-US" dirty="0" smtClean="0"/>
              <a:t>Age, sex, pregnancy status if female, history of allergic reaction, history of renal or hepatic disease and any history of other disease</a:t>
            </a:r>
          </a:p>
          <a:p>
            <a:pPr lvl="2"/>
            <a:endParaRPr lang="en-US" sz="1600" dirty="0" smtClean="0"/>
          </a:p>
          <a:p>
            <a:pPr lvl="2"/>
            <a:r>
              <a:rPr lang="en-US" dirty="0" smtClean="0"/>
              <a:t>Nature, site and severity of symptom/s </a:t>
            </a:r>
          </a:p>
          <a:p>
            <a:pPr lvl="2"/>
            <a:endParaRPr lang="en-US" sz="2000" dirty="0" smtClean="0"/>
          </a:p>
          <a:p>
            <a:pPr lvl="2"/>
            <a:r>
              <a:rPr lang="en-US" sz="2000" dirty="0" smtClean="0"/>
              <a:t>F</a:t>
            </a:r>
            <a:r>
              <a:rPr lang="en-US" dirty="0" smtClean="0"/>
              <a:t>or how long the symptom/s persist</a:t>
            </a:r>
          </a:p>
          <a:p>
            <a:pPr lvl="2"/>
            <a:endParaRPr lang="en-US" sz="2000" dirty="0" smtClean="0"/>
          </a:p>
          <a:p>
            <a:pPr lvl="2"/>
            <a:r>
              <a:rPr lang="en-US" dirty="0" smtClean="0"/>
              <a:t>Whether the patient is taking any medication to relief from the existing complication or for any other purpose</a:t>
            </a:r>
            <a:endParaRPr lang="en-US" sz="2000" dirty="0" smtClean="0"/>
          </a:p>
          <a:p>
            <a:pPr lvl="1"/>
            <a:endParaRPr lang="en-US" sz="2000" dirty="0" smtClean="0"/>
          </a:p>
          <a:p>
            <a:pPr>
              <a:buNone/>
            </a:pPr>
            <a:endParaRPr lang="en-US" dirty="0"/>
          </a:p>
        </p:txBody>
      </p:sp>
      <p:sp>
        <p:nvSpPr>
          <p:cNvPr id="4" name="Date Placeholder 3"/>
          <p:cNvSpPr>
            <a:spLocks noGrp="1"/>
          </p:cNvSpPr>
          <p:nvPr>
            <p:ph type="dt" sz="half" idx="10"/>
          </p:nvPr>
        </p:nvSpPr>
        <p:spPr/>
        <p:txBody>
          <a:bodyPr/>
          <a:lstStyle/>
          <a:p>
            <a:fld id="{A6D73A29-D349-4E84-9951-998D8BAAD15B}"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138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43539409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lvl="1"/>
            <a:r>
              <a:rPr lang="en-US" dirty="0" smtClean="0"/>
              <a:t>Based on the above information decide whether the symptom/s are minor or are indication of major illness</a:t>
            </a:r>
          </a:p>
          <a:p>
            <a:pPr lvl="1"/>
            <a:endParaRPr lang="en-US" dirty="0" smtClean="0"/>
          </a:p>
          <a:p>
            <a:pPr lvl="1"/>
            <a:r>
              <a:rPr lang="en-US" dirty="0" smtClean="0"/>
              <a:t>Decide whether the patient need non-drug management, OTC drug or referring</a:t>
            </a:r>
          </a:p>
          <a:p>
            <a:pPr lvl="1"/>
            <a:endParaRPr lang="en-US" dirty="0" smtClean="0"/>
          </a:p>
          <a:p>
            <a:pPr lvl="1"/>
            <a:r>
              <a:rPr lang="en-US" dirty="0" smtClean="0"/>
              <a:t>If the decision is to give OTC drug/s select an appropriate OTC drug considering the above relevant information</a:t>
            </a:r>
            <a:endParaRPr lang="en-US" dirty="0"/>
          </a:p>
        </p:txBody>
      </p:sp>
      <p:sp>
        <p:nvSpPr>
          <p:cNvPr id="4" name="Date Placeholder 3"/>
          <p:cNvSpPr>
            <a:spLocks noGrp="1"/>
          </p:cNvSpPr>
          <p:nvPr>
            <p:ph type="dt" sz="half" idx="10"/>
          </p:nvPr>
        </p:nvSpPr>
        <p:spPr/>
        <p:txBody>
          <a:bodyPr/>
          <a:lstStyle/>
          <a:p>
            <a:fld id="{8D5260B2-09A2-47EB-986B-CE802D2D596A}"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139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392128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ontent Placeholder 3"/>
          <p:cNvGrpSpPr>
            <a:grpSpLocks noGrp="1"/>
          </p:cNvGrpSpPr>
          <p:nvPr/>
        </p:nvGrpSpPr>
        <p:grpSpPr bwMode="auto">
          <a:xfrm>
            <a:off x="457200" y="381000"/>
            <a:ext cx="8229600" cy="6096000"/>
            <a:chOff x="960" y="1104"/>
            <a:chExt cx="4464" cy="2519"/>
          </a:xfrm>
        </p:grpSpPr>
        <p:grpSp>
          <p:nvGrpSpPr>
            <p:cNvPr id="5" name="Group 4"/>
            <p:cNvGrpSpPr>
              <a:grpSpLocks/>
            </p:cNvGrpSpPr>
            <p:nvPr/>
          </p:nvGrpSpPr>
          <p:grpSpPr bwMode="auto">
            <a:xfrm>
              <a:off x="960" y="1104"/>
              <a:ext cx="2237" cy="1291"/>
              <a:chOff x="960" y="1104"/>
              <a:chExt cx="2237" cy="1291"/>
            </a:xfrm>
          </p:grpSpPr>
          <p:sp>
            <p:nvSpPr>
              <p:cNvPr id="18" name="Freeform 17"/>
              <p:cNvSpPr>
                <a:spLocks/>
              </p:cNvSpPr>
              <p:nvPr/>
            </p:nvSpPr>
            <p:spPr bwMode="auto">
              <a:xfrm>
                <a:off x="960" y="1104"/>
                <a:ext cx="2237" cy="1291"/>
              </a:xfrm>
              <a:custGeom>
                <a:avLst/>
                <a:gdLst/>
                <a:ahLst/>
                <a:cxnLst>
                  <a:cxn ang="0">
                    <a:pos x="1158" y="0"/>
                  </a:cxn>
                  <a:cxn ang="0">
                    <a:pos x="1" y="940"/>
                  </a:cxn>
                  <a:cxn ang="0">
                    <a:pos x="109" y="922"/>
                  </a:cxn>
                  <a:cxn ang="0">
                    <a:pos x="106" y="891"/>
                  </a:cxn>
                  <a:cxn ang="0">
                    <a:pos x="94" y="849"/>
                  </a:cxn>
                  <a:cxn ang="0">
                    <a:pos x="90" y="815"/>
                  </a:cxn>
                  <a:cxn ang="0">
                    <a:pos x="98" y="780"/>
                  </a:cxn>
                  <a:cxn ang="0">
                    <a:pos x="122" y="750"/>
                  </a:cxn>
                  <a:cxn ang="0">
                    <a:pos x="152" y="728"/>
                  </a:cxn>
                  <a:cxn ang="0">
                    <a:pos x="188" y="717"/>
                  </a:cxn>
                  <a:cxn ang="0">
                    <a:pos x="240" y="718"/>
                  </a:cxn>
                  <a:cxn ang="0">
                    <a:pos x="274" y="725"/>
                  </a:cxn>
                  <a:cxn ang="0">
                    <a:pos x="308" y="749"/>
                  </a:cxn>
                  <a:cxn ang="0">
                    <a:pos x="331" y="778"/>
                  </a:cxn>
                  <a:cxn ang="0">
                    <a:pos x="341" y="809"/>
                  </a:cxn>
                  <a:cxn ang="0">
                    <a:pos x="339" y="843"/>
                  </a:cxn>
                  <a:cxn ang="0">
                    <a:pos x="331" y="874"/>
                  </a:cxn>
                  <a:cxn ang="0">
                    <a:pos x="323" y="906"/>
                  </a:cxn>
                  <a:cxn ang="0">
                    <a:pos x="327" y="936"/>
                  </a:cxn>
                  <a:cxn ang="0">
                    <a:pos x="519" y="903"/>
                  </a:cxn>
                  <a:cxn ang="0">
                    <a:pos x="521" y="861"/>
                  </a:cxn>
                  <a:cxn ang="0">
                    <a:pos x="524" y="826"/>
                  </a:cxn>
                  <a:cxn ang="0">
                    <a:pos x="533" y="796"/>
                  </a:cxn>
                  <a:cxn ang="0">
                    <a:pos x="550" y="776"/>
                  </a:cxn>
                  <a:cxn ang="0">
                    <a:pos x="574" y="765"/>
                  </a:cxn>
                  <a:cxn ang="0">
                    <a:pos x="601" y="762"/>
                  </a:cxn>
                  <a:cxn ang="0">
                    <a:pos x="634" y="763"/>
                  </a:cxn>
                  <a:cxn ang="0">
                    <a:pos x="664" y="766"/>
                  </a:cxn>
                  <a:cxn ang="0">
                    <a:pos x="702" y="768"/>
                  </a:cxn>
                  <a:cxn ang="0">
                    <a:pos x="736" y="763"/>
                  </a:cxn>
                  <a:cxn ang="0">
                    <a:pos x="767" y="752"/>
                  </a:cxn>
                  <a:cxn ang="0">
                    <a:pos x="790" y="731"/>
                  </a:cxn>
                  <a:cxn ang="0">
                    <a:pos x="803" y="705"/>
                  </a:cxn>
                  <a:cxn ang="0">
                    <a:pos x="803" y="675"/>
                  </a:cxn>
                  <a:cxn ang="0">
                    <a:pos x="803" y="642"/>
                  </a:cxn>
                  <a:cxn ang="0">
                    <a:pos x="810" y="615"/>
                  </a:cxn>
                  <a:cxn ang="0">
                    <a:pos x="824" y="593"/>
                  </a:cxn>
                  <a:cxn ang="0">
                    <a:pos x="853" y="578"/>
                  </a:cxn>
                  <a:cxn ang="0">
                    <a:pos x="884" y="569"/>
                  </a:cxn>
                  <a:cxn ang="0">
                    <a:pos x="921" y="561"/>
                  </a:cxn>
                  <a:cxn ang="0">
                    <a:pos x="954" y="553"/>
                  </a:cxn>
                  <a:cxn ang="0">
                    <a:pos x="982" y="542"/>
                  </a:cxn>
                  <a:cxn ang="0">
                    <a:pos x="1003" y="526"/>
                  </a:cxn>
                  <a:cxn ang="0">
                    <a:pos x="1021" y="501"/>
                  </a:cxn>
                  <a:cxn ang="0">
                    <a:pos x="1030" y="469"/>
                  </a:cxn>
                  <a:cxn ang="0">
                    <a:pos x="1026" y="438"/>
                  </a:cxn>
                  <a:cxn ang="0">
                    <a:pos x="1016" y="398"/>
                  </a:cxn>
                  <a:cxn ang="0">
                    <a:pos x="1010" y="364"/>
                  </a:cxn>
                  <a:cxn ang="0">
                    <a:pos x="1012" y="331"/>
                  </a:cxn>
                  <a:cxn ang="0">
                    <a:pos x="1022" y="303"/>
                  </a:cxn>
                  <a:cxn ang="0">
                    <a:pos x="1039" y="278"/>
                  </a:cxn>
                  <a:cxn ang="0">
                    <a:pos x="1064" y="254"/>
                  </a:cxn>
                  <a:cxn ang="0">
                    <a:pos x="1093" y="240"/>
                  </a:cxn>
                  <a:cxn ang="0">
                    <a:pos x="1122" y="234"/>
                  </a:cxn>
                  <a:cxn ang="0">
                    <a:pos x="1158" y="234"/>
                  </a:cxn>
                </a:cxnLst>
                <a:rect l="0" t="0" r="r" b="b"/>
                <a:pathLst>
                  <a:path w="1158" h="940">
                    <a:moveTo>
                      <a:pt x="1158" y="234"/>
                    </a:moveTo>
                    <a:lnTo>
                      <a:pt x="1158" y="0"/>
                    </a:lnTo>
                    <a:lnTo>
                      <a:pt x="0" y="0"/>
                    </a:lnTo>
                    <a:lnTo>
                      <a:pt x="1" y="940"/>
                    </a:lnTo>
                    <a:lnTo>
                      <a:pt x="104" y="940"/>
                    </a:lnTo>
                    <a:lnTo>
                      <a:pt x="109" y="922"/>
                    </a:lnTo>
                    <a:lnTo>
                      <a:pt x="109" y="909"/>
                    </a:lnTo>
                    <a:lnTo>
                      <a:pt x="106" y="891"/>
                    </a:lnTo>
                    <a:lnTo>
                      <a:pt x="100" y="872"/>
                    </a:lnTo>
                    <a:lnTo>
                      <a:pt x="94" y="849"/>
                    </a:lnTo>
                    <a:lnTo>
                      <a:pt x="91" y="831"/>
                    </a:lnTo>
                    <a:lnTo>
                      <a:pt x="90" y="815"/>
                    </a:lnTo>
                    <a:lnTo>
                      <a:pt x="93" y="797"/>
                    </a:lnTo>
                    <a:lnTo>
                      <a:pt x="98" y="780"/>
                    </a:lnTo>
                    <a:lnTo>
                      <a:pt x="109" y="763"/>
                    </a:lnTo>
                    <a:lnTo>
                      <a:pt x="122" y="750"/>
                    </a:lnTo>
                    <a:lnTo>
                      <a:pt x="136" y="737"/>
                    </a:lnTo>
                    <a:lnTo>
                      <a:pt x="152" y="728"/>
                    </a:lnTo>
                    <a:lnTo>
                      <a:pt x="171" y="720"/>
                    </a:lnTo>
                    <a:lnTo>
                      <a:pt x="188" y="717"/>
                    </a:lnTo>
                    <a:lnTo>
                      <a:pt x="212" y="716"/>
                    </a:lnTo>
                    <a:lnTo>
                      <a:pt x="240" y="718"/>
                    </a:lnTo>
                    <a:lnTo>
                      <a:pt x="258" y="720"/>
                    </a:lnTo>
                    <a:lnTo>
                      <a:pt x="274" y="725"/>
                    </a:lnTo>
                    <a:lnTo>
                      <a:pt x="289" y="734"/>
                    </a:lnTo>
                    <a:lnTo>
                      <a:pt x="308" y="749"/>
                    </a:lnTo>
                    <a:lnTo>
                      <a:pt x="320" y="763"/>
                    </a:lnTo>
                    <a:lnTo>
                      <a:pt x="331" y="778"/>
                    </a:lnTo>
                    <a:lnTo>
                      <a:pt x="337" y="794"/>
                    </a:lnTo>
                    <a:lnTo>
                      <a:pt x="341" y="809"/>
                    </a:lnTo>
                    <a:lnTo>
                      <a:pt x="341" y="826"/>
                    </a:lnTo>
                    <a:lnTo>
                      <a:pt x="339" y="843"/>
                    </a:lnTo>
                    <a:lnTo>
                      <a:pt x="335" y="859"/>
                    </a:lnTo>
                    <a:lnTo>
                      <a:pt x="331" y="874"/>
                    </a:lnTo>
                    <a:lnTo>
                      <a:pt x="326" y="890"/>
                    </a:lnTo>
                    <a:lnTo>
                      <a:pt x="323" y="906"/>
                    </a:lnTo>
                    <a:lnTo>
                      <a:pt x="323" y="920"/>
                    </a:lnTo>
                    <a:lnTo>
                      <a:pt x="327" y="936"/>
                    </a:lnTo>
                    <a:lnTo>
                      <a:pt x="521" y="936"/>
                    </a:lnTo>
                    <a:lnTo>
                      <a:pt x="519" y="903"/>
                    </a:lnTo>
                    <a:lnTo>
                      <a:pt x="521" y="879"/>
                    </a:lnTo>
                    <a:lnTo>
                      <a:pt x="521" y="861"/>
                    </a:lnTo>
                    <a:lnTo>
                      <a:pt x="522" y="844"/>
                    </a:lnTo>
                    <a:lnTo>
                      <a:pt x="524" y="826"/>
                    </a:lnTo>
                    <a:lnTo>
                      <a:pt x="528" y="808"/>
                    </a:lnTo>
                    <a:lnTo>
                      <a:pt x="533" y="796"/>
                    </a:lnTo>
                    <a:lnTo>
                      <a:pt x="540" y="785"/>
                    </a:lnTo>
                    <a:lnTo>
                      <a:pt x="550" y="776"/>
                    </a:lnTo>
                    <a:lnTo>
                      <a:pt x="561" y="769"/>
                    </a:lnTo>
                    <a:lnTo>
                      <a:pt x="574" y="765"/>
                    </a:lnTo>
                    <a:lnTo>
                      <a:pt x="588" y="763"/>
                    </a:lnTo>
                    <a:lnTo>
                      <a:pt x="601" y="762"/>
                    </a:lnTo>
                    <a:lnTo>
                      <a:pt x="618" y="762"/>
                    </a:lnTo>
                    <a:lnTo>
                      <a:pt x="634" y="763"/>
                    </a:lnTo>
                    <a:lnTo>
                      <a:pt x="647" y="765"/>
                    </a:lnTo>
                    <a:lnTo>
                      <a:pt x="664" y="766"/>
                    </a:lnTo>
                    <a:lnTo>
                      <a:pt x="682" y="768"/>
                    </a:lnTo>
                    <a:lnTo>
                      <a:pt x="702" y="768"/>
                    </a:lnTo>
                    <a:lnTo>
                      <a:pt x="719" y="766"/>
                    </a:lnTo>
                    <a:lnTo>
                      <a:pt x="736" y="763"/>
                    </a:lnTo>
                    <a:lnTo>
                      <a:pt x="754" y="759"/>
                    </a:lnTo>
                    <a:lnTo>
                      <a:pt x="767" y="752"/>
                    </a:lnTo>
                    <a:lnTo>
                      <a:pt x="781" y="743"/>
                    </a:lnTo>
                    <a:lnTo>
                      <a:pt x="790" y="731"/>
                    </a:lnTo>
                    <a:lnTo>
                      <a:pt x="799" y="718"/>
                    </a:lnTo>
                    <a:lnTo>
                      <a:pt x="803" y="705"/>
                    </a:lnTo>
                    <a:lnTo>
                      <a:pt x="805" y="690"/>
                    </a:lnTo>
                    <a:lnTo>
                      <a:pt x="803" y="675"/>
                    </a:lnTo>
                    <a:lnTo>
                      <a:pt x="802" y="659"/>
                    </a:lnTo>
                    <a:lnTo>
                      <a:pt x="803" y="642"/>
                    </a:lnTo>
                    <a:lnTo>
                      <a:pt x="806" y="629"/>
                    </a:lnTo>
                    <a:lnTo>
                      <a:pt x="810" y="615"/>
                    </a:lnTo>
                    <a:lnTo>
                      <a:pt x="816" y="602"/>
                    </a:lnTo>
                    <a:lnTo>
                      <a:pt x="824" y="593"/>
                    </a:lnTo>
                    <a:lnTo>
                      <a:pt x="837" y="584"/>
                    </a:lnTo>
                    <a:lnTo>
                      <a:pt x="853" y="578"/>
                    </a:lnTo>
                    <a:lnTo>
                      <a:pt x="869" y="573"/>
                    </a:lnTo>
                    <a:lnTo>
                      <a:pt x="884" y="569"/>
                    </a:lnTo>
                    <a:lnTo>
                      <a:pt x="900" y="565"/>
                    </a:lnTo>
                    <a:lnTo>
                      <a:pt x="921" y="561"/>
                    </a:lnTo>
                    <a:lnTo>
                      <a:pt x="937" y="558"/>
                    </a:lnTo>
                    <a:lnTo>
                      <a:pt x="954" y="553"/>
                    </a:lnTo>
                    <a:lnTo>
                      <a:pt x="968" y="548"/>
                    </a:lnTo>
                    <a:lnTo>
                      <a:pt x="982" y="542"/>
                    </a:lnTo>
                    <a:lnTo>
                      <a:pt x="993" y="534"/>
                    </a:lnTo>
                    <a:lnTo>
                      <a:pt x="1003" y="526"/>
                    </a:lnTo>
                    <a:lnTo>
                      <a:pt x="1014" y="513"/>
                    </a:lnTo>
                    <a:lnTo>
                      <a:pt x="1021" y="501"/>
                    </a:lnTo>
                    <a:lnTo>
                      <a:pt x="1027" y="487"/>
                    </a:lnTo>
                    <a:lnTo>
                      <a:pt x="1030" y="469"/>
                    </a:lnTo>
                    <a:lnTo>
                      <a:pt x="1028" y="454"/>
                    </a:lnTo>
                    <a:lnTo>
                      <a:pt x="1026" y="438"/>
                    </a:lnTo>
                    <a:lnTo>
                      <a:pt x="1021" y="419"/>
                    </a:lnTo>
                    <a:lnTo>
                      <a:pt x="1016" y="398"/>
                    </a:lnTo>
                    <a:lnTo>
                      <a:pt x="1011" y="379"/>
                    </a:lnTo>
                    <a:lnTo>
                      <a:pt x="1010" y="364"/>
                    </a:lnTo>
                    <a:lnTo>
                      <a:pt x="1010" y="350"/>
                    </a:lnTo>
                    <a:lnTo>
                      <a:pt x="1012" y="331"/>
                    </a:lnTo>
                    <a:lnTo>
                      <a:pt x="1017" y="315"/>
                    </a:lnTo>
                    <a:lnTo>
                      <a:pt x="1022" y="303"/>
                    </a:lnTo>
                    <a:lnTo>
                      <a:pt x="1029" y="291"/>
                    </a:lnTo>
                    <a:lnTo>
                      <a:pt x="1039" y="278"/>
                    </a:lnTo>
                    <a:lnTo>
                      <a:pt x="1050" y="265"/>
                    </a:lnTo>
                    <a:lnTo>
                      <a:pt x="1064" y="254"/>
                    </a:lnTo>
                    <a:lnTo>
                      <a:pt x="1079" y="245"/>
                    </a:lnTo>
                    <a:lnTo>
                      <a:pt x="1093" y="240"/>
                    </a:lnTo>
                    <a:lnTo>
                      <a:pt x="1107" y="236"/>
                    </a:lnTo>
                    <a:lnTo>
                      <a:pt x="1122" y="234"/>
                    </a:lnTo>
                    <a:lnTo>
                      <a:pt x="1140" y="234"/>
                    </a:lnTo>
                    <a:lnTo>
                      <a:pt x="1158" y="234"/>
                    </a:lnTo>
                    <a:close/>
                  </a:path>
                </a:pathLst>
              </a:custGeom>
              <a:solidFill>
                <a:srgbClr val="CCFF66"/>
              </a:solidFill>
              <a:ln w="12700">
                <a:solidFill>
                  <a:srgbClr val="000000"/>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Text Box 3077"/>
              <p:cNvSpPr txBox="1">
                <a:spLocks noChangeArrowheads="1"/>
              </p:cNvSpPr>
              <p:nvPr/>
            </p:nvSpPr>
            <p:spPr bwMode="auto">
              <a:xfrm>
                <a:off x="1232" y="1314"/>
                <a:ext cx="1086" cy="633"/>
              </a:xfrm>
              <a:prstGeom prst="rect">
                <a:avLst/>
              </a:prstGeom>
              <a:noFill/>
              <a:ln w="9525">
                <a:no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buFontTx/>
                  <a:buNone/>
                </a:pPr>
                <a:r>
                  <a:rPr lang="en-US" sz="2400"/>
                  <a:t>1. Rational</a:t>
                </a:r>
              </a:p>
              <a:p>
                <a:pPr algn="ctr">
                  <a:spcBef>
                    <a:spcPct val="50000"/>
                  </a:spcBef>
                  <a:buFontTx/>
                  <a:buNone/>
                </a:pPr>
                <a:r>
                  <a:rPr lang="en-US" sz="2400"/>
                  <a:t>selection</a:t>
                </a:r>
                <a:endParaRPr lang="en-US"/>
              </a:p>
            </p:txBody>
          </p:sp>
        </p:grpSp>
        <p:grpSp>
          <p:nvGrpSpPr>
            <p:cNvPr id="6" name="Group 5"/>
            <p:cNvGrpSpPr>
              <a:grpSpLocks/>
            </p:cNvGrpSpPr>
            <p:nvPr/>
          </p:nvGrpSpPr>
          <p:grpSpPr bwMode="auto">
            <a:xfrm>
              <a:off x="3187" y="2333"/>
              <a:ext cx="2237" cy="1290"/>
              <a:chOff x="3187" y="2333"/>
              <a:chExt cx="2237" cy="1290"/>
            </a:xfrm>
          </p:grpSpPr>
          <p:sp>
            <p:nvSpPr>
              <p:cNvPr id="16" name="Freeform 15"/>
              <p:cNvSpPr>
                <a:spLocks/>
              </p:cNvSpPr>
              <p:nvPr/>
            </p:nvSpPr>
            <p:spPr bwMode="auto">
              <a:xfrm>
                <a:off x="3187" y="2333"/>
                <a:ext cx="2237" cy="1290"/>
              </a:xfrm>
              <a:custGeom>
                <a:avLst/>
                <a:gdLst/>
                <a:ahLst/>
                <a:cxnLst>
                  <a:cxn ang="0">
                    <a:pos x="0" y="940"/>
                  </a:cxn>
                  <a:cxn ang="0">
                    <a:pos x="1157" y="0"/>
                  </a:cxn>
                  <a:cxn ang="0">
                    <a:pos x="1049" y="18"/>
                  </a:cxn>
                  <a:cxn ang="0">
                    <a:pos x="1052" y="49"/>
                  </a:cxn>
                  <a:cxn ang="0">
                    <a:pos x="1064" y="91"/>
                  </a:cxn>
                  <a:cxn ang="0">
                    <a:pos x="1067" y="125"/>
                  </a:cxn>
                  <a:cxn ang="0">
                    <a:pos x="1060" y="160"/>
                  </a:cxn>
                  <a:cxn ang="0">
                    <a:pos x="1036" y="190"/>
                  </a:cxn>
                  <a:cxn ang="0">
                    <a:pos x="1006" y="212"/>
                  </a:cxn>
                  <a:cxn ang="0">
                    <a:pos x="970" y="223"/>
                  </a:cxn>
                  <a:cxn ang="0">
                    <a:pos x="918" y="222"/>
                  </a:cxn>
                  <a:cxn ang="0">
                    <a:pos x="884" y="215"/>
                  </a:cxn>
                  <a:cxn ang="0">
                    <a:pos x="850" y="191"/>
                  </a:cxn>
                  <a:cxn ang="0">
                    <a:pos x="827" y="162"/>
                  </a:cxn>
                  <a:cxn ang="0">
                    <a:pos x="817" y="131"/>
                  </a:cxn>
                  <a:cxn ang="0">
                    <a:pos x="819" y="97"/>
                  </a:cxn>
                  <a:cxn ang="0">
                    <a:pos x="827" y="66"/>
                  </a:cxn>
                  <a:cxn ang="0">
                    <a:pos x="835" y="34"/>
                  </a:cxn>
                  <a:cxn ang="0">
                    <a:pos x="831" y="4"/>
                  </a:cxn>
                  <a:cxn ang="0">
                    <a:pos x="639" y="37"/>
                  </a:cxn>
                  <a:cxn ang="0">
                    <a:pos x="636" y="79"/>
                  </a:cxn>
                  <a:cxn ang="0">
                    <a:pos x="634" y="114"/>
                  </a:cxn>
                  <a:cxn ang="0">
                    <a:pos x="625" y="144"/>
                  </a:cxn>
                  <a:cxn ang="0">
                    <a:pos x="608" y="164"/>
                  </a:cxn>
                  <a:cxn ang="0">
                    <a:pos x="584" y="175"/>
                  </a:cxn>
                  <a:cxn ang="0">
                    <a:pos x="557" y="178"/>
                  </a:cxn>
                  <a:cxn ang="0">
                    <a:pos x="524" y="176"/>
                  </a:cxn>
                  <a:cxn ang="0">
                    <a:pos x="494" y="174"/>
                  </a:cxn>
                  <a:cxn ang="0">
                    <a:pos x="456" y="172"/>
                  </a:cxn>
                  <a:cxn ang="0">
                    <a:pos x="422" y="176"/>
                  </a:cxn>
                  <a:cxn ang="0">
                    <a:pos x="391" y="188"/>
                  </a:cxn>
                  <a:cxn ang="0">
                    <a:pos x="368" y="209"/>
                  </a:cxn>
                  <a:cxn ang="0">
                    <a:pos x="355" y="235"/>
                  </a:cxn>
                  <a:cxn ang="0">
                    <a:pos x="355" y="265"/>
                  </a:cxn>
                  <a:cxn ang="0">
                    <a:pos x="355" y="298"/>
                  </a:cxn>
                  <a:cxn ang="0">
                    <a:pos x="348" y="325"/>
                  </a:cxn>
                  <a:cxn ang="0">
                    <a:pos x="334" y="347"/>
                  </a:cxn>
                  <a:cxn ang="0">
                    <a:pos x="305" y="362"/>
                  </a:cxn>
                  <a:cxn ang="0">
                    <a:pos x="274" y="371"/>
                  </a:cxn>
                  <a:cxn ang="0">
                    <a:pos x="237" y="379"/>
                  </a:cxn>
                  <a:cxn ang="0">
                    <a:pos x="204" y="387"/>
                  </a:cxn>
                  <a:cxn ang="0">
                    <a:pos x="176" y="398"/>
                  </a:cxn>
                  <a:cxn ang="0">
                    <a:pos x="155" y="414"/>
                  </a:cxn>
                  <a:cxn ang="0">
                    <a:pos x="137" y="439"/>
                  </a:cxn>
                  <a:cxn ang="0">
                    <a:pos x="128" y="470"/>
                  </a:cxn>
                  <a:cxn ang="0">
                    <a:pos x="132" y="502"/>
                  </a:cxn>
                  <a:cxn ang="0">
                    <a:pos x="142" y="542"/>
                  </a:cxn>
                  <a:cxn ang="0">
                    <a:pos x="148" y="576"/>
                  </a:cxn>
                  <a:cxn ang="0">
                    <a:pos x="146" y="609"/>
                  </a:cxn>
                  <a:cxn ang="0">
                    <a:pos x="137" y="639"/>
                  </a:cxn>
                  <a:cxn ang="0">
                    <a:pos x="123" y="669"/>
                  </a:cxn>
                  <a:cxn ang="0">
                    <a:pos x="100" y="702"/>
                  </a:cxn>
                  <a:cxn ang="0">
                    <a:pos x="77" y="723"/>
                  </a:cxn>
                  <a:cxn ang="0">
                    <a:pos x="53" y="736"/>
                  </a:cxn>
                  <a:cxn ang="0">
                    <a:pos x="17" y="743"/>
                  </a:cxn>
                </a:cxnLst>
                <a:rect l="0" t="0" r="r" b="b"/>
                <a:pathLst>
                  <a:path w="1158" h="940">
                    <a:moveTo>
                      <a:pt x="0" y="743"/>
                    </a:moveTo>
                    <a:lnTo>
                      <a:pt x="0" y="940"/>
                    </a:lnTo>
                    <a:lnTo>
                      <a:pt x="1158" y="940"/>
                    </a:lnTo>
                    <a:lnTo>
                      <a:pt x="1157" y="0"/>
                    </a:lnTo>
                    <a:lnTo>
                      <a:pt x="1054" y="0"/>
                    </a:lnTo>
                    <a:lnTo>
                      <a:pt x="1049" y="18"/>
                    </a:lnTo>
                    <a:lnTo>
                      <a:pt x="1049" y="31"/>
                    </a:lnTo>
                    <a:lnTo>
                      <a:pt x="1052" y="49"/>
                    </a:lnTo>
                    <a:lnTo>
                      <a:pt x="1058" y="68"/>
                    </a:lnTo>
                    <a:lnTo>
                      <a:pt x="1064" y="91"/>
                    </a:lnTo>
                    <a:lnTo>
                      <a:pt x="1067" y="109"/>
                    </a:lnTo>
                    <a:lnTo>
                      <a:pt x="1067" y="125"/>
                    </a:lnTo>
                    <a:lnTo>
                      <a:pt x="1065" y="143"/>
                    </a:lnTo>
                    <a:lnTo>
                      <a:pt x="1060" y="160"/>
                    </a:lnTo>
                    <a:lnTo>
                      <a:pt x="1049" y="176"/>
                    </a:lnTo>
                    <a:lnTo>
                      <a:pt x="1036" y="190"/>
                    </a:lnTo>
                    <a:lnTo>
                      <a:pt x="1022" y="203"/>
                    </a:lnTo>
                    <a:lnTo>
                      <a:pt x="1006" y="212"/>
                    </a:lnTo>
                    <a:lnTo>
                      <a:pt x="987" y="219"/>
                    </a:lnTo>
                    <a:lnTo>
                      <a:pt x="970" y="223"/>
                    </a:lnTo>
                    <a:lnTo>
                      <a:pt x="946" y="224"/>
                    </a:lnTo>
                    <a:lnTo>
                      <a:pt x="918" y="222"/>
                    </a:lnTo>
                    <a:lnTo>
                      <a:pt x="900" y="219"/>
                    </a:lnTo>
                    <a:lnTo>
                      <a:pt x="884" y="215"/>
                    </a:lnTo>
                    <a:lnTo>
                      <a:pt x="869" y="206"/>
                    </a:lnTo>
                    <a:lnTo>
                      <a:pt x="850" y="191"/>
                    </a:lnTo>
                    <a:lnTo>
                      <a:pt x="838" y="177"/>
                    </a:lnTo>
                    <a:lnTo>
                      <a:pt x="827" y="162"/>
                    </a:lnTo>
                    <a:lnTo>
                      <a:pt x="821" y="146"/>
                    </a:lnTo>
                    <a:lnTo>
                      <a:pt x="817" y="131"/>
                    </a:lnTo>
                    <a:lnTo>
                      <a:pt x="817" y="114"/>
                    </a:lnTo>
                    <a:lnTo>
                      <a:pt x="819" y="97"/>
                    </a:lnTo>
                    <a:lnTo>
                      <a:pt x="823" y="81"/>
                    </a:lnTo>
                    <a:lnTo>
                      <a:pt x="827" y="66"/>
                    </a:lnTo>
                    <a:lnTo>
                      <a:pt x="832" y="50"/>
                    </a:lnTo>
                    <a:lnTo>
                      <a:pt x="835" y="34"/>
                    </a:lnTo>
                    <a:lnTo>
                      <a:pt x="835" y="20"/>
                    </a:lnTo>
                    <a:lnTo>
                      <a:pt x="831" y="4"/>
                    </a:lnTo>
                    <a:lnTo>
                      <a:pt x="637" y="4"/>
                    </a:lnTo>
                    <a:lnTo>
                      <a:pt x="639" y="37"/>
                    </a:lnTo>
                    <a:lnTo>
                      <a:pt x="637" y="60"/>
                    </a:lnTo>
                    <a:lnTo>
                      <a:pt x="636" y="79"/>
                    </a:lnTo>
                    <a:lnTo>
                      <a:pt x="636" y="96"/>
                    </a:lnTo>
                    <a:lnTo>
                      <a:pt x="634" y="114"/>
                    </a:lnTo>
                    <a:lnTo>
                      <a:pt x="630" y="132"/>
                    </a:lnTo>
                    <a:lnTo>
                      <a:pt x="625" y="144"/>
                    </a:lnTo>
                    <a:lnTo>
                      <a:pt x="618" y="155"/>
                    </a:lnTo>
                    <a:lnTo>
                      <a:pt x="608" y="164"/>
                    </a:lnTo>
                    <a:lnTo>
                      <a:pt x="597" y="171"/>
                    </a:lnTo>
                    <a:lnTo>
                      <a:pt x="584" y="175"/>
                    </a:lnTo>
                    <a:lnTo>
                      <a:pt x="570" y="177"/>
                    </a:lnTo>
                    <a:lnTo>
                      <a:pt x="557" y="178"/>
                    </a:lnTo>
                    <a:lnTo>
                      <a:pt x="540" y="178"/>
                    </a:lnTo>
                    <a:lnTo>
                      <a:pt x="524" y="176"/>
                    </a:lnTo>
                    <a:lnTo>
                      <a:pt x="511" y="175"/>
                    </a:lnTo>
                    <a:lnTo>
                      <a:pt x="494" y="174"/>
                    </a:lnTo>
                    <a:lnTo>
                      <a:pt x="476" y="172"/>
                    </a:lnTo>
                    <a:lnTo>
                      <a:pt x="456" y="172"/>
                    </a:lnTo>
                    <a:lnTo>
                      <a:pt x="439" y="174"/>
                    </a:lnTo>
                    <a:lnTo>
                      <a:pt x="422" y="176"/>
                    </a:lnTo>
                    <a:lnTo>
                      <a:pt x="404" y="181"/>
                    </a:lnTo>
                    <a:lnTo>
                      <a:pt x="391" y="188"/>
                    </a:lnTo>
                    <a:lnTo>
                      <a:pt x="377" y="197"/>
                    </a:lnTo>
                    <a:lnTo>
                      <a:pt x="368" y="209"/>
                    </a:lnTo>
                    <a:lnTo>
                      <a:pt x="359" y="222"/>
                    </a:lnTo>
                    <a:lnTo>
                      <a:pt x="355" y="235"/>
                    </a:lnTo>
                    <a:lnTo>
                      <a:pt x="353" y="250"/>
                    </a:lnTo>
                    <a:lnTo>
                      <a:pt x="355" y="265"/>
                    </a:lnTo>
                    <a:lnTo>
                      <a:pt x="356" y="281"/>
                    </a:lnTo>
                    <a:lnTo>
                      <a:pt x="355" y="298"/>
                    </a:lnTo>
                    <a:lnTo>
                      <a:pt x="352" y="311"/>
                    </a:lnTo>
                    <a:lnTo>
                      <a:pt x="348" y="325"/>
                    </a:lnTo>
                    <a:lnTo>
                      <a:pt x="342" y="338"/>
                    </a:lnTo>
                    <a:lnTo>
                      <a:pt x="334" y="347"/>
                    </a:lnTo>
                    <a:lnTo>
                      <a:pt x="321" y="356"/>
                    </a:lnTo>
                    <a:lnTo>
                      <a:pt x="305" y="362"/>
                    </a:lnTo>
                    <a:lnTo>
                      <a:pt x="289" y="367"/>
                    </a:lnTo>
                    <a:lnTo>
                      <a:pt x="274" y="371"/>
                    </a:lnTo>
                    <a:lnTo>
                      <a:pt x="258" y="375"/>
                    </a:lnTo>
                    <a:lnTo>
                      <a:pt x="237" y="379"/>
                    </a:lnTo>
                    <a:lnTo>
                      <a:pt x="221" y="382"/>
                    </a:lnTo>
                    <a:lnTo>
                      <a:pt x="204" y="387"/>
                    </a:lnTo>
                    <a:lnTo>
                      <a:pt x="190" y="392"/>
                    </a:lnTo>
                    <a:lnTo>
                      <a:pt x="176" y="398"/>
                    </a:lnTo>
                    <a:lnTo>
                      <a:pt x="165" y="406"/>
                    </a:lnTo>
                    <a:lnTo>
                      <a:pt x="155" y="414"/>
                    </a:lnTo>
                    <a:lnTo>
                      <a:pt x="144" y="427"/>
                    </a:lnTo>
                    <a:lnTo>
                      <a:pt x="137" y="439"/>
                    </a:lnTo>
                    <a:lnTo>
                      <a:pt x="131" y="453"/>
                    </a:lnTo>
                    <a:lnTo>
                      <a:pt x="128" y="470"/>
                    </a:lnTo>
                    <a:lnTo>
                      <a:pt x="130" y="486"/>
                    </a:lnTo>
                    <a:lnTo>
                      <a:pt x="132" y="502"/>
                    </a:lnTo>
                    <a:lnTo>
                      <a:pt x="137" y="521"/>
                    </a:lnTo>
                    <a:lnTo>
                      <a:pt x="142" y="542"/>
                    </a:lnTo>
                    <a:lnTo>
                      <a:pt x="146" y="561"/>
                    </a:lnTo>
                    <a:lnTo>
                      <a:pt x="148" y="576"/>
                    </a:lnTo>
                    <a:lnTo>
                      <a:pt x="148" y="590"/>
                    </a:lnTo>
                    <a:lnTo>
                      <a:pt x="146" y="609"/>
                    </a:lnTo>
                    <a:lnTo>
                      <a:pt x="141" y="625"/>
                    </a:lnTo>
                    <a:lnTo>
                      <a:pt x="137" y="639"/>
                    </a:lnTo>
                    <a:lnTo>
                      <a:pt x="131" y="652"/>
                    </a:lnTo>
                    <a:lnTo>
                      <a:pt x="123" y="669"/>
                    </a:lnTo>
                    <a:lnTo>
                      <a:pt x="112" y="688"/>
                    </a:lnTo>
                    <a:lnTo>
                      <a:pt x="100" y="702"/>
                    </a:lnTo>
                    <a:lnTo>
                      <a:pt x="88" y="713"/>
                    </a:lnTo>
                    <a:lnTo>
                      <a:pt x="77" y="723"/>
                    </a:lnTo>
                    <a:lnTo>
                      <a:pt x="65" y="731"/>
                    </a:lnTo>
                    <a:lnTo>
                      <a:pt x="53" y="736"/>
                    </a:lnTo>
                    <a:lnTo>
                      <a:pt x="36" y="740"/>
                    </a:lnTo>
                    <a:lnTo>
                      <a:pt x="17" y="743"/>
                    </a:lnTo>
                    <a:lnTo>
                      <a:pt x="0" y="743"/>
                    </a:lnTo>
                    <a:close/>
                  </a:path>
                </a:pathLst>
              </a:custGeom>
              <a:solidFill>
                <a:srgbClr val="00FFFF"/>
              </a:solidFill>
              <a:ln w="12700">
                <a:solidFill>
                  <a:srgbClr val="000000"/>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 name="Text Box 3080"/>
              <p:cNvSpPr txBox="1">
                <a:spLocks noChangeArrowheads="1"/>
              </p:cNvSpPr>
              <p:nvPr/>
            </p:nvSpPr>
            <p:spPr bwMode="auto">
              <a:xfrm>
                <a:off x="4001" y="2609"/>
                <a:ext cx="1075" cy="1014"/>
              </a:xfrm>
              <a:prstGeom prst="rect">
                <a:avLst/>
              </a:prstGeom>
              <a:noFill/>
              <a:ln w="9525">
                <a:no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
                  </a:spcBef>
                  <a:buFontTx/>
                  <a:buNone/>
                </a:pPr>
                <a:r>
                  <a:rPr lang="en-US" sz="2400"/>
                  <a:t>4. Reliable</a:t>
                </a:r>
              </a:p>
              <a:p>
                <a:pPr algn="ctr">
                  <a:spcBef>
                    <a:spcPct val="5000"/>
                  </a:spcBef>
                  <a:buFontTx/>
                  <a:buNone/>
                </a:pPr>
                <a:r>
                  <a:rPr lang="en-US" sz="2400"/>
                  <a:t>health and</a:t>
                </a:r>
              </a:p>
              <a:p>
                <a:pPr algn="ctr">
                  <a:spcBef>
                    <a:spcPct val="5000"/>
                  </a:spcBef>
                  <a:buFontTx/>
                  <a:buNone/>
                </a:pPr>
                <a:r>
                  <a:rPr lang="en-US" sz="2400"/>
                  <a:t>supply</a:t>
                </a:r>
              </a:p>
              <a:p>
                <a:pPr algn="ctr">
                  <a:spcBef>
                    <a:spcPct val="5000"/>
                  </a:spcBef>
                  <a:buFontTx/>
                  <a:buNone/>
                </a:pPr>
                <a:r>
                  <a:rPr lang="en-US" sz="2400"/>
                  <a:t>systems</a:t>
                </a:r>
                <a:endParaRPr lang="en-US"/>
              </a:p>
            </p:txBody>
          </p:sp>
        </p:grpSp>
        <p:grpSp>
          <p:nvGrpSpPr>
            <p:cNvPr id="7" name="Group 6"/>
            <p:cNvGrpSpPr>
              <a:grpSpLocks/>
            </p:cNvGrpSpPr>
            <p:nvPr/>
          </p:nvGrpSpPr>
          <p:grpSpPr bwMode="auto">
            <a:xfrm>
              <a:off x="960" y="2064"/>
              <a:ext cx="2227" cy="1540"/>
              <a:chOff x="979" y="2108"/>
              <a:chExt cx="2227" cy="1540"/>
            </a:xfrm>
          </p:grpSpPr>
          <p:sp>
            <p:nvSpPr>
              <p:cNvPr id="14" name="Freeform 13"/>
              <p:cNvSpPr>
                <a:spLocks/>
              </p:cNvSpPr>
              <p:nvPr/>
            </p:nvSpPr>
            <p:spPr bwMode="auto">
              <a:xfrm>
                <a:off x="979" y="2108"/>
                <a:ext cx="2227" cy="1540"/>
              </a:xfrm>
              <a:custGeom>
                <a:avLst/>
                <a:gdLst/>
                <a:ahLst/>
                <a:cxnLst>
                  <a:cxn ang="0">
                    <a:pos x="1153" y="1122"/>
                  </a:cxn>
                  <a:cxn ang="0">
                    <a:pos x="0" y="226"/>
                  </a:cxn>
                  <a:cxn ang="0">
                    <a:pos x="104" y="218"/>
                  </a:cxn>
                  <a:cxn ang="0">
                    <a:pos x="107" y="198"/>
                  </a:cxn>
                  <a:cxn ang="0">
                    <a:pos x="102" y="173"/>
                  </a:cxn>
                  <a:cxn ang="0">
                    <a:pos x="94" y="143"/>
                  </a:cxn>
                  <a:cxn ang="0">
                    <a:pos x="89" y="114"/>
                  </a:cxn>
                  <a:cxn ang="0">
                    <a:pos x="90" y="87"/>
                  </a:cxn>
                  <a:cxn ang="0">
                    <a:pos x="99" y="60"/>
                  </a:cxn>
                  <a:cxn ang="0">
                    <a:pos x="118" y="38"/>
                  </a:cxn>
                  <a:cxn ang="0">
                    <a:pos x="139" y="20"/>
                  </a:cxn>
                  <a:cxn ang="0">
                    <a:pos x="165" y="7"/>
                  </a:cxn>
                  <a:cxn ang="0">
                    <a:pos x="198" y="1"/>
                  </a:cxn>
                  <a:cxn ang="0">
                    <a:pos x="227" y="0"/>
                  </a:cxn>
                  <a:cxn ang="0">
                    <a:pos x="252" y="3"/>
                  </a:cxn>
                  <a:cxn ang="0">
                    <a:pos x="278" y="11"/>
                  </a:cxn>
                  <a:cxn ang="0">
                    <a:pos x="299" y="25"/>
                  </a:cxn>
                  <a:cxn ang="0">
                    <a:pos x="319" y="46"/>
                  </a:cxn>
                  <a:cxn ang="0">
                    <a:pos x="335" y="69"/>
                  </a:cxn>
                  <a:cxn ang="0">
                    <a:pos x="344" y="101"/>
                  </a:cxn>
                  <a:cxn ang="0">
                    <a:pos x="340" y="133"/>
                  </a:cxn>
                  <a:cxn ang="0">
                    <a:pos x="332" y="165"/>
                  </a:cxn>
                  <a:cxn ang="0">
                    <a:pos x="324" y="197"/>
                  </a:cxn>
                  <a:cxn ang="0">
                    <a:pos x="326" y="212"/>
                  </a:cxn>
                  <a:cxn ang="0">
                    <a:pos x="520" y="220"/>
                  </a:cxn>
                  <a:cxn ang="0">
                    <a:pos x="515" y="279"/>
                  </a:cxn>
                  <a:cxn ang="0">
                    <a:pos x="517" y="314"/>
                  </a:cxn>
                  <a:cxn ang="0">
                    <a:pos x="522" y="350"/>
                  </a:cxn>
                  <a:cxn ang="0">
                    <a:pos x="535" y="372"/>
                  </a:cxn>
                  <a:cxn ang="0">
                    <a:pos x="556" y="388"/>
                  </a:cxn>
                  <a:cxn ang="0">
                    <a:pos x="582" y="395"/>
                  </a:cxn>
                  <a:cxn ang="0">
                    <a:pos x="612" y="396"/>
                  </a:cxn>
                  <a:cxn ang="0">
                    <a:pos x="641" y="393"/>
                  </a:cxn>
                  <a:cxn ang="0">
                    <a:pos x="677" y="389"/>
                  </a:cxn>
                  <a:cxn ang="0">
                    <a:pos x="714" y="391"/>
                  </a:cxn>
                  <a:cxn ang="0">
                    <a:pos x="748" y="400"/>
                  </a:cxn>
                  <a:cxn ang="0">
                    <a:pos x="776" y="416"/>
                  </a:cxn>
                  <a:cxn ang="0">
                    <a:pos x="793" y="440"/>
                  </a:cxn>
                  <a:cxn ang="0">
                    <a:pos x="800" y="468"/>
                  </a:cxn>
                  <a:cxn ang="0">
                    <a:pos x="797" y="500"/>
                  </a:cxn>
                  <a:cxn ang="0">
                    <a:pos x="800" y="530"/>
                  </a:cxn>
                  <a:cxn ang="0">
                    <a:pos x="811" y="556"/>
                  </a:cxn>
                  <a:cxn ang="0">
                    <a:pos x="831" y="574"/>
                  </a:cxn>
                  <a:cxn ang="0">
                    <a:pos x="864" y="585"/>
                  </a:cxn>
                  <a:cxn ang="0">
                    <a:pos x="895" y="593"/>
                  </a:cxn>
                  <a:cxn ang="0">
                    <a:pos x="932" y="600"/>
                  </a:cxn>
                  <a:cxn ang="0">
                    <a:pos x="963" y="610"/>
                  </a:cxn>
                  <a:cxn ang="0">
                    <a:pos x="988" y="624"/>
                  </a:cxn>
                  <a:cxn ang="0">
                    <a:pos x="1009" y="645"/>
                  </a:cxn>
                  <a:cxn ang="0">
                    <a:pos x="1022" y="670"/>
                  </a:cxn>
                  <a:cxn ang="0">
                    <a:pos x="1023" y="705"/>
                  </a:cxn>
                  <a:cxn ang="0">
                    <a:pos x="1016" y="739"/>
                  </a:cxn>
                  <a:cxn ang="0">
                    <a:pos x="1006" y="779"/>
                  </a:cxn>
                  <a:cxn ang="0">
                    <a:pos x="1004" y="808"/>
                  </a:cxn>
                  <a:cxn ang="0">
                    <a:pos x="1011" y="843"/>
                  </a:cxn>
                  <a:cxn ang="0">
                    <a:pos x="1024" y="867"/>
                  </a:cxn>
                  <a:cxn ang="0">
                    <a:pos x="1045" y="893"/>
                  </a:cxn>
                  <a:cxn ang="0">
                    <a:pos x="1073" y="913"/>
                  </a:cxn>
                  <a:cxn ang="0">
                    <a:pos x="1102" y="922"/>
                  </a:cxn>
                  <a:cxn ang="0">
                    <a:pos x="1135" y="925"/>
                  </a:cxn>
                </a:cxnLst>
                <a:rect l="0" t="0" r="r" b="b"/>
                <a:pathLst>
                  <a:path w="1153" h="1122">
                    <a:moveTo>
                      <a:pt x="1153" y="924"/>
                    </a:moveTo>
                    <a:lnTo>
                      <a:pt x="1153" y="1122"/>
                    </a:lnTo>
                    <a:lnTo>
                      <a:pt x="1" y="1122"/>
                    </a:lnTo>
                    <a:lnTo>
                      <a:pt x="0" y="226"/>
                    </a:lnTo>
                    <a:lnTo>
                      <a:pt x="100" y="226"/>
                    </a:lnTo>
                    <a:lnTo>
                      <a:pt x="104" y="218"/>
                    </a:lnTo>
                    <a:lnTo>
                      <a:pt x="107" y="207"/>
                    </a:lnTo>
                    <a:lnTo>
                      <a:pt x="107" y="198"/>
                    </a:lnTo>
                    <a:lnTo>
                      <a:pt x="106" y="187"/>
                    </a:lnTo>
                    <a:lnTo>
                      <a:pt x="102" y="173"/>
                    </a:lnTo>
                    <a:lnTo>
                      <a:pt x="98" y="155"/>
                    </a:lnTo>
                    <a:lnTo>
                      <a:pt x="94" y="143"/>
                    </a:lnTo>
                    <a:lnTo>
                      <a:pt x="90" y="128"/>
                    </a:lnTo>
                    <a:lnTo>
                      <a:pt x="89" y="114"/>
                    </a:lnTo>
                    <a:lnTo>
                      <a:pt x="89" y="100"/>
                    </a:lnTo>
                    <a:lnTo>
                      <a:pt x="90" y="87"/>
                    </a:lnTo>
                    <a:lnTo>
                      <a:pt x="94" y="73"/>
                    </a:lnTo>
                    <a:lnTo>
                      <a:pt x="99" y="60"/>
                    </a:lnTo>
                    <a:lnTo>
                      <a:pt x="107" y="50"/>
                    </a:lnTo>
                    <a:lnTo>
                      <a:pt x="118" y="38"/>
                    </a:lnTo>
                    <a:lnTo>
                      <a:pt x="128" y="29"/>
                    </a:lnTo>
                    <a:lnTo>
                      <a:pt x="139" y="20"/>
                    </a:lnTo>
                    <a:lnTo>
                      <a:pt x="151" y="13"/>
                    </a:lnTo>
                    <a:lnTo>
                      <a:pt x="165" y="7"/>
                    </a:lnTo>
                    <a:lnTo>
                      <a:pt x="181" y="3"/>
                    </a:lnTo>
                    <a:lnTo>
                      <a:pt x="198" y="1"/>
                    </a:lnTo>
                    <a:lnTo>
                      <a:pt x="212" y="0"/>
                    </a:lnTo>
                    <a:lnTo>
                      <a:pt x="227" y="0"/>
                    </a:lnTo>
                    <a:lnTo>
                      <a:pt x="241" y="1"/>
                    </a:lnTo>
                    <a:lnTo>
                      <a:pt x="252" y="3"/>
                    </a:lnTo>
                    <a:lnTo>
                      <a:pt x="265" y="7"/>
                    </a:lnTo>
                    <a:lnTo>
                      <a:pt x="278" y="11"/>
                    </a:lnTo>
                    <a:lnTo>
                      <a:pt x="288" y="17"/>
                    </a:lnTo>
                    <a:lnTo>
                      <a:pt x="299" y="25"/>
                    </a:lnTo>
                    <a:lnTo>
                      <a:pt x="309" y="35"/>
                    </a:lnTo>
                    <a:lnTo>
                      <a:pt x="319" y="46"/>
                    </a:lnTo>
                    <a:lnTo>
                      <a:pt x="328" y="57"/>
                    </a:lnTo>
                    <a:lnTo>
                      <a:pt x="335" y="69"/>
                    </a:lnTo>
                    <a:lnTo>
                      <a:pt x="340" y="84"/>
                    </a:lnTo>
                    <a:lnTo>
                      <a:pt x="344" y="101"/>
                    </a:lnTo>
                    <a:lnTo>
                      <a:pt x="344" y="117"/>
                    </a:lnTo>
                    <a:lnTo>
                      <a:pt x="340" y="133"/>
                    </a:lnTo>
                    <a:lnTo>
                      <a:pt x="336" y="149"/>
                    </a:lnTo>
                    <a:lnTo>
                      <a:pt x="332" y="165"/>
                    </a:lnTo>
                    <a:lnTo>
                      <a:pt x="327" y="183"/>
                    </a:lnTo>
                    <a:lnTo>
                      <a:pt x="324" y="197"/>
                    </a:lnTo>
                    <a:lnTo>
                      <a:pt x="324" y="205"/>
                    </a:lnTo>
                    <a:lnTo>
                      <a:pt x="326" y="212"/>
                    </a:lnTo>
                    <a:lnTo>
                      <a:pt x="329" y="220"/>
                    </a:lnTo>
                    <a:lnTo>
                      <a:pt x="520" y="220"/>
                    </a:lnTo>
                    <a:lnTo>
                      <a:pt x="516" y="257"/>
                    </a:lnTo>
                    <a:lnTo>
                      <a:pt x="515" y="279"/>
                    </a:lnTo>
                    <a:lnTo>
                      <a:pt x="516" y="297"/>
                    </a:lnTo>
                    <a:lnTo>
                      <a:pt x="517" y="314"/>
                    </a:lnTo>
                    <a:lnTo>
                      <a:pt x="519" y="332"/>
                    </a:lnTo>
                    <a:lnTo>
                      <a:pt x="522" y="350"/>
                    </a:lnTo>
                    <a:lnTo>
                      <a:pt x="528" y="362"/>
                    </a:lnTo>
                    <a:lnTo>
                      <a:pt x="535" y="372"/>
                    </a:lnTo>
                    <a:lnTo>
                      <a:pt x="544" y="381"/>
                    </a:lnTo>
                    <a:lnTo>
                      <a:pt x="556" y="388"/>
                    </a:lnTo>
                    <a:lnTo>
                      <a:pt x="569" y="393"/>
                    </a:lnTo>
                    <a:lnTo>
                      <a:pt x="582" y="395"/>
                    </a:lnTo>
                    <a:lnTo>
                      <a:pt x="596" y="396"/>
                    </a:lnTo>
                    <a:lnTo>
                      <a:pt x="612" y="396"/>
                    </a:lnTo>
                    <a:lnTo>
                      <a:pt x="629" y="394"/>
                    </a:lnTo>
                    <a:lnTo>
                      <a:pt x="641" y="393"/>
                    </a:lnTo>
                    <a:lnTo>
                      <a:pt x="659" y="391"/>
                    </a:lnTo>
                    <a:lnTo>
                      <a:pt x="677" y="389"/>
                    </a:lnTo>
                    <a:lnTo>
                      <a:pt x="697" y="389"/>
                    </a:lnTo>
                    <a:lnTo>
                      <a:pt x="714" y="391"/>
                    </a:lnTo>
                    <a:lnTo>
                      <a:pt x="731" y="394"/>
                    </a:lnTo>
                    <a:lnTo>
                      <a:pt x="748" y="400"/>
                    </a:lnTo>
                    <a:lnTo>
                      <a:pt x="762" y="406"/>
                    </a:lnTo>
                    <a:lnTo>
                      <a:pt x="776" y="416"/>
                    </a:lnTo>
                    <a:lnTo>
                      <a:pt x="785" y="427"/>
                    </a:lnTo>
                    <a:lnTo>
                      <a:pt x="793" y="440"/>
                    </a:lnTo>
                    <a:lnTo>
                      <a:pt x="798" y="454"/>
                    </a:lnTo>
                    <a:lnTo>
                      <a:pt x="800" y="468"/>
                    </a:lnTo>
                    <a:lnTo>
                      <a:pt x="798" y="484"/>
                    </a:lnTo>
                    <a:lnTo>
                      <a:pt x="797" y="500"/>
                    </a:lnTo>
                    <a:lnTo>
                      <a:pt x="798" y="516"/>
                    </a:lnTo>
                    <a:lnTo>
                      <a:pt x="800" y="530"/>
                    </a:lnTo>
                    <a:lnTo>
                      <a:pt x="805" y="543"/>
                    </a:lnTo>
                    <a:lnTo>
                      <a:pt x="811" y="556"/>
                    </a:lnTo>
                    <a:lnTo>
                      <a:pt x="819" y="565"/>
                    </a:lnTo>
                    <a:lnTo>
                      <a:pt x="831" y="574"/>
                    </a:lnTo>
                    <a:lnTo>
                      <a:pt x="847" y="580"/>
                    </a:lnTo>
                    <a:lnTo>
                      <a:pt x="864" y="585"/>
                    </a:lnTo>
                    <a:lnTo>
                      <a:pt x="878" y="589"/>
                    </a:lnTo>
                    <a:lnTo>
                      <a:pt x="895" y="593"/>
                    </a:lnTo>
                    <a:lnTo>
                      <a:pt x="915" y="597"/>
                    </a:lnTo>
                    <a:lnTo>
                      <a:pt x="932" y="600"/>
                    </a:lnTo>
                    <a:lnTo>
                      <a:pt x="949" y="605"/>
                    </a:lnTo>
                    <a:lnTo>
                      <a:pt x="963" y="610"/>
                    </a:lnTo>
                    <a:lnTo>
                      <a:pt x="977" y="616"/>
                    </a:lnTo>
                    <a:lnTo>
                      <a:pt x="988" y="624"/>
                    </a:lnTo>
                    <a:lnTo>
                      <a:pt x="997" y="632"/>
                    </a:lnTo>
                    <a:lnTo>
                      <a:pt x="1009" y="645"/>
                    </a:lnTo>
                    <a:lnTo>
                      <a:pt x="1016" y="657"/>
                    </a:lnTo>
                    <a:lnTo>
                      <a:pt x="1022" y="670"/>
                    </a:lnTo>
                    <a:lnTo>
                      <a:pt x="1025" y="688"/>
                    </a:lnTo>
                    <a:lnTo>
                      <a:pt x="1023" y="705"/>
                    </a:lnTo>
                    <a:lnTo>
                      <a:pt x="1020" y="720"/>
                    </a:lnTo>
                    <a:lnTo>
                      <a:pt x="1016" y="739"/>
                    </a:lnTo>
                    <a:lnTo>
                      <a:pt x="1011" y="760"/>
                    </a:lnTo>
                    <a:lnTo>
                      <a:pt x="1006" y="779"/>
                    </a:lnTo>
                    <a:lnTo>
                      <a:pt x="1004" y="795"/>
                    </a:lnTo>
                    <a:lnTo>
                      <a:pt x="1004" y="808"/>
                    </a:lnTo>
                    <a:lnTo>
                      <a:pt x="1007" y="827"/>
                    </a:lnTo>
                    <a:lnTo>
                      <a:pt x="1011" y="843"/>
                    </a:lnTo>
                    <a:lnTo>
                      <a:pt x="1017" y="855"/>
                    </a:lnTo>
                    <a:lnTo>
                      <a:pt x="1024" y="867"/>
                    </a:lnTo>
                    <a:lnTo>
                      <a:pt x="1034" y="880"/>
                    </a:lnTo>
                    <a:lnTo>
                      <a:pt x="1045" y="893"/>
                    </a:lnTo>
                    <a:lnTo>
                      <a:pt x="1058" y="904"/>
                    </a:lnTo>
                    <a:lnTo>
                      <a:pt x="1073" y="913"/>
                    </a:lnTo>
                    <a:lnTo>
                      <a:pt x="1087" y="918"/>
                    </a:lnTo>
                    <a:lnTo>
                      <a:pt x="1102" y="922"/>
                    </a:lnTo>
                    <a:lnTo>
                      <a:pt x="1117" y="924"/>
                    </a:lnTo>
                    <a:lnTo>
                      <a:pt x="1135" y="925"/>
                    </a:lnTo>
                    <a:lnTo>
                      <a:pt x="1153" y="924"/>
                    </a:lnTo>
                    <a:close/>
                  </a:path>
                </a:pathLst>
              </a:custGeom>
              <a:solidFill>
                <a:srgbClr val="00FF00"/>
              </a:solidFill>
              <a:ln w="12700">
                <a:solidFill>
                  <a:srgbClr val="000000"/>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 name="Text Box 3083"/>
              <p:cNvSpPr txBox="1">
                <a:spLocks noChangeArrowheads="1"/>
              </p:cNvSpPr>
              <p:nvPr/>
            </p:nvSpPr>
            <p:spPr bwMode="auto">
              <a:xfrm>
                <a:off x="1207" y="2833"/>
                <a:ext cx="1289" cy="633"/>
              </a:xfrm>
              <a:prstGeom prst="rect">
                <a:avLst/>
              </a:prstGeom>
              <a:noFill/>
              <a:ln w="9525">
                <a:no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buFontTx/>
                  <a:buNone/>
                </a:pPr>
                <a:r>
                  <a:rPr lang="en-US" sz="2400"/>
                  <a:t>2. Affordable</a:t>
                </a:r>
              </a:p>
              <a:p>
                <a:pPr algn="ctr">
                  <a:spcBef>
                    <a:spcPct val="50000"/>
                  </a:spcBef>
                  <a:buFontTx/>
                  <a:buNone/>
                </a:pPr>
                <a:r>
                  <a:rPr lang="en-US" sz="2400"/>
                  <a:t>prices</a:t>
                </a:r>
                <a:endParaRPr lang="en-US"/>
              </a:p>
            </p:txBody>
          </p:sp>
        </p:grpSp>
        <p:grpSp>
          <p:nvGrpSpPr>
            <p:cNvPr id="8" name="Group 7"/>
            <p:cNvGrpSpPr>
              <a:grpSpLocks/>
            </p:cNvGrpSpPr>
            <p:nvPr/>
          </p:nvGrpSpPr>
          <p:grpSpPr bwMode="auto">
            <a:xfrm>
              <a:off x="3197" y="1104"/>
              <a:ext cx="2227" cy="1540"/>
              <a:chOff x="3197" y="1104"/>
              <a:chExt cx="2227" cy="1540"/>
            </a:xfrm>
          </p:grpSpPr>
          <p:sp>
            <p:nvSpPr>
              <p:cNvPr id="12" name="Freeform 11"/>
              <p:cNvSpPr>
                <a:spLocks/>
              </p:cNvSpPr>
              <p:nvPr/>
            </p:nvSpPr>
            <p:spPr bwMode="auto">
              <a:xfrm>
                <a:off x="3197" y="1104"/>
                <a:ext cx="2227" cy="1540"/>
              </a:xfrm>
              <a:custGeom>
                <a:avLst/>
                <a:gdLst/>
                <a:ahLst/>
                <a:cxnLst>
                  <a:cxn ang="0">
                    <a:pos x="0" y="0"/>
                  </a:cxn>
                  <a:cxn ang="0">
                    <a:pos x="1153" y="896"/>
                  </a:cxn>
                  <a:cxn ang="0">
                    <a:pos x="1049" y="904"/>
                  </a:cxn>
                  <a:cxn ang="0">
                    <a:pos x="1046" y="924"/>
                  </a:cxn>
                  <a:cxn ang="0">
                    <a:pos x="1051" y="949"/>
                  </a:cxn>
                  <a:cxn ang="0">
                    <a:pos x="1059" y="979"/>
                  </a:cxn>
                  <a:cxn ang="0">
                    <a:pos x="1064" y="1008"/>
                  </a:cxn>
                  <a:cxn ang="0">
                    <a:pos x="1062" y="1035"/>
                  </a:cxn>
                  <a:cxn ang="0">
                    <a:pos x="1054" y="1062"/>
                  </a:cxn>
                  <a:cxn ang="0">
                    <a:pos x="1035" y="1084"/>
                  </a:cxn>
                  <a:cxn ang="0">
                    <a:pos x="1014" y="1102"/>
                  </a:cxn>
                  <a:cxn ang="0">
                    <a:pos x="988" y="1114"/>
                  </a:cxn>
                  <a:cxn ang="0">
                    <a:pos x="955" y="1121"/>
                  </a:cxn>
                  <a:cxn ang="0">
                    <a:pos x="926" y="1122"/>
                  </a:cxn>
                  <a:cxn ang="0">
                    <a:pos x="901" y="1119"/>
                  </a:cxn>
                  <a:cxn ang="0">
                    <a:pos x="875" y="1111"/>
                  </a:cxn>
                  <a:cxn ang="0">
                    <a:pos x="854" y="1097"/>
                  </a:cxn>
                  <a:cxn ang="0">
                    <a:pos x="834" y="1076"/>
                  </a:cxn>
                  <a:cxn ang="0">
                    <a:pos x="818" y="1053"/>
                  </a:cxn>
                  <a:cxn ang="0">
                    <a:pos x="809" y="1021"/>
                  </a:cxn>
                  <a:cxn ang="0">
                    <a:pos x="813" y="989"/>
                  </a:cxn>
                  <a:cxn ang="0">
                    <a:pos x="821" y="957"/>
                  </a:cxn>
                  <a:cxn ang="0">
                    <a:pos x="828" y="925"/>
                  </a:cxn>
                  <a:cxn ang="0">
                    <a:pos x="827" y="910"/>
                  </a:cxn>
                  <a:cxn ang="0">
                    <a:pos x="632" y="902"/>
                  </a:cxn>
                  <a:cxn ang="0">
                    <a:pos x="634" y="849"/>
                  </a:cxn>
                  <a:cxn ang="0">
                    <a:pos x="630" y="814"/>
                  </a:cxn>
                  <a:cxn ang="0">
                    <a:pos x="622" y="793"/>
                  </a:cxn>
                  <a:cxn ang="0">
                    <a:pos x="606" y="776"/>
                  </a:cxn>
                  <a:cxn ang="0">
                    <a:pos x="584" y="765"/>
                  </a:cxn>
                  <a:cxn ang="0">
                    <a:pos x="557" y="762"/>
                  </a:cxn>
                  <a:cxn ang="0">
                    <a:pos x="518" y="764"/>
                  </a:cxn>
                  <a:cxn ang="0">
                    <a:pos x="481" y="767"/>
                  </a:cxn>
                  <a:cxn ang="0">
                    <a:pos x="443" y="767"/>
                  </a:cxn>
                  <a:cxn ang="0">
                    <a:pos x="405" y="760"/>
                  </a:cxn>
                  <a:cxn ang="0">
                    <a:pos x="376" y="743"/>
                  </a:cxn>
                  <a:cxn ang="0">
                    <a:pos x="359" y="720"/>
                  </a:cxn>
                  <a:cxn ang="0">
                    <a:pos x="352" y="689"/>
                  </a:cxn>
                  <a:cxn ang="0">
                    <a:pos x="353" y="654"/>
                  </a:cxn>
                  <a:cxn ang="0">
                    <a:pos x="348" y="622"/>
                  </a:cxn>
                  <a:cxn ang="0">
                    <a:pos x="340" y="602"/>
                  </a:cxn>
                  <a:cxn ang="0">
                    <a:pos x="328" y="589"/>
                  </a:cxn>
                  <a:cxn ang="0">
                    <a:pos x="300" y="576"/>
                  </a:cxn>
                  <a:cxn ang="0">
                    <a:pos x="263" y="566"/>
                  </a:cxn>
                  <a:cxn ang="0">
                    <a:pos x="222" y="559"/>
                  </a:cxn>
                  <a:cxn ang="0">
                    <a:pos x="191" y="549"/>
                  </a:cxn>
                  <a:cxn ang="0">
                    <a:pos x="164" y="534"/>
                  </a:cxn>
                  <a:cxn ang="0">
                    <a:pos x="142" y="513"/>
                  </a:cxn>
                  <a:cxn ang="0">
                    <a:pos x="128" y="487"/>
                  </a:cxn>
                  <a:cxn ang="0">
                    <a:pos x="126" y="458"/>
                  </a:cxn>
                  <a:cxn ang="0">
                    <a:pos x="134" y="426"/>
                  </a:cxn>
                  <a:cxn ang="0">
                    <a:pos x="141" y="390"/>
                  </a:cxn>
                  <a:cxn ang="0">
                    <a:pos x="147" y="356"/>
                  </a:cxn>
                  <a:cxn ang="0">
                    <a:pos x="141" y="322"/>
                  </a:cxn>
                  <a:cxn ang="0">
                    <a:pos x="127" y="291"/>
                  </a:cxn>
                  <a:cxn ang="0">
                    <a:pos x="113" y="272"/>
                  </a:cxn>
                  <a:cxn ang="0">
                    <a:pos x="95" y="255"/>
                  </a:cxn>
                  <a:cxn ang="0">
                    <a:pos x="74" y="243"/>
                  </a:cxn>
                  <a:cxn ang="0">
                    <a:pos x="47" y="235"/>
                  </a:cxn>
                  <a:cxn ang="0">
                    <a:pos x="15" y="234"/>
                  </a:cxn>
                </a:cxnLst>
                <a:rect l="0" t="0" r="r" b="b"/>
                <a:pathLst>
                  <a:path w="1153" h="1122">
                    <a:moveTo>
                      <a:pt x="0" y="234"/>
                    </a:moveTo>
                    <a:lnTo>
                      <a:pt x="0" y="0"/>
                    </a:lnTo>
                    <a:lnTo>
                      <a:pt x="1152" y="0"/>
                    </a:lnTo>
                    <a:lnTo>
                      <a:pt x="1153" y="896"/>
                    </a:lnTo>
                    <a:lnTo>
                      <a:pt x="1053" y="896"/>
                    </a:lnTo>
                    <a:lnTo>
                      <a:pt x="1049" y="904"/>
                    </a:lnTo>
                    <a:lnTo>
                      <a:pt x="1046" y="915"/>
                    </a:lnTo>
                    <a:lnTo>
                      <a:pt x="1046" y="924"/>
                    </a:lnTo>
                    <a:lnTo>
                      <a:pt x="1047" y="935"/>
                    </a:lnTo>
                    <a:lnTo>
                      <a:pt x="1051" y="949"/>
                    </a:lnTo>
                    <a:lnTo>
                      <a:pt x="1055" y="967"/>
                    </a:lnTo>
                    <a:lnTo>
                      <a:pt x="1059" y="979"/>
                    </a:lnTo>
                    <a:lnTo>
                      <a:pt x="1062" y="994"/>
                    </a:lnTo>
                    <a:lnTo>
                      <a:pt x="1064" y="1008"/>
                    </a:lnTo>
                    <a:lnTo>
                      <a:pt x="1064" y="1022"/>
                    </a:lnTo>
                    <a:lnTo>
                      <a:pt x="1062" y="1035"/>
                    </a:lnTo>
                    <a:lnTo>
                      <a:pt x="1059" y="1049"/>
                    </a:lnTo>
                    <a:lnTo>
                      <a:pt x="1054" y="1062"/>
                    </a:lnTo>
                    <a:lnTo>
                      <a:pt x="1046" y="1072"/>
                    </a:lnTo>
                    <a:lnTo>
                      <a:pt x="1035" y="1084"/>
                    </a:lnTo>
                    <a:lnTo>
                      <a:pt x="1024" y="1093"/>
                    </a:lnTo>
                    <a:lnTo>
                      <a:pt x="1014" y="1102"/>
                    </a:lnTo>
                    <a:lnTo>
                      <a:pt x="1002" y="1109"/>
                    </a:lnTo>
                    <a:lnTo>
                      <a:pt x="988" y="1114"/>
                    </a:lnTo>
                    <a:lnTo>
                      <a:pt x="971" y="1119"/>
                    </a:lnTo>
                    <a:lnTo>
                      <a:pt x="955" y="1121"/>
                    </a:lnTo>
                    <a:lnTo>
                      <a:pt x="941" y="1122"/>
                    </a:lnTo>
                    <a:lnTo>
                      <a:pt x="926" y="1122"/>
                    </a:lnTo>
                    <a:lnTo>
                      <a:pt x="912" y="1121"/>
                    </a:lnTo>
                    <a:lnTo>
                      <a:pt x="901" y="1119"/>
                    </a:lnTo>
                    <a:lnTo>
                      <a:pt x="888" y="1115"/>
                    </a:lnTo>
                    <a:lnTo>
                      <a:pt x="875" y="1111"/>
                    </a:lnTo>
                    <a:lnTo>
                      <a:pt x="865" y="1105"/>
                    </a:lnTo>
                    <a:lnTo>
                      <a:pt x="854" y="1097"/>
                    </a:lnTo>
                    <a:lnTo>
                      <a:pt x="844" y="1087"/>
                    </a:lnTo>
                    <a:lnTo>
                      <a:pt x="834" y="1076"/>
                    </a:lnTo>
                    <a:lnTo>
                      <a:pt x="825" y="1065"/>
                    </a:lnTo>
                    <a:lnTo>
                      <a:pt x="818" y="1053"/>
                    </a:lnTo>
                    <a:lnTo>
                      <a:pt x="813" y="1038"/>
                    </a:lnTo>
                    <a:lnTo>
                      <a:pt x="809" y="1021"/>
                    </a:lnTo>
                    <a:lnTo>
                      <a:pt x="809" y="1005"/>
                    </a:lnTo>
                    <a:lnTo>
                      <a:pt x="813" y="989"/>
                    </a:lnTo>
                    <a:lnTo>
                      <a:pt x="817" y="973"/>
                    </a:lnTo>
                    <a:lnTo>
                      <a:pt x="821" y="957"/>
                    </a:lnTo>
                    <a:lnTo>
                      <a:pt x="826" y="939"/>
                    </a:lnTo>
                    <a:lnTo>
                      <a:pt x="828" y="925"/>
                    </a:lnTo>
                    <a:lnTo>
                      <a:pt x="828" y="917"/>
                    </a:lnTo>
                    <a:lnTo>
                      <a:pt x="827" y="910"/>
                    </a:lnTo>
                    <a:lnTo>
                      <a:pt x="824" y="902"/>
                    </a:lnTo>
                    <a:lnTo>
                      <a:pt x="632" y="902"/>
                    </a:lnTo>
                    <a:lnTo>
                      <a:pt x="635" y="868"/>
                    </a:lnTo>
                    <a:lnTo>
                      <a:pt x="634" y="849"/>
                    </a:lnTo>
                    <a:lnTo>
                      <a:pt x="632" y="831"/>
                    </a:lnTo>
                    <a:lnTo>
                      <a:pt x="630" y="814"/>
                    </a:lnTo>
                    <a:lnTo>
                      <a:pt x="627" y="803"/>
                    </a:lnTo>
                    <a:lnTo>
                      <a:pt x="622" y="793"/>
                    </a:lnTo>
                    <a:lnTo>
                      <a:pt x="616" y="784"/>
                    </a:lnTo>
                    <a:lnTo>
                      <a:pt x="606" y="776"/>
                    </a:lnTo>
                    <a:lnTo>
                      <a:pt x="595" y="769"/>
                    </a:lnTo>
                    <a:lnTo>
                      <a:pt x="584" y="765"/>
                    </a:lnTo>
                    <a:lnTo>
                      <a:pt x="574" y="763"/>
                    </a:lnTo>
                    <a:lnTo>
                      <a:pt x="557" y="762"/>
                    </a:lnTo>
                    <a:lnTo>
                      <a:pt x="537" y="762"/>
                    </a:lnTo>
                    <a:lnTo>
                      <a:pt x="518" y="764"/>
                    </a:lnTo>
                    <a:lnTo>
                      <a:pt x="497" y="765"/>
                    </a:lnTo>
                    <a:lnTo>
                      <a:pt x="481" y="767"/>
                    </a:lnTo>
                    <a:lnTo>
                      <a:pt x="460" y="768"/>
                    </a:lnTo>
                    <a:lnTo>
                      <a:pt x="443" y="767"/>
                    </a:lnTo>
                    <a:lnTo>
                      <a:pt x="428" y="765"/>
                    </a:lnTo>
                    <a:lnTo>
                      <a:pt x="405" y="760"/>
                    </a:lnTo>
                    <a:lnTo>
                      <a:pt x="390" y="753"/>
                    </a:lnTo>
                    <a:lnTo>
                      <a:pt x="376" y="743"/>
                    </a:lnTo>
                    <a:lnTo>
                      <a:pt x="367" y="732"/>
                    </a:lnTo>
                    <a:lnTo>
                      <a:pt x="359" y="720"/>
                    </a:lnTo>
                    <a:lnTo>
                      <a:pt x="353" y="705"/>
                    </a:lnTo>
                    <a:lnTo>
                      <a:pt x="352" y="689"/>
                    </a:lnTo>
                    <a:lnTo>
                      <a:pt x="352" y="669"/>
                    </a:lnTo>
                    <a:lnTo>
                      <a:pt x="353" y="654"/>
                    </a:lnTo>
                    <a:lnTo>
                      <a:pt x="352" y="639"/>
                    </a:lnTo>
                    <a:lnTo>
                      <a:pt x="348" y="622"/>
                    </a:lnTo>
                    <a:lnTo>
                      <a:pt x="345" y="612"/>
                    </a:lnTo>
                    <a:lnTo>
                      <a:pt x="340" y="602"/>
                    </a:lnTo>
                    <a:lnTo>
                      <a:pt x="334" y="595"/>
                    </a:lnTo>
                    <a:lnTo>
                      <a:pt x="328" y="589"/>
                    </a:lnTo>
                    <a:lnTo>
                      <a:pt x="315" y="583"/>
                    </a:lnTo>
                    <a:lnTo>
                      <a:pt x="300" y="576"/>
                    </a:lnTo>
                    <a:lnTo>
                      <a:pt x="283" y="571"/>
                    </a:lnTo>
                    <a:lnTo>
                      <a:pt x="263" y="566"/>
                    </a:lnTo>
                    <a:lnTo>
                      <a:pt x="243" y="562"/>
                    </a:lnTo>
                    <a:lnTo>
                      <a:pt x="222" y="559"/>
                    </a:lnTo>
                    <a:lnTo>
                      <a:pt x="207" y="554"/>
                    </a:lnTo>
                    <a:lnTo>
                      <a:pt x="191" y="549"/>
                    </a:lnTo>
                    <a:lnTo>
                      <a:pt x="175" y="543"/>
                    </a:lnTo>
                    <a:lnTo>
                      <a:pt x="164" y="534"/>
                    </a:lnTo>
                    <a:lnTo>
                      <a:pt x="151" y="523"/>
                    </a:lnTo>
                    <a:lnTo>
                      <a:pt x="142" y="513"/>
                    </a:lnTo>
                    <a:lnTo>
                      <a:pt x="134" y="501"/>
                    </a:lnTo>
                    <a:lnTo>
                      <a:pt x="128" y="487"/>
                    </a:lnTo>
                    <a:lnTo>
                      <a:pt x="126" y="472"/>
                    </a:lnTo>
                    <a:lnTo>
                      <a:pt x="126" y="458"/>
                    </a:lnTo>
                    <a:lnTo>
                      <a:pt x="129" y="445"/>
                    </a:lnTo>
                    <a:lnTo>
                      <a:pt x="134" y="426"/>
                    </a:lnTo>
                    <a:lnTo>
                      <a:pt x="139" y="407"/>
                    </a:lnTo>
                    <a:lnTo>
                      <a:pt x="141" y="390"/>
                    </a:lnTo>
                    <a:lnTo>
                      <a:pt x="145" y="373"/>
                    </a:lnTo>
                    <a:lnTo>
                      <a:pt x="147" y="356"/>
                    </a:lnTo>
                    <a:lnTo>
                      <a:pt x="145" y="338"/>
                    </a:lnTo>
                    <a:lnTo>
                      <a:pt x="141" y="322"/>
                    </a:lnTo>
                    <a:lnTo>
                      <a:pt x="135" y="306"/>
                    </a:lnTo>
                    <a:lnTo>
                      <a:pt x="127" y="291"/>
                    </a:lnTo>
                    <a:lnTo>
                      <a:pt x="118" y="279"/>
                    </a:lnTo>
                    <a:lnTo>
                      <a:pt x="113" y="272"/>
                    </a:lnTo>
                    <a:lnTo>
                      <a:pt x="104" y="263"/>
                    </a:lnTo>
                    <a:lnTo>
                      <a:pt x="95" y="255"/>
                    </a:lnTo>
                    <a:lnTo>
                      <a:pt x="86" y="249"/>
                    </a:lnTo>
                    <a:lnTo>
                      <a:pt x="74" y="243"/>
                    </a:lnTo>
                    <a:lnTo>
                      <a:pt x="62" y="239"/>
                    </a:lnTo>
                    <a:lnTo>
                      <a:pt x="47" y="235"/>
                    </a:lnTo>
                    <a:lnTo>
                      <a:pt x="30" y="234"/>
                    </a:lnTo>
                    <a:lnTo>
                      <a:pt x="15" y="234"/>
                    </a:lnTo>
                    <a:lnTo>
                      <a:pt x="0" y="234"/>
                    </a:lnTo>
                    <a:close/>
                  </a:path>
                </a:pathLst>
              </a:custGeom>
              <a:solidFill>
                <a:srgbClr val="FF66FF"/>
              </a:solidFill>
              <a:ln w="12700">
                <a:solidFill>
                  <a:srgbClr val="000000"/>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 name="Text Box 3086"/>
              <p:cNvSpPr txBox="1">
                <a:spLocks noChangeArrowheads="1"/>
              </p:cNvSpPr>
              <p:nvPr/>
            </p:nvSpPr>
            <p:spPr bwMode="auto">
              <a:xfrm>
                <a:off x="3742" y="1345"/>
                <a:ext cx="1406" cy="633"/>
              </a:xfrm>
              <a:prstGeom prst="rect">
                <a:avLst/>
              </a:prstGeom>
              <a:noFill/>
              <a:ln w="9525">
                <a:no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buFontTx/>
                  <a:buNone/>
                </a:pPr>
                <a:r>
                  <a:rPr lang="en-US" sz="2400" dirty="0"/>
                  <a:t>3. Sustainable</a:t>
                </a:r>
              </a:p>
              <a:p>
                <a:pPr algn="ctr">
                  <a:spcBef>
                    <a:spcPct val="50000"/>
                  </a:spcBef>
                  <a:buFontTx/>
                  <a:buNone/>
                </a:pPr>
                <a:r>
                  <a:rPr lang="en-US" sz="2400" dirty="0"/>
                  <a:t>financing</a:t>
                </a:r>
                <a:endParaRPr lang="en-US" dirty="0"/>
              </a:p>
            </p:txBody>
          </p:sp>
        </p:grpSp>
        <p:grpSp>
          <p:nvGrpSpPr>
            <p:cNvPr id="9" name="Group 8"/>
            <p:cNvGrpSpPr>
              <a:grpSpLocks/>
            </p:cNvGrpSpPr>
            <p:nvPr/>
          </p:nvGrpSpPr>
          <p:grpSpPr bwMode="auto">
            <a:xfrm>
              <a:off x="1947" y="1423"/>
              <a:ext cx="2480" cy="1931"/>
              <a:chOff x="1947" y="1423"/>
              <a:chExt cx="2480" cy="1931"/>
            </a:xfrm>
          </p:grpSpPr>
          <p:sp>
            <p:nvSpPr>
              <p:cNvPr id="10" name="Freeform 9"/>
              <p:cNvSpPr>
                <a:spLocks/>
              </p:cNvSpPr>
              <p:nvPr/>
            </p:nvSpPr>
            <p:spPr bwMode="auto">
              <a:xfrm>
                <a:off x="1947" y="1423"/>
                <a:ext cx="2480" cy="1931"/>
              </a:xfrm>
              <a:custGeom>
                <a:avLst/>
                <a:gdLst/>
                <a:ahLst/>
                <a:cxnLst>
                  <a:cxn ang="0">
                    <a:pos x="516" y="224"/>
                  </a:cxn>
                  <a:cxn ang="0">
                    <a:pos x="498" y="107"/>
                  </a:cxn>
                  <a:cxn ang="0">
                    <a:pos x="561" y="13"/>
                  </a:cxn>
                  <a:cxn ang="0">
                    <a:pos x="705" y="3"/>
                  </a:cxn>
                  <a:cxn ang="0">
                    <a:pos x="776" y="58"/>
                  </a:cxn>
                  <a:cxn ang="0">
                    <a:pos x="792" y="154"/>
                  </a:cxn>
                  <a:cxn ang="0">
                    <a:pos x="778" y="257"/>
                  </a:cxn>
                  <a:cxn ang="0">
                    <a:pos x="848" y="318"/>
                  </a:cxn>
                  <a:cxn ang="0">
                    <a:pos x="954" y="344"/>
                  </a:cxn>
                  <a:cxn ang="0">
                    <a:pos x="998" y="392"/>
                  </a:cxn>
                  <a:cxn ang="0">
                    <a:pos x="1000" y="460"/>
                  </a:cxn>
                  <a:cxn ang="0">
                    <a:pos x="1041" y="521"/>
                  </a:cxn>
                  <a:cxn ang="0">
                    <a:pos x="1125" y="533"/>
                  </a:cxn>
                  <a:cxn ang="0">
                    <a:pos x="1216" y="528"/>
                  </a:cxn>
                  <a:cxn ang="0">
                    <a:pos x="1270" y="558"/>
                  </a:cxn>
                  <a:cxn ang="0">
                    <a:pos x="1283" y="665"/>
                  </a:cxn>
                  <a:cxn ang="0">
                    <a:pos x="1270" y="808"/>
                  </a:cxn>
                  <a:cxn ang="0">
                    <a:pos x="1215" y="842"/>
                  </a:cxn>
                  <a:cxn ang="0">
                    <a:pos x="1116" y="837"/>
                  </a:cxn>
                  <a:cxn ang="0">
                    <a:pos x="1043" y="848"/>
                  </a:cxn>
                  <a:cxn ang="0">
                    <a:pos x="1002" y="890"/>
                  </a:cxn>
                  <a:cxn ang="0">
                    <a:pos x="998" y="971"/>
                  </a:cxn>
                  <a:cxn ang="0">
                    <a:pos x="951" y="1027"/>
                  </a:cxn>
                  <a:cxn ang="0">
                    <a:pos x="866" y="1046"/>
                  </a:cxn>
                  <a:cxn ang="0">
                    <a:pos x="792" y="1085"/>
                  </a:cxn>
                  <a:cxn ang="0">
                    <a:pos x="776" y="1164"/>
                  </a:cxn>
                  <a:cxn ang="0">
                    <a:pos x="792" y="1261"/>
                  </a:cxn>
                  <a:cxn ang="0">
                    <a:pos x="757" y="1353"/>
                  </a:cxn>
                  <a:cxn ang="0">
                    <a:pos x="695" y="1401"/>
                  </a:cxn>
                  <a:cxn ang="0">
                    <a:pos x="599" y="1406"/>
                  </a:cxn>
                  <a:cxn ang="0">
                    <a:pos x="527" y="1370"/>
                  </a:cxn>
                  <a:cxn ang="0">
                    <a:pos x="493" y="1301"/>
                  </a:cxn>
                  <a:cxn ang="0">
                    <a:pos x="502" y="1220"/>
                  </a:cxn>
                  <a:cxn ang="0">
                    <a:pos x="507" y="1147"/>
                  </a:cxn>
                  <a:cxn ang="0">
                    <a:pos x="459" y="1095"/>
                  </a:cxn>
                  <a:cxn ang="0">
                    <a:pos x="380" y="1075"/>
                  </a:cxn>
                  <a:cxn ang="0">
                    <a:pos x="304" y="1045"/>
                  </a:cxn>
                  <a:cxn ang="0">
                    <a:pos x="284" y="964"/>
                  </a:cxn>
                  <a:cxn ang="0">
                    <a:pos x="261" y="897"/>
                  </a:cxn>
                  <a:cxn ang="0">
                    <a:pos x="185" y="872"/>
                  </a:cxn>
                  <a:cxn ang="0">
                    <a:pos x="108" y="879"/>
                  </a:cxn>
                  <a:cxn ang="0">
                    <a:pos x="25" y="858"/>
                  </a:cxn>
                  <a:cxn ang="0">
                    <a:pos x="1" y="764"/>
                  </a:cxn>
                  <a:cxn ang="0">
                    <a:pos x="6" y="629"/>
                  </a:cxn>
                  <a:cxn ang="0">
                    <a:pos x="31" y="548"/>
                  </a:cxn>
                  <a:cxn ang="0">
                    <a:pos x="95" y="527"/>
                  </a:cxn>
                  <a:cxn ang="0">
                    <a:pos x="190" y="534"/>
                  </a:cxn>
                  <a:cxn ang="0">
                    <a:pos x="274" y="502"/>
                  </a:cxn>
                  <a:cxn ang="0">
                    <a:pos x="289" y="427"/>
                  </a:cxn>
                  <a:cxn ang="0">
                    <a:pos x="320" y="353"/>
                  </a:cxn>
                  <a:cxn ang="0">
                    <a:pos x="409" y="327"/>
                  </a:cxn>
                </a:cxnLst>
                <a:rect l="0" t="0" r="r" b="b"/>
                <a:pathLst>
                  <a:path w="1284" h="1407">
                    <a:moveTo>
                      <a:pt x="489" y="294"/>
                    </a:moveTo>
                    <a:lnTo>
                      <a:pt x="502" y="278"/>
                    </a:lnTo>
                    <a:lnTo>
                      <a:pt x="511" y="263"/>
                    </a:lnTo>
                    <a:lnTo>
                      <a:pt x="516" y="246"/>
                    </a:lnTo>
                    <a:lnTo>
                      <a:pt x="516" y="224"/>
                    </a:lnTo>
                    <a:lnTo>
                      <a:pt x="510" y="199"/>
                    </a:lnTo>
                    <a:lnTo>
                      <a:pt x="505" y="178"/>
                    </a:lnTo>
                    <a:lnTo>
                      <a:pt x="498" y="152"/>
                    </a:lnTo>
                    <a:lnTo>
                      <a:pt x="495" y="124"/>
                    </a:lnTo>
                    <a:lnTo>
                      <a:pt x="498" y="107"/>
                    </a:lnTo>
                    <a:lnTo>
                      <a:pt x="503" y="86"/>
                    </a:lnTo>
                    <a:lnTo>
                      <a:pt x="513" y="64"/>
                    </a:lnTo>
                    <a:lnTo>
                      <a:pt x="527" y="43"/>
                    </a:lnTo>
                    <a:lnTo>
                      <a:pt x="545" y="26"/>
                    </a:lnTo>
                    <a:lnTo>
                      <a:pt x="561" y="13"/>
                    </a:lnTo>
                    <a:lnTo>
                      <a:pt x="583" y="5"/>
                    </a:lnTo>
                    <a:lnTo>
                      <a:pt x="609" y="1"/>
                    </a:lnTo>
                    <a:lnTo>
                      <a:pt x="637" y="0"/>
                    </a:lnTo>
                    <a:lnTo>
                      <a:pt x="675" y="0"/>
                    </a:lnTo>
                    <a:lnTo>
                      <a:pt x="705" y="3"/>
                    </a:lnTo>
                    <a:lnTo>
                      <a:pt x="722" y="9"/>
                    </a:lnTo>
                    <a:lnTo>
                      <a:pt x="735" y="17"/>
                    </a:lnTo>
                    <a:lnTo>
                      <a:pt x="749" y="26"/>
                    </a:lnTo>
                    <a:lnTo>
                      <a:pt x="763" y="40"/>
                    </a:lnTo>
                    <a:lnTo>
                      <a:pt x="776" y="58"/>
                    </a:lnTo>
                    <a:lnTo>
                      <a:pt x="786" y="74"/>
                    </a:lnTo>
                    <a:lnTo>
                      <a:pt x="791" y="88"/>
                    </a:lnTo>
                    <a:lnTo>
                      <a:pt x="795" y="112"/>
                    </a:lnTo>
                    <a:lnTo>
                      <a:pt x="795" y="133"/>
                    </a:lnTo>
                    <a:lnTo>
                      <a:pt x="792" y="154"/>
                    </a:lnTo>
                    <a:lnTo>
                      <a:pt x="788" y="170"/>
                    </a:lnTo>
                    <a:lnTo>
                      <a:pt x="783" y="196"/>
                    </a:lnTo>
                    <a:lnTo>
                      <a:pt x="776" y="223"/>
                    </a:lnTo>
                    <a:lnTo>
                      <a:pt x="773" y="240"/>
                    </a:lnTo>
                    <a:lnTo>
                      <a:pt x="778" y="257"/>
                    </a:lnTo>
                    <a:lnTo>
                      <a:pt x="784" y="269"/>
                    </a:lnTo>
                    <a:lnTo>
                      <a:pt x="795" y="285"/>
                    </a:lnTo>
                    <a:lnTo>
                      <a:pt x="811" y="298"/>
                    </a:lnTo>
                    <a:lnTo>
                      <a:pt x="826" y="309"/>
                    </a:lnTo>
                    <a:lnTo>
                      <a:pt x="848" y="318"/>
                    </a:lnTo>
                    <a:lnTo>
                      <a:pt x="870" y="324"/>
                    </a:lnTo>
                    <a:lnTo>
                      <a:pt x="891" y="329"/>
                    </a:lnTo>
                    <a:lnTo>
                      <a:pt x="913" y="332"/>
                    </a:lnTo>
                    <a:lnTo>
                      <a:pt x="936" y="338"/>
                    </a:lnTo>
                    <a:lnTo>
                      <a:pt x="954" y="344"/>
                    </a:lnTo>
                    <a:lnTo>
                      <a:pt x="968" y="351"/>
                    </a:lnTo>
                    <a:lnTo>
                      <a:pt x="979" y="359"/>
                    </a:lnTo>
                    <a:lnTo>
                      <a:pt x="987" y="368"/>
                    </a:lnTo>
                    <a:lnTo>
                      <a:pt x="993" y="379"/>
                    </a:lnTo>
                    <a:lnTo>
                      <a:pt x="998" y="392"/>
                    </a:lnTo>
                    <a:lnTo>
                      <a:pt x="1000" y="404"/>
                    </a:lnTo>
                    <a:lnTo>
                      <a:pt x="1002" y="415"/>
                    </a:lnTo>
                    <a:lnTo>
                      <a:pt x="1002" y="430"/>
                    </a:lnTo>
                    <a:lnTo>
                      <a:pt x="1000" y="447"/>
                    </a:lnTo>
                    <a:lnTo>
                      <a:pt x="1000" y="460"/>
                    </a:lnTo>
                    <a:lnTo>
                      <a:pt x="1003" y="476"/>
                    </a:lnTo>
                    <a:lnTo>
                      <a:pt x="1010" y="490"/>
                    </a:lnTo>
                    <a:lnTo>
                      <a:pt x="1018" y="502"/>
                    </a:lnTo>
                    <a:lnTo>
                      <a:pt x="1028" y="511"/>
                    </a:lnTo>
                    <a:lnTo>
                      <a:pt x="1041" y="521"/>
                    </a:lnTo>
                    <a:lnTo>
                      <a:pt x="1054" y="527"/>
                    </a:lnTo>
                    <a:lnTo>
                      <a:pt x="1074" y="531"/>
                    </a:lnTo>
                    <a:lnTo>
                      <a:pt x="1091" y="533"/>
                    </a:lnTo>
                    <a:lnTo>
                      <a:pt x="1107" y="534"/>
                    </a:lnTo>
                    <a:lnTo>
                      <a:pt x="1125" y="533"/>
                    </a:lnTo>
                    <a:lnTo>
                      <a:pt x="1147" y="531"/>
                    </a:lnTo>
                    <a:lnTo>
                      <a:pt x="1164" y="530"/>
                    </a:lnTo>
                    <a:lnTo>
                      <a:pt x="1181" y="528"/>
                    </a:lnTo>
                    <a:lnTo>
                      <a:pt x="1197" y="527"/>
                    </a:lnTo>
                    <a:lnTo>
                      <a:pt x="1216" y="528"/>
                    </a:lnTo>
                    <a:lnTo>
                      <a:pt x="1226" y="530"/>
                    </a:lnTo>
                    <a:lnTo>
                      <a:pt x="1238" y="533"/>
                    </a:lnTo>
                    <a:lnTo>
                      <a:pt x="1249" y="539"/>
                    </a:lnTo>
                    <a:lnTo>
                      <a:pt x="1261" y="548"/>
                    </a:lnTo>
                    <a:lnTo>
                      <a:pt x="1270" y="558"/>
                    </a:lnTo>
                    <a:lnTo>
                      <a:pt x="1277" y="573"/>
                    </a:lnTo>
                    <a:lnTo>
                      <a:pt x="1280" y="586"/>
                    </a:lnTo>
                    <a:lnTo>
                      <a:pt x="1282" y="602"/>
                    </a:lnTo>
                    <a:lnTo>
                      <a:pt x="1284" y="631"/>
                    </a:lnTo>
                    <a:lnTo>
                      <a:pt x="1283" y="665"/>
                    </a:lnTo>
                    <a:lnTo>
                      <a:pt x="1284" y="701"/>
                    </a:lnTo>
                    <a:lnTo>
                      <a:pt x="1281" y="743"/>
                    </a:lnTo>
                    <a:lnTo>
                      <a:pt x="1278" y="772"/>
                    </a:lnTo>
                    <a:lnTo>
                      <a:pt x="1275" y="795"/>
                    </a:lnTo>
                    <a:lnTo>
                      <a:pt x="1270" y="808"/>
                    </a:lnTo>
                    <a:lnTo>
                      <a:pt x="1262" y="820"/>
                    </a:lnTo>
                    <a:lnTo>
                      <a:pt x="1253" y="828"/>
                    </a:lnTo>
                    <a:lnTo>
                      <a:pt x="1241" y="835"/>
                    </a:lnTo>
                    <a:lnTo>
                      <a:pt x="1227" y="839"/>
                    </a:lnTo>
                    <a:lnTo>
                      <a:pt x="1215" y="842"/>
                    </a:lnTo>
                    <a:lnTo>
                      <a:pt x="1190" y="843"/>
                    </a:lnTo>
                    <a:lnTo>
                      <a:pt x="1168" y="842"/>
                    </a:lnTo>
                    <a:lnTo>
                      <a:pt x="1150" y="839"/>
                    </a:lnTo>
                    <a:lnTo>
                      <a:pt x="1134" y="838"/>
                    </a:lnTo>
                    <a:lnTo>
                      <a:pt x="1116" y="837"/>
                    </a:lnTo>
                    <a:lnTo>
                      <a:pt x="1100" y="837"/>
                    </a:lnTo>
                    <a:lnTo>
                      <a:pt x="1086" y="838"/>
                    </a:lnTo>
                    <a:lnTo>
                      <a:pt x="1071" y="839"/>
                    </a:lnTo>
                    <a:lnTo>
                      <a:pt x="1053" y="844"/>
                    </a:lnTo>
                    <a:lnTo>
                      <a:pt x="1043" y="848"/>
                    </a:lnTo>
                    <a:lnTo>
                      <a:pt x="1034" y="852"/>
                    </a:lnTo>
                    <a:lnTo>
                      <a:pt x="1022" y="860"/>
                    </a:lnTo>
                    <a:lnTo>
                      <a:pt x="1014" y="870"/>
                    </a:lnTo>
                    <a:lnTo>
                      <a:pt x="1008" y="879"/>
                    </a:lnTo>
                    <a:lnTo>
                      <a:pt x="1002" y="890"/>
                    </a:lnTo>
                    <a:lnTo>
                      <a:pt x="999" y="901"/>
                    </a:lnTo>
                    <a:lnTo>
                      <a:pt x="998" y="913"/>
                    </a:lnTo>
                    <a:lnTo>
                      <a:pt x="999" y="926"/>
                    </a:lnTo>
                    <a:lnTo>
                      <a:pt x="999" y="948"/>
                    </a:lnTo>
                    <a:lnTo>
                      <a:pt x="998" y="971"/>
                    </a:lnTo>
                    <a:lnTo>
                      <a:pt x="992" y="988"/>
                    </a:lnTo>
                    <a:lnTo>
                      <a:pt x="986" y="1002"/>
                    </a:lnTo>
                    <a:lnTo>
                      <a:pt x="977" y="1012"/>
                    </a:lnTo>
                    <a:lnTo>
                      <a:pt x="964" y="1020"/>
                    </a:lnTo>
                    <a:lnTo>
                      <a:pt x="951" y="1027"/>
                    </a:lnTo>
                    <a:lnTo>
                      <a:pt x="936" y="1031"/>
                    </a:lnTo>
                    <a:lnTo>
                      <a:pt x="917" y="1035"/>
                    </a:lnTo>
                    <a:lnTo>
                      <a:pt x="901" y="1040"/>
                    </a:lnTo>
                    <a:lnTo>
                      <a:pt x="882" y="1043"/>
                    </a:lnTo>
                    <a:lnTo>
                      <a:pt x="866" y="1046"/>
                    </a:lnTo>
                    <a:lnTo>
                      <a:pt x="848" y="1050"/>
                    </a:lnTo>
                    <a:lnTo>
                      <a:pt x="834" y="1057"/>
                    </a:lnTo>
                    <a:lnTo>
                      <a:pt x="818" y="1064"/>
                    </a:lnTo>
                    <a:lnTo>
                      <a:pt x="803" y="1073"/>
                    </a:lnTo>
                    <a:lnTo>
                      <a:pt x="792" y="1085"/>
                    </a:lnTo>
                    <a:lnTo>
                      <a:pt x="782" y="1099"/>
                    </a:lnTo>
                    <a:lnTo>
                      <a:pt x="774" y="1116"/>
                    </a:lnTo>
                    <a:lnTo>
                      <a:pt x="772" y="1131"/>
                    </a:lnTo>
                    <a:lnTo>
                      <a:pt x="773" y="1148"/>
                    </a:lnTo>
                    <a:lnTo>
                      <a:pt x="776" y="1164"/>
                    </a:lnTo>
                    <a:lnTo>
                      <a:pt x="781" y="1181"/>
                    </a:lnTo>
                    <a:lnTo>
                      <a:pt x="785" y="1200"/>
                    </a:lnTo>
                    <a:lnTo>
                      <a:pt x="788" y="1217"/>
                    </a:lnTo>
                    <a:lnTo>
                      <a:pt x="792" y="1239"/>
                    </a:lnTo>
                    <a:lnTo>
                      <a:pt x="792" y="1261"/>
                    </a:lnTo>
                    <a:lnTo>
                      <a:pt x="787" y="1283"/>
                    </a:lnTo>
                    <a:lnTo>
                      <a:pt x="782" y="1300"/>
                    </a:lnTo>
                    <a:lnTo>
                      <a:pt x="776" y="1317"/>
                    </a:lnTo>
                    <a:lnTo>
                      <a:pt x="768" y="1333"/>
                    </a:lnTo>
                    <a:lnTo>
                      <a:pt x="757" y="1353"/>
                    </a:lnTo>
                    <a:lnTo>
                      <a:pt x="745" y="1366"/>
                    </a:lnTo>
                    <a:lnTo>
                      <a:pt x="735" y="1375"/>
                    </a:lnTo>
                    <a:lnTo>
                      <a:pt x="722" y="1386"/>
                    </a:lnTo>
                    <a:lnTo>
                      <a:pt x="708" y="1396"/>
                    </a:lnTo>
                    <a:lnTo>
                      <a:pt x="695" y="1401"/>
                    </a:lnTo>
                    <a:lnTo>
                      <a:pt x="683" y="1404"/>
                    </a:lnTo>
                    <a:lnTo>
                      <a:pt x="663" y="1406"/>
                    </a:lnTo>
                    <a:lnTo>
                      <a:pt x="640" y="1407"/>
                    </a:lnTo>
                    <a:lnTo>
                      <a:pt x="612" y="1406"/>
                    </a:lnTo>
                    <a:lnTo>
                      <a:pt x="599" y="1406"/>
                    </a:lnTo>
                    <a:lnTo>
                      <a:pt x="582" y="1403"/>
                    </a:lnTo>
                    <a:lnTo>
                      <a:pt x="564" y="1398"/>
                    </a:lnTo>
                    <a:lnTo>
                      <a:pt x="548" y="1389"/>
                    </a:lnTo>
                    <a:lnTo>
                      <a:pt x="538" y="1381"/>
                    </a:lnTo>
                    <a:lnTo>
                      <a:pt x="527" y="1370"/>
                    </a:lnTo>
                    <a:lnTo>
                      <a:pt x="518" y="1360"/>
                    </a:lnTo>
                    <a:lnTo>
                      <a:pt x="509" y="1347"/>
                    </a:lnTo>
                    <a:lnTo>
                      <a:pt x="502" y="1334"/>
                    </a:lnTo>
                    <a:lnTo>
                      <a:pt x="496" y="1318"/>
                    </a:lnTo>
                    <a:lnTo>
                      <a:pt x="493" y="1301"/>
                    </a:lnTo>
                    <a:lnTo>
                      <a:pt x="492" y="1288"/>
                    </a:lnTo>
                    <a:lnTo>
                      <a:pt x="492" y="1270"/>
                    </a:lnTo>
                    <a:lnTo>
                      <a:pt x="493" y="1255"/>
                    </a:lnTo>
                    <a:lnTo>
                      <a:pt x="498" y="1239"/>
                    </a:lnTo>
                    <a:lnTo>
                      <a:pt x="502" y="1220"/>
                    </a:lnTo>
                    <a:lnTo>
                      <a:pt x="507" y="1202"/>
                    </a:lnTo>
                    <a:lnTo>
                      <a:pt x="510" y="1186"/>
                    </a:lnTo>
                    <a:lnTo>
                      <a:pt x="511" y="1171"/>
                    </a:lnTo>
                    <a:lnTo>
                      <a:pt x="510" y="1159"/>
                    </a:lnTo>
                    <a:lnTo>
                      <a:pt x="507" y="1147"/>
                    </a:lnTo>
                    <a:lnTo>
                      <a:pt x="499" y="1132"/>
                    </a:lnTo>
                    <a:lnTo>
                      <a:pt x="491" y="1122"/>
                    </a:lnTo>
                    <a:lnTo>
                      <a:pt x="481" y="1111"/>
                    </a:lnTo>
                    <a:lnTo>
                      <a:pt x="470" y="1103"/>
                    </a:lnTo>
                    <a:lnTo>
                      <a:pt x="459" y="1095"/>
                    </a:lnTo>
                    <a:lnTo>
                      <a:pt x="443" y="1089"/>
                    </a:lnTo>
                    <a:lnTo>
                      <a:pt x="429" y="1085"/>
                    </a:lnTo>
                    <a:lnTo>
                      <a:pt x="411" y="1081"/>
                    </a:lnTo>
                    <a:lnTo>
                      <a:pt x="395" y="1079"/>
                    </a:lnTo>
                    <a:lnTo>
                      <a:pt x="380" y="1075"/>
                    </a:lnTo>
                    <a:lnTo>
                      <a:pt x="362" y="1071"/>
                    </a:lnTo>
                    <a:lnTo>
                      <a:pt x="347" y="1065"/>
                    </a:lnTo>
                    <a:lnTo>
                      <a:pt x="329" y="1060"/>
                    </a:lnTo>
                    <a:lnTo>
                      <a:pt x="315" y="1054"/>
                    </a:lnTo>
                    <a:lnTo>
                      <a:pt x="304" y="1045"/>
                    </a:lnTo>
                    <a:lnTo>
                      <a:pt x="295" y="1033"/>
                    </a:lnTo>
                    <a:lnTo>
                      <a:pt x="289" y="1018"/>
                    </a:lnTo>
                    <a:lnTo>
                      <a:pt x="284" y="998"/>
                    </a:lnTo>
                    <a:lnTo>
                      <a:pt x="283" y="982"/>
                    </a:lnTo>
                    <a:lnTo>
                      <a:pt x="284" y="964"/>
                    </a:lnTo>
                    <a:lnTo>
                      <a:pt x="286" y="950"/>
                    </a:lnTo>
                    <a:lnTo>
                      <a:pt x="284" y="933"/>
                    </a:lnTo>
                    <a:lnTo>
                      <a:pt x="279" y="920"/>
                    </a:lnTo>
                    <a:lnTo>
                      <a:pt x="270" y="906"/>
                    </a:lnTo>
                    <a:lnTo>
                      <a:pt x="261" y="897"/>
                    </a:lnTo>
                    <a:lnTo>
                      <a:pt x="250" y="888"/>
                    </a:lnTo>
                    <a:lnTo>
                      <a:pt x="235" y="882"/>
                    </a:lnTo>
                    <a:lnTo>
                      <a:pt x="218" y="876"/>
                    </a:lnTo>
                    <a:lnTo>
                      <a:pt x="200" y="874"/>
                    </a:lnTo>
                    <a:lnTo>
                      <a:pt x="185" y="872"/>
                    </a:lnTo>
                    <a:lnTo>
                      <a:pt x="168" y="872"/>
                    </a:lnTo>
                    <a:lnTo>
                      <a:pt x="153" y="874"/>
                    </a:lnTo>
                    <a:lnTo>
                      <a:pt x="138" y="875"/>
                    </a:lnTo>
                    <a:lnTo>
                      <a:pt x="123" y="877"/>
                    </a:lnTo>
                    <a:lnTo>
                      <a:pt x="108" y="879"/>
                    </a:lnTo>
                    <a:lnTo>
                      <a:pt x="83" y="879"/>
                    </a:lnTo>
                    <a:lnTo>
                      <a:pt x="67" y="878"/>
                    </a:lnTo>
                    <a:lnTo>
                      <a:pt x="50" y="874"/>
                    </a:lnTo>
                    <a:lnTo>
                      <a:pt x="38" y="868"/>
                    </a:lnTo>
                    <a:lnTo>
                      <a:pt x="25" y="858"/>
                    </a:lnTo>
                    <a:lnTo>
                      <a:pt x="16" y="847"/>
                    </a:lnTo>
                    <a:lnTo>
                      <a:pt x="10" y="835"/>
                    </a:lnTo>
                    <a:lnTo>
                      <a:pt x="3" y="812"/>
                    </a:lnTo>
                    <a:lnTo>
                      <a:pt x="2" y="788"/>
                    </a:lnTo>
                    <a:lnTo>
                      <a:pt x="1" y="764"/>
                    </a:lnTo>
                    <a:lnTo>
                      <a:pt x="0" y="734"/>
                    </a:lnTo>
                    <a:lnTo>
                      <a:pt x="2" y="708"/>
                    </a:lnTo>
                    <a:lnTo>
                      <a:pt x="3" y="680"/>
                    </a:lnTo>
                    <a:lnTo>
                      <a:pt x="4" y="655"/>
                    </a:lnTo>
                    <a:lnTo>
                      <a:pt x="6" y="629"/>
                    </a:lnTo>
                    <a:lnTo>
                      <a:pt x="9" y="609"/>
                    </a:lnTo>
                    <a:lnTo>
                      <a:pt x="12" y="587"/>
                    </a:lnTo>
                    <a:lnTo>
                      <a:pt x="16" y="570"/>
                    </a:lnTo>
                    <a:lnTo>
                      <a:pt x="22" y="559"/>
                    </a:lnTo>
                    <a:lnTo>
                      <a:pt x="31" y="548"/>
                    </a:lnTo>
                    <a:lnTo>
                      <a:pt x="40" y="541"/>
                    </a:lnTo>
                    <a:lnTo>
                      <a:pt x="52" y="533"/>
                    </a:lnTo>
                    <a:lnTo>
                      <a:pt x="63" y="531"/>
                    </a:lnTo>
                    <a:lnTo>
                      <a:pt x="77" y="528"/>
                    </a:lnTo>
                    <a:lnTo>
                      <a:pt x="95" y="527"/>
                    </a:lnTo>
                    <a:lnTo>
                      <a:pt x="111" y="528"/>
                    </a:lnTo>
                    <a:lnTo>
                      <a:pt x="133" y="531"/>
                    </a:lnTo>
                    <a:lnTo>
                      <a:pt x="152" y="532"/>
                    </a:lnTo>
                    <a:lnTo>
                      <a:pt x="168" y="533"/>
                    </a:lnTo>
                    <a:lnTo>
                      <a:pt x="190" y="534"/>
                    </a:lnTo>
                    <a:lnTo>
                      <a:pt x="213" y="531"/>
                    </a:lnTo>
                    <a:lnTo>
                      <a:pt x="232" y="527"/>
                    </a:lnTo>
                    <a:lnTo>
                      <a:pt x="250" y="520"/>
                    </a:lnTo>
                    <a:lnTo>
                      <a:pt x="262" y="513"/>
                    </a:lnTo>
                    <a:lnTo>
                      <a:pt x="274" y="502"/>
                    </a:lnTo>
                    <a:lnTo>
                      <a:pt x="283" y="488"/>
                    </a:lnTo>
                    <a:lnTo>
                      <a:pt x="289" y="474"/>
                    </a:lnTo>
                    <a:lnTo>
                      <a:pt x="291" y="459"/>
                    </a:lnTo>
                    <a:lnTo>
                      <a:pt x="290" y="448"/>
                    </a:lnTo>
                    <a:lnTo>
                      <a:pt x="289" y="427"/>
                    </a:lnTo>
                    <a:lnTo>
                      <a:pt x="290" y="406"/>
                    </a:lnTo>
                    <a:lnTo>
                      <a:pt x="294" y="390"/>
                    </a:lnTo>
                    <a:lnTo>
                      <a:pt x="299" y="375"/>
                    </a:lnTo>
                    <a:lnTo>
                      <a:pt x="306" y="364"/>
                    </a:lnTo>
                    <a:lnTo>
                      <a:pt x="320" y="353"/>
                    </a:lnTo>
                    <a:lnTo>
                      <a:pt x="335" y="345"/>
                    </a:lnTo>
                    <a:lnTo>
                      <a:pt x="354" y="339"/>
                    </a:lnTo>
                    <a:lnTo>
                      <a:pt x="373" y="334"/>
                    </a:lnTo>
                    <a:lnTo>
                      <a:pt x="389" y="330"/>
                    </a:lnTo>
                    <a:lnTo>
                      <a:pt x="409" y="327"/>
                    </a:lnTo>
                    <a:lnTo>
                      <a:pt x="428" y="323"/>
                    </a:lnTo>
                    <a:lnTo>
                      <a:pt x="450" y="317"/>
                    </a:lnTo>
                    <a:lnTo>
                      <a:pt x="471" y="308"/>
                    </a:lnTo>
                    <a:lnTo>
                      <a:pt x="489" y="294"/>
                    </a:lnTo>
                    <a:close/>
                  </a:path>
                </a:pathLst>
              </a:custGeom>
              <a:solidFill>
                <a:srgbClr val="FFFF00"/>
              </a:solidFill>
              <a:ln w="12700">
                <a:solidFill>
                  <a:srgbClr val="000000"/>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Text Box 3089"/>
              <p:cNvSpPr txBox="1">
                <a:spLocks noChangeArrowheads="1"/>
              </p:cNvSpPr>
              <p:nvPr/>
            </p:nvSpPr>
            <p:spPr bwMode="auto">
              <a:xfrm>
                <a:off x="2640" y="2160"/>
                <a:ext cx="1049" cy="327"/>
              </a:xfrm>
              <a:prstGeom prst="rect">
                <a:avLst/>
              </a:prstGeom>
              <a:noFill/>
              <a:ln w="9525">
                <a:no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buFontTx/>
                  <a:buNone/>
                </a:pPr>
                <a:r>
                  <a:rPr lang="en-US" sz="2800"/>
                  <a:t>ACCESS</a:t>
                </a:r>
                <a:endParaRPr lang="en-US" sz="2400"/>
              </a:p>
            </p:txBody>
          </p:sp>
        </p:grpSp>
      </p:grpSp>
      <p:sp>
        <p:nvSpPr>
          <p:cNvPr id="2" name="Date Placeholder 1"/>
          <p:cNvSpPr>
            <a:spLocks noGrp="1"/>
          </p:cNvSpPr>
          <p:nvPr>
            <p:ph type="dt" sz="half" idx="10"/>
          </p:nvPr>
        </p:nvSpPr>
        <p:spPr/>
        <p:txBody>
          <a:bodyPr/>
          <a:lstStyle/>
          <a:p>
            <a:fld id="{BFE77C09-4CE2-4ACF-BA88-C8EBE1DBF288}" type="datetime1">
              <a:rPr lang="en-US" smtClean="0"/>
              <a:t>4/25/2020</a:t>
            </a:fld>
            <a:endParaRPr lang="en-US"/>
          </a:p>
        </p:txBody>
      </p:sp>
      <p:sp>
        <p:nvSpPr>
          <p:cNvPr id="3" name="Footer Placeholder 2"/>
          <p:cNvSpPr>
            <a:spLocks noGrp="1"/>
          </p:cNvSpPr>
          <p:nvPr>
            <p:ph type="ftr" sz="quarter" idx="11"/>
          </p:nvPr>
        </p:nvSpPr>
        <p:spPr/>
        <p:txBody>
          <a:bodyPr/>
          <a:lstStyle/>
          <a:p>
            <a:r>
              <a:rPr lang="en-US" smtClean="0"/>
              <a:t>Drug Supply Management</a:t>
            </a:r>
            <a:endParaRPr lang="en-US"/>
          </a:p>
        </p:txBody>
      </p:sp>
      <p:sp>
        <p:nvSpPr>
          <p:cNvPr id="20" name="Slide Number Placeholder 19"/>
          <p:cNvSpPr>
            <a:spLocks noGrp="1"/>
          </p:cNvSpPr>
          <p:nvPr>
            <p:ph type="sldNum" sz="quarter" idx="12"/>
          </p:nvPr>
        </p:nvSpPr>
        <p:spPr/>
        <p:txBody>
          <a:bodyPr/>
          <a:lstStyle/>
          <a:p>
            <a:fld id="{1CD2F681-1A86-4E8F-BCBD-B1ED175AC95E}" type="slidenum">
              <a:rPr lang="en-US" smtClean="0"/>
              <a:pPr/>
              <a:t>14</a:t>
            </a:fld>
            <a:endParaRPr lang="en-US"/>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 Appropriate patient use</a:t>
            </a:r>
            <a:endParaRPr lang="en-US" dirty="0"/>
          </a:p>
        </p:txBody>
      </p:sp>
      <p:sp>
        <p:nvSpPr>
          <p:cNvPr id="5" name="Content Placeholder 4"/>
          <p:cNvSpPr>
            <a:spLocks noGrp="1"/>
          </p:cNvSpPr>
          <p:nvPr>
            <p:ph idx="1"/>
          </p:nvPr>
        </p:nvSpPr>
        <p:spPr/>
        <p:txBody>
          <a:bodyPr/>
          <a:lstStyle/>
          <a:p>
            <a:r>
              <a:rPr lang="en-US" dirty="0" smtClean="0"/>
              <a:t>Proper handling of medications</a:t>
            </a:r>
          </a:p>
          <a:p>
            <a:pPr>
              <a:buNone/>
            </a:pPr>
            <a:endParaRPr lang="en-US" dirty="0" smtClean="0"/>
          </a:p>
          <a:p>
            <a:r>
              <a:rPr lang="en-US" dirty="0" smtClean="0"/>
              <a:t>Adherence to treatment</a:t>
            </a:r>
            <a:endParaRPr lang="en-US" dirty="0"/>
          </a:p>
        </p:txBody>
      </p:sp>
      <p:sp>
        <p:nvSpPr>
          <p:cNvPr id="6" name="Date Placeholder 5"/>
          <p:cNvSpPr>
            <a:spLocks noGrp="1"/>
          </p:cNvSpPr>
          <p:nvPr>
            <p:ph type="dt" sz="half" idx="10"/>
          </p:nvPr>
        </p:nvSpPr>
        <p:spPr/>
        <p:txBody>
          <a:bodyPr/>
          <a:lstStyle/>
          <a:p>
            <a:fld id="{71BE02DD-4F16-40EC-A4AE-4CCBDF8491C2}" type="datetime1">
              <a:rPr lang="en-US" smtClean="0">
                <a:solidFill>
                  <a:prstClr val="black">
                    <a:tint val="75000"/>
                  </a:prstClr>
                </a:solidFill>
              </a:rPr>
              <a:t>4/25/2020</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E8A7A1-7F62-4EE3-8551-7DFB7A704D34}" type="slidenum">
              <a:rPr lang="en-US" smtClean="0">
                <a:solidFill>
                  <a:prstClr val="black">
                    <a:tint val="75000"/>
                  </a:prstClr>
                </a:solidFill>
              </a:rPr>
              <a:pPr/>
              <a:t>140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422097467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Irrational drug use</a:t>
            </a:r>
            <a:endParaRPr lang="en-US" b="1" dirty="0"/>
          </a:p>
        </p:txBody>
      </p:sp>
      <p:sp>
        <p:nvSpPr>
          <p:cNvPr id="3" name="Content Placeholder 2"/>
          <p:cNvSpPr>
            <a:spLocks noGrp="1"/>
          </p:cNvSpPr>
          <p:nvPr>
            <p:ph idx="1"/>
          </p:nvPr>
        </p:nvSpPr>
        <p:spPr/>
        <p:txBody>
          <a:bodyPr/>
          <a:lstStyle/>
          <a:p>
            <a:endParaRPr lang="en-US" dirty="0" smtClean="0"/>
          </a:p>
          <a:p>
            <a:endParaRPr lang="en-US" dirty="0" smtClean="0"/>
          </a:p>
          <a:p>
            <a:pPr algn="ctr"/>
            <a:r>
              <a:rPr lang="en-US" dirty="0" smtClean="0"/>
              <a:t>Common types??????</a:t>
            </a:r>
            <a:endParaRPr lang="en-US" dirty="0"/>
          </a:p>
        </p:txBody>
      </p:sp>
      <p:sp>
        <p:nvSpPr>
          <p:cNvPr id="4" name="Date Placeholder 3"/>
          <p:cNvSpPr>
            <a:spLocks noGrp="1"/>
          </p:cNvSpPr>
          <p:nvPr>
            <p:ph type="dt" sz="half" idx="10"/>
          </p:nvPr>
        </p:nvSpPr>
        <p:spPr/>
        <p:txBody>
          <a:bodyPr/>
          <a:lstStyle/>
          <a:p>
            <a:fld id="{0BC33E21-2EEF-47AE-B1C7-C59E5DFAD589}"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141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80418836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Impact of irrational drug use</a:t>
            </a:r>
            <a:endParaRPr lang="en-US" b="1" dirty="0"/>
          </a:p>
        </p:txBody>
      </p:sp>
      <p:sp>
        <p:nvSpPr>
          <p:cNvPr id="3" name="Content Placeholder 2"/>
          <p:cNvSpPr>
            <a:spLocks noGrp="1"/>
          </p:cNvSpPr>
          <p:nvPr>
            <p:ph idx="1"/>
          </p:nvPr>
        </p:nvSpPr>
        <p:spPr/>
        <p:txBody>
          <a:bodyPr/>
          <a:lstStyle/>
          <a:p>
            <a:endParaRPr lang="en-US" dirty="0" smtClean="0"/>
          </a:p>
          <a:p>
            <a:endParaRPr lang="en-US" dirty="0" smtClean="0"/>
          </a:p>
          <a:p>
            <a:pPr algn="ctr">
              <a:buNone/>
            </a:pPr>
            <a:r>
              <a:rPr lang="en-US" dirty="0" smtClean="0"/>
              <a:t>???????</a:t>
            </a:r>
            <a:endParaRPr lang="en-US" dirty="0"/>
          </a:p>
        </p:txBody>
      </p:sp>
      <p:sp>
        <p:nvSpPr>
          <p:cNvPr id="4" name="Date Placeholder 3"/>
          <p:cNvSpPr>
            <a:spLocks noGrp="1"/>
          </p:cNvSpPr>
          <p:nvPr>
            <p:ph type="dt" sz="half" idx="10"/>
          </p:nvPr>
        </p:nvSpPr>
        <p:spPr/>
        <p:txBody>
          <a:bodyPr/>
          <a:lstStyle/>
          <a:p>
            <a:fld id="{7B51082A-372C-4270-B6A8-88D29E605B8D}"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142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76517142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Factors underlying irrational drug use</a:t>
            </a:r>
            <a:endParaRPr lang="en-US" b="1" dirty="0"/>
          </a:p>
        </p:txBody>
      </p:sp>
      <p:sp>
        <p:nvSpPr>
          <p:cNvPr id="3" name="Content Placeholder 2"/>
          <p:cNvSpPr>
            <a:spLocks noGrp="1"/>
          </p:cNvSpPr>
          <p:nvPr>
            <p:ph idx="1"/>
          </p:nvPr>
        </p:nvSpPr>
        <p:spPr/>
        <p:txBody>
          <a:bodyPr>
            <a:normAutofit lnSpcReduction="10000"/>
          </a:bodyPr>
          <a:lstStyle/>
          <a:p>
            <a:pPr>
              <a:buNone/>
            </a:pPr>
            <a:r>
              <a:rPr lang="en-US" b="1" dirty="0" smtClean="0"/>
              <a:t>a. Health care provider (prescriber and dispenser)</a:t>
            </a:r>
          </a:p>
          <a:p>
            <a:pPr lvl="1"/>
            <a:r>
              <a:rPr lang="en-US" dirty="0" smtClean="0"/>
              <a:t>Inadequate pre-service training</a:t>
            </a:r>
            <a:endParaRPr lang="en-US" sz="2400" dirty="0" smtClean="0"/>
          </a:p>
          <a:p>
            <a:pPr lvl="1"/>
            <a:r>
              <a:rPr lang="en-US" dirty="0" smtClean="0"/>
              <a:t>Lack of continuing education</a:t>
            </a:r>
            <a:endParaRPr lang="en-US" sz="2400" dirty="0" smtClean="0"/>
          </a:p>
          <a:p>
            <a:pPr lvl="1"/>
            <a:r>
              <a:rPr lang="en-US" dirty="0" smtClean="0"/>
              <a:t>Financial interest</a:t>
            </a:r>
            <a:endParaRPr lang="en-US" sz="2400" dirty="0" smtClean="0"/>
          </a:p>
          <a:p>
            <a:pPr lvl="1"/>
            <a:r>
              <a:rPr lang="en-US" dirty="0" smtClean="0"/>
              <a:t> Lack of role models who practice rationally</a:t>
            </a:r>
            <a:endParaRPr lang="en-US" sz="2400" dirty="0" smtClean="0"/>
          </a:p>
          <a:p>
            <a:pPr lvl="1"/>
            <a:r>
              <a:rPr lang="en-US" dirty="0" smtClean="0"/>
              <a:t>Patient load and pressure on treatment choice</a:t>
            </a:r>
            <a:endParaRPr lang="en-US" sz="2400" dirty="0" smtClean="0"/>
          </a:p>
          <a:p>
            <a:pPr lvl="1"/>
            <a:r>
              <a:rPr lang="en-US" dirty="0" smtClean="0"/>
              <a:t>Unethical promotional activities by pharmaceutical companies</a:t>
            </a:r>
            <a:endParaRPr lang="en-US" sz="2400" dirty="0" smtClean="0"/>
          </a:p>
          <a:p>
            <a:endParaRPr lang="en-US" dirty="0"/>
          </a:p>
        </p:txBody>
      </p:sp>
      <p:sp>
        <p:nvSpPr>
          <p:cNvPr id="4" name="Date Placeholder 3"/>
          <p:cNvSpPr>
            <a:spLocks noGrp="1"/>
          </p:cNvSpPr>
          <p:nvPr>
            <p:ph type="dt" sz="half" idx="10"/>
          </p:nvPr>
        </p:nvSpPr>
        <p:spPr/>
        <p:txBody>
          <a:bodyPr/>
          <a:lstStyle/>
          <a:p>
            <a:fld id="{ECFB136A-12EE-40BE-8EB5-0F75D80C8529}"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143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19204546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r>
              <a:rPr lang="en-US" b="1" dirty="0" smtClean="0"/>
              <a:t>b.</a:t>
            </a:r>
            <a:r>
              <a:rPr lang="en-US" dirty="0" smtClean="0"/>
              <a:t> </a:t>
            </a:r>
            <a:r>
              <a:rPr lang="en-US" b="1" dirty="0" smtClean="0"/>
              <a:t>Health system</a:t>
            </a:r>
          </a:p>
          <a:p>
            <a:pPr lvl="1"/>
            <a:r>
              <a:rPr lang="en-US" dirty="0" smtClean="0"/>
              <a:t>Pharmaceutical supply system and availability of facilities</a:t>
            </a:r>
            <a:endParaRPr lang="en-US" sz="2400" dirty="0" smtClean="0"/>
          </a:p>
          <a:p>
            <a:pPr lvl="2"/>
            <a:r>
              <a:rPr lang="en-US" dirty="0" smtClean="0"/>
              <a:t>Poor quantification and forecasting</a:t>
            </a:r>
            <a:endParaRPr lang="en-US" sz="2000" dirty="0" smtClean="0"/>
          </a:p>
          <a:p>
            <a:pPr lvl="2"/>
            <a:r>
              <a:rPr lang="en-US" dirty="0" smtClean="0"/>
              <a:t>Inadequate inventory management</a:t>
            </a:r>
          </a:p>
          <a:p>
            <a:pPr lvl="2"/>
            <a:r>
              <a:rPr lang="en-US" dirty="0" smtClean="0"/>
              <a:t>Unreliable supplies</a:t>
            </a:r>
          </a:p>
          <a:p>
            <a:pPr lvl="2"/>
            <a:r>
              <a:rPr lang="en-US" dirty="0" smtClean="0"/>
              <a:t>Inadequate distribution system</a:t>
            </a:r>
            <a:endParaRPr lang="en-US" sz="2000" dirty="0" smtClean="0"/>
          </a:p>
          <a:p>
            <a:pPr lvl="2"/>
            <a:r>
              <a:rPr lang="en-US" dirty="0" smtClean="0"/>
              <a:t>Inefficient management of procurement process</a:t>
            </a:r>
            <a:endParaRPr lang="en-US" sz="2000" dirty="0" smtClean="0"/>
          </a:p>
          <a:p>
            <a:pPr lvl="2"/>
            <a:r>
              <a:rPr lang="en-US" dirty="0" smtClean="0"/>
              <a:t>Lack of adequate laboratory facilities</a:t>
            </a:r>
            <a:endParaRPr lang="en-US" sz="2000" dirty="0" smtClean="0"/>
          </a:p>
          <a:p>
            <a:pPr lvl="2"/>
            <a:r>
              <a:rPr lang="en-US" dirty="0" smtClean="0"/>
              <a:t>Lack of facilities for dispensing</a:t>
            </a:r>
            <a:endParaRPr lang="en-US" dirty="0"/>
          </a:p>
        </p:txBody>
      </p:sp>
      <p:sp>
        <p:nvSpPr>
          <p:cNvPr id="4" name="Date Placeholder 3"/>
          <p:cNvSpPr>
            <a:spLocks noGrp="1"/>
          </p:cNvSpPr>
          <p:nvPr>
            <p:ph type="dt" sz="half" idx="10"/>
          </p:nvPr>
        </p:nvSpPr>
        <p:spPr/>
        <p:txBody>
          <a:bodyPr/>
          <a:lstStyle/>
          <a:p>
            <a:fld id="{FB3A4958-E7F7-4EF0-90CC-E000B83F8306}"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144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75313503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lvl="1"/>
            <a:r>
              <a:rPr lang="en-US" dirty="0" smtClean="0"/>
              <a:t>Legal and regulatory framework</a:t>
            </a:r>
            <a:endParaRPr lang="en-US" sz="2400" dirty="0" smtClean="0"/>
          </a:p>
          <a:p>
            <a:pPr lvl="2"/>
            <a:r>
              <a:rPr lang="en-US" dirty="0" smtClean="0"/>
              <a:t>Non-formal prescribers/dispensers </a:t>
            </a:r>
          </a:p>
          <a:p>
            <a:pPr lvl="2"/>
            <a:endParaRPr lang="en-US" sz="2000" dirty="0" smtClean="0"/>
          </a:p>
          <a:p>
            <a:pPr lvl="2"/>
            <a:r>
              <a:rPr lang="en-US" dirty="0" smtClean="0"/>
              <a:t>Out of date or no-existent standard treatment guideline (STG), drug list, formulary…</a:t>
            </a:r>
          </a:p>
          <a:p>
            <a:pPr lvl="2"/>
            <a:endParaRPr lang="en-US" sz="2000" dirty="0" smtClean="0"/>
          </a:p>
          <a:p>
            <a:pPr lvl="2"/>
            <a:r>
              <a:rPr lang="en-US" dirty="0" smtClean="0"/>
              <a:t>No drug and therapeutics committee (DTC) encouragement</a:t>
            </a:r>
          </a:p>
          <a:p>
            <a:pPr lvl="2"/>
            <a:endParaRPr lang="en-US" sz="2000" dirty="0" smtClean="0"/>
          </a:p>
          <a:p>
            <a:pPr lvl="2"/>
            <a:r>
              <a:rPr lang="en-US" dirty="0" smtClean="0"/>
              <a:t>No </a:t>
            </a:r>
            <a:r>
              <a:rPr lang="en-US" dirty="0" err="1" smtClean="0"/>
              <a:t>pharmacovigilance</a:t>
            </a:r>
            <a:r>
              <a:rPr lang="en-US" dirty="0" smtClean="0"/>
              <a:t> program</a:t>
            </a:r>
          </a:p>
          <a:p>
            <a:pPr lvl="2"/>
            <a:endParaRPr lang="en-US" sz="2000" dirty="0" smtClean="0"/>
          </a:p>
          <a:p>
            <a:pPr lvl="2"/>
            <a:r>
              <a:rPr lang="en-US" dirty="0" smtClean="0"/>
              <a:t>Inadequate medicine registration and quality assurance system</a:t>
            </a:r>
            <a:endParaRPr lang="en-US" sz="2400" dirty="0" smtClean="0"/>
          </a:p>
          <a:p>
            <a:endParaRPr lang="en-US" dirty="0"/>
          </a:p>
        </p:txBody>
      </p:sp>
      <p:sp>
        <p:nvSpPr>
          <p:cNvPr id="4" name="Date Placeholder 3"/>
          <p:cNvSpPr>
            <a:spLocks noGrp="1"/>
          </p:cNvSpPr>
          <p:nvPr>
            <p:ph type="dt" sz="half" idx="10"/>
          </p:nvPr>
        </p:nvSpPr>
        <p:spPr/>
        <p:txBody>
          <a:bodyPr/>
          <a:lstStyle/>
          <a:p>
            <a:fld id="{E5FE234D-C343-4E72-AAA9-510A8492A282}"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145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4602532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lvl="2"/>
            <a:r>
              <a:rPr lang="en-US" dirty="0" smtClean="0"/>
              <a:t>Lack of system for continuing medical education</a:t>
            </a:r>
          </a:p>
          <a:p>
            <a:pPr lvl="2"/>
            <a:endParaRPr lang="en-US" sz="2000" dirty="0" smtClean="0"/>
          </a:p>
          <a:p>
            <a:pPr lvl="2"/>
            <a:r>
              <a:rPr lang="en-US" dirty="0" smtClean="0"/>
              <a:t>Lack of financing and reimbursement mechanisms</a:t>
            </a:r>
          </a:p>
          <a:p>
            <a:pPr lvl="2"/>
            <a:endParaRPr lang="en-US" sz="2000" dirty="0" smtClean="0"/>
          </a:p>
          <a:p>
            <a:pPr lvl="2"/>
            <a:r>
              <a:rPr lang="en-US" dirty="0" smtClean="0"/>
              <a:t>Lack of regulation on drug promotion</a:t>
            </a:r>
          </a:p>
          <a:p>
            <a:pPr lvl="2"/>
            <a:endParaRPr lang="en-US" sz="2000" dirty="0" smtClean="0"/>
          </a:p>
          <a:p>
            <a:pPr lvl="2"/>
            <a:r>
              <a:rPr lang="en-US" dirty="0" smtClean="0"/>
              <a:t>Even in the presence of regulations, there may be lack of enforcement</a:t>
            </a:r>
            <a:endParaRPr lang="en-US" sz="2000" dirty="0" smtClean="0"/>
          </a:p>
          <a:p>
            <a:endParaRPr lang="en-US" dirty="0"/>
          </a:p>
        </p:txBody>
      </p:sp>
      <p:sp>
        <p:nvSpPr>
          <p:cNvPr id="4" name="Date Placeholder 3"/>
          <p:cNvSpPr>
            <a:spLocks noGrp="1"/>
          </p:cNvSpPr>
          <p:nvPr>
            <p:ph type="dt" sz="half" idx="10"/>
          </p:nvPr>
        </p:nvSpPr>
        <p:spPr/>
        <p:txBody>
          <a:bodyPr/>
          <a:lstStyle/>
          <a:p>
            <a:fld id="{23283CB1-7CBE-4BE0-8EFE-42B0059F08FD}"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146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421851793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pPr lvl="0">
              <a:buNone/>
            </a:pPr>
            <a:r>
              <a:rPr lang="en-US" dirty="0" smtClean="0"/>
              <a:t>c. </a:t>
            </a:r>
            <a:r>
              <a:rPr lang="en-US" b="1" dirty="0" smtClean="0"/>
              <a:t>Patient/client and community</a:t>
            </a:r>
          </a:p>
          <a:p>
            <a:pPr lvl="1"/>
            <a:r>
              <a:rPr lang="en-US" dirty="0" smtClean="0"/>
              <a:t>Perceived need for medicines</a:t>
            </a:r>
          </a:p>
          <a:p>
            <a:pPr lvl="1"/>
            <a:endParaRPr lang="en-US" dirty="0" smtClean="0"/>
          </a:p>
          <a:p>
            <a:pPr lvl="1"/>
            <a:r>
              <a:rPr lang="en-US" dirty="0" smtClean="0"/>
              <a:t>Perceived need for consulting health workers</a:t>
            </a:r>
          </a:p>
          <a:p>
            <a:pPr lvl="1"/>
            <a:endParaRPr lang="en-US" dirty="0" smtClean="0"/>
          </a:p>
          <a:p>
            <a:pPr lvl="1"/>
            <a:r>
              <a:rPr lang="en-US" dirty="0" smtClean="0"/>
              <a:t>Ideas about efficacy and safety</a:t>
            </a:r>
          </a:p>
          <a:p>
            <a:pPr lvl="1"/>
            <a:endParaRPr lang="en-US" dirty="0" smtClean="0"/>
          </a:p>
          <a:p>
            <a:pPr lvl="1"/>
            <a:r>
              <a:rPr lang="en-US" dirty="0" smtClean="0"/>
              <a:t>Uncertainty resulting in </a:t>
            </a:r>
            <a:r>
              <a:rPr lang="en-US" dirty="0" err="1" smtClean="0"/>
              <a:t>polytherapy</a:t>
            </a:r>
            <a:endParaRPr lang="en-US" dirty="0" smtClean="0"/>
          </a:p>
          <a:p>
            <a:pPr lvl="1"/>
            <a:endParaRPr lang="en-US" dirty="0" smtClean="0"/>
          </a:p>
          <a:p>
            <a:pPr lvl="1"/>
            <a:r>
              <a:rPr lang="en-US" dirty="0" smtClean="0"/>
              <a:t>Cost of medicines</a:t>
            </a:r>
          </a:p>
          <a:p>
            <a:pPr lvl="1"/>
            <a:endParaRPr lang="en-US" dirty="0" smtClean="0"/>
          </a:p>
          <a:p>
            <a:pPr lvl="1"/>
            <a:r>
              <a:rPr lang="en-US" dirty="0" smtClean="0"/>
              <a:t>Absence of social support</a:t>
            </a:r>
          </a:p>
          <a:p>
            <a:endParaRPr lang="en-US" dirty="0"/>
          </a:p>
        </p:txBody>
      </p:sp>
      <p:sp>
        <p:nvSpPr>
          <p:cNvPr id="4" name="Date Placeholder 3"/>
          <p:cNvSpPr>
            <a:spLocks noGrp="1"/>
          </p:cNvSpPr>
          <p:nvPr>
            <p:ph type="dt" sz="half" idx="10"/>
          </p:nvPr>
        </p:nvSpPr>
        <p:spPr/>
        <p:txBody>
          <a:bodyPr/>
          <a:lstStyle/>
          <a:p>
            <a:fld id="{C4439FDE-B1E8-4C05-8731-B12300D0D066}"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147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93103768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lvl="1"/>
            <a:r>
              <a:rPr lang="en-US" dirty="0" smtClean="0"/>
              <a:t>Inability to take time off work</a:t>
            </a:r>
          </a:p>
          <a:p>
            <a:pPr lvl="1"/>
            <a:endParaRPr lang="en-US" dirty="0" smtClean="0"/>
          </a:p>
          <a:p>
            <a:pPr lvl="1"/>
            <a:r>
              <a:rPr lang="en-US" dirty="0" smtClean="0"/>
              <a:t>Low literacy level</a:t>
            </a:r>
          </a:p>
          <a:p>
            <a:pPr lvl="1"/>
            <a:endParaRPr lang="en-US" dirty="0" smtClean="0"/>
          </a:p>
          <a:p>
            <a:pPr lvl="1"/>
            <a:r>
              <a:rPr lang="en-US" dirty="0" smtClean="0"/>
              <a:t>Medicine use culture</a:t>
            </a:r>
          </a:p>
          <a:p>
            <a:pPr lvl="1"/>
            <a:endParaRPr lang="en-US" dirty="0" smtClean="0"/>
          </a:p>
          <a:p>
            <a:pPr lvl="1"/>
            <a:r>
              <a:rPr lang="en-US" dirty="0" smtClean="0"/>
              <a:t>Medicine supply system</a:t>
            </a:r>
          </a:p>
          <a:p>
            <a:pPr lvl="1"/>
            <a:endParaRPr lang="en-US" dirty="0" smtClean="0"/>
          </a:p>
          <a:p>
            <a:pPr lvl="1"/>
            <a:r>
              <a:rPr lang="en-US" dirty="0" smtClean="0"/>
              <a:t>Quality of prescribing and dispensing</a:t>
            </a:r>
          </a:p>
          <a:p>
            <a:pPr lvl="1"/>
            <a:endParaRPr lang="en-US" dirty="0" smtClean="0"/>
          </a:p>
          <a:p>
            <a:pPr lvl="1"/>
            <a:r>
              <a:rPr lang="en-US" dirty="0" smtClean="0"/>
              <a:t>Therapy related factors</a:t>
            </a:r>
          </a:p>
          <a:p>
            <a:endParaRPr lang="en-US" dirty="0"/>
          </a:p>
        </p:txBody>
      </p:sp>
      <p:sp>
        <p:nvSpPr>
          <p:cNvPr id="4" name="Date Placeholder 3"/>
          <p:cNvSpPr>
            <a:spLocks noGrp="1"/>
          </p:cNvSpPr>
          <p:nvPr>
            <p:ph type="dt" sz="half" idx="10"/>
          </p:nvPr>
        </p:nvSpPr>
        <p:spPr/>
        <p:txBody>
          <a:bodyPr/>
          <a:lstStyle/>
          <a:p>
            <a:fld id="{B7156C29-127A-4376-B68A-2240BA3AC286}"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148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5151475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
            </a:r>
            <a:br>
              <a:rPr lang="en-US" sz="3600" b="1" dirty="0" smtClean="0"/>
            </a:br>
            <a:r>
              <a:rPr lang="en-US" sz="3600" b="1" dirty="0" smtClean="0"/>
              <a:t>Stepwise approach for promotion of rational drug use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pPr lvl="0"/>
            <a:r>
              <a:rPr lang="en-US" dirty="0" smtClean="0"/>
              <a:t>Assess current patterns of drug use, identify any problem and recognize the need for action</a:t>
            </a:r>
          </a:p>
          <a:p>
            <a:pPr lvl="0"/>
            <a:r>
              <a:rPr lang="en-US" dirty="0" smtClean="0"/>
              <a:t>Identify underlying causes and motivating factors</a:t>
            </a:r>
          </a:p>
          <a:p>
            <a:pPr lvl="0"/>
            <a:r>
              <a:rPr lang="en-US" dirty="0" smtClean="0"/>
              <a:t>List possible interventions</a:t>
            </a:r>
          </a:p>
          <a:p>
            <a:pPr lvl="0"/>
            <a:r>
              <a:rPr lang="en-US" dirty="0" smtClean="0"/>
              <a:t>Assess resources available for action</a:t>
            </a:r>
          </a:p>
          <a:p>
            <a:pPr lvl="0"/>
            <a:r>
              <a:rPr lang="en-US" dirty="0" smtClean="0"/>
              <a:t>Choose and carryout interventions</a:t>
            </a:r>
          </a:p>
          <a:p>
            <a:pPr lvl="0"/>
            <a:r>
              <a:rPr lang="en-US" dirty="0" smtClean="0"/>
              <a:t>Monitor the impact and restructure the intervention</a:t>
            </a:r>
          </a:p>
          <a:p>
            <a:endParaRPr lang="en-US" dirty="0"/>
          </a:p>
        </p:txBody>
      </p:sp>
      <p:sp>
        <p:nvSpPr>
          <p:cNvPr id="4" name="Date Placeholder 3"/>
          <p:cNvSpPr>
            <a:spLocks noGrp="1"/>
          </p:cNvSpPr>
          <p:nvPr>
            <p:ph type="dt" sz="half" idx="10"/>
          </p:nvPr>
        </p:nvSpPr>
        <p:spPr/>
        <p:txBody>
          <a:bodyPr/>
          <a:lstStyle/>
          <a:p>
            <a:fld id="{C05EB5BD-F4E5-4719-81F7-A8B30E7CD870}"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149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211932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14400"/>
            <a:ext cx="7772400" cy="1470025"/>
          </a:xfrm>
        </p:spPr>
        <p:txBody>
          <a:bodyPr/>
          <a:lstStyle/>
          <a:p>
            <a:r>
              <a:rPr lang="en-US" b="1" dirty="0" smtClean="0"/>
              <a:t>CHAPTER THREE</a:t>
            </a:r>
            <a:endParaRPr lang="en-US" b="1" dirty="0"/>
          </a:p>
        </p:txBody>
      </p:sp>
      <p:sp>
        <p:nvSpPr>
          <p:cNvPr id="6" name="Title 3"/>
          <p:cNvSpPr txBox="1">
            <a:spLocks/>
          </p:cNvSpPr>
          <p:nvPr/>
        </p:nvSpPr>
        <p:spPr>
          <a:xfrm>
            <a:off x="914400" y="2743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DRUG MANAGEMENT CYCLE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2" name="Date Placeholder 1"/>
          <p:cNvSpPr>
            <a:spLocks noGrp="1"/>
          </p:cNvSpPr>
          <p:nvPr>
            <p:ph type="dt" sz="half" idx="10"/>
          </p:nvPr>
        </p:nvSpPr>
        <p:spPr/>
        <p:txBody>
          <a:bodyPr/>
          <a:lstStyle/>
          <a:p>
            <a:fld id="{99331BEB-1C9E-4A91-92EA-124CAB397BEA}" type="datetime1">
              <a:rPr lang="en-US" smtClean="0"/>
              <a:t>4/25/2020</a:t>
            </a:fld>
            <a:endParaRPr lang="en-US"/>
          </a:p>
        </p:txBody>
      </p:sp>
      <p:sp>
        <p:nvSpPr>
          <p:cNvPr id="3" name="Footer Placeholder 2"/>
          <p:cNvSpPr>
            <a:spLocks noGrp="1"/>
          </p:cNvSpPr>
          <p:nvPr>
            <p:ph type="ftr" sz="quarter" idx="11"/>
          </p:nvPr>
        </p:nvSpPr>
        <p:spPr/>
        <p:txBody>
          <a:bodyPr/>
          <a:lstStyle/>
          <a:p>
            <a:r>
              <a:rPr lang="en-US" smtClean="0"/>
              <a:t>Drug Supply Management</a:t>
            </a:r>
            <a:endParaRPr lang="en-US"/>
          </a:p>
        </p:txBody>
      </p:sp>
      <p:sp>
        <p:nvSpPr>
          <p:cNvPr id="5" name="Slide Number Placeholder 4"/>
          <p:cNvSpPr>
            <a:spLocks noGrp="1"/>
          </p:cNvSpPr>
          <p:nvPr>
            <p:ph type="sldNum" sz="quarter" idx="12"/>
          </p:nvPr>
        </p:nvSpPr>
        <p:spPr/>
        <p:txBody>
          <a:bodyPr/>
          <a:lstStyle/>
          <a:p>
            <a:fld id="{1CD2F681-1A86-4E8F-BCBD-B1ED175AC95E}" type="slidenum">
              <a:rPr lang="en-US" smtClean="0"/>
              <a:pPr/>
              <a:t>15</a:t>
            </a:fld>
            <a:endParaRPr lang="en-US"/>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1E69840B-F5C2-4282-8706-E0082BFCF399}" type="datetime1">
              <a:rPr lang="en-US" smtClean="0">
                <a:solidFill>
                  <a:prstClr val="black">
                    <a:tint val="75000"/>
                  </a:prstClr>
                </a:solidFill>
              </a:rPr>
              <a:t>4/25/2020</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E8A7A1-7F62-4EE3-8551-7DFB7A704D34}" type="slidenum">
              <a:rPr lang="en-US" smtClean="0">
                <a:solidFill>
                  <a:prstClr val="black">
                    <a:tint val="75000"/>
                  </a:prstClr>
                </a:solidFill>
              </a:rPr>
              <a:pPr/>
              <a:t>150</a:t>
            </a:fld>
            <a:endParaRPr lang="en-US">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2073699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
            </a:r>
            <a:br>
              <a:rPr lang="en-US" sz="3200" b="1" dirty="0" smtClean="0"/>
            </a:br>
            <a:r>
              <a:rPr lang="en-US" sz="3200" b="1" dirty="0" smtClean="0"/>
              <a:t>Interventions/strategies to improve drug use</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normAutofit fontScale="85000" lnSpcReduction="10000"/>
          </a:bodyPr>
          <a:lstStyle/>
          <a:p>
            <a:pPr lvl="0"/>
            <a:r>
              <a:rPr lang="en-US" dirty="0" smtClean="0"/>
              <a:t>They can be classified in to three major strategies:</a:t>
            </a:r>
            <a:endParaRPr lang="en-US" sz="2800" dirty="0" smtClean="0"/>
          </a:p>
          <a:p>
            <a:pPr lvl="1"/>
            <a:r>
              <a:rPr lang="en-US" dirty="0" smtClean="0"/>
              <a:t>Educational</a:t>
            </a:r>
            <a:endParaRPr lang="en-US" sz="2400" dirty="0" smtClean="0"/>
          </a:p>
          <a:p>
            <a:pPr lvl="1"/>
            <a:r>
              <a:rPr lang="en-US" dirty="0" smtClean="0"/>
              <a:t>Regulatory</a:t>
            </a:r>
            <a:endParaRPr lang="en-US" sz="2400" dirty="0" smtClean="0"/>
          </a:p>
          <a:p>
            <a:pPr lvl="1"/>
            <a:r>
              <a:rPr lang="en-US" dirty="0" smtClean="0"/>
              <a:t>Managerial </a:t>
            </a:r>
            <a:endParaRPr lang="en-US" sz="1800" dirty="0" smtClean="0"/>
          </a:p>
          <a:p>
            <a:pPr lvl="0"/>
            <a:endParaRPr lang="en-US" dirty="0" smtClean="0"/>
          </a:p>
          <a:p>
            <a:pPr lvl="0">
              <a:buNone/>
            </a:pPr>
            <a:r>
              <a:rPr lang="en-US" b="1" dirty="0" smtClean="0"/>
              <a:t>Educational:</a:t>
            </a:r>
          </a:p>
          <a:p>
            <a:pPr lvl="0"/>
            <a:r>
              <a:rPr lang="en-US" dirty="0" smtClean="0"/>
              <a:t>Is intended to persuade individuals by providing information</a:t>
            </a:r>
            <a:endParaRPr lang="en-US" sz="2800" dirty="0" smtClean="0"/>
          </a:p>
          <a:p>
            <a:pPr lvl="0"/>
            <a:r>
              <a:rPr lang="en-US" dirty="0" smtClean="0"/>
              <a:t>It may include training, provision of printed materials and education</a:t>
            </a:r>
            <a:endParaRPr lang="en-US" sz="2800" dirty="0" smtClean="0"/>
          </a:p>
          <a:p>
            <a:endParaRPr lang="en-US" dirty="0"/>
          </a:p>
        </p:txBody>
      </p:sp>
      <p:sp>
        <p:nvSpPr>
          <p:cNvPr id="4" name="Date Placeholder 3"/>
          <p:cNvSpPr>
            <a:spLocks noGrp="1"/>
          </p:cNvSpPr>
          <p:nvPr>
            <p:ph type="dt" sz="half" idx="10"/>
          </p:nvPr>
        </p:nvSpPr>
        <p:spPr/>
        <p:txBody>
          <a:bodyPr/>
          <a:lstStyle/>
          <a:p>
            <a:fld id="{6EE595F8-F2C2-49BF-8D88-F7C11BADE8EC}"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151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51739112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7500" lnSpcReduction="20000"/>
          </a:bodyPr>
          <a:lstStyle/>
          <a:p>
            <a:pPr>
              <a:buNone/>
            </a:pPr>
            <a:r>
              <a:rPr lang="en-US" sz="3500" b="1" dirty="0" smtClean="0"/>
              <a:t>Managerial:</a:t>
            </a:r>
          </a:p>
          <a:p>
            <a:r>
              <a:rPr lang="en-US" sz="3500" dirty="0" smtClean="0"/>
              <a:t>Is used to guide action (decision making)</a:t>
            </a:r>
          </a:p>
          <a:p>
            <a:pPr lvl="0"/>
            <a:r>
              <a:rPr lang="en-US" sz="3500" dirty="0" smtClean="0"/>
              <a:t>Example:</a:t>
            </a:r>
          </a:p>
          <a:p>
            <a:pPr lvl="1"/>
            <a:r>
              <a:rPr lang="en-US" sz="3500" dirty="0" smtClean="0"/>
              <a:t>Drug list, STG</a:t>
            </a:r>
          </a:p>
          <a:p>
            <a:pPr lvl="1"/>
            <a:r>
              <a:rPr lang="en-US" sz="3500" dirty="0" smtClean="0"/>
              <a:t>Drug utilization review and feedback</a:t>
            </a:r>
          </a:p>
          <a:p>
            <a:endParaRPr lang="en-US" sz="3500" i="1" dirty="0" smtClean="0"/>
          </a:p>
          <a:p>
            <a:pPr>
              <a:buNone/>
            </a:pPr>
            <a:r>
              <a:rPr lang="en-US" sz="3500" b="1" i="1" dirty="0" smtClean="0"/>
              <a:t>Regulatory: </a:t>
            </a:r>
            <a:endParaRPr lang="en-US" sz="3500" b="1" dirty="0" smtClean="0"/>
          </a:p>
          <a:p>
            <a:pPr lvl="0"/>
            <a:r>
              <a:rPr lang="en-US" sz="3500" dirty="0" smtClean="0"/>
              <a:t>Aimed to enforce decisions</a:t>
            </a:r>
          </a:p>
          <a:p>
            <a:pPr lvl="0"/>
            <a:r>
              <a:rPr lang="en-US" sz="3500" dirty="0" smtClean="0"/>
              <a:t>Example:</a:t>
            </a:r>
          </a:p>
          <a:p>
            <a:pPr lvl="1"/>
            <a:r>
              <a:rPr lang="en-US" sz="3500" dirty="0" smtClean="0"/>
              <a:t>Drug registration regulation</a:t>
            </a:r>
          </a:p>
          <a:p>
            <a:pPr lvl="1"/>
            <a:r>
              <a:rPr lang="en-US" sz="3500" dirty="0" smtClean="0"/>
              <a:t>Generic policy</a:t>
            </a:r>
          </a:p>
          <a:p>
            <a:pPr lvl="1"/>
            <a:r>
              <a:rPr lang="en-US" sz="3500" dirty="0" smtClean="0"/>
              <a:t>Prescribing and dispensing restrictions</a:t>
            </a:r>
          </a:p>
          <a:p>
            <a:pPr lvl="1"/>
            <a:r>
              <a:rPr lang="en-US" sz="3500" dirty="0" smtClean="0"/>
              <a:t>Level of use restrictions</a:t>
            </a:r>
          </a:p>
          <a:p>
            <a:endParaRPr lang="en-US" dirty="0"/>
          </a:p>
        </p:txBody>
      </p:sp>
      <p:sp>
        <p:nvSpPr>
          <p:cNvPr id="4" name="Date Placeholder 3"/>
          <p:cNvSpPr>
            <a:spLocks noGrp="1"/>
          </p:cNvSpPr>
          <p:nvPr>
            <p:ph type="dt" sz="half" idx="10"/>
          </p:nvPr>
        </p:nvSpPr>
        <p:spPr/>
        <p:txBody>
          <a:bodyPr/>
          <a:lstStyle/>
          <a:p>
            <a:fld id="{AB595987-7EC0-43C7-9EE7-F04A7C3612BC}"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152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60318911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200" b="1" dirty="0" smtClean="0"/>
              <a:t/>
            </a:r>
            <a:br>
              <a:rPr lang="en-US" sz="3200" b="1" dirty="0" smtClean="0"/>
            </a:br>
            <a:r>
              <a:rPr lang="en-US" sz="3200" b="1" dirty="0" smtClean="0"/>
              <a:t>Characteristics of effective interventions:</a:t>
            </a:r>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1295400"/>
            <a:ext cx="8229600" cy="4830763"/>
          </a:xfrm>
        </p:spPr>
        <p:txBody>
          <a:bodyPr>
            <a:normAutofit lnSpcReduction="10000"/>
          </a:bodyPr>
          <a:lstStyle/>
          <a:p>
            <a:pPr lvl="0"/>
            <a:r>
              <a:rPr lang="en-US" dirty="0" smtClean="0"/>
              <a:t>Identify key influence factors</a:t>
            </a:r>
          </a:p>
          <a:p>
            <a:pPr lvl="0"/>
            <a:r>
              <a:rPr lang="en-US" dirty="0" smtClean="0"/>
              <a:t>Target individuals or groups with the worst practice</a:t>
            </a:r>
          </a:p>
          <a:p>
            <a:pPr lvl="0"/>
            <a:r>
              <a:rPr lang="en-US" dirty="0" smtClean="0"/>
              <a:t>Use credible information sources</a:t>
            </a:r>
          </a:p>
          <a:p>
            <a:pPr lvl="0"/>
            <a:r>
              <a:rPr lang="en-US" dirty="0" smtClean="0"/>
              <a:t>Use credible communication channels</a:t>
            </a:r>
          </a:p>
          <a:p>
            <a:pPr lvl="0"/>
            <a:r>
              <a:rPr lang="en-US" dirty="0" smtClean="0"/>
              <a:t>Use personal contact whenever possible</a:t>
            </a:r>
          </a:p>
          <a:p>
            <a:pPr lvl="0"/>
            <a:r>
              <a:rPr lang="en-US" dirty="0" smtClean="0"/>
              <a:t>Limit the number of messages using different media</a:t>
            </a:r>
          </a:p>
          <a:p>
            <a:pPr lvl="0"/>
            <a:r>
              <a:rPr lang="en-US" dirty="0" smtClean="0"/>
              <a:t>Provide better alternatives</a:t>
            </a:r>
          </a:p>
          <a:p>
            <a:endParaRPr lang="en-US" dirty="0"/>
          </a:p>
        </p:txBody>
      </p:sp>
      <p:sp>
        <p:nvSpPr>
          <p:cNvPr id="4" name="Date Placeholder 3"/>
          <p:cNvSpPr>
            <a:spLocks noGrp="1"/>
          </p:cNvSpPr>
          <p:nvPr>
            <p:ph type="dt" sz="half" idx="10"/>
          </p:nvPr>
        </p:nvSpPr>
        <p:spPr/>
        <p:txBody>
          <a:bodyPr/>
          <a:lstStyle/>
          <a:p>
            <a:fld id="{06B383D8-60B9-4923-8D46-30BBF884934C}"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8A7A1-7F62-4EE3-8551-7DFB7A704D34}" type="slidenum">
              <a:rPr lang="en-US" smtClean="0">
                <a:solidFill>
                  <a:prstClr val="black">
                    <a:tint val="75000"/>
                  </a:prstClr>
                </a:solidFill>
              </a:rPr>
              <a:pPr/>
              <a:t>153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802599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r>
              <a:rPr lang="en-US" b="1" dirty="0" smtClean="0"/>
              <a:t>CHAPTER FOUR</a:t>
            </a:r>
            <a:br>
              <a:rPr lang="en-US" b="1" dirty="0" smtClean="0"/>
            </a:br>
            <a:r>
              <a:rPr lang="en-US" b="1" dirty="0" smtClean="0"/>
              <a:t>INVESTIGATING DRUG USE</a:t>
            </a:r>
            <a:endParaRPr lang="en-US" b="1" dirty="0"/>
          </a:p>
        </p:txBody>
      </p:sp>
      <p:sp>
        <p:nvSpPr>
          <p:cNvPr id="3" name="Date Placeholder 2"/>
          <p:cNvSpPr>
            <a:spLocks noGrp="1"/>
          </p:cNvSpPr>
          <p:nvPr>
            <p:ph type="dt" sz="half" idx="10"/>
          </p:nvPr>
        </p:nvSpPr>
        <p:spPr/>
        <p:txBody>
          <a:bodyPr/>
          <a:lstStyle/>
          <a:p>
            <a:fld id="{66F5DD2D-3F00-43ED-95CF-3FCD8D0F123D}" type="datetime1">
              <a:rPr lang="en-US" smtClean="0"/>
              <a:t>4/25/2020</a:t>
            </a:fld>
            <a:endParaRPr lang="en-US"/>
          </a:p>
        </p:txBody>
      </p:sp>
      <p:sp>
        <p:nvSpPr>
          <p:cNvPr id="4" name="Slide Number Placeholder 3"/>
          <p:cNvSpPr>
            <a:spLocks noGrp="1"/>
          </p:cNvSpPr>
          <p:nvPr>
            <p:ph type="sldNum" sz="quarter" idx="12"/>
          </p:nvPr>
        </p:nvSpPr>
        <p:spPr/>
        <p:txBody>
          <a:bodyPr/>
          <a:lstStyle/>
          <a:p>
            <a:fld id="{D702DC94-CB48-427D-A6AA-967E503B8902}" type="slidenum">
              <a:rPr lang="en-US" smtClean="0"/>
              <a:pPr/>
              <a:t>154</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189197445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Explain the need to investigate drug use</a:t>
            </a:r>
          </a:p>
          <a:p>
            <a:r>
              <a:rPr lang="en-US" dirty="0" smtClean="0"/>
              <a:t> Describe methods of investigating drug use</a:t>
            </a:r>
            <a:endParaRPr lang="en-US" dirty="0"/>
          </a:p>
        </p:txBody>
      </p:sp>
      <p:sp>
        <p:nvSpPr>
          <p:cNvPr id="4" name="Date Placeholder 3"/>
          <p:cNvSpPr>
            <a:spLocks noGrp="1"/>
          </p:cNvSpPr>
          <p:nvPr>
            <p:ph type="dt" sz="half" idx="10"/>
          </p:nvPr>
        </p:nvSpPr>
        <p:spPr/>
        <p:txBody>
          <a:bodyPr/>
          <a:lstStyle/>
          <a:p>
            <a:fld id="{69E6FC86-26EB-4BFA-9CF6-F4A0FCF648AF}"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D702DC94-CB48-427D-A6AA-967E503B8902}" type="slidenum">
              <a:rPr lang="en-US" smtClean="0"/>
              <a:pPr/>
              <a:t>155</a:t>
            </a:fld>
            <a:endParaRPr lang="en-US"/>
          </a:p>
        </p:txBody>
      </p:sp>
    </p:spTree>
    <p:extLst>
      <p:ext uri="{BB962C8B-B14F-4D97-AF65-F5344CB8AC3E}">
        <p14:creationId xmlns:p14="http://schemas.microsoft.com/office/powerpoint/2010/main" val="178594272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need for investigating medicine use</a:t>
            </a:r>
          </a:p>
          <a:p>
            <a:r>
              <a:rPr lang="en-US" dirty="0" smtClean="0"/>
              <a:t>Quantitative methods:</a:t>
            </a:r>
          </a:p>
          <a:p>
            <a:pPr lvl="1"/>
            <a:r>
              <a:rPr lang="en-US" dirty="0" smtClean="0"/>
              <a:t>WHO drug use indicators</a:t>
            </a:r>
          </a:p>
          <a:p>
            <a:pPr lvl="1"/>
            <a:r>
              <a:rPr lang="en-US" dirty="0" smtClean="0"/>
              <a:t>Drug use studies based on aggregate data (DDD, ABC, VEN)</a:t>
            </a:r>
          </a:p>
          <a:p>
            <a:pPr lvl="1"/>
            <a:r>
              <a:rPr lang="en-US" dirty="0" smtClean="0"/>
              <a:t>Other drug use studies</a:t>
            </a:r>
          </a:p>
          <a:p>
            <a:r>
              <a:rPr lang="en-US" dirty="0" smtClean="0"/>
              <a:t>Qualitative methods:</a:t>
            </a:r>
          </a:p>
          <a:p>
            <a:pPr lvl="1"/>
            <a:r>
              <a:rPr lang="en-US" dirty="0" smtClean="0"/>
              <a:t>Focused Group Discussion (FGD)</a:t>
            </a:r>
          </a:p>
          <a:p>
            <a:pPr lvl="1"/>
            <a:r>
              <a:rPr lang="en-US" dirty="0" smtClean="0"/>
              <a:t>In-depth Interview</a:t>
            </a:r>
          </a:p>
          <a:p>
            <a:pPr lvl="1"/>
            <a:r>
              <a:rPr lang="en-US" dirty="0" smtClean="0"/>
              <a:t>Structured Observation</a:t>
            </a:r>
          </a:p>
          <a:p>
            <a:pPr lvl="1"/>
            <a:endParaRPr lang="en-US" dirty="0"/>
          </a:p>
        </p:txBody>
      </p:sp>
      <p:sp>
        <p:nvSpPr>
          <p:cNvPr id="4" name="Date Placeholder 3"/>
          <p:cNvSpPr>
            <a:spLocks noGrp="1"/>
          </p:cNvSpPr>
          <p:nvPr>
            <p:ph type="dt" sz="half" idx="10"/>
          </p:nvPr>
        </p:nvSpPr>
        <p:spPr/>
        <p:txBody>
          <a:bodyPr/>
          <a:lstStyle/>
          <a:p>
            <a:fld id="{05575A1B-A81A-43B8-8212-927A11B90058}" type="datetime1">
              <a:rPr lang="en-US" smtClean="0"/>
              <a:t>4/25/2020</a:t>
            </a:fld>
            <a:endParaRPr lang="en-US"/>
          </a:p>
        </p:txBody>
      </p:sp>
      <p:sp>
        <p:nvSpPr>
          <p:cNvPr id="5" name="Slide Number Placeholder 4"/>
          <p:cNvSpPr>
            <a:spLocks noGrp="1"/>
          </p:cNvSpPr>
          <p:nvPr>
            <p:ph type="sldNum" sz="quarter" idx="12"/>
          </p:nvPr>
        </p:nvSpPr>
        <p:spPr/>
        <p:txBody>
          <a:bodyPr/>
          <a:lstStyle/>
          <a:p>
            <a:fld id="{D702DC94-CB48-427D-A6AA-967E503B8902}" type="slidenum">
              <a:rPr lang="en-US" smtClean="0"/>
              <a:pPr/>
              <a:t>156</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311125701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lstStyle/>
          <a:p>
            <a:r>
              <a:rPr lang="en-US" dirty="0" smtClean="0"/>
              <a:t>Major reasons for investigating drug use:</a:t>
            </a:r>
          </a:p>
          <a:p>
            <a:pPr lvl="1"/>
            <a:r>
              <a:rPr lang="en-US" dirty="0" smtClean="0"/>
              <a:t>To describe current patterns of drug use</a:t>
            </a:r>
          </a:p>
          <a:p>
            <a:pPr lvl="1"/>
            <a:endParaRPr lang="en-US" dirty="0" smtClean="0"/>
          </a:p>
          <a:p>
            <a:pPr lvl="1"/>
            <a:r>
              <a:rPr lang="en-US" dirty="0" smtClean="0"/>
              <a:t>To identify drug use problems and underlying problems</a:t>
            </a:r>
          </a:p>
          <a:p>
            <a:pPr lvl="1"/>
            <a:endParaRPr lang="en-US" dirty="0" smtClean="0"/>
          </a:p>
          <a:p>
            <a:pPr lvl="1"/>
            <a:r>
              <a:rPr lang="en-US" dirty="0" smtClean="0"/>
              <a:t>To monitor drug use over time</a:t>
            </a:r>
          </a:p>
          <a:p>
            <a:pPr lvl="1"/>
            <a:endParaRPr lang="en-US" dirty="0" smtClean="0"/>
          </a:p>
          <a:p>
            <a:r>
              <a:rPr lang="en-US" dirty="0" smtClean="0"/>
              <a:t>Methods for assessing drug use</a:t>
            </a:r>
          </a:p>
          <a:p>
            <a:pPr lvl="1"/>
            <a:r>
              <a:rPr lang="en-US" dirty="0" smtClean="0"/>
              <a:t>Quantitative methods</a:t>
            </a:r>
          </a:p>
          <a:p>
            <a:pPr lvl="1"/>
            <a:r>
              <a:rPr lang="en-US" dirty="0" smtClean="0"/>
              <a:t>Qualitative methods</a:t>
            </a:r>
            <a:endParaRPr lang="en-US" dirty="0"/>
          </a:p>
        </p:txBody>
      </p:sp>
      <p:sp>
        <p:nvSpPr>
          <p:cNvPr id="4" name="Date Placeholder 3"/>
          <p:cNvSpPr>
            <a:spLocks noGrp="1"/>
          </p:cNvSpPr>
          <p:nvPr>
            <p:ph type="dt" sz="half" idx="10"/>
          </p:nvPr>
        </p:nvSpPr>
        <p:spPr/>
        <p:txBody>
          <a:bodyPr/>
          <a:lstStyle/>
          <a:p>
            <a:fld id="{13D37652-350C-4777-AB45-BD9F5EB0521C}" type="datetime1">
              <a:rPr lang="en-US" smtClean="0"/>
              <a:t>4/25/2020</a:t>
            </a:fld>
            <a:endParaRPr lang="en-US"/>
          </a:p>
        </p:txBody>
      </p:sp>
      <p:sp>
        <p:nvSpPr>
          <p:cNvPr id="5" name="Slide Number Placeholder 4"/>
          <p:cNvSpPr>
            <a:spLocks noGrp="1"/>
          </p:cNvSpPr>
          <p:nvPr>
            <p:ph type="sldNum" sz="quarter" idx="12"/>
          </p:nvPr>
        </p:nvSpPr>
        <p:spPr/>
        <p:txBody>
          <a:bodyPr/>
          <a:lstStyle/>
          <a:p>
            <a:fld id="{D702DC94-CB48-427D-A6AA-967E503B8902}" type="slidenum">
              <a:rPr lang="en-US" smtClean="0"/>
              <a:pPr/>
              <a:t>157</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1699484789"/>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Quantitative Methods</a:t>
            </a:r>
            <a:endParaRPr lang="en-US" b="1"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Are used to describe how often certain drug use practices occur</a:t>
            </a:r>
            <a:endParaRPr lang="en-US" dirty="0"/>
          </a:p>
        </p:txBody>
      </p:sp>
      <p:sp>
        <p:nvSpPr>
          <p:cNvPr id="4" name="Date Placeholder 3"/>
          <p:cNvSpPr>
            <a:spLocks noGrp="1"/>
          </p:cNvSpPr>
          <p:nvPr>
            <p:ph type="dt" sz="half" idx="10"/>
          </p:nvPr>
        </p:nvSpPr>
        <p:spPr/>
        <p:txBody>
          <a:bodyPr/>
          <a:lstStyle/>
          <a:p>
            <a:fld id="{CB50A0A4-688D-458A-817D-16B4F407B198}" type="datetime1">
              <a:rPr lang="en-US" smtClean="0"/>
              <a:t>4/25/2020</a:t>
            </a:fld>
            <a:endParaRPr lang="en-US"/>
          </a:p>
        </p:txBody>
      </p:sp>
      <p:sp>
        <p:nvSpPr>
          <p:cNvPr id="5" name="Slide Number Placeholder 4"/>
          <p:cNvSpPr>
            <a:spLocks noGrp="1"/>
          </p:cNvSpPr>
          <p:nvPr>
            <p:ph type="sldNum" sz="quarter" idx="12"/>
          </p:nvPr>
        </p:nvSpPr>
        <p:spPr/>
        <p:txBody>
          <a:bodyPr/>
          <a:lstStyle/>
          <a:p>
            <a:fld id="{D702DC94-CB48-427D-A6AA-967E503B8902}" type="slidenum">
              <a:rPr lang="en-US" smtClean="0"/>
              <a:pPr/>
              <a:t>158</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429134807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WHO drug use indicators</a:t>
            </a:r>
            <a:endParaRPr lang="en-US" b="1" dirty="0"/>
          </a:p>
        </p:txBody>
      </p:sp>
      <p:sp>
        <p:nvSpPr>
          <p:cNvPr id="3" name="Content Placeholder 2"/>
          <p:cNvSpPr>
            <a:spLocks noGrp="1"/>
          </p:cNvSpPr>
          <p:nvPr>
            <p:ph idx="1"/>
          </p:nvPr>
        </p:nvSpPr>
        <p:spPr/>
        <p:txBody>
          <a:bodyPr/>
          <a:lstStyle/>
          <a:p>
            <a:pPr>
              <a:buNone/>
            </a:pPr>
            <a:r>
              <a:rPr lang="en-US" dirty="0" smtClean="0"/>
              <a:t>A. Core drug use indicators (12)</a:t>
            </a:r>
          </a:p>
          <a:p>
            <a:pPr lvl="1">
              <a:buNone/>
            </a:pPr>
            <a:r>
              <a:rPr lang="en-US" dirty="0" smtClean="0"/>
              <a:t>I. Prescribing indicators</a:t>
            </a:r>
          </a:p>
          <a:p>
            <a:pPr lvl="1">
              <a:buNone/>
            </a:pPr>
            <a:r>
              <a:rPr lang="en-US" dirty="0" smtClean="0"/>
              <a:t>II. Patient-care indicators</a:t>
            </a:r>
          </a:p>
          <a:p>
            <a:pPr lvl="1">
              <a:buNone/>
            </a:pPr>
            <a:r>
              <a:rPr lang="en-US" dirty="0" smtClean="0"/>
              <a:t>III. Health facility indicators</a:t>
            </a:r>
          </a:p>
          <a:p>
            <a:pPr lvl="1"/>
            <a:endParaRPr lang="en-US" dirty="0" smtClean="0"/>
          </a:p>
          <a:p>
            <a:pPr>
              <a:buNone/>
            </a:pPr>
            <a:r>
              <a:rPr lang="en-US" dirty="0" smtClean="0"/>
              <a:t>B. Complementary drug use indicators (7)</a:t>
            </a:r>
            <a:endParaRPr lang="en-US" dirty="0"/>
          </a:p>
        </p:txBody>
      </p:sp>
      <p:sp>
        <p:nvSpPr>
          <p:cNvPr id="4" name="Date Placeholder 3"/>
          <p:cNvSpPr>
            <a:spLocks noGrp="1"/>
          </p:cNvSpPr>
          <p:nvPr>
            <p:ph type="dt" sz="half" idx="10"/>
          </p:nvPr>
        </p:nvSpPr>
        <p:spPr/>
        <p:txBody>
          <a:bodyPr/>
          <a:lstStyle/>
          <a:p>
            <a:fld id="{93559F5E-A406-4CD1-AAB9-9AA24B327763}" type="datetime1">
              <a:rPr lang="en-US" smtClean="0"/>
              <a:t>4/25/2020</a:t>
            </a:fld>
            <a:endParaRPr lang="en-US"/>
          </a:p>
        </p:txBody>
      </p:sp>
      <p:sp>
        <p:nvSpPr>
          <p:cNvPr id="5" name="Slide Number Placeholder 4"/>
          <p:cNvSpPr>
            <a:spLocks noGrp="1"/>
          </p:cNvSpPr>
          <p:nvPr>
            <p:ph type="sldNum" sz="quarter" idx="12"/>
          </p:nvPr>
        </p:nvSpPr>
        <p:spPr/>
        <p:txBody>
          <a:bodyPr/>
          <a:lstStyle/>
          <a:p>
            <a:fld id="{D702DC94-CB48-427D-A6AA-967E503B8902}" type="slidenum">
              <a:rPr lang="en-US" smtClean="0"/>
              <a:pPr/>
              <a:t>159</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3871458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r>
              <a:rPr lang="en-US" dirty="0" smtClean="0"/>
              <a:t>Discuss components of drug management cycle (selection, quantification, procurement, distribution and drug use)</a:t>
            </a:r>
          </a:p>
        </p:txBody>
      </p:sp>
      <p:sp>
        <p:nvSpPr>
          <p:cNvPr id="4" name="Date Placeholder 3"/>
          <p:cNvSpPr>
            <a:spLocks noGrp="1"/>
          </p:cNvSpPr>
          <p:nvPr>
            <p:ph type="dt" sz="half" idx="10"/>
          </p:nvPr>
        </p:nvSpPr>
        <p:spPr/>
        <p:txBody>
          <a:bodyPr/>
          <a:lstStyle/>
          <a:p>
            <a:fld id="{3D3DE825-F3BF-4DAF-AAFA-E2379DDE347F}"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1CD2F681-1A86-4E8F-BCBD-B1ED175AC95E}" type="slidenum">
              <a:rPr lang="en-US" smtClean="0"/>
              <a:pPr/>
              <a:t>16</a:t>
            </a:fld>
            <a:endParaRPr lang="en-US"/>
          </a:p>
        </p:txBody>
      </p:sp>
    </p:spTree>
    <p:extLst>
      <p:ext uri="{BB962C8B-B14F-4D97-AF65-F5344CB8AC3E}">
        <p14:creationId xmlns:p14="http://schemas.microsoft.com/office/powerpoint/2010/main" val="1572300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3600" b="1" dirty="0" smtClean="0"/>
              <a:t>A. Core drug use indicators (12)</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lstStyle/>
          <a:p>
            <a:pPr algn="ctr">
              <a:buNone/>
            </a:pPr>
            <a:r>
              <a:rPr lang="en-US" sz="4400" dirty="0" smtClean="0"/>
              <a:t>I. Prescribing indicators (5)</a:t>
            </a:r>
          </a:p>
          <a:p>
            <a:endParaRPr lang="en-US" dirty="0" smtClean="0"/>
          </a:p>
          <a:p>
            <a:r>
              <a:rPr lang="en-US" dirty="0" smtClean="0"/>
              <a:t>Average number of drugs per encounter</a:t>
            </a:r>
          </a:p>
          <a:p>
            <a:r>
              <a:rPr lang="en-US" dirty="0" smtClean="0"/>
              <a:t>% of drugs prescribed by generic name</a:t>
            </a:r>
          </a:p>
          <a:p>
            <a:r>
              <a:rPr lang="en-US" dirty="0" smtClean="0"/>
              <a:t>% of encounters with an antibiotic prescribed</a:t>
            </a:r>
          </a:p>
          <a:p>
            <a:r>
              <a:rPr lang="en-US" dirty="0" smtClean="0"/>
              <a:t>% of encounters with an injection prescribed</a:t>
            </a:r>
          </a:p>
          <a:p>
            <a:r>
              <a:rPr lang="en-US" dirty="0" smtClean="0"/>
              <a:t>% of drugs prescribed from drug list/formulary</a:t>
            </a:r>
          </a:p>
          <a:p>
            <a:endParaRPr lang="en-US" dirty="0"/>
          </a:p>
        </p:txBody>
      </p:sp>
      <p:sp>
        <p:nvSpPr>
          <p:cNvPr id="4" name="Date Placeholder 3"/>
          <p:cNvSpPr>
            <a:spLocks noGrp="1"/>
          </p:cNvSpPr>
          <p:nvPr>
            <p:ph type="dt" sz="half" idx="10"/>
          </p:nvPr>
        </p:nvSpPr>
        <p:spPr/>
        <p:txBody>
          <a:bodyPr/>
          <a:lstStyle/>
          <a:p>
            <a:fld id="{6B25798F-0468-423F-98A1-E5CA2F719233}"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D702DC94-CB48-427D-A6AA-967E503B8902}" type="slidenum">
              <a:rPr lang="en-US" smtClean="0"/>
              <a:pPr/>
              <a:t>160</a:t>
            </a:fld>
            <a:endParaRPr lang="en-US"/>
          </a:p>
        </p:txBody>
      </p:sp>
    </p:spTree>
    <p:extLst>
      <p:ext uri="{BB962C8B-B14F-4D97-AF65-F5344CB8AC3E}">
        <p14:creationId xmlns:p14="http://schemas.microsoft.com/office/powerpoint/2010/main" val="324499473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Patient-care indicators (5)</a:t>
            </a:r>
            <a:endParaRPr lang="en-US" dirty="0"/>
          </a:p>
        </p:txBody>
      </p:sp>
      <p:sp>
        <p:nvSpPr>
          <p:cNvPr id="3" name="Content Placeholder 2"/>
          <p:cNvSpPr>
            <a:spLocks noGrp="1"/>
          </p:cNvSpPr>
          <p:nvPr>
            <p:ph idx="1"/>
          </p:nvPr>
        </p:nvSpPr>
        <p:spPr/>
        <p:txBody>
          <a:bodyPr/>
          <a:lstStyle/>
          <a:p>
            <a:r>
              <a:rPr lang="en-US" dirty="0" smtClean="0"/>
              <a:t>Average  consultation time</a:t>
            </a:r>
          </a:p>
          <a:p>
            <a:r>
              <a:rPr lang="en-US" dirty="0" smtClean="0"/>
              <a:t>Average dispensing time</a:t>
            </a:r>
          </a:p>
          <a:p>
            <a:r>
              <a:rPr lang="en-US" dirty="0" smtClean="0"/>
              <a:t>% of drugs actually dispensed</a:t>
            </a:r>
          </a:p>
          <a:p>
            <a:r>
              <a:rPr lang="en-US" dirty="0" smtClean="0"/>
              <a:t>% of drugs adequately </a:t>
            </a:r>
            <a:r>
              <a:rPr lang="en-US" dirty="0" err="1" smtClean="0"/>
              <a:t>labelled</a:t>
            </a:r>
            <a:endParaRPr lang="en-US" dirty="0" smtClean="0"/>
          </a:p>
          <a:p>
            <a:r>
              <a:rPr lang="en-US" dirty="0" smtClean="0"/>
              <a:t>Patients’ knowledge of correct dosage</a:t>
            </a:r>
            <a:endParaRPr lang="en-US" dirty="0"/>
          </a:p>
        </p:txBody>
      </p:sp>
      <p:sp>
        <p:nvSpPr>
          <p:cNvPr id="4" name="Date Placeholder 3"/>
          <p:cNvSpPr>
            <a:spLocks noGrp="1"/>
          </p:cNvSpPr>
          <p:nvPr>
            <p:ph type="dt" sz="half" idx="10"/>
          </p:nvPr>
        </p:nvSpPr>
        <p:spPr/>
        <p:txBody>
          <a:bodyPr/>
          <a:lstStyle/>
          <a:p>
            <a:fld id="{A9CCFFF9-11F6-476A-8EB7-D6C03879956C}"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D702DC94-CB48-427D-A6AA-967E503B8902}" type="slidenum">
              <a:rPr lang="en-US" smtClean="0"/>
              <a:pPr/>
              <a:t>161</a:t>
            </a:fld>
            <a:endParaRPr lang="en-US"/>
          </a:p>
        </p:txBody>
      </p:sp>
    </p:spTree>
    <p:extLst>
      <p:ext uri="{BB962C8B-B14F-4D97-AF65-F5344CB8AC3E}">
        <p14:creationId xmlns:p14="http://schemas.microsoft.com/office/powerpoint/2010/main" val="345628472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Facility indicators</a:t>
            </a:r>
            <a:endParaRPr lang="en-US" dirty="0"/>
          </a:p>
        </p:txBody>
      </p:sp>
      <p:sp>
        <p:nvSpPr>
          <p:cNvPr id="3" name="Content Placeholder 2"/>
          <p:cNvSpPr>
            <a:spLocks noGrp="1"/>
          </p:cNvSpPr>
          <p:nvPr>
            <p:ph idx="1"/>
          </p:nvPr>
        </p:nvSpPr>
        <p:spPr/>
        <p:txBody>
          <a:bodyPr/>
          <a:lstStyle/>
          <a:p>
            <a:r>
              <a:rPr lang="en-US" dirty="0" smtClean="0"/>
              <a:t>Availability of copy of essential drug list or formulary</a:t>
            </a:r>
          </a:p>
          <a:p>
            <a:r>
              <a:rPr lang="en-US" dirty="0" smtClean="0"/>
              <a:t>Availability of key drugs</a:t>
            </a:r>
            <a:endParaRPr lang="en-US" dirty="0"/>
          </a:p>
        </p:txBody>
      </p:sp>
      <p:sp>
        <p:nvSpPr>
          <p:cNvPr id="4" name="Date Placeholder 3"/>
          <p:cNvSpPr>
            <a:spLocks noGrp="1"/>
          </p:cNvSpPr>
          <p:nvPr>
            <p:ph type="dt" sz="half" idx="10"/>
          </p:nvPr>
        </p:nvSpPr>
        <p:spPr/>
        <p:txBody>
          <a:bodyPr/>
          <a:lstStyle/>
          <a:p>
            <a:fld id="{278594AE-85FF-49D6-BA43-835FD113FE94}"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D702DC94-CB48-427D-A6AA-967E503B8902}" type="slidenum">
              <a:rPr lang="en-US" smtClean="0"/>
              <a:pPr/>
              <a:t>162</a:t>
            </a:fld>
            <a:endParaRPr lang="en-US"/>
          </a:p>
        </p:txBody>
      </p:sp>
    </p:spTree>
    <p:extLst>
      <p:ext uri="{BB962C8B-B14F-4D97-AF65-F5344CB8AC3E}">
        <p14:creationId xmlns:p14="http://schemas.microsoft.com/office/powerpoint/2010/main" val="231726075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 Complementary drug use indicators (7)</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 of patients treated without drugs</a:t>
            </a:r>
          </a:p>
          <a:p>
            <a:r>
              <a:rPr lang="en-US" dirty="0" smtClean="0"/>
              <a:t>Average drug cost per encounter</a:t>
            </a:r>
          </a:p>
          <a:p>
            <a:r>
              <a:rPr lang="en-US" dirty="0" smtClean="0"/>
              <a:t>% of drug cost spent on antibiotics</a:t>
            </a:r>
          </a:p>
          <a:p>
            <a:r>
              <a:rPr lang="en-US" dirty="0" smtClean="0"/>
              <a:t>% of drug cost spent on injections</a:t>
            </a:r>
          </a:p>
          <a:p>
            <a:r>
              <a:rPr lang="en-US" dirty="0" smtClean="0"/>
              <a:t>Prescription in accordance with treatment guidelines</a:t>
            </a:r>
          </a:p>
          <a:p>
            <a:r>
              <a:rPr lang="en-US" dirty="0" smtClean="0"/>
              <a:t>% of patients satisfied with the care they received</a:t>
            </a:r>
          </a:p>
          <a:p>
            <a:r>
              <a:rPr lang="en-US" dirty="0" smtClean="0"/>
              <a:t>% of health facilities with access to impartial drug information</a:t>
            </a:r>
            <a:endParaRPr lang="en-US" dirty="0"/>
          </a:p>
        </p:txBody>
      </p:sp>
      <p:sp>
        <p:nvSpPr>
          <p:cNvPr id="4" name="Date Placeholder 3"/>
          <p:cNvSpPr>
            <a:spLocks noGrp="1"/>
          </p:cNvSpPr>
          <p:nvPr>
            <p:ph type="dt" sz="half" idx="10"/>
          </p:nvPr>
        </p:nvSpPr>
        <p:spPr/>
        <p:txBody>
          <a:bodyPr/>
          <a:lstStyle/>
          <a:p>
            <a:fld id="{CDAB2677-C6B6-4E0C-8FE9-7CD0B16136E4}"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D702DC94-CB48-427D-A6AA-967E503B8902}" type="slidenum">
              <a:rPr lang="en-US" smtClean="0"/>
              <a:pPr/>
              <a:t>163</a:t>
            </a:fld>
            <a:endParaRPr lang="en-US"/>
          </a:p>
        </p:txBody>
      </p:sp>
    </p:spTree>
    <p:extLst>
      <p:ext uri="{BB962C8B-B14F-4D97-AF65-F5344CB8AC3E}">
        <p14:creationId xmlns:p14="http://schemas.microsoft.com/office/powerpoint/2010/main" val="337997647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Aggregate data</a:t>
            </a:r>
            <a:endParaRPr lang="en-US" b="1" dirty="0"/>
          </a:p>
        </p:txBody>
      </p:sp>
      <p:sp>
        <p:nvSpPr>
          <p:cNvPr id="3" name="Content Placeholder 2"/>
          <p:cNvSpPr>
            <a:spLocks noGrp="1"/>
          </p:cNvSpPr>
          <p:nvPr>
            <p:ph idx="1"/>
          </p:nvPr>
        </p:nvSpPr>
        <p:spPr/>
        <p:txBody>
          <a:bodyPr/>
          <a:lstStyle/>
          <a:p>
            <a:r>
              <a:rPr lang="en-US" dirty="0" smtClean="0"/>
              <a:t>Defined Daily Dose (DDD) methodology</a:t>
            </a:r>
          </a:p>
          <a:p>
            <a:r>
              <a:rPr lang="en-US" dirty="0" smtClean="0"/>
              <a:t>ABC analysis</a:t>
            </a:r>
          </a:p>
          <a:p>
            <a:r>
              <a:rPr lang="en-US" dirty="0" smtClean="0"/>
              <a:t>VEN analysis</a:t>
            </a:r>
            <a:endParaRPr lang="en-US" dirty="0"/>
          </a:p>
        </p:txBody>
      </p:sp>
      <p:sp>
        <p:nvSpPr>
          <p:cNvPr id="4" name="Date Placeholder 3"/>
          <p:cNvSpPr>
            <a:spLocks noGrp="1"/>
          </p:cNvSpPr>
          <p:nvPr>
            <p:ph type="dt" sz="half" idx="10"/>
          </p:nvPr>
        </p:nvSpPr>
        <p:spPr/>
        <p:txBody>
          <a:bodyPr/>
          <a:lstStyle/>
          <a:p>
            <a:fld id="{589AF37B-7625-4AC7-B1E0-B56DF8B88941}" type="datetime1">
              <a:rPr lang="en-US" smtClean="0"/>
              <a:t>4/25/2020</a:t>
            </a:fld>
            <a:endParaRPr lang="en-US"/>
          </a:p>
        </p:txBody>
      </p:sp>
      <p:sp>
        <p:nvSpPr>
          <p:cNvPr id="5" name="Slide Number Placeholder 4"/>
          <p:cNvSpPr>
            <a:spLocks noGrp="1"/>
          </p:cNvSpPr>
          <p:nvPr>
            <p:ph type="sldNum" sz="quarter" idx="12"/>
          </p:nvPr>
        </p:nvSpPr>
        <p:spPr/>
        <p:txBody>
          <a:bodyPr/>
          <a:lstStyle/>
          <a:p>
            <a:fld id="{D702DC94-CB48-427D-A6AA-967E503B8902}" type="slidenum">
              <a:rPr lang="en-US" smtClean="0"/>
              <a:pPr/>
              <a:t>164</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153855395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Defined Daily Dose (DDD) methodology</a:t>
            </a:r>
            <a:endParaRPr lang="en-US" dirty="0"/>
          </a:p>
        </p:txBody>
      </p:sp>
      <p:sp>
        <p:nvSpPr>
          <p:cNvPr id="3" name="Content Placeholder 2"/>
          <p:cNvSpPr>
            <a:spLocks noGrp="1"/>
          </p:cNvSpPr>
          <p:nvPr>
            <p:ph idx="1"/>
          </p:nvPr>
        </p:nvSpPr>
        <p:spPr/>
        <p:txBody>
          <a:bodyPr>
            <a:normAutofit fontScale="92500"/>
          </a:bodyPr>
          <a:lstStyle/>
          <a:p>
            <a:r>
              <a:rPr lang="en-US" b="1" dirty="0" smtClean="0"/>
              <a:t>Defined daily dose</a:t>
            </a:r>
            <a:r>
              <a:rPr lang="en-US" dirty="0" smtClean="0"/>
              <a:t>: Is the assumed average daily maintenance dose for the medication’s main indication (adults).</a:t>
            </a:r>
          </a:p>
          <a:p>
            <a:r>
              <a:rPr lang="en-US" dirty="0" smtClean="0"/>
              <a:t>It converts and standardizes readily available product quantity data such as packages, tablets, injections vials etc in to number of daily doses. </a:t>
            </a:r>
          </a:p>
          <a:p>
            <a:r>
              <a:rPr lang="en-US" dirty="0" smtClean="0"/>
              <a:t>It is used to directly compare consumption of drugs irrespective of price and type of formulation</a:t>
            </a:r>
            <a:endParaRPr lang="en-US" dirty="0"/>
          </a:p>
        </p:txBody>
      </p:sp>
      <p:sp>
        <p:nvSpPr>
          <p:cNvPr id="4" name="Date Placeholder 3"/>
          <p:cNvSpPr>
            <a:spLocks noGrp="1"/>
          </p:cNvSpPr>
          <p:nvPr>
            <p:ph type="dt" sz="half" idx="10"/>
          </p:nvPr>
        </p:nvSpPr>
        <p:spPr/>
        <p:txBody>
          <a:bodyPr/>
          <a:lstStyle/>
          <a:p>
            <a:fld id="{C52CC1D7-FF08-411B-94CB-E46D6D15E77C}"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D702DC94-CB48-427D-A6AA-967E503B8902}" type="slidenum">
              <a:rPr lang="en-US" smtClean="0"/>
              <a:pPr/>
              <a:t>165</a:t>
            </a:fld>
            <a:endParaRPr lang="en-US"/>
          </a:p>
        </p:txBody>
      </p:sp>
    </p:spTree>
    <p:extLst>
      <p:ext uri="{BB962C8B-B14F-4D97-AF65-F5344CB8AC3E}">
        <p14:creationId xmlns:p14="http://schemas.microsoft.com/office/powerpoint/2010/main" val="273170945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DDD…</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Consumption report expressions:</a:t>
            </a:r>
          </a:p>
          <a:p>
            <a:pPr>
              <a:buNone/>
            </a:pPr>
            <a:r>
              <a:rPr lang="en-US" dirty="0" smtClean="0"/>
              <a:t>DDDs/1000inhabitant/day</a:t>
            </a:r>
          </a:p>
          <a:p>
            <a:pPr>
              <a:buNone/>
            </a:pPr>
            <a:endParaRPr lang="en-US" dirty="0" smtClean="0"/>
          </a:p>
          <a:p>
            <a:pPr>
              <a:buNone/>
            </a:pPr>
            <a:r>
              <a:rPr lang="en-US" dirty="0" smtClean="0"/>
              <a:t>DDDs/inhabitant/year</a:t>
            </a:r>
          </a:p>
          <a:p>
            <a:pPr>
              <a:buNone/>
            </a:pPr>
            <a:endParaRPr lang="en-US" dirty="0" smtClean="0"/>
          </a:p>
          <a:p>
            <a:pPr>
              <a:buNone/>
            </a:pPr>
            <a:r>
              <a:rPr lang="en-US" dirty="0" smtClean="0"/>
              <a:t>DDDs/100 bed/day</a:t>
            </a:r>
          </a:p>
        </p:txBody>
      </p:sp>
      <p:sp>
        <p:nvSpPr>
          <p:cNvPr id="4" name="Date Placeholder 3"/>
          <p:cNvSpPr>
            <a:spLocks noGrp="1"/>
          </p:cNvSpPr>
          <p:nvPr>
            <p:ph type="dt" sz="half" idx="10"/>
          </p:nvPr>
        </p:nvSpPr>
        <p:spPr/>
        <p:txBody>
          <a:bodyPr/>
          <a:lstStyle/>
          <a:p>
            <a:fld id="{FC63FCD1-78CE-4CD0-A029-723E3712AAB0}"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D702DC94-CB48-427D-A6AA-967E503B8902}" type="slidenum">
              <a:rPr lang="en-US" smtClean="0"/>
              <a:pPr/>
              <a:t>166</a:t>
            </a:fld>
            <a:endParaRPr lang="en-US"/>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05400" y="1905000"/>
            <a:ext cx="3171825" cy="381000"/>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48200" y="3048000"/>
            <a:ext cx="2790825" cy="381000"/>
          </a:xfrm>
          <a:prstGeom prst="rect">
            <a:avLst/>
          </a:prstGeom>
          <a:noFill/>
        </p:spPr>
      </p:pic>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95800" y="4114800"/>
            <a:ext cx="3409950" cy="533400"/>
          </a:xfrm>
          <a:prstGeom prst="rect">
            <a:avLst/>
          </a:prstGeom>
          <a:noFill/>
        </p:spPr>
      </p:pic>
    </p:spTree>
    <p:extLst>
      <p:ext uri="{BB962C8B-B14F-4D97-AF65-F5344CB8AC3E}">
        <p14:creationId xmlns:p14="http://schemas.microsoft.com/office/powerpoint/2010/main" val="62734972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DDD…</a:t>
            </a:r>
            <a:endParaRPr lang="en-US" dirty="0"/>
          </a:p>
        </p:txBody>
      </p:sp>
      <p:sp>
        <p:nvSpPr>
          <p:cNvPr id="3" name="Content Placeholder 2"/>
          <p:cNvSpPr>
            <a:spLocks noGrp="1"/>
          </p:cNvSpPr>
          <p:nvPr>
            <p:ph idx="1"/>
          </p:nvPr>
        </p:nvSpPr>
        <p:spPr>
          <a:xfrm>
            <a:off x="457200" y="1143000"/>
            <a:ext cx="8229600" cy="5181600"/>
          </a:xfrm>
        </p:spPr>
        <p:txBody>
          <a:bodyPr>
            <a:normAutofit fontScale="92500" lnSpcReduction="10000"/>
          </a:bodyPr>
          <a:lstStyle/>
          <a:p>
            <a:pPr>
              <a:buNone/>
            </a:pPr>
            <a:r>
              <a:rPr lang="en-US" dirty="0" smtClean="0"/>
              <a:t>Example:</a:t>
            </a:r>
          </a:p>
          <a:p>
            <a:pPr marL="514350" indent="-514350">
              <a:buAutoNum type="arabicPeriod"/>
            </a:pPr>
            <a:r>
              <a:rPr lang="en-US" dirty="0" smtClean="0"/>
              <a:t>interpretations:</a:t>
            </a:r>
          </a:p>
          <a:p>
            <a:pPr marL="914400" lvl="1" indent="-514350"/>
            <a:r>
              <a:rPr lang="en-US" dirty="0" smtClean="0"/>
              <a:t>4 DDDs/1000 inhabitants/day (DDD of the drug is 1 gm)</a:t>
            </a:r>
          </a:p>
          <a:p>
            <a:pPr marL="914400" lvl="1" indent="-514350"/>
            <a:r>
              <a:rPr lang="en-US" dirty="0" smtClean="0"/>
              <a:t>2 DDDs/100 bed-days (DDD of the drug is 250 mg)</a:t>
            </a:r>
          </a:p>
          <a:p>
            <a:pPr marL="514350" indent="-514350">
              <a:buNone/>
            </a:pPr>
            <a:r>
              <a:rPr lang="en-US" dirty="0" smtClean="0"/>
              <a:t>2. A district hospital and health centers use 25,000 tablets yearly of methyldopa 250mg and 3, 000 tablets yearly of methyldopa 500mg. This drug usage is for a total population of 2,000,000 people. Calculate consumption in DDD/inhabitant/year</a:t>
            </a:r>
          </a:p>
          <a:p>
            <a:pPr marL="514350" indent="-514350">
              <a:buAutoNum type="arabicPeriod"/>
            </a:pPr>
            <a:endParaRPr lang="en-US" dirty="0"/>
          </a:p>
        </p:txBody>
      </p:sp>
      <p:sp>
        <p:nvSpPr>
          <p:cNvPr id="4" name="Date Placeholder 3"/>
          <p:cNvSpPr>
            <a:spLocks noGrp="1"/>
          </p:cNvSpPr>
          <p:nvPr>
            <p:ph type="dt" sz="half" idx="10"/>
          </p:nvPr>
        </p:nvSpPr>
        <p:spPr/>
        <p:txBody>
          <a:bodyPr/>
          <a:lstStyle/>
          <a:p>
            <a:fld id="{2E1F3BE1-B4A9-48BC-B844-5B42DDB2691C}"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D702DC94-CB48-427D-A6AA-967E503B8902}" type="slidenum">
              <a:rPr lang="en-US" smtClean="0"/>
              <a:pPr/>
              <a:t>167</a:t>
            </a:fld>
            <a:endParaRPr lang="en-US"/>
          </a:p>
        </p:txBody>
      </p:sp>
    </p:spTree>
    <p:extLst>
      <p:ext uri="{BB962C8B-B14F-4D97-AF65-F5344CB8AC3E}">
        <p14:creationId xmlns:p14="http://schemas.microsoft.com/office/powerpoint/2010/main" val="60188492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DDD…</a:t>
            </a:r>
            <a:endParaRPr lang="en-US" dirty="0"/>
          </a:p>
        </p:txBody>
      </p:sp>
      <p:sp>
        <p:nvSpPr>
          <p:cNvPr id="3" name="Content Placeholder 2"/>
          <p:cNvSpPr>
            <a:spLocks noGrp="1"/>
          </p:cNvSpPr>
          <p:nvPr>
            <p:ph idx="1"/>
          </p:nvPr>
        </p:nvSpPr>
        <p:spPr/>
        <p:txBody>
          <a:bodyPr/>
          <a:lstStyle/>
          <a:p>
            <a:pPr lvl="0">
              <a:buNone/>
            </a:pPr>
            <a:r>
              <a:rPr lang="en-US" b="1" dirty="0" smtClean="0"/>
              <a:t>2. </a:t>
            </a:r>
            <a:r>
              <a:rPr lang="en-US" dirty="0" smtClean="0"/>
              <a:t>In a region where 50 million people are said to live, it was reported that 400 million 10 mg tablets of drug A were sold in the past fiscal year. If on the average 4.38% of the people will be using DDD per day, then what is the DDD of drug A?</a:t>
            </a:r>
          </a:p>
          <a:p>
            <a:endParaRPr lang="en-US" dirty="0"/>
          </a:p>
        </p:txBody>
      </p:sp>
      <p:sp>
        <p:nvSpPr>
          <p:cNvPr id="4" name="Date Placeholder 3"/>
          <p:cNvSpPr>
            <a:spLocks noGrp="1"/>
          </p:cNvSpPr>
          <p:nvPr>
            <p:ph type="dt" sz="half" idx="10"/>
          </p:nvPr>
        </p:nvSpPr>
        <p:spPr/>
        <p:txBody>
          <a:bodyPr/>
          <a:lstStyle/>
          <a:p>
            <a:fld id="{1D0AC540-5B31-4504-88EC-C2BF37188BC3}"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D702DC94-CB48-427D-A6AA-967E503B8902}" type="slidenum">
              <a:rPr lang="en-US" smtClean="0"/>
              <a:pPr/>
              <a:t>168</a:t>
            </a:fld>
            <a:endParaRPr lang="en-US"/>
          </a:p>
        </p:txBody>
      </p:sp>
    </p:spTree>
    <p:extLst>
      <p:ext uri="{BB962C8B-B14F-4D97-AF65-F5344CB8AC3E}">
        <p14:creationId xmlns:p14="http://schemas.microsoft.com/office/powerpoint/2010/main" val="408278502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b="1" dirty="0" smtClean="0"/>
              <a:t>Other drug use studies</a:t>
            </a:r>
            <a:endParaRPr lang="en-US" b="1" dirty="0"/>
          </a:p>
        </p:txBody>
      </p:sp>
      <p:sp>
        <p:nvSpPr>
          <p:cNvPr id="3" name="Content Placeholder 2"/>
          <p:cNvSpPr>
            <a:spLocks noGrp="1"/>
          </p:cNvSpPr>
          <p:nvPr>
            <p:ph idx="1"/>
          </p:nvPr>
        </p:nvSpPr>
        <p:spPr/>
        <p:txBody>
          <a:bodyPr/>
          <a:lstStyle/>
          <a:p>
            <a:r>
              <a:rPr lang="en-US" dirty="0" smtClean="0"/>
              <a:t>Health-problem based</a:t>
            </a:r>
          </a:p>
          <a:p>
            <a:r>
              <a:rPr lang="en-US" dirty="0" smtClean="0"/>
              <a:t>Drug-specific studies</a:t>
            </a:r>
            <a:endParaRPr lang="en-US" dirty="0"/>
          </a:p>
        </p:txBody>
      </p:sp>
      <p:sp>
        <p:nvSpPr>
          <p:cNvPr id="4" name="Date Placeholder 3"/>
          <p:cNvSpPr>
            <a:spLocks noGrp="1"/>
          </p:cNvSpPr>
          <p:nvPr>
            <p:ph type="dt" sz="half" idx="10"/>
          </p:nvPr>
        </p:nvSpPr>
        <p:spPr/>
        <p:txBody>
          <a:bodyPr/>
          <a:lstStyle/>
          <a:p>
            <a:fld id="{99E09BBA-A8CF-4DA9-8D77-0315DDB8D798}" type="datetime1">
              <a:rPr lang="en-US" smtClean="0"/>
              <a:t>4/25/2020</a:t>
            </a:fld>
            <a:endParaRPr lang="en-US"/>
          </a:p>
        </p:txBody>
      </p:sp>
      <p:sp>
        <p:nvSpPr>
          <p:cNvPr id="5" name="Slide Number Placeholder 4"/>
          <p:cNvSpPr>
            <a:spLocks noGrp="1"/>
          </p:cNvSpPr>
          <p:nvPr>
            <p:ph type="sldNum" sz="quarter" idx="12"/>
          </p:nvPr>
        </p:nvSpPr>
        <p:spPr/>
        <p:txBody>
          <a:bodyPr/>
          <a:lstStyle/>
          <a:p>
            <a:fld id="{D702DC94-CB48-427D-A6AA-967E503B8902}" type="slidenum">
              <a:rPr lang="en-US" smtClean="0"/>
              <a:pPr/>
              <a:t>169</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3379092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3.1. Overview </a:t>
            </a:r>
            <a:endParaRPr lang="en-US" b="1" dirty="0"/>
          </a:p>
        </p:txBody>
      </p:sp>
      <p:sp>
        <p:nvSpPr>
          <p:cNvPr id="3" name="Content Placeholder 2"/>
          <p:cNvSpPr>
            <a:spLocks noGrp="1"/>
          </p:cNvSpPr>
          <p:nvPr>
            <p:ph idx="1"/>
          </p:nvPr>
        </p:nvSpPr>
        <p:spPr/>
        <p:txBody>
          <a:bodyPr/>
          <a:lstStyle/>
          <a:p>
            <a:pPr lvl="0"/>
            <a:r>
              <a:rPr lang="en-US" dirty="0" smtClean="0"/>
              <a:t>Managing drug supply is organized around the following basic functions: </a:t>
            </a:r>
          </a:p>
          <a:p>
            <a:pPr lvl="1"/>
            <a:r>
              <a:rPr lang="en-US" i="1" dirty="0" smtClean="0"/>
              <a:t>Selection </a:t>
            </a:r>
          </a:p>
          <a:p>
            <a:pPr lvl="1"/>
            <a:r>
              <a:rPr lang="en-US" i="1" dirty="0" smtClean="0"/>
              <a:t>Quantification </a:t>
            </a:r>
          </a:p>
          <a:p>
            <a:pPr lvl="1"/>
            <a:r>
              <a:rPr lang="en-US" i="1" dirty="0" smtClean="0"/>
              <a:t> Procurement  </a:t>
            </a:r>
          </a:p>
          <a:p>
            <a:pPr lvl="1"/>
            <a:r>
              <a:rPr lang="en-US" i="1" dirty="0" smtClean="0"/>
              <a:t>Distribution and</a:t>
            </a:r>
          </a:p>
          <a:p>
            <a:pPr lvl="1"/>
            <a:r>
              <a:rPr lang="en-US" i="1" dirty="0" smtClean="0"/>
              <a:t>Use</a:t>
            </a:r>
            <a:r>
              <a:rPr lang="en-US" dirty="0" smtClean="0"/>
              <a:t> </a:t>
            </a:r>
          </a:p>
          <a:p>
            <a:endParaRPr lang="en-US" dirty="0"/>
          </a:p>
        </p:txBody>
      </p:sp>
      <p:sp>
        <p:nvSpPr>
          <p:cNvPr id="4" name="Date Placeholder 3"/>
          <p:cNvSpPr>
            <a:spLocks noGrp="1"/>
          </p:cNvSpPr>
          <p:nvPr>
            <p:ph type="dt" sz="half" idx="10"/>
          </p:nvPr>
        </p:nvSpPr>
        <p:spPr/>
        <p:txBody>
          <a:bodyPr/>
          <a:lstStyle/>
          <a:p>
            <a:fld id="{2918D36D-9D8C-4117-93B0-CCD31BBB2B98}"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1CD2F681-1A86-4E8F-BCBD-B1ED175AC95E}" type="slidenum">
              <a:rPr lang="en-US" smtClean="0"/>
              <a:pPr/>
              <a:t>17</a:t>
            </a:fld>
            <a:endParaRPr lang="en-US"/>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 Qualitative Methods</a:t>
            </a:r>
            <a:endParaRPr lang="en-US" b="1" dirty="0"/>
          </a:p>
        </p:txBody>
      </p:sp>
      <p:sp>
        <p:nvSpPr>
          <p:cNvPr id="3" name="Content Placeholder 2"/>
          <p:cNvSpPr>
            <a:spLocks noGrp="1"/>
          </p:cNvSpPr>
          <p:nvPr>
            <p:ph idx="1"/>
          </p:nvPr>
        </p:nvSpPr>
        <p:spPr/>
        <p:txBody>
          <a:bodyPr/>
          <a:lstStyle/>
          <a:p>
            <a:r>
              <a:rPr lang="en-US" dirty="0" smtClean="0"/>
              <a:t>Used to determine why things are the way they are or why people behave as they do</a:t>
            </a:r>
          </a:p>
          <a:p>
            <a:endParaRPr lang="en-US" dirty="0" smtClean="0"/>
          </a:p>
          <a:p>
            <a:r>
              <a:rPr lang="en-US" dirty="0" smtClean="0"/>
              <a:t>Used to find out more about </a:t>
            </a:r>
          </a:p>
          <a:p>
            <a:pPr lvl="1"/>
            <a:r>
              <a:rPr lang="en-US" dirty="0" smtClean="0"/>
              <a:t>People’s ideas</a:t>
            </a:r>
          </a:p>
          <a:p>
            <a:pPr lvl="1"/>
            <a:r>
              <a:rPr lang="en-US" dirty="0" smtClean="0"/>
              <a:t>The reasons why problems occur</a:t>
            </a:r>
          </a:p>
          <a:p>
            <a:pPr lvl="1"/>
            <a:r>
              <a:rPr lang="en-US" dirty="0" smtClean="0"/>
              <a:t>What people see as possible solutions and constrains</a:t>
            </a:r>
            <a:endParaRPr lang="en-US" dirty="0"/>
          </a:p>
        </p:txBody>
      </p:sp>
      <p:sp>
        <p:nvSpPr>
          <p:cNvPr id="4" name="Date Placeholder 3"/>
          <p:cNvSpPr>
            <a:spLocks noGrp="1"/>
          </p:cNvSpPr>
          <p:nvPr>
            <p:ph type="dt" sz="half" idx="10"/>
          </p:nvPr>
        </p:nvSpPr>
        <p:spPr/>
        <p:txBody>
          <a:bodyPr/>
          <a:lstStyle/>
          <a:p>
            <a:fld id="{B5054656-1A24-40CB-A3CB-AAB26D98A319}" type="datetime1">
              <a:rPr lang="en-US" smtClean="0"/>
              <a:t>4/25/2020</a:t>
            </a:fld>
            <a:endParaRPr lang="en-US"/>
          </a:p>
        </p:txBody>
      </p:sp>
      <p:sp>
        <p:nvSpPr>
          <p:cNvPr id="5" name="Slide Number Placeholder 4"/>
          <p:cNvSpPr>
            <a:spLocks noGrp="1"/>
          </p:cNvSpPr>
          <p:nvPr>
            <p:ph type="sldNum" sz="quarter" idx="12"/>
          </p:nvPr>
        </p:nvSpPr>
        <p:spPr/>
        <p:txBody>
          <a:bodyPr/>
          <a:lstStyle/>
          <a:p>
            <a:fld id="{D702DC94-CB48-427D-A6AA-967E503B8902}" type="slidenum">
              <a:rPr lang="en-US" smtClean="0"/>
              <a:pPr/>
              <a:t>170</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21188155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lstStyle/>
          <a:p>
            <a:r>
              <a:rPr lang="en-US" dirty="0" smtClean="0"/>
              <a:t>The methods include:</a:t>
            </a:r>
          </a:p>
          <a:p>
            <a:pPr lvl="1"/>
            <a:r>
              <a:rPr lang="en-US" dirty="0" smtClean="0"/>
              <a:t>FGD (Focused Group Discussion)</a:t>
            </a:r>
          </a:p>
          <a:p>
            <a:pPr lvl="1"/>
            <a:r>
              <a:rPr lang="en-US" dirty="0" smtClean="0"/>
              <a:t>In-depth interview</a:t>
            </a:r>
          </a:p>
          <a:p>
            <a:pPr lvl="1"/>
            <a:r>
              <a:rPr lang="en-US" dirty="0" smtClean="0"/>
              <a:t>Structured observation</a:t>
            </a:r>
            <a:endParaRPr lang="en-US" dirty="0"/>
          </a:p>
        </p:txBody>
      </p:sp>
      <p:sp>
        <p:nvSpPr>
          <p:cNvPr id="4" name="Date Placeholder 3"/>
          <p:cNvSpPr>
            <a:spLocks noGrp="1"/>
          </p:cNvSpPr>
          <p:nvPr>
            <p:ph type="dt" sz="half" idx="10"/>
          </p:nvPr>
        </p:nvSpPr>
        <p:spPr/>
        <p:txBody>
          <a:bodyPr/>
          <a:lstStyle/>
          <a:p>
            <a:fld id="{6F372D86-98CD-40F2-8D2D-8C52720ED1D6}" type="datetime1">
              <a:rPr lang="en-US" smtClean="0"/>
              <a:t>4/25/2020</a:t>
            </a:fld>
            <a:endParaRPr lang="en-US"/>
          </a:p>
        </p:txBody>
      </p:sp>
      <p:sp>
        <p:nvSpPr>
          <p:cNvPr id="5" name="Slide Number Placeholder 4"/>
          <p:cNvSpPr>
            <a:spLocks noGrp="1"/>
          </p:cNvSpPr>
          <p:nvPr>
            <p:ph type="sldNum" sz="quarter" idx="12"/>
          </p:nvPr>
        </p:nvSpPr>
        <p:spPr/>
        <p:txBody>
          <a:bodyPr/>
          <a:lstStyle/>
          <a:p>
            <a:fld id="{D702DC94-CB48-427D-A6AA-967E503B8902}" type="slidenum">
              <a:rPr lang="en-US" smtClean="0"/>
              <a:pPr/>
              <a:t>171</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240812133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CHAPTER FIVE</a:t>
            </a:r>
            <a:endParaRPr lang="en-US" dirty="0"/>
          </a:p>
        </p:txBody>
      </p:sp>
      <p:sp>
        <p:nvSpPr>
          <p:cNvPr id="4" name="Subtitle 3"/>
          <p:cNvSpPr>
            <a:spLocks noGrp="1"/>
          </p:cNvSpPr>
          <p:nvPr>
            <p:ph type="subTitle" idx="1"/>
          </p:nvPr>
        </p:nvSpPr>
        <p:spPr/>
        <p:txBody>
          <a:bodyPr>
            <a:normAutofit/>
          </a:bodyPr>
          <a:lstStyle/>
          <a:p>
            <a:r>
              <a:rPr lang="en-US" sz="4400" b="1" dirty="0" smtClean="0"/>
              <a:t>NATIONAL DRUG POLICY</a:t>
            </a:r>
            <a:endParaRPr lang="en-US" sz="4400" b="1" dirty="0"/>
          </a:p>
        </p:txBody>
      </p:sp>
      <p:sp>
        <p:nvSpPr>
          <p:cNvPr id="7" name="Date Placeholder 6"/>
          <p:cNvSpPr>
            <a:spLocks noGrp="1"/>
          </p:cNvSpPr>
          <p:nvPr>
            <p:ph type="dt" sz="half" idx="10"/>
          </p:nvPr>
        </p:nvSpPr>
        <p:spPr/>
        <p:txBody>
          <a:bodyPr/>
          <a:lstStyle/>
          <a:p>
            <a:pPr>
              <a:defRPr/>
            </a:pPr>
            <a:fld id="{04DEF246-EECC-438F-A974-19973E695B30}" type="datetime1">
              <a:rPr lang="en-US" smtClean="0"/>
              <a:t>4/25/2020</a:t>
            </a:fld>
            <a:endParaRPr lang="en-US"/>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9850F03D-EAC5-49F8-96E9-046DB2129DDD}" type="slidenum">
              <a:rPr lang="en-US"/>
              <a:pPr>
                <a:defRPr/>
              </a:pPr>
              <a:t>172</a:t>
            </a:fld>
            <a:endParaRPr lang="en-US" dirty="0"/>
          </a:p>
        </p:txBody>
      </p:sp>
      <p:sp>
        <p:nvSpPr>
          <p:cNvPr id="5125" name="Text Box 4"/>
          <p:cNvSpPr txBox="1">
            <a:spLocks noChangeArrowheads="1"/>
          </p:cNvSpPr>
          <p:nvPr/>
        </p:nvSpPr>
        <p:spPr bwMode="auto">
          <a:xfrm>
            <a:off x="1066800" y="5105400"/>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endParaRPr lang="en-US" b="1">
              <a:solidFill>
                <a:schemeClr val="accent2"/>
              </a:solidFill>
            </a:endParaRPr>
          </a:p>
        </p:txBody>
      </p:sp>
      <p:sp>
        <p:nvSpPr>
          <p:cNvPr id="5127" name="Rectangle 6"/>
          <p:cNvSpPr>
            <a:spLocks noChangeArrowheads="1"/>
          </p:cNvSpPr>
          <p:nvPr/>
        </p:nvSpPr>
        <p:spPr bwMode="auto">
          <a:xfrm>
            <a:off x="1066800" y="3403600"/>
            <a:ext cx="3593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000" dirty="0"/>
              <a:t> </a:t>
            </a:r>
          </a:p>
        </p:txBody>
      </p:sp>
    </p:spTree>
    <p:extLst>
      <p:ext uri="{BB962C8B-B14F-4D97-AF65-F5344CB8AC3E}">
        <p14:creationId xmlns:p14="http://schemas.microsoft.com/office/powerpoint/2010/main" val="2499469369"/>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76200"/>
            <a:ext cx="7772400" cy="1143000"/>
          </a:xfrm>
        </p:spPr>
        <p:txBody>
          <a:bodyPr/>
          <a:lstStyle/>
          <a:p>
            <a:pPr eaLnBrk="1" hangingPunct="1"/>
            <a:r>
              <a:rPr lang="en-US" b="1" smtClean="0"/>
              <a:t>Learning Objectives</a:t>
            </a:r>
          </a:p>
        </p:txBody>
      </p:sp>
      <p:sp>
        <p:nvSpPr>
          <p:cNvPr id="5123" name="Content Placeholder 2"/>
          <p:cNvSpPr>
            <a:spLocks noGrp="1"/>
          </p:cNvSpPr>
          <p:nvPr>
            <p:ph idx="1"/>
          </p:nvPr>
        </p:nvSpPr>
        <p:spPr>
          <a:xfrm>
            <a:off x="609600" y="1524000"/>
            <a:ext cx="8231188" cy="5486400"/>
          </a:xfrm>
        </p:spPr>
        <p:txBody>
          <a:bodyPr>
            <a:normAutofit/>
          </a:bodyPr>
          <a:lstStyle/>
          <a:p>
            <a:pPr marL="0" indent="0" eaLnBrk="1" fontAlgn="auto" hangingPunct="1">
              <a:spcBef>
                <a:spcPts val="0"/>
              </a:spcBef>
              <a:spcAft>
                <a:spcPts val="600"/>
              </a:spcAft>
              <a:buClr>
                <a:schemeClr val="accent3"/>
              </a:buClr>
              <a:buFont typeface="Wingdings" pitchFamily="2" charset="2"/>
              <a:buNone/>
              <a:defRPr/>
            </a:pPr>
            <a:r>
              <a:rPr lang="en-US" dirty="0" smtClean="0"/>
              <a:t>At the end of this </a:t>
            </a:r>
            <a:r>
              <a:rPr lang="en-US" dirty="0" smtClean="0"/>
              <a:t>chapter, </a:t>
            </a:r>
            <a:r>
              <a:rPr lang="en-US" dirty="0" smtClean="0"/>
              <a:t>students will be able to:</a:t>
            </a:r>
          </a:p>
          <a:p>
            <a:pPr marL="274320" indent="-274320" eaLnBrk="1" fontAlgn="auto" hangingPunct="1">
              <a:spcBef>
                <a:spcPts val="580"/>
              </a:spcBef>
              <a:spcAft>
                <a:spcPts val="0"/>
              </a:spcAft>
              <a:buClr>
                <a:schemeClr val="accent3"/>
              </a:buClr>
              <a:buFont typeface="Wingdings 2"/>
              <a:buChar char=""/>
              <a:defRPr/>
            </a:pPr>
            <a:r>
              <a:rPr lang="en-US" sz="2800" dirty="0" smtClean="0"/>
              <a:t>Define national drug policy </a:t>
            </a:r>
          </a:p>
          <a:p>
            <a:pPr marL="274320" indent="-274320" eaLnBrk="1" fontAlgn="auto" hangingPunct="1">
              <a:spcBef>
                <a:spcPts val="580"/>
              </a:spcBef>
              <a:spcAft>
                <a:spcPts val="0"/>
              </a:spcAft>
              <a:buClr>
                <a:schemeClr val="accent3"/>
              </a:buClr>
              <a:buFont typeface="Wingdings 2"/>
              <a:buChar char=""/>
              <a:defRPr/>
            </a:pPr>
            <a:r>
              <a:rPr lang="en-US" sz="2800" dirty="0" smtClean="0"/>
              <a:t>Narrate the core objectives and key strategies of a National Drug Policy </a:t>
            </a:r>
          </a:p>
          <a:p>
            <a:pPr marL="274320" indent="-274320" eaLnBrk="1" fontAlgn="auto" hangingPunct="1">
              <a:spcBef>
                <a:spcPts val="580"/>
              </a:spcBef>
              <a:spcAft>
                <a:spcPts val="0"/>
              </a:spcAft>
              <a:buClr>
                <a:schemeClr val="accent3"/>
              </a:buClr>
              <a:buFont typeface="Wingdings 2"/>
              <a:buChar char=""/>
              <a:defRPr/>
            </a:pPr>
            <a:r>
              <a:rPr lang="en-US" sz="2800" dirty="0" smtClean="0"/>
              <a:t>Discuss the  process of National Drug Policy development</a:t>
            </a:r>
          </a:p>
          <a:p>
            <a:pPr marL="274320" indent="-274320" eaLnBrk="1" fontAlgn="auto" hangingPunct="1">
              <a:spcBef>
                <a:spcPts val="580"/>
              </a:spcBef>
              <a:spcAft>
                <a:spcPts val="0"/>
              </a:spcAft>
              <a:buClr>
                <a:schemeClr val="accent3"/>
              </a:buClr>
              <a:buFont typeface="Wingdings 2"/>
              <a:buChar char=""/>
              <a:defRPr/>
            </a:pPr>
            <a:r>
              <a:rPr lang="en-US" sz="2800" dirty="0" smtClean="0"/>
              <a:t>identify components of a national drug </a:t>
            </a:r>
            <a:r>
              <a:rPr lang="en-US" sz="2800" dirty="0" smtClean="0"/>
              <a:t>policy</a:t>
            </a:r>
          </a:p>
          <a:p>
            <a:pPr marL="274320" indent="-274320" eaLnBrk="1" fontAlgn="auto" hangingPunct="1">
              <a:spcBef>
                <a:spcPts val="580"/>
              </a:spcBef>
              <a:spcAft>
                <a:spcPts val="0"/>
              </a:spcAft>
              <a:buClr>
                <a:schemeClr val="accent3"/>
              </a:buClr>
              <a:buFont typeface="Wingdings 2"/>
              <a:buChar char=""/>
              <a:defRPr/>
            </a:pPr>
            <a:r>
              <a:rPr lang="en-US" sz="2800" dirty="0" smtClean="0"/>
              <a:t>Review national drug policy of Ethiopia</a:t>
            </a:r>
            <a:endParaRPr lang="en-US" sz="2800" dirty="0"/>
          </a:p>
        </p:txBody>
      </p:sp>
      <p:sp>
        <p:nvSpPr>
          <p:cNvPr id="4" name="Date Placeholder 3"/>
          <p:cNvSpPr>
            <a:spLocks noGrp="1"/>
          </p:cNvSpPr>
          <p:nvPr>
            <p:ph type="dt" sz="quarter" idx="10"/>
          </p:nvPr>
        </p:nvSpPr>
        <p:spPr/>
        <p:txBody>
          <a:bodyPr/>
          <a:lstStyle/>
          <a:p>
            <a:pPr>
              <a:defRPr/>
            </a:pPr>
            <a:fld id="{ED9A60D9-9A17-47E9-A670-6A3F3158817D}" type="datetime1">
              <a:rPr lang="en-US" smtClean="0"/>
              <a:t>4/25/2020</a:t>
            </a:fld>
            <a:endParaRPr lang="en-US"/>
          </a:p>
        </p:txBody>
      </p:sp>
      <p:sp>
        <p:nvSpPr>
          <p:cNvPr id="5" name="Slide Number Placeholder 4"/>
          <p:cNvSpPr>
            <a:spLocks noGrp="1"/>
          </p:cNvSpPr>
          <p:nvPr>
            <p:ph type="sldNum" sz="quarter" idx="12"/>
          </p:nvPr>
        </p:nvSpPr>
        <p:spPr/>
        <p:txBody>
          <a:bodyPr/>
          <a:lstStyle/>
          <a:p>
            <a:pPr>
              <a:defRPr/>
            </a:pPr>
            <a:fld id="{52D96E1A-4073-4B23-B525-48118FD893D7}" type="slidenum">
              <a:rPr lang="en-US"/>
              <a:pPr>
                <a:defRPr/>
              </a:pPr>
              <a:t>173</a:t>
            </a:fld>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89210063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57200"/>
            <a:ext cx="8229600" cy="762000"/>
          </a:xfrm>
        </p:spPr>
        <p:txBody>
          <a:bodyPr/>
          <a:lstStyle/>
          <a:p>
            <a:pPr algn="ctr" eaLnBrk="1" hangingPunct="1"/>
            <a:r>
              <a:rPr lang="en-US" sz="4000" b="1" dirty="0" smtClean="0">
                <a:latin typeface="Garamond" pitchFamily="18" charset="0"/>
              </a:rPr>
              <a:t>5.1. Rationale</a:t>
            </a:r>
            <a:endParaRPr lang="en-US" sz="4000" b="1" dirty="0" smtClean="0">
              <a:latin typeface="Garamond" pitchFamily="18" charset="0"/>
            </a:endParaRPr>
          </a:p>
        </p:txBody>
      </p:sp>
      <p:sp>
        <p:nvSpPr>
          <p:cNvPr id="7171" name="Rectangle 3"/>
          <p:cNvSpPr>
            <a:spLocks noGrp="1" noChangeArrowheads="1"/>
          </p:cNvSpPr>
          <p:nvPr>
            <p:ph idx="1"/>
          </p:nvPr>
        </p:nvSpPr>
        <p:spPr>
          <a:xfrm>
            <a:off x="457200" y="1447800"/>
            <a:ext cx="8229600" cy="4419600"/>
          </a:xfrm>
        </p:spPr>
        <p:txBody>
          <a:bodyPr/>
          <a:lstStyle/>
          <a:p>
            <a:pPr eaLnBrk="1" hangingPunct="1"/>
            <a:r>
              <a:rPr lang="en-US" smtClean="0">
                <a:latin typeface="Garamond" pitchFamily="18" charset="0"/>
              </a:rPr>
              <a:t>Health is a fundamental human right. Access to health care, which </a:t>
            </a:r>
            <a:r>
              <a:rPr lang="en-US" sz="2800" smtClean="0"/>
              <a:t>includes access to essential drugs, is a prerequisite for realizing that right.</a:t>
            </a:r>
            <a:endParaRPr lang="en-US" sz="2800" smtClean="0">
              <a:latin typeface="Garamond" pitchFamily="18" charset="0"/>
            </a:endParaRPr>
          </a:p>
          <a:p>
            <a:pPr eaLnBrk="1" hangingPunct="1"/>
            <a:r>
              <a:rPr lang="en-US" smtClean="0">
                <a:latin typeface="Garamond" pitchFamily="18" charset="0"/>
              </a:rPr>
              <a:t>Despite the obvious medical and economic importance of drugs there are still widespread lack of access, poor quality, irrational use and waste.</a:t>
            </a:r>
          </a:p>
          <a:p>
            <a:pPr eaLnBrk="1" hangingPunct="1">
              <a:buFont typeface="Wingdings" pitchFamily="2" charset="2"/>
              <a:buNone/>
            </a:pPr>
            <a:endParaRPr lang="en-US" smtClean="0">
              <a:latin typeface="Garamond" pitchFamily="18" charset="0"/>
            </a:endParaRPr>
          </a:p>
        </p:txBody>
      </p:sp>
      <p:sp>
        <p:nvSpPr>
          <p:cNvPr id="5124" name="Date Placeholder 5"/>
          <p:cNvSpPr>
            <a:spLocks noGrp="1"/>
          </p:cNvSpPr>
          <p:nvPr>
            <p:ph type="dt" sz="quarter" idx="10"/>
          </p:nvPr>
        </p:nvSpPr>
        <p:spPr>
          <a:xfrm>
            <a:off x="146050" y="6210300"/>
            <a:ext cx="457200" cy="457200"/>
          </a:xfrm>
          <a:prstGeom prst="ellipse">
            <a:avLst/>
          </a:prstGeom>
        </p:spPr>
        <p:txBody>
          <a:bodyPr wrap="none" anchorCtr="1">
            <a:noAutofit/>
          </a:bodyPr>
          <a:lstStyle/>
          <a:p>
            <a:pPr algn="ctr">
              <a:defRPr/>
            </a:pPr>
            <a:fld id="{2BC01813-4D21-4E2F-9B4A-7C076A1CA9E3}" type="datetime1">
              <a:rPr lang="en-US" smtClean="0">
                <a:solidFill>
                  <a:srgbClr val="FFFFFF"/>
                </a:solidFill>
                <a:latin typeface="+mj-lt"/>
                <a:ea typeface="+mj-ea"/>
                <a:cs typeface="+mj-cs"/>
              </a:rPr>
              <a:t>4/25/2020</a:t>
            </a:fld>
            <a:endParaRPr lang="en-US">
              <a:solidFill>
                <a:srgbClr val="FFFFFF"/>
              </a:solidFill>
              <a:latin typeface="+mj-lt"/>
              <a:ea typeface="+mj-ea"/>
              <a:cs typeface="+mj-cs"/>
            </a:endParaRPr>
          </a:p>
        </p:txBody>
      </p:sp>
      <p:sp>
        <p:nvSpPr>
          <p:cNvPr id="7173" name="Slide Number Placeholder 4"/>
          <p:cNvSpPr>
            <a:spLocks noGrp="1"/>
          </p:cNvSpPr>
          <p:nvPr>
            <p:ph type="sldNum" sz="quarter" idx="12"/>
          </p:nvPr>
        </p:nvSpPr>
        <p:spPr bwMode="auto">
          <a:xfrm>
            <a:off x="914400" y="6172200"/>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l"/>
            <a:fld id="{20D99CD0-586D-431C-821E-E568268C856E}" type="slidenum">
              <a:rPr lang="en-US" sz="1200" smtClean="0">
                <a:solidFill>
                  <a:schemeClr val="tx2"/>
                </a:solidFill>
              </a:rPr>
              <a:pPr algn="l"/>
              <a:t>174</a:t>
            </a:fld>
            <a:endParaRPr lang="en-US" sz="1200" smtClean="0">
              <a:solidFill>
                <a:schemeClr val="tx2"/>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1778562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sz="3600" b="1" smtClean="0">
                <a:latin typeface="Garamond" pitchFamily="18" charset="0"/>
              </a:rPr>
              <a:t>Rationale</a:t>
            </a:r>
          </a:p>
        </p:txBody>
      </p:sp>
      <p:sp>
        <p:nvSpPr>
          <p:cNvPr id="8195" name="Rectangle 3"/>
          <p:cNvSpPr>
            <a:spLocks noGrp="1" noChangeArrowheads="1"/>
          </p:cNvSpPr>
          <p:nvPr>
            <p:ph idx="1"/>
          </p:nvPr>
        </p:nvSpPr>
        <p:spPr/>
        <p:txBody>
          <a:bodyPr/>
          <a:lstStyle/>
          <a:p>
            <a:pPr eaLnBrk="1" hangingPunct="1">
              <a:buFont typeface="Wingdings" pitchFamily="2" charset="2"/>
              <a:buNone/>
            </a:pPr>
            <a:r>
              <a:rPr lang="en-US" sz="2800" b="1" smtClean="0"/>
              <a:t>1. </a:t>
            </a:r>
            <a:r>
              <a:rPr lang="en-US" sz="2800" b="1" smtClean="0">
                <a:latin typeface="Garamond" pitchFamily="18" charset="0"/>
              </a:rPr>
              <a:t>Lack of access to essential drugs</a:t>
            </a:r>
            <a:endParaRPr lang="en-US" sz="2800" smtClean="0">
              <a:latin typeface="Garamond" pitchFamily="18" charset="0"/>
            </a:endParaRPr>
          </a:p>
          <a:p>
            <a:pPr eaLnBrk="1" hangingPunct="1"/>
            <a:r>
              <a:rPr lang="en-US" sz="2800" smtClean="0">
                <a:latin typeface="Garamond" pitchFamily="18" charset="0"/>
              </a:rPr>
              <a:t>WHO has estimated that at least </a:t>
            </a:r>
            <a:r>
              <a:rPr lang="en-US" sz="2800" b="1" smtClean="0">
                <a:latin typeface="Garamond" pitchFamily="18" charset="0"/>
              </a:rPr>
              <a:t>one-third of the world’s population lacks access to essential drugs; </a:t>
            </a:r>
          </a:p>
          <a:p>
            <a:pPr eaLnBrk="1" hangingPunct="1"/>
            <a:r>
              <a:rPr lang="en-US" sz="2800" smtClean="0">
                <a:latin typeface="Garamond" pitchFamily="18" charset="0"/>
              </a:rPr>
              <a:t>in poorer areas of </a:t>
            </a:r>
            <a:r>
              <a:rPr lang="en-US" sz="2800" b="1" smtClean="0">
                <a:latin typeface="Garamond" pitchFamily="18" charset="0"/>
              </a:rPr>
              <a:t>Asia and Africa</a:t>
            </a:r>
            <a:r>
              <a:rPr lang="en-US" sz="2800" smtClean="0">
                <a:latin typeface="Garamond" pitchFamily="18" charset="0"/>
              </a:rPr>
              <a:t> this figure may be as high as one-half</a:t>
            </a:r>
          </a:p>
          <a:p>
            <a:pPr eaLnBrk="1" hangingPunct="1"/>
            <a:r>
              <a:rPr lang="en-US" sz="2800" b="1" smtClean="0">
                <a:latin typeface="Garamond" pitchFamily="18" charset="0"/>
              </a:rPr>
              <a:t>2 Millions of children and adults die each year</a:t>
            </a:r>
            <a:r>
              <a:rPr lang="en-US" sz="2800" smtClean="0">
                <a:latin typeface="Garamond" pitchFamily="18" charset="0"/>
              </a:rPr>
              <a:t> from diseases that could have been prevented or treated with cost-effective and inexpensive essential drugs</a:t>
            </a:r>
            <a:r>
              <a:rPr lang="en-US" sz="2800" smtClean="0"/>
              <a:t>.</a:t>
            </a:r>
          </a:p>
          <a:p>
            <a:pPr eaLnBrk="1" hangingPunct="1">
              <a:buFont typeface="Wingdings" pitchFamily="2" charset="2"/>
              <a:buNone/>
            </a:pPr>
            <a:endParaRPr lang="en-US" sz="2800" smtClean="0"/>
          </a:p>
          <a:p>
            <a:pPr eaLnBrk="1" hangingPunct="1">
              <a:buFont typeface="Wingdings" pitchFamily="2" charset="2"/>
              <a:buNone/>
            </a:pPr>
            <a:endParaRPr lang="en-US" sz="2800" smtClean="0"/>
          </a:p>
        </p:txBody>
      </p:sp>
      <p:sp>
        <p:nvSpPr>
          <p:cNvPr id="6148" name="Date Placeholder 5"/>
          <p:cNvSpPr>
            <a:spLocks noGrp="1"/>
          </p:cNvSpPr>
          <p:nvPr>
            <p:ph type="dt" sz="quarter" idx="10"/>
          </p:nvPr>
        </p:nvSpPr>
        <p:spPr>
          <a:xfrm>
            <a:off x="146050" y="6210300"/>
            <a:ext cx="457200" cy="457200"/>
          </a:xfrm>
          <a:prstGeom prst="ellipse">
            <a:avLst/>
          </a:prstGeom>
        </p:spPr>
        <p:txBody>
          <a:bodyPr wrap="none" anchorCtr="1">
            <a:noAutofit/>
          </a:bodyPr>
          <a:lstStyle/>
          <a:p>
            <a:pPr algn="ctr">
              <a:defRPr/>
            </a:pPr>
            <a:fld id="{6E244FE1-5D95-4DB7-BAFD-CEA0F412A116}" type="datetime1">
              <a:rPr lang="en-US" smtClean="0">
                <a:solidFill>
                  <a:srgbClr val="FFFFFF"/>
                </a:solidFill>
                <a:latin typeface="+mj-lt"/>
                <a:ea typeface="+mj-ea"/>
                <a:cs typeface="+mj-cs"/>
              </a:rPr>
              <a:t>4/25/2020</a:t>
            </a:fld>
            <a:endParaRPr lang="en-US">
              <a:solidFill>
                <a:srgbClr val="FFFFFF"/>
              </a:solidFill>
              <a:latin typeface="+mj-lt"/>
              <a:ea typeface="+mj-ea"/>
              <a:cs typeface="+mj-cs"/>
            </a:endParaRPr>
          </a:p>
        </p:txBody>
      </p:sp>
      <p:sp>
        <p:nvSpPr>
          <p:cNvPr id="8197" name="Slide Number Placeholder 4"/>
          <p:cNvSpPr>
            <a:spLocks noGrp="1"/>
          </p:cNvSpPr>
          <p:nvPr>
            <p:ph type="sldNum" sz="quarter" idx="12"/>
          </p:nvPr>
        </p:nvSpPr>
        <p:spPr bwMode="auto">
          <a:xfrm>
            <a:off x="914400" y="6172200"/>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l"/>
            <a:fld id="{B29E731D-1736-47F0-A681-46779258DA17}" type="slidenum">
              <a:rPr lang="en-US" sz="1200" smtClean="0">
                <a:solidFill>
                  <a:schemeClr val="tx2"/>
                </a:solidFill>
              </a:rPr>
              <a:pPr algn="l"/>
              <a:t>175</a:t>
            </a:fld>
            <a:endParaRPr lang="en-US" sz="1200" smtClean="0">
              <a:solidFill>
                <a:schemeClr val="tx2"/>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61741814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sz="3600" b="1" smtClean="0">
                <a:latin typeface="Garamond" pitchFamily="18" charset="0"/>
              </a:rPr>
              <a:t>Rationale</a:t>
            </a:r>
          </a:p>
        </p:txBody>
      </p:sp>
      <p:sp>
        <p:nvSpPr>
          <p:cNvPr id="9219" name="Rectangle 3"/>
          <p:cNvSpPr>
            <a:spLocks noGrp="1" noChangeArrowheads="1"/>
          </p:cNvSpPr>
          <p:nvPr>
            <p:ph idx="1"/>
          </p:nvPr>
        </p:nvSpPr>
        <p:spPr/>
        <p:txBody>
          <a:bodyPr/>
          <a:lstStyle/>
          <a:p>
            <a:pPr eaLnBrk="1" hangingPunct="1">
              <a:buFont typeface="Wingdings" pitchFamily="2" charset="2"/>
              <a:buNone/>
            </a:pPr>
            <a:r>
              <a:rPr lang="en-US" sz="3600" b="1" smtClean="0">
                <a:latin typeface="Garamond" pitchFamily="18" charset="0"/>
              </a:rPr>
              <a:t>2. Poor quality</a:t>
            </a:r>
            <a:endParaRPr lang="en-US" sz="3600" smtClean="0">
              <a:latin typeface="Garamond" pitchFamily="18" charset="0"/>
            </a:endParaRPr>
          </a:p>
          <a:p>
            <a:pPr eaLnBrk="1" hangingPunct="1"/>
            <a:r>
              <a:rPr lang="en-US" sz="3600" smtClean="0">
                <a:latin typeface="Garamond" pitchFamily="18" charset="0"/>
              </a:rPr>
              <a:t>inadequate drug quality assurance systems </a:t>
            </a:r>
          </a:p>
          <a:p>
            <a:pPr eaLnBrk="1" hangingPunct="1"/>
            <a:r>
              <a:rPr lang="en-US" sz="3600" smtClean="0">
                <a:latin typeface="Garamond" pitchFamily="18" charset="0"/>
              </a:rPr>
              <a:t>substandard and counterfeit products </a:t>
            </a:r>
          </a:p>
          <a:p>
            <a:pPr eaLnBrk="1" hangingPunct="1"/>
            <a:r>
              <a:rPr lang="en-US" sz="3600" smtClean="0">
                <a:latin typeface="Garamond" pitchFamily="18" charset="0"/>
              </a:rPr>
              <a:t>inappropriate handling, storage and distribution can alter the quality of drugs</a:t>
            </a:r>
            <a:r>
              <a:rPr lang="en-US" sz="3600" smtClean="0"/>
              <a:t>. </a:t>
            </a:r>
          </a:p>
          <a:p>
            <a:pPr eaLnBrk="1" hangingPunct="1">
              <a:buFont typeface="Wingdings" pitchFamily="2" charset="2"/>
              <a:buNone/>
            </a:pPr>
            <a:endParaRPr lang="en-US" sz="3600" smtClean="0"/>
          </a:p>
        </p:txBody>
      </p:sp>
      <p:sp>
        <p:nvSpPr>
          <p:cNvPr id="7172" name="Date Placeholder 5"/>
          <p:cNvSpPr>
            <a:spLocks noGrp="1"/>
          </p:cNvSpPr>
          <p:nvPr>
            <p:ph type="dt" sz="quarter" idx="10"/>
          </p:nvPr>
        </p:nvSpPr>
        <p:spPr>
          <a:xfrm>
            <a:off x="146050" y="6210300"/>
            <a:ext cx="457200" cy="457200"/>
          </a:xfrm>
          <a:prstGeom prst="ellipse">
            <a:avLst/>
          </a:prstGeom>
        </p:spPr>
        <p:txBody>
          <a:bodyPr wrap="none" anchorCtr="1">
            <a:noAutofit/>
          </a:bodyPr>
          <a:lstStyle/>
          <a:p>
            <a:pPr algn="ctr">
              <a:defRPr/>
            </a:pPr>
            <a:fld id="{AC632086-A1DC-4155-B082-515E3DBB48A9}" type="datetime1">
              <a:rPr lang="en-US" smtClean="0">
                <a:solidFill>
                  <a:srgbClr val="FFFFFF"/>
                </a:solidFill>
                <a:latin typeface="+mj-lt"/>
                <a:ea typeface="+mj-ea"/>
                <a:cs typeface="+mj-cs"/>
              </a:rPr>
              <a:t>4/25/2020</a:t>
            </a:fld>
            <a:endParaRPr lang="en-US">
              <a:solidFill>
                <a:srgbClr val="FFFFFF"/>
              </a:solidFill>
              <a:latin typeface="+mj-lt"/>
              <a:ea typeface="+mj-ea"/>
              <a:cs typeface="+mj-cs"/>
            </a:endParaRPr>
          </a:p>
        </p:txBody>
      </p:sp>
      <p:sp>
        <p:nvSpPr>
          <p:cNvPr id="9221" name="Slide Number Placeholder 4"/>
          <p:cNvSpPr>
            <a:spLocks noGrp="1"/>
          </p:cNvSpPr>
          <p:nvPr>
            <p:ph type="sldNum" sz="quarter" idx="12"/>
          </p:nvPr>
        </p:nvSpPr>
        <p:spPr bwMode="auto">
          <a:xfrm>
            <a:off x="914400" y="6172200"/>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l"/>
            <a:fld id="{13C55DAC-AFDE-43D5-AEA4-D74B78DD163A}" type="slidenum">
              <a:rPr lang="en-US" sz="1200" smtClean="0">
                <a:solidFill>
                  <a:schemeClr val="tx2"/>
                </a:solidFill>
              </a:rPr>
              <a:pPr algn="l"/>
              <a:t>176</a:t>
            </a:fld>
            <a:endParaRPr lang="en-US" sz="1200" smtClean="0">
              <a:solidFill>
                <a:schemeClr val="tx2"/>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40197919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28600"/>
            <a:ext cx="8229600" cy="1143000"/>
          </a:xfrm>
        </p:spPr>
        <p:txBody>
          <a:bodyPr/>
          <a:lstStyle/>
          <a:p>
            <a:pPr algn="ctr" eaLnBrk="1" hangingPunct="1"/>
            <a:r>
              <a:rPr lang="en-US" sz="4000" b="1" smtClean="0">
                <a:latin typeface="Garamond" pitchFamily="18" charset="0"/>
              </a:rPr>
              <a:t>Rationale</a:t>
            </a:r>
          </a:p>
        </p:txBody>
      </p:sp>
      <p:sp>
        <p:nvSpPr>
          <p:cNvPr id="10243" name="Rectangle 3"/>
          <p:cNvSpPr>
            <a:spLocks noGrp="1" noChangeArrowheads="1"/>
          </p:cNvSpPr>
          <p:nvPr>
            <p:ph idx="1"/>
          </p:nvPr>
        </p:nvSpPr>
        <p:spPr>
          <a:xfrm>
            <a:off x="457200" y="1676400"/>
            <a:ext cx="8229600" cy="4389438"/>
          </a:xfrm>
        </p:spPr>
        <p:txBody>
          <a:bodyPr/>
          <a:lstStyle/>
          <a:p>
            <a:pPr eaLnBrk="1" hangingPunct="1">
              <a:lnSpc>
                <a:spcPct val="80000"/>
              </a:lnSpc>
              <a:buFont typeface="Wingdings" pitchFamily="2" charset="2"/>
              <a:buNone/>
            </a:pPr>
            <a:r>
              <a:rPr lang="en-US" sz="3200" b="1" smtClean="0">
                <a:latin typeface="Garamond" pitchFamily="18" charset="0"/>
              </a:rPr>
              <a:t>3. Irrational use of drugs</a:t>
            </a:r>
          </a:p>
          <a:p>
            <a:pPr eaLnBrk="1" hangingPunct="1">
              <a:lnSpc>
                <a:spcPct val="80000"/>
              </a:lnSpc>
              <a:buFont typeface="Wingdings" pitchFamily="2" charset="2"/>
              <a:buNone/>
            </a:pPr>
            <a:endParaRPr lang="en-US" sz="3200" b="1" smtClean="0">
              <a:latin typeface="Garamond" pitchFamily="18" charset="0"/>
            </a:endParaRPr>
          </a:p>
          <a:p>
            <a:pPr eaLnBrk="1" hangingPunct="1">
              <a:lnSpc>
                <a:spcPct val="80000"/>
              </a:lnSpc>
            </a:pPr>
            <a:r>
              <a:rPr lang="en-US" sz="2800" smtClean="0">
                <a:latin typeface="Garamond" pitchFamily="18" charset="0"/>
              </a:rPr>
              <a:t>No right medicine in the right dosage when needed </a:t>
            </a:r>
          </a:p>
          <a:p>
            <a:pPr eaLnBrk="1" hangingPunct="1">
              <a:lnSpc>
                <a:spcPct val="80000"/>
              </a:lnSpc>
            </a:pPr>
            <a:r>
              <a:rPr lang="en-US" sz="2800" smtClean="0">
                <a:latin typeface="Garamond" pitchFamily="18" charset="0"/>
              </a:rPr>
              <a:t>Many people buy, or are prescribed and dispensed, drugs that are not appropriate for their needs. </a:t>
            </a:r>
          </a:p>
          <a:p>
            <a:pPr eaLnBrk="1" hangingPunct="1">
              <a:lnSpc>
                <a:spcPct val="80000"/>
              </a:lnSpc>
            </a:pPr>
            <a:r>
              <a:rPr lang="en-US" sz="2800" smtClean="0">
                <a:latin typeface="Garamond" pitchFamily="18" charset="0"/>
              </a:rPr>
              <a:t>use several drugs (poly pharmacy)</a:t>
            </a:r>
          </a:p>
          <a:p>
            <a:pPr eaLnBrk="1" hangingPunct="1">
              <a:lnSpc>
                <a:spcPct val="80000"/>
              </a:lnSpc>
            </a:pPr>
            <a:r>
              <a:rPr lang="en-US" sz="2800" smtClean="0">
                <a:latin typeface="Garamond" pitchFamily="18" charset="0"/>
              </a:rPr>
              <a:t>use drugs that carry unnecessary risks.</a:t>
            </a:r>
          </a:p>
          <a:p>
            <a:pPr eaLnBrk="1" hangingPunct="1">
              <a:lnSpc>
                <a:spcPct val="80000"/>
              </a:lnSpc>
            </a:pPr>
            <a:r>
              <a:rPr lang="en-US" sz="2800" smtClean="0">
                <a:latin typeface="Garamond" pitchFamily="18" charset="0"/>
              </a:rPr>
              <a:t> The irrational use of drugs may unnecessarily prolong or even cause ill-health and suffering, and results in a waste of limited resources.</a:t>
            </a:r>
          </a:p>
          <a:p>
            <a:pPr eaLnBrk="1" hangingPunct="1">
              <a:lnSpc>
                <a:spcPct val="80000"/>
              </a:lnSpc>
            </a:pPr>
            <a:endParaRPr lang="en-US" smtClean="0">
              <a:latin typeface="Garamond" pitchFamily="18" charset="0"/>
            </a:endParaRPr>
          </a:p>
          <a:p>
            <a:pPr eaLnBrk="1" hangingPunct="1">
              <a:lnSpc>
                <a:spcPct val="80000"/>
              </a:lnSpc>
            </a:pPr>
            <a:endParaRPr lang="en-US" sz="2800" smtClean="0">
              <a:latin typeface="Times New Roman" pitchFamily="18" charset="0"/>
            </a:endParaRPr>
          </a:p>
        </p:txBody>
      </p:sp>
      <p:sp>
        <p:nvSpPr>
          <p:cNvPr id="8196" name="Date Placeholder 5"/>
          <p:cNvSpPr>
            <a:spLocks noGrp="1"/>
          </p:cNvSpPr>
          <p:nvPr>
            <p:ph type="dt" sz="quarter" idx="10"/>
          </p:nvPr>
        </p:nvSpPr>
        <p:spPr>
          <a:xfrm>
            <a:off x="146050" y="6210300"/>
            <a:ext cx="457200" cy="457200"/>
          </a:xfrm>
          <a:prstGeom prst="ellipse">
            <a:avLst/>
          </a:prstGeom>
        </p:spPr>
        <p:txBody>
          <a:bodyPr wrap="none" anchorCtr="1">
            <a:noAutofit/>
          </a:bodyPr>
          <a:lstStyle/>
          <a:p>
            <a:pPr algn="ctr">
              <a:defRPr/>
            </a:pPr>
            <a:fld id="{8C98FC30-964C-452B-BA42-959FE0BFAE73}" type="datetime1">
              <a:rPr lang="en-US" smtClean="0">
                <a:solidFill>
                  <a:srgbClr val="FFFFFF"/>
                </a:solidFill>
                <a:latin typeface="+mj-lt"/>
                <a:ea typeface="+mj-ea"/>
                <a:cs typeface="+mj-cs"/>
              </a:rPr>
              <a:t>4/25/2020</a:t>
            </a:fld>
            <a:endParaRPr lang="en-US">
              <a:solidFill>
                <a:srgbClr val="FFFFFF"/>
              </a:solidFill>
              <a:latin typeface="+mj-lt"/>
              <a:ea typeface="+mj-ea"/>
              <a:cs typeface="+mj-cs"/>
            </a:endParaRPr>
          </a:p>
        </p:txBody>
      </p:sp>
      <p:sp>
        <p:nvSpPr>
          <p:cNvPr id="10245" name="Slide Number Placeholder 4"/>
          <p:cNvSpPr>
            <a:spLocks noGrp="1"/>
          </p:cNvSpPr>
          <p:nvPr>
            <p:ph type="sldNum" sz="quarter" idx="12"/>
          </p:nvPr>
        </p:nvSpPr>
        <p:spPr bwMode="auto">
          <a:xfrm>
            <a:off x="914400" y="6172200"/>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l"/>
            <a:fld id="{6B36B356-714E-4F9F-9564-50E10460FDF2}" type="slidenum">
              <a:rPr lang="en-US" sz="1200" smtClean="0">
                <a:solidFill>
                  <a:schemeClr val="tx2"/>
                </a:solidFill>
              </a:rPr>
              <a:pPr algn="l"/>
              <a:t>177</a:t>
            </a:fld>
            <a:endParaRPr lang="en-US" sz="1200" smtClean="0">
              <a:solidFill>
                <a:schemeClr val="tx2"/>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17638095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sz="3600" b="1" smtClean="0">
                <a:latin typeface="Garamond" pitchFamily="18" charset="0"/>
              </a:rPr>
              <a:t>Rationale</a:t>
            </a:r>
          </a:p>
        </p:txBody>
      </p:sp>
      <p:sp>
        <p:nvSpPr>
          <p:cNvPr id="11267" name="Rectangle 3"/>
          <p:cNvSpPr>
            <a:spLocks noGrp="1" noChangeArrowheads="1"/>
          </p:cNvSpPr>
          <p:nvPr>
            <p:ph idx="1"/>
          </p:nvPr>
        </p:nvSpPr>
        <p:spPr/>
        <p:txBody>
          <a:bodyPr/>
          <a:lstStyle/>
          <a:p>
            <a:pPr eaLnBrk="1" hangingPunct="1"/>
            <a:r>
              <a:rPr lang="en-US" b="1" smtClean="0">
                <a:latin typeface="Garamond" pitchFamily="18" charset="0"/>
              </a:rPr>
              <a:t>A national drug policy as a common framework to solve problems in pharmaceuticals</a:t>
            </a:r>
          </a:p>
          <a:p>
            <a:pPr eaLnBrk="1" hangingPunct="1"/>
            <a:r>
              <a:rPr lang="en-US" smtClean="0">
                <a:latin typeface="Garamond" pitchFamily="18" charset="0"/>
              </a:rPr>
              <a:t>A common framework to address the sectors problems comprehensively</a:t>
            </a:r>
          </a:p>
          <a:p>
            <a:pPr eaLnBrk="1" hangingPunct="1"/>
            <a:endParaRPr lang="en-US" smtClean="0">
              <a:latin typeface="Garamond" pitchFamily="18" charset="0"/>
            </a:endParaRPr>
          </a:p>
          <a:p>
            <a:pPr eaLnBrk="1" hangingPunct="1"/>
            <a:endParaRPr lang="en-US" smtClean="0"/>
          </a:p>
        </p:txBody>
      </p:sp>
      <p:sp>
        <p:nvSpPr>
          <p:cNvPr id="9220" name="Date Placeholder 5"/>
          <p:cNvSpPr>
            <a:spLocks noGrp="1"/>
          </p:cNvSpPr>
          <p:nvPr>
            <p:ph type="dt" sz="quarter" idx="10"/>
          </p:nvPr>
        </p:nvSpPr>
        <p:spPr>
          <a:xfrm>
            <a:off x="146050" y="6210300"/>
            <a:ext cx="457200" cy="457200"/>
          </a:xfrm>
          <a:prstGeom prst="ellipse">
            <a:avLst/>
          </a:prstGeom>
        </p:spPr>
        <p:txBody>
          <a:bodyPr wrap="none" anchorCtr="1">
            <a:noAutofit/>
          </a:bodyPr>
          <a:lstStyle/>
          <a:p>
            <a:pPr algn="ctr">
              <a:defRPr/>
            </a:pPr>
            <a:fld id="{96630D3F-FD8B-42B3-9121-0D29C8491F73}" type="datetime1">
              <a:rPr lang="en-US" smtClean="0">
                <a:solidFill>
                  <a:srgbClr val="FFFFFF"/>
                </a:solidFill>
                <a:latin typeface="+mj-lt"/>
                <a:ea typeface="+mj-ea"/>
                <a:cs typeface="+mj-cs"/>
              </a:rPr>
              <a:t>4/25/2020</a:t>
            </a:fld>
            <a:endParaRPr lang="en-US">
              <a:solidFill>
                <a:srgbClr val="FFFFFF"/>
              </a:solidFill>
              <a:latin typeface="+mj-lt"/>
              <a:ea typeface="+mj-ea"/>
              <a:cs typeface="+mj-cs"/>
            </a:endParaRPr>
          </a:p>
        </p:txBody>
      </p:sp>
      <p:sp>
        <p:nvSpPr>
          <p:cNvPr id="11269" name="Slide Number Placeholder 4"/>
          <p:cNvSpPr>
            <a:spLocks noGrp="1"/>
          </p:cNvSpPr>
          <p:nvPr>
            <p:ph type="sldNum" sz="quarter" idx="12"/>
          </p:nvPr>
        </p:nvSpPr>
        <p:spPr bwMode="auto">
          <a:xfrm>
            <a:off x="914400" y="6172200"/>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l"/>
            <a:fld id="{AD352788-390F-41CE-83AE-31BC98D9A838}" type="slidenum">
              <a:rPr lang="en-US" sz="1200" smtClean="0">
                <a:solidFill>
                  <a:schemeClr val="tx2"/>
                </a:solidFill>
              </a:rPr>
              <a:pPr algn="l"/>
              <a:t>178</a:t>
            </a:fld>
            <a:endParaRPr lang="en-US" sz="1200" smtClean="0">
              <a:solidFill>
                <a:schemeClr val="tx2"/>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844089104"/>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5613" y="533400"/>
            <a:ext cx="8226425" cy="838200"/>
          </a:xfrm>
        </p:spPr>
        <p:txBody>
          <a:bodyPr/>
          <a:lstStyle/>
          <a:p>
            <a:pPr eaLnBrk="1" hangingPunct="1"/>
            <a:r>
              <a:rPr lang="en-US" sz="4200" b="1" dirty="0"/>
              <a:t>5</a:t>
            </a:r>
            <a:r>
              <a:rPr lang="en-US" sz="4200" b="1" dirty="0" smtClean="0"/>
              <a:t>.2</a:t>
            </a:r>
            <a:r>
              <a:rPr lang="en-US" sz="4200" b="1" dirty="0" smtClean="0"/>
              <a:t>. what is a national drug policy</a:t>
            </a:r>
          </a:p>
        </p:txBody>
      </p:sp>
      <p:sp>
        <p:nvSpPr>
          <p:cNvPr id="12291" name="Rectangle 3"/>
          <p:cNvSpPr>
            <a:spLocks noGrp="1" noChangeArrowheads="1"/>
          </p:cNvSpPr>
          <p:nvPr>
            <p:ph idx="1"/>
          </p:nvPr>
        </p:nvSpPr>
        <p:spPr>
          <a:xfrm>
            <a:off x="684213" y="1525588"/>
            <a:ext cx="8002587" cy="5027612"/>
          </a:xfrm>
        </p:spPr>
        <p:txBody>
          <a:bodyPr>
            <a:normAutofit fontScale="92500" lnSpcReduction="20000"/>
          </a:bodyPr>
          <a:lstStyle/>
          <a:p>
            <a:pPr eaLnBrk="1" hangingPunct="1">
              <a:spcAft>
                <a:spcPts val="1800"/>
              </a:spcAft>
            </a:pPr>
            <a:r>
              <a:rPr lang="en-US" b="1" smtClean="0"/>
              <a:t>A commitment to a goal and a guide for action:</a:t>
            </a:r>
          </a:p>
          <a:p>
            <a:pPr eaLnBrk="1" hangingPunct="1"/>
            <a:r>
              <a:rPr lang="en-US" smtClean="0"/>
              <a:t>It expresses and prioritizes the </a:t>
            </a:r>
            <a:r>
              <a:rPr lang="en-US" smtClean="0">
                <a:solidFill>
                  <a:srgbClr val="FF0000"/>
                </a:solidFill>
              </a:rPr>
              <a:t>medium- to long-term </a:t>
            </a:r>
            <a:r>
              <a:rPr lang="en-US" b="1" smtClean="0">
                <a:solidFill>
                  <a:srgbClr val="FF0000"/>
                </a:solidFill>
              </a:rPr>
              <a:t>goals</a:t>
            </a:r>
            <a:r>
              <a:rPr lang="en-US" smtClean="0">
                <a:solidFill>
                  <a:srgbClr val="FF0000"/>
                </a:solidFill>
              </a:rPr>
              <a:t> set by the government for the pharmaceutical sector, and identifies the main </a:t>
            </a:r>
            <a:r>
              <a:rPr lang="en-US" b="1" smtClean="0">
                <a:solidFill>
                  <a:srgbClr val="FF0000"/>
                </a:solidFill>
              </a:rPr>
              <a:t>strategies</a:t>
            </a:r>
            <a:r>
              <a:rPr lang="en-US" smtClean="0">
                <a:solidFill>
                  <a:srgbClr val="FF0000"/>
                </a:solidFill>
              </a:rPr>
              <a:t> for attaining them.</a:t>
            </a:r>
          </a:p>
          <a:p>
            <a:pPr eaLnBrk="1" hangingPunct="1"/>
            <a:r>
              <a:rPr lang="en-US" smtClean="0"/>
              <a:t>It provides a framework within which the activities of the pharmaceutical sector can be coordinated. </a:t>
            </a:r>
          </a:p>
          <a:p>
            <a:pPr eaLnBrk="1" hangingPunct="1"/>
            <a:r>
              <a:rPr lang="en-US" smtClean="0"/>
              <a:t>It covers both the </a:t>
            </a:r>
            <a:r>
              <a:rPr lang="en-US" b="1" smtClean="0"/>
              <a:t>public </a:t>
            </a:r>
            <a:r>
              <a:rPr lang="en-US" smtClean="0"/>
              <a:t>and the </a:t>
            </a:r>
            <a:r>
              <a:rPr lang="en-US" b="1" smtClean="0"/>
              <a:t>private</a:t>
            </a:r>
            <a:r>
              <a:rPr lang="en-US" smtClean="0"/>
              <a:t> sectors, and involves all the main actors in the pharmaceutical field.</a:t>
            </a:r>
          </a:p>
        </p:txBody>
      </p:sp>
      <p:sp>
        <p:nvSpPr>
          <p:cNvPr id="4" name="Date Placeholder 3"/>
          <p:cNvSpPr>
            <a:spLocks noGrp="1"/>
          </p:cNvSpPr>
          <p:nvPr>
            <p:ph type="dt" sz="quarter" idx="10"/>
          </p:nvPr>
        </p:nvSpPr>
        <p:spPr/>
        <p:txBody>
          <a:bodyPr/>
          <a:lstStyle/>
          <a:p>
            <a:pPr>
              <a:defRPr/>
            </a:pPr>
            <a:fld id="{3EFAA3C1-799A-4F51-8759-98D137ABC685}" type="datetime1">
              <a:rPr lang="en-US" smtClean="0"/>
              <a:t>4/25/2020</a:t>
            </a:fld>
            <a:endParaRPr lang="en-US"/>
          </a:p>
        </p:txBody>
      </p:sp>
      <p:sp>
        <p:nvSpPr>
          <p:cNvPr id="5" name="Slide Number Placeholder 4"/>
          <p:cNvSpPr>
            <a:spLocks noGrp="1"/>
          </p:cNvSpPr>
          <p:nvPr>
            <p:ph type="sldNum" sz="quarter" idx="12"/>
          </p:nvPr>
        </p:nvSpPr>
        <p:spPr/>
        <p:txBody>
          <a:bodyPr/>
          <a:lstStyle/>
          <a:p>
            <a:pPr>
              <a:defRPr/>
            </a:pPr>
            <a:fld id="{53AD9E61-0ACF-4FA4-A2EF-57973F532C72}" type="slidenum">
              <a:rPr lang="en-US"/>
              <a:pPr>
                <a:defRPr/>
              </a:pPr>
              <a:t>179</a:t>
            </a:fld>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015758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829502" y="304800"/>
            <a:ext cx="7484996" cy="5821363"/>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6852E90B-D99C-404A-9EAE-A94DA14D82A1}" type="datetime1">
              <a:rPr lang="en-US" smtClean="0"/>
              <a:t>4/25/2020</a:t>
            </a:fld>
            <a:endParaRPr lang="en-US"/>
          </a:p>
        </p:txBody>
      </p:sp>
      <p:sp>
        <p:nvSpPr>
          <p:cNvPr id="3" name="Footer Placeholder 2"/>
          <p:cNvSpPr>
            <a:spLocks noGrp="1"/>
          </p:cNvSpPr>
          <p:nvPr>
            <p:ph type="ftr" sz="quarter" idx="11"/>
          </p:nvPr>
        </p:nvSpPr>
        <p:spPr/>
        <p:txBody>
          <a:bodyPr/>
          <a:lstStyle/>
          <a:p>
            <a:r>
              <a:rPr lang="en-US" smtClean="0"/>
              <a:t>Drug Supply Management</a:t>
            </a:r>
            <a:endParaRPr lang="en-US"/>
          </a:p>
        </p:txBody>
      </p:sp>
      <p:sp>
        <p:nvSpPr>
          <p:cNvPr id="5" name="Slide Number Placeholder 4"/>
          <p:cNvSpPr>
            <a:spLocks noGrp="1"/>
          </p:cNvSpPr>
          <p:nvPr>
            <p:ph type="sldNum" sz="quarter" idx="12"/>
          </p:nvPr>
        </p:nvSpPr>
        <p:spPr/>
        <p:txBody>
          <a:bodyPr/>
          <a:lstStyle/>
          <a:p>
            <a:fld id="{1CD2F681-1A86-4E8F-BCBD-B1ED175AC95E}"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33363" y="271463"/>
            <a:ext cx="8682037" cy="1023937"/>
          </a:xfrm>
        </p:spPr>
        <p:txBody>
          <a:bodyPr>
            <a:normAutofit fontScale="90000"/>
          </a:bodyPr>
          <a:lstStyle/>
          <a:p>
            <a:pPr algn="ctr" eaLnBrk="1" hangingPunct="1"/>
            <a:r>
              <a:rPr lang="en-US" sz="3200" b="1" smtClean="0"/>
              <a:t>A national drug policy is an essential part of health policy</a:t>
            </a:r>
            <a:endParaRPr lang="en-US" sz="3600" smtClean="0"/>
          </a:p>
        </p:txBody>
      </p:sp>
      <p:sp>
        <p:nvSpPr>
          <p:cNvPr id="13315" name="Content Placeholder 2"/>
          <p:cNvSpPr>
            <a:spLocks noGrp="1"/>
          </p:cNvSpPr>
          <p:nvPr>
            <p:ph idx="1"/>
          </p:nvPr>
        </p:nvSpPr>
        <p:spPr/>
        <p:txBody>
          <a:bodyPr>
            <a:normAutofit fontScale="92500"/>
          </a:bodyPr>
          <a:lstStyle/>
          <a:p>
            <a:pPr eaLnBrk="1" hangingPunct="1"/>
            <a:r>
              <a:rPr lang="en-US" smtClean="0"/>
              <a:t>It must fit within the framework of a particular health care system, a national health policy and, perhaps, a programme of health sector reform.</a:t>
            </a:r>
          </a:p>
          <a:p>
            <a:pPr eaLnBrk="1" hangingPunct="1"/>
            <a:r>
              <a:rPr lang="en-US" smtClean="0"/>
              <a:t>The goals of the national drug policy should be consistent with broader health objectives, and policy  implementation should help to achieve those broader objectives.</a:t>
            </a:r>
          </a:p>
          <a:p>
            <a:pPr eaLnBrk="1" hangingPunct="1"/>
            <a:r>
              <a:rPr lang="en-US" smtClean="0">
                <a:solidFill>
                  <a:srgbClr val="FF0000"/>
                </a:solidFill>
              </a:rPr>
              <a:t>It is very difficult to implement a health policy without a drug policy(why?)</a:t>
            </a:r>
          </a:p>
        </p:txBody>
      </p:sp>
      <p:sp>
        <p:nvSpPr>
          <p:cNvPr id="4" name="Date Placeholder 3"/>
          <p:cNvSpPr>
            <a:spLocks noGrp="1"/>
          </p:cNvSpPr>
          <p:nvPr>
            <p:ph type="dt" sz="quarter" idx="10"/>
          </p:nvPr>
        </p:nvSpPr>
        <p:spPr/>
        <p:txBody>
          <a:bodyPr/>
          <a:lstStyle/>
          <a:p>
            <a:pPr>
              <a:defRPr/>
            </a:pPr>
            <a:fld id="{445BA9B8-F788-47D0-AD03-B2174B5D3894}" type="datetime1">
              <a:rPr lang="en-US" smtClean="0"/>
              <a:t>4/25/2020</a:t>
            </a:fld>
            <a:endParaRPr lang="en-US"/>
          </a:p>
        </p:txBody>
      </p:sp>
      <p:sp>
        <p:nvSpPr>
          <p:cNvPr id="5" name="Slide Number Placeholder 4"/>
          <p:cNvSpPr>
            <a:spLocks noGrp="1"/>
          </p:cNvSpPr>
          <p:nvPr>
            <p:ph type="sldNum" sz="quarter" idx="12"/>
          </p:nvPr>
        </p:nvSpPr>
        <p:spPr/>
        <p:txBody>
          <a:bodyPr/>
          <a:lstStyle/>
          <a:p>
            <a:pPr>
              <a:defRPr/>
            </a:pPr>
            <a:fld id="{B6DA01B2-BB99-4839-8B17-A1CA814B7FA3}" type="slidenum">
              <a:rPr lang="en-US"/>
              <a:pPr>
                <a:defRPr/>
              </a:pPr>
              <a:t>180</a:t>
            </a:fld>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546413346"/>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76200"/>
            <a:ext cx="8686800" cy="990600"/>
          </a:xfrm>
        </p:spPr>
        <p:txBody>
          <a:bodyPr>
            <a:normAutofit fontScale="90000"/>
          </a:bodyPr>
          <a:lstStyle/>
          <a:p>
            <a:pPr algn="ctr" eaLnBrk="1" fontAlgn="auto" hangingPunct="1">
              <a:spcAft>
                <a:spcPts val="0"/>
              </a:spcAft>
              <a:defRPr/>
            </a:pPr>
            <a:r>
              <a:rPr lang="en-US" b="1" dirty="0"/>
              <a:t>5</a:t>
            </a:r>
            <a:r>
              <a:rPr lang="en-US" b="1" dirty="0" smtClean="0"/>
              <a:t>.3</a:t>
            </a:r>
            <a:r>
              <a:rPr lang="en-US" b="1" dirty="0" smtClean="0"/>
              <a:t>. </a:t>
            </a:r>
            <a:r>
              <a:rPr lang="en-US" b="1" dirty="0" smtClean="0"/>
              <a:t>Objectives of a national drug policy</a:t>
            </a:r>
            <a:endParaRPr lang="en-US" dirty="0" smtClean="0"/>
          </a:p>
        </p:txBody>
      </p:sp>
      <p:sp>
        <p:nvSpPr>
          <p:cNvPr id="18435" name="Rectangle 3"/>
          <p:cNvSpPr>
            <a:spLocks noGrp="1" noChangeArrowheads="1"/>
          </p:cNvSpPr>
          <p:nvPr>
            <p:ph idx="1"/>
          </p:nvPr>
        </p:nvSpPr>
        <p:spPr>
          <a:xfrm>
            <a:off x="381000" y="1371600"/>
            <a:ext cx="8686800" cy="5105400"/>
          </a:xfrm>
        </p:spPr>
        <p:txBody>
          <a:bodyPr>
            <a:normAutofit fontScale="77500" lnSpcReduction="20000"/>
          </a:bodyPr>
          <a:lstStyle/>
          <a:p>
            <a:pPr marL="274320" indent="-274320" eaLnBrk="1" fontAlgn="auto" hangingPunct="1">
              <a:spcAft>
                <a:spcPts val="0"/>
              </a:spcAft>
              <a:buClr>
                <a:schemeClr val="accent3"/>
              </a:buClr>
              <a:buFont typeface="Wingdings 2" pitchFamily="18" charset="2"/>
              <a:buNone/>
              <a:defRPr/>
            </a:pPr>
            <a:r>
              <a:rPr lang="en-US" dirty="0" smtClean="0"/>
              <a:t>The </a:t>
            </a:r>
            <a:r>
              <a:rPr lang="en-US" b="1" dirty="0" smtClean="0"/>
              <a:t>general objectives </a:t>
            </a:r>
            <a:r>
              <a:rPr lang="en-US" dirty="0" smtClean="0"/>
              <a:t>of a national drug policy are to ensure:</a:t>
            </a:r>
          </a:p>
          <a:p>
            <a:pPr marL="274320" indent="-274320" eaLnBrk="1" fontAlgn="auto" hangingPunct="1">
              <a:spcAft>
                <a:spcPts val="0"/>
              </a:spcAft>
              <a:buClr>
                <a:schemeClr val="accent3"/>
              </a:buClr>
              <a:buFont typeface="Wingdings 2" pitchFamily="18" charset="2"/>
              <a:buNone/>
              <a:defRPr/>
            </a:pPr>
            <a:r>
              <a:rPr lang="en-US" dirty="0" smtClean="0"/>
              <a:t>■ </a:t>
            </a:r>
            <a:r>
              <a:rPr lang="en-US" b="1" dirty="0" smtClean="0"/>
              <a:t>Access</a:t>
            </a:r>
            <a:r>
              <a:rPr lang="en-US" dirty="0" smtClean="0"/>
              <a:t>: equitable availability and affordability of essential drugs</a:t>
            </a:r>
          </a:p>
          <a:p>
            <a:pPr marL="274320" indent="-274320" eaLnBrk="1" fontAlgn="auto" hangingPunct="1">
              <a:spcAft>
                <a:spcPts val="0"/>
              </a:spcAft>
              <a:buClr>
                <a:schemeClr val="accent3"/>
              </a:buClr>
              <a:buFont typeface="Wingdings 2" pitchFamily="18" charset="2"/>
              <a:buNone/>
              <a:defRPr/>
            </a:pPr>
            <a:r>
              <a:rPr lang="en-US" dirty="0" smtClean="0"/>
              <a:t>■ </a:t>
            </a:r>
            <a:r>
              <a:rPr lang="en-US" b="1" dirty="0" smtClean="0"/>
              <a:t>Quality</a:t>
            </a:r>
            <a:r>
              <a:rPr lang="en-US" dirty="0" smtClean="0"/>
              <a:t>: the quality, safety and efficacy of all medicines</a:t>
            </a:r>
          </a:p>
          <a:p>
            <a:pPr marL="274320" indent="-274320" eaLnBrk="1" fontAlgn="auto" hangingPunct="1">
              <a:spcAft>
                <a:spcPts val="0"/>
              </a:spcAft>
              <a:buClr>
                <a:schemeClr val="accent3"/>
              </a:buClr>
              <a:buFont typeface="Wingdings 2" pitchFamily="18" charset="2"/>
              <a:buNone/>
              <a:defRPr/>
            </a:pPr>
            <a:r>
              <a:rPr lang="en-US" dirty="0" smtClean="0"/>
              <a:t>■ </a:t>
            </a:r>
            <a:r>
              <a:rPr lang="en-US" b="1" dirty="0" smtClean="0"/>
              <a:t>Rational use</a:t>
            </a:r>
            <a:r>
              <a:rPr lang="en-US" dirty="0" smtClean="0"/>
              <a:t>: the promotion of therapeutically sound and cost-effective use of drugs by health professionals and consumers.</a:t>
            </a:r>
            <a:r>
              <a:rPr lang="en-US" b="1" dirty="0" smtClean="0">
                <a:solidFill>
                  <a:schemeClr val="folHlink"/>
                </a:solidFill>
                <a:sym typeface="Wingdings 3" pitchFamily="18" charset="2"/>
              </a:rPr>
              <a:t> </a:t>
            </a:r>
          </a:p>
          <a:p>
            <a:pPr marL="274320" indent="-274320" eaLnBrk="1" fontAlgn="auto" hangingPunct="1">
              <a:spcAft>
                <a:spcPts val="0"/>
              </a:spcAft>
              <a:buClr>
                <a:schemeClr val="accent3"/>
              </a:buClr>
              <a:buFont typeface="Wingdings 2" pitchFamily="18" charset="2"/>
              <a:buNone/>
              <a:defRPr/>
            </a:pPr>
            <a:endParaRPr lang="en-US" b="1" dirty="0" smtClean="0">
              <a:solidFill>
                <a:schemeClr val="folHlink"/>
              </a:solidFill>
              <a:sym typeface="Wingdings 3" pitchFamily="18" charset="2"/>
            </a:endParaRPr>
          </a:p>
          <a:p>
            <a:pPr marL="274320" indent="-274320" eaLnBrk="1" fontAlgn="auto" hangingPunct="1">
              <a:spcAft>
                <a:spcPts val="0"/>
              </a:spcAft>
              <a:buClr>
                <a:schemeClr val="accent3"/>
              </a:buClr>
              <a:buFont typeface="Wingdings 2"/>
              <a:buChar char=""/>
              <a:defRPr/>
            </a:pPr>
            <a:r>
              <a:rPr lang="en-US" dirty="0" smtClean="0"/>
              <a:t>The more </a:t>
            </a:r>
            <a:r>
              <a:rPr lang="en-US" b="1" dirty="0" smtClean="0">
                <a:solidFill>
                  <a:srgbClr val="FF0000"/>
                </a:solidFill>
              </a:rPr>
              <a:t>specific goals and objectives </a:t>
            </a:r>
            <a:r>
              <a:rPr lang="en-US" dirty="0" smtClean="0">
                <a:solidFill>
                  <a:srgbClr val="FF0000"/>
                </a:solidFill>
              </a:rPr>
              <a:t>of a national policy will depend upon the country situation, the national health  policy, and political priorities set by the government.</a:t>
            </a:r>
          </a:p>
          <a:p>
            <a:pPr marL="274320" indent="-274320" eaLnBrk="1" fontAlgn="auto" hangingPunct="1">
              <a:spcAft>
                <a:spcPts val="0"/>
              </a:spcAft>
              <a:buClr>
                <a:schemeClr val="accent3"/>
              </a:buClr>
              <a:buFont typeface="Wingdings 2"/>
              <a:buChar char=""/>
              <a:defRPr/>
            </a:pPr>
            <a:r>
              <a:rPr lang="en-US" dirty="0" smtClean="0"/>
              <a:t>In addition to health-related goals there may be others, such as </a:t>
            </a:r>
            <a:r>
              <a:rPr lang="en-US" b="1" dirty="0" smtClean="0"/>
              <a:t>economic goals</a:t>
            </a:r>
            <a:r>
              <a:rPr lang="en-US" dirty="0" smtClean="0"/>
              <a:t>.</a:t>
            </a:r>
            <a:endParaRPr lang="en-US" sz="3200" dirty="0" smtClean="0"/>
          </a:p>
          <a:p>
            <a:pPr marL="274320" indent="-274320" eaLnBrk="1" fontAlgn="auto" hangingPunct="1">
              <a:spcAft>
                <a:spcPts val="0"/>
              </a:spcAft>
              <a:buClr>
                <a:schemeClr val="accent3"/>
              </a:buClr>
              <a:buFont typeface="Wingdings 2" pitchFamily="18" charset="2"/>
              <a:buNone/>
              <a:defRPr/>
            </a:pPr>
            <a:r>
              <a:rPr lang="en-US" b="1" dirty="0" smtClean="0">
                <a:solidFill>
                  <a:schemeClr val="folHlink"/>
                </a:solidFill>
                <a:sym typeface="Wingdings 3" pitchFamily="18" charset="2"/>
              </a:rPr>
              <a:t>                                                                    </a:t>
            </a:r>
            <a:endParaRPr lang="en-US" dirty="0" smtClean="0"/>
          </a:p>
        </p:txBody>
      </p:sp>
      <p:sp>
        <p:nvSpPr>
          <p:cNvPr id="4" name="Date Placeholder 3"/>
          <p:cNvSpPr>
            <a:spLocks noGrp="1"/>
          </p:cNvSpPr>
          <p:nvPr>
            <p:ph type="dt" sz="quarter" idx="10"/>
          </p:nvPr>
        </p:nvSpPr>
        <p:spPr/>
        <p:txBody>
          <a:bodyPr/>
          <a:lstStyle/>
          <a:p>
            <a:pPr>
              <a:defRPr/>
            </a:pPr>
            <a:fld id="{7EFC847D-78C2-49E2-9D0B-941335F4D0F1}" type="datetime1">
              <a:rPr lang="en-US" smtClean="0"/>
              <a:t>4/25/2020</a:t>
            </a:fld>
            <a:endParaRPr lang="en-US"/>
          </a:p>
        </p:txBody>
      </p:sp>
      <p:sp>
        <p:nvSpPr>
          <p:cNvPr id="5" name="Slide Number Placeholder 4"/>
          <p:cNvSpPr>
            <a:spLocks noGrp="1"/>
          </p:cNvSpPr>
          <p:nvPr>
            <p:ph type="sldNum" sz="quarter" idx="12"/>
          </p:nvPr>
        </p:nvSpPr>
        <p:spPr/>
        <p:txBody>
          <a:bodyPr/>
          <a:lstStyle/>
          <a:p>
            <a:pPr>
              <a:defRPr/>
            </a:pPr>
            <a:fld id="{FB7317E1-D766-4225-B788-4DAD594BCA93}" type="slidenum">
              <a:rPr lang="en-US"/>
              <a:pPr>
                <a:defRPr/>
              </a:pPr>
              <a:t>181</a:t>
            </a:fld>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92875928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a:xfrm>
            <a:off x="914400" y="-304800"/>
            <a:ext cx="7772400" cy="1600200"/>
          </a:xfrm>
        </p:spPr>
        <p:txBody>
          <a:bodyPr/>
          <a:lstStyle/>
          <a:p>
            <a:pPr algn="ctr" eaLnBrk="1" hangingPunct="1"/>
            <a:r>
              <a:rPr lang="en-US" sz="3600" b="1" dirty="0"/>
              <a:t>5</a:t>
            </a:r>
            <a:r>
              <a:rPr lang="en-US" sz="3600" b="1" dirty="0" smtClean="0"/>
              <a:t>.4</a:t>
            </a:r>
            <a:r>
              <a:rPr lang="en-US" sz="3600" b="1" dirty="0" smtClean="0"/>
              <a:t>.  national drug policy  development process</a:t>
            </a:r>
            <a:endParaRPr lang="en-US" sz="3600" dirty="0" smtClean="0"/>
          </a:p>
        </p:txBody>
      </p:sp>
      <p:sp>
        <p:nvSpPr>
          <p:cNvPr id="19459" name="Rectangle 3"/>
          <p:cNvSpPr>
            <a:spLocks noGrp="1" noChangeArrowheads="1"/>
          </p:cNvSpPr>
          <p:nvPr>
            <p:ph idx="1"/>
          </p:nvPr>
        </p:nvSpPr>
        <p:spPr>
          <a:xfrm>
            <a:off x="684213" y="1219200"/>
            <a:ext cx="7997825" cy="5183188"/>
          </a:xfrm>
        </p:spPr>
        <p:txBody>
          <a:bodyPr>
            <a:normAutofit fontScale="92500" lnSpcReduction="10000"/>
          </a:bodyPr>
          <a:lstStyle/>
          <a:p>
            <a:pPr marL="274320" indent="-274320" eaLnBrk="1" fontAlgn="auto" hangingPunct="1">
              <a:spcAft>
                <a:spcPts val="0"/>
              </a:spcAft>
              <a:buClr>
                <a:schemeClr val="accent3"/>
              </a:buClr>
              <a:buFont typeface="Wingdings 2" pitchFamily="18" charset="2"/>
              <a:buNone/>
              <a:defRPr/>
            </a:pPr>
            <a:r>
              <a:rPr lang="en-US" sz="2800" b="1" dirty="0" smtClean="0"/>
              <a:t>Steps of formulating NDP</a:t>
            </a:r>
          </a:p>
          <a:p>
            <a:pPr marL="274320" indent="-274320" eaLnBrk="1" fontAlgn="auto" hangingPunct="1">
              <a:spcAft>
                <a:spcPts val="0"/>
              </a:spcAft>
              <a:buClr>
                <a:schemeClr val="accent3"/>
              </a:buClr>
              <a:buFont typeface="Wingdings 2" pitchFamily="18" charset="2"/>
              <a:buNone/>
              <a:defRPr/>
            </a:pPr>
            <a:r>
              <a:rPr lang="en-US" b="1" dirty="0" smtClean="0"/>
              <a:t>Step 1: Organize the policy process:</a:t>
            </a:r>
          </a:p>
          <a:p>
            <a:pPr marL="274320" indent="-274320" eaLnBrk="1" fontAlgn="auto" hangingPunct="1">
              <a:spcAft>
                <a:spcPts val="0"/>
              </a:spcAft>
              <a:buClr>
                <a:schemeClr val="accent3"/>
              </a:buClr>
              <a:buFont typeface="Wingdings 2"/>
              <a:buChar char=""/>
              <a:defRPr/>
            </a:pPr>
            <a:r>
              <a:rPr lang="en-US" dirty="0" smtClean="0"/>
              <a:t>The ministry of health take the lead role in formulating a  national drug policy</a:t>
            </a:r>
          </a:p>
          <a:p>
            <a:pPr marL="274320" indent="-274320" eaLnBrk="1" fontAlgn="auto" hangingPunct="1">
              <a:spcAft>
                <a:spcPts val="0"/>
              </a:spcAft>
              <a:buClr>
                <a:schemeClr val="accent3"/>
              </a:buClr>
              <a:buFont typeface="Wingdings 2"/>
              <a:buChar char=""/>
              <a:defRPr/>
            </a:pPr>
            <a:r>
              <a:rPr lang="en-US" dirty="0" smtClean="0"/>
              <a:t>decide how to organize the development process that will identify the structure of the policy, major objectives and priority components.</a:t>
            </a:r>
          </a:p>
          <a:p>
            <a:pPr marL="274320" indent="-274320" eaLnBrk="1" fontAlgn="auto" hangingPunct="1">
              <a:spcAft>
                <a:spcPts val="0"/>
              </a:spcAft>
              <a:buClr>
                <a:schemeClr val="accent3"/>
              </a:buClr>
              <a:buFont typeface="Wingdings 2"/>
              <a:buChar char=""/>
              <a:defRPr/>
            </a:pPr>
            <a:r>
              <a:rPr lang="en-US" dirty="0" smtClean="0">
                <a:solidFill>
                  <a:srgbClr val="FF0000"/>
                </a:solidFill>
              </a:rPr>
              <a:t>identify all the interested parties </a:t>
            </a:r>
            <a:r>
              <a:rPr lang="en-US" dirty="0" smtClean="0"/>
              <a:t>that need to be involved, the necessary resources, and how these can be obtained</a:t>
            </a:r>
          </a:p>
          <a:p>
            <a:pPr marL="274320" indent="-274320" eaLnBrk="1" fontAlgn="auto" hangingPunct="1">
              <a:spcAft>
                <a:spcPts val="0"/>
              </a:spcAft>
              <a:buClr>
                <a:schemeClr val="accent3"/>
              </a:buClr>
              <a:buFont typeface="Wingdings 2"/>
              <a:buChar char=""/>
              <a:defRPr/>
            </a:pPr>
            <a:endParaRPr lang="en-US" dirty="0" smtClean="0"/>
          </a:p>
          <a:p>
            <a:pPr eaLnBrk="1" hangingPunct="1">
              <a:buFont typeface="Wingdings 2" pitchFamily="18" charset="2"/>
              <a:buNone/>
              <a:defRPr/>
            </a:pPr>
            <a:endParaRPr lang="en-US" dirty="0" smtClean="0"/>
          </a:p>
        </p:txBody>
      </p:sp>
      <p:sp>
        <p:nvSpPr>
          <p:cNvPr id="4" name="Date Placeholder 3"/>
          <p:cNvSpPr>
            <a:spLocks noGrp="1"/>
          </p:cNvSpPr>
          <p:nvPr>
            <p:ph type="dt" sz="quarter" idx="10"/>
          </p:nvPr>
        </p:nvSpPr>
        <p:spPr/>
        <p:txBody>
          <a:bodyPr/>
          <a:lstStyle/>
          <a:p>
            <a:pPr>
              <a:defRPr/>
            </a:pPr>
            <a:fld id="{68797093-7782-4D68-8ABF-3FD8198C7DAD}" type="datetime1">
              <a:rPr lang="en-US" smtClean="0"/>
              <a:t>4/25/2020</a:t>
            </a:fld>
            <a:endParaRPr lang="en-US"/>
          </a:p>
        </p:txBody>
      </p:sp>
      <p:sp>
        <p:nvSpPr>
          <p:cNvPr id="5" name="Slide Number Placeholder 4"/>
          <p:cNvSpPr>
            <a:spLocks noGrp="1"/>
          </p:cNvSpPr>
          <p:nvPr>
            <p:ph type="sldNum" sz="quarter" idx="12"/>
          </p:nvPr>
        </p:nvSpPr>
        <p:spPr/>
        <p:txBody>
          <a:bodyPr/>
          <a:lstStyle/>
          <a:p>
            <a:pPr>
              <a:defRPr/>
            </a:pPr>
            <a:fld id="{6BB08DF7-F04E-45EA-AEED-83BB4F21522D}" type="slidenum">
              <a:rPr lang="en-US"/>
              <a:pPr>
                <a:defRPr/>
              </a:pPr>
              <a:t>182</a:t>
            </a:fld>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77211838"/>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14400" y="-152400"/>
            <a:ext cx="7772400" cy="1143000"/>
          </a:xfrm>
        </p:spPr>
        <p:txBody>
          <a:bodyPr/>
          <a:lstStyle/>
          <a:p>
            <a:pPr eaLnBrk="1" hangingPunct="1"/>
            <a:r>
              <a:rPr lang="en-US" sz="3200" b="1" smtClean="0"/>
              <a:t>national drug policy  development process</a:t>
            </a:r>
            <a:endParaRPr lang="en-US" sz="3200" smtClean="0"/>
          </a:p>
        </p:txBody>
      </p:sp>
      <p:sp>
        <p:nvSpPr>
          <p:cNvPr id="43011" name="Content Placeholder 2"/>
          <p:cNvSpPr>
            <a:spLocks noGrp="1"/>
          </p:cNvSpPr>
          <p:nvPr>
            <p:ph idx="1"/>
          </p:nvPr>
        </p:nvSpPr>
        <p:spPr>
          <a:xfrm>
            <a:off x="684213" y="1295400"/>
            <a:ext cx="7926387" cy="5105400"/>
          </a:xfrm>
        </p:spPr>
        <p:txBody>
          <a:bodyPr>
            <a:normAutofit fontScale="77500" lnSpcReduction="20000"/>
          </a:bodyPr>
          <a:lstStyle/>
          <a:p>
            <a:pPr marL="274320" indent="-274320" eaLnBrk="1" fontAlgn="auto" hangingPunct="1">
              <a:spcBef>
                <a:spcPts val="580"/>
              </a:spcBef>
              <a:spcAft>
                <a:spcPts val="0"/>
              </a:spcAft>
              <a:buClr>
                <a:schemeClr val="accent3"/>
              </a:buClr>
              <a:buFont typeface="Wingdings 2"/>
              <a:buChar char=""/>
              <a:defRPr/>
            </a:pPr>
            <a:r>
              <a:rPr lang="en-US" dirty="0" smtClean="0"/>
              <a:t>Throughout the policy process there should be consultation, dialogue and negotiations with all interested groups and  stakeholders.</a:t>
            </a:r>
          </a:p>
          <a:p>
            <a:pPr marL="274320" indent="-274320" eaLnBrk="1" fontAlgn="auto" hangingPunct="1">
              <a:spcBef>
                <a:spcPts val="580"/>
              </a:spcBef>
              <a:spcAft>
                <a:spcPts val="0"/>
              </a:spcAft>
              <a:buClr>
                <a:schemeClr val="accent3"/>
              </a:buClr>
              <a:buFont typeface="Wingdings 2"/>
              <a:buChar char=""/>
              <a:defRPr/>
            </a:pPr>
            <a:r>
              <a:rPr lang="en-US" b="1" dirty="0" smtClean="0"/>
              <a:t>These include</a:t>
            </a:r>
            <a:r>
              <a:rPr lang="en-US" dirty="0" smtClean="0"/>
              <a:t>: other ministries (higher education, trade, industry), doctors, pharmacists and nurses, local and international pharmaceutical industries, drug sellers, academia, nongovernmental organizations (NGOs),  professional associations and consumer groups, provincial and district medical and administrative personnel, traditional and herbal medicine practitioners, drug regulatory agency, the media etc…</a:t>
            </a:r>
          </a:p>
          <a:p>
            <a:pPr marL="274320" indent="-274320" eaLnBrk="1" fontAlgn="auto" hangingPunct="1">
              <a:spcBef>
                <a:spcPts val="580"/>
              </a:spcBef>
              <a:spcAft>
                <a:spcPts val="0"/>
              </a:spcAft>
              <a:buClr>
                <a:schemeClr val="accent3"/>
              </a:buClr>
              <a:buFont typeface="Wingdings 2"/>
              <a:buChar char=""/>
              <a:defRPr/>
            </a:pPr>
            <a:r>
              <a:rPr lang="en-US" dirty="0" smtClean="0"/>
              <a:t>In general it can be said that the more the existing pharmaceutical system needs to be improved, the more important it is to involve all interested parties in discussing the necessary reforms.(why?)</a:t>
            </a:r>
          </a:p>
        </p:txBody>
      </p:sp>
      <p:sp>
        <p:nvSpPr>
          <p:cNvPr id="4" name="Date Placeholder 3"/>
          <p:cNvSpPr>
            <a:spLocks noGrp="1"/>
          </p:cNvSpPr>
          <p:nvPr>
            <p:ph type="dt" sz="quarter" idx="10"/>
          </p:nvPr>
        </p:nvSpPr>
        <p:spPr/>
        <p:txBody>
          <a:bodyPr/>
          <a:lstStyle/>
          <a:p>
            <a:pPr>
              <a:defRPr/>
            </a:pPr>
            <a:fld id="{3E49D516-B846-4016-9F25-5E0554D45D69}" type="datetime1">
              <a:rPr lang="en-US" smtClean="0"/>
              <a:t>4/25/2020</a:t>
            </a:fld>
            <a:endParaRPr lang="en-US"/>
          </a:p>
        </p:txBody>
      </p:sp>
      <p:sp>
        <p:nvSpPr>
          <p:cNvPr id="5" name="Slide Number Placeholder 4"/>
          <p:cNvSpPr>
            <a:spLocks noGrp="1"/>
          </p:cNvSpPr>
          <p:nvPr>
            <p:ph type="sldNum" sz="quarter" idx="12"/>
          </p:nvPr>
        </p:nvSpPr>
        <p:spPr/>
        <p:txBody>
          <a:bodyPr/>
          <a:lstStyle/>
          <a:p>
            <a:pPr>
              <a:defRPr/>
            </a:pPr>
            <a:fld id="{F9F9381C-5FFE-43D2-9EC6-A5ACD40A3519}" type="slidenum">
              <a:rPr lang="en-US"/>
              <a:pPr>
                <a:defRPr/>
              </a:pPr>
              <a:t>183</a:t>
            </a:fld>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80019899"/>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pPr eaLnBrk="1" hangingPunct="1"/>
            <a:r>
              <a:rPr lang="en-US" sz="3600" b="1" smtClean="0"/>
              <a:t>national drug policy  development process</a:t>
            </a:r>
            <a:endParaRPr lang="en-US" sz="3600" smtClean="0"/>
          </a:p>
        </p:txBody>
      </p:sp>
      <p:sp>
        <p:nvSpPr>
          <p:cNvPr id="34819" name="Content Placeholder 5"/>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pitchFamily="18" charset="2"/>
              <a:buNone/>
              <a:defRPr/>
            </a:pPr>
            <a:r>
              <a:rPr lang="en-US" b="1" dirty="0" smtClean="0"/>
              <a:t>Step 2: Identify the main problem</a:t>
            </a:r>
          </a:p>
          <a:p>
            <a:pPr marL="274320" indent="-274320" eaLnBrk="1" fontAlgn="auto" hangingPunct="1">
              <a:spcAft>
                <a:spcPts val="0"/>
              </a:spcAft>
              <a:buClr>
                <a:schemeClr val="accent3"/>
              </a:buClr>
              <a:buFont typeface="Wingdings 2"/>
              <a:buChar char=""/>
              <a:defRPr/>
            </a:pPr>
            <a:r>
              <a:rPr lang="en-US" dirty="0" smtClean="0"/>
              <a:t>There are various ways of carrying out an </a:t>
            </a:r>
            <a:r>
              <a:rPr lang="en-US" b="1" dirty="0" smtClean="0"/>
              <a:t>initial situation analysis.</a:t>
            </a:r>
          </a:p>
          <a:p>
            <a:pPr marL="274320" indent="-274320" eaLnBrk="1" fontAlgn="auto" hangingPunct="1">
              <a:spcAft>
                <a:spcPts val="0"/>
              </a:spcAft>
              <a:buClr>
                <a:schemeClr val="accent3"/>
              </a:buClr>
              <a:buFont typeface="Wingdings" pitchFamily="2" charset="2"/>
              <a:buChar char="§"/>
              <a:defRPr/>
            </a:pPr>
            <a:r>
              <a:rPr lang="en-US" b="1" dirty="0" smtClean="0"/>
              <a:t>small team of experts </a:t>
            </a:r>
            <a:r>
              <a:rPr lang="en-US" dirty="0" smtClean="0"/>
              <a:t>from the ministry of health and other disciplines</a:t>
            </a:r>
          </a:p>
          <a:p>
            <a:pPr marL="274320" indent="-274320" eaLnBrk="1" fontAlgn="auto" hangingPunct="1">
              <a:spcAft>
                <a:spcPts val="0"/>
              </a:spcAft>
              <a:buClr>
                <a:schemeClr val="accent3"/>
              </a:buClr>
              <a:buFont typeface="Wingdings" pitchFamily="2" charset="2"/>
              <a:buChar char="ü"/>
              <a:defRPr/>
            </a:pPr>
            <a:r>
              <a:rPr lang="en-US" dirty="0" smtClean="0"/>
              <a:t>examine the situation systematically, to identify the main problems,  make recommendations.</a:t>
            </a:r>
          </a:p>
          <a:p>
            <a:pPr marL="274320" indent="-274320" eaLnBrk="1" fontAlgn="auto" hangingPunct="1">
              <a:spcAft>
                <a:spcPts val="0"/>
              </a:spcAft>
              <a:buClr>
                <a:schemeClr val="accent3"/>
              </a:buClr>
              <a:buFont typeface="Wingdings" pitchFamily="2" charset="2"/>
              <a:buChar char="ü"/>
              <a:defRPr/>
            </a:pPr>
            <a:r>
              <a:rPr lang="en-US" dirty="0" smtClean="0"/>
              <a:t>their recommendations, discussed at one or more  multidisciplinary workshops, in order to formulate consolidated advice to the government.</a:t>
            </a:r>
          </a:p>
        </p:txBody>
      </p:sp>
      <p:sp>
        <p:nvSpPr>
          <p:cNvPr id="4" name="Date Placeholder 3"/>
          <p:cNvSpPr>
            <a:spLocks noGrp="1"/>
          </p:cNvSpPr>
          <p:nvPr>
            <p:ph type="dt" sz="quarter" idx="10"/>
          </p:nvPr>
        </p:nvSpPr>
        <p:spPr/>
        <p:txBody>
          <a:bodyPr/>
          <a:lstStyle/>
          <a:p>
            <a:pPr>
              <a:defRPr/>
            </a:pPr>
            <a:fld id="{CB5719C3-5926-4D58-B65E-901AB75C3067}" type="datetime1">
              <a:rPr lang="en-US" smtClean="0"/>
              <a:t>4/25/2020</a:t>
            </a:fld>
            <a:endParaRPr lang="en-US"/>
          </a:p>
        </p:txBody>
      </p:sp>
      <p:sp>
        <p:nvSpPr>
          <p:cNvPr id="5" name="Slide Number Placeholder 4"/>
          <p:cNvSpPr>
            <a:spLocks noGrp="1"/>
          </p:cNvSpPr>
          <p:nvPr>
            <p:ph type="sldNum" sz="quarter" idx="12"/>
          </p:nvPr>
        </p:nvSpPr>
        <p:spPr/>
        <p:txBody>
          <a:bodyPr/>
          <a:lstStyle/>
          <a:p>
            <a:pPr>
              <a:defRPr/>
            </a:pPr>
            <a:fld id="{9C826ED9-79FB-4415-BDD2-A9D5F806E416}" type="slidenum">
              <a:rPr lang="en-US"/>
              <a:pPr>
                <a:defRPr/>
              </a:pPr>
              <a:t>184</a:t>
            </a:fld>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74614517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0" y="-228600"/>
            <a:ext cx="7772400" cy="1143000"/>
          </a:xfrm>
        </p:spPr>
        <p:txBody>
          <a:bodyPr/>
          <a:lstStyle/>
          <a:p>
            <a:pPr eaLnBrk="1" hangingPunct="1"/>
            <a:r>
              <a:rPr lang="en-US" sz="3200" b="1" smtClean="0"/>
              <a:t>national drug policy  development process</a:t>
            </a:r>
            <a:endParaRPr lang="en-US" sz="3200" smtClean="0"/>
          </a:p>
        </p:txBody>
      </p:sp>
      <p:sp>
        <p:nvSpPr>
          <p:cNvPr id="35843" name="Content Placeholder 2"/>
          <p:cNvSpPr>
            <a:spLocks noGrp="1"/>
          </p:cNvSpPr>
          <p:nvPr>
            <p:ph idx="1"/>
          </p:nvPr>
        </p:nvSpPr>
        <p:spPr>
          <a:xfrm>
            <a:off x="684213" y="1217613"/>
            <a:ext cx="8002587" cy="5259387"/>
          </a:xfrm>
        </p:spPr>
        <p:txBody>
          <a:bodyPr>
            <a:normAutofit fontScale="92500" lnSpcReduction="20000"/>
          </a:bodyPr>
          <a:lstStyle/>
          <a:p>
            <a:pPr marL="274320" indent="-274320" eaLnBrk="1" fontAlgn="auto" hangingPunct="1">
              <a:spcAft>
                <a:spcPts val="0"/>
              </a:spcAft>
              <a:buClr>
                <a:schemeClr val="accent3"/>
              </a:buClr>
              <a:buFont typeface="Wingdings 2" pitchFamily="18" charset="2"/>
              <a:buNone/>
              <a:defRPr/>
            </a:pPr>
            <a:r>
              <a:rPr lang="en-US" sz="3200" dirty="0" smtClean="0"/>
              <a:t> </a:t>
            </a:r>
            <a:r>
              <a:rPr lang="en-US" sz="3200" b="1" dirty="0" smtClean="0"/>
              <a:t>Step 3: Make a detailed situation analysis</a:t>
            </a:r>
            <a:r>
              <a:rPr lang="en-US" dirty="0" smtClean="0"/>
              <a:t> </a:t>
            </a:r>
          </a:p>
          <a:p>
            <a:pPr marL="274320" indent="-274320" eaLnBrk="1" fontAlgn="auto" hangingPunct="1">
              <a:spcAft>
                <a:spcPts val="0"/>
              </a:spcAft>
              <a:buClr>
                <a:schemeClr val="accent3"/>
              </a:buClr>
              <a:buFont typeface="Wingdings 2" pitchFamily="18" charset="2"/>
              <a:buNone/>
              <a:defRPr/>
            </a:pPr>
            <a:r>
              <a:rPr lang="en-US" dirty="0" smtClean="0"/>
              <a:t>    F</a:t>
            </a:r>
            <a:r>
              <a:rPr lang="en-US" sz="3000" dirty="0" smtClean="0"/>
              <a:t>urther </a:t>
            </a:r>
            <a:r>
              <a:rPr lang="en-US" sz="3000" dirty="0" err="1" smtClean="0"/>
              <a:t>analyse</a:t>
            </a:r>
            <a:r>
              <a:rPr lang="en-US" sz="3000" dirty="0" smtClean="0"/>
              <a:t> the </a:t>
            </a:r>
            <a:r>
              <a:rPr lang="en-US" sz="3000" b="1" dirty="0" smtClean="0"/>
              <a:t>source of the problems</a:t>
            </a:r>
            <a:r>
              <a:rPr lang="en-US" sz="3000" dirty="0" smtClean="0"/>
              <a:t>, in order to identify potential solutions, choose the most appropriate strategies, set priorities, and serve as a baseline for future systems of monitoring and evaluation.</a:t>
            </a:r>
          </a:p>
          <a:p>
            <a:pPr marL="274320" indent="-274320" eaLnBrk="1" fontAlgn="auto" hangingPunct="1">
              <a:spcAft>
                <a:spcPts val="0"/>
              </a:spcAft>
              <a:buClr>
                <a:schemeClr val="accent3"/>
              </a:buClr>
              <a:buFont typeface="Wingdings 2" pitchFamily="18" charset="2"/>
              <a:buNone/>
              <a:defRPr/>
            </a:pPr>
            <a:r>
              <a:rPr lang="en-US" sz="3200" b="1" dirty="0" smtClean="0"/>
              <a:t>Step 4: Set goals and objectives for a NDP          </a:t>
            </a:r>
          </a:p>
          <a:p>
            <a:pPr marL="274320" indent="-274320" eaLnBrk="1" fontAlgn="auto" hangingPunct="1">
              <a:spcAft>
                <a:spcPts val="0"/>
              </a:spcAft>
              <a:buClr>
                <a:schemeClr val="accent3"/>
              </a:buClr>
              <a:buFont typeface="Wingdings 2"/>
              <a:buChar char=""/>
              <a:defRPr/>
            </a:pPr>
            <a:r>
              <a:rPr lang="en-US" sz="3200" dirty="0" smtClean="0"/>
              <a:t>Once the main problems have been defined, </a:t>
            </a:r>
            <a:r>
              <a:rPr lang="en-US" sz="3200" b="1" dirty="0" smtClean="0"/>
              <a:t>goals</a:t>
            </a:r>
            <a:r>
              <a:rPr lang="en-US" sz="3200" dirty="0" smtClean="0"/>
              <a:t> can be set and </a:t>
            </a:r>
            <a:r>
              <a:rPr lang="en-US" sz="3200" b="1" dirty="0" smtClean="0"/>
              <a:t>priority objectives </a:t>
            </a:r>
            <a:r>
              <a:rPr lang="en-US" sz="3200" dirty="0" smtClean="0"/>
              <a:t>identified </a:t>
            </a:r>
          </a:p>
          <a:p>
            <a:pPr marL="274320" indent="-274320" eaLnBrk="1" fontAlgn="auto" hangingPunct="1">
              <a:spcAft>
                <a:spcPts val="0"/>
              </a:spcAft>
              <a:buClr>
                <a:schemeClr val="accent3"/>
              </a:buClr>
              <a:buFont typeface="Wingdings 2"/>
              <a:buChar char=""/>
              <a:defRPr/>
            </a:pPr>
            <a:r>
              <a:rPr lang="en-US" sz="3200" dirty="0" smtClean="0"/>
              <a:t>Broad consultation and careful consideration of </a:t>
            </a:r>
            <a:r>
              <a:rPr lang="en-US" sz="3200" b="1" dirty="0" smtClean="0"/>
              <a:t>conflicting interests </a:t>
            </a:r>
            <a:r>
              <a:rPr lang="en-US" sz="3200" dirty="0" smtClean="0"/>
              <a:t>and </a:t>
            </a:r>
            <a:r>
              <a:rPr lang="en-US" sz="3200" b="1" dirty="0" smtClean="0"/>
              <a:t>structural constraints </a:t>
            </a:r>
            <a:r>
              <a:rPr lang="en-US" sz="3200" dirty="0" smtClean="0"/>
              <a:t>are necessary to set achievable objectives</a:t>
            </a:r>
          </a:p>
        </p:txBody>
      </p:sp>
      <p:sp>
        <p:nvSpPr>
          <p:cNvPr id="4" name="Date Placeholder 3"/>
          <p:cNvSpPr>
            <a:spLocks noGrp="1"/>
          </p:cNvSpPr>
          <p:nvPr>
            <p:ph type="dt" sz="quarter" idx="10"/>
          </p:nvPr>
        </p:nvSpPr>
        <p:spPr/>
        <p:txBody>
          <a:bodyPr/>
          <a:lstStyle/>
          <a:p>
            <a:pPr>
              <a:defRPr/>
            </a:pPr>
            <a:fld id="{AB44FABD-40B3-44EC-87A2-EF285F51285B}" type="datetime1">
              <a:rPr lang="en-US" smtClean="0"/>
              <a:t>4/25/2020</a:t>
            </a:fld>
            <a:endParaRPr lang="en-US"/>
          </a:p>
        </p:txBody>
      </p:sp>
      <p:sp>
        <p:nvSpPr>
          <p:cNvPr id="5" name="Slide Number Placeholder 4"/>
          <p:cNvSpPr>
            <a:spLocks noGrp="1"/>
          </p:cNvSpPr>
          <p:nvPr>
            <p:ph type="sldNum" sz="quarter" idx="12"/>
          </p:nvPr>
        </p:nvSpPr>
        <p:spPr/>
        <p:txBody>
          <a:bodyPr/>
          <a:lstStyle/>
          <a:p>
            <a:pPr>
              <a:defRPr/>
            </a:pPr>
            <a:fld id="{33619577-1422-4F87-A941-27D7E2ED38C5}" type="slidenum">
              <a:rPr lang="en-US"/>
              <a:pPr>
                <a:defRPr/>
              </a:pPr>
              <a:t>185</a:t>
            </a:fld>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11107203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077200" cy="914400"/>
          </a:xfrm>
        </p:spPr>
        <p:txBody>
          <a:bodyPr>
            <a:normAutofit fontScale="90000"/>
          </a:bodyPr>
          <a:lstStyle/>
          <a:p>
            <a:pPr eaLnBrk="1" hangingPunct="1"/>
            <a:r>
              <a:rPr lang="en-US" sz="3600" b="1" smtClean="0"/>
              <a:t>national drug policy  development process</a:t>
            </a:r>
            <a:endParaRPr lang="en-US" sz="3600" smtClean="0"/>
          </a:p>
        </p:txBody>
      </p:sp>
      <p:sp>
        <p:nvSpPr>
          <p:cNvPr id="36867" name="Rectangle 3"/>
          <p:cNvSpPr>
            <a:spLocks noGrp="1" noChangeArrowheads="1"/>
          </p:cNvSpPr>
          <p:nvPr>
            <p:ph idx="1"/>
          </p:nvPr>
        </p:nvSpPr>
        <p:spPr>
          <a:xfrm>
            <a:off x="457200" y="990600"/>
            <a:ext cx="8458200" cy="5257800"/>
          </a:xfrm>
        </p:spPr>
        <p:txBody>
          <a:bodyPr>
            <a:normAutofit fontScale="92500" lnSpcReduction="10000"/>
          </a:bodyPr>
          <a:lstStyle/>
          <a:p>
            <a:pPr marL="274320" indent="-274320" eaLnBrk="1" fontAlgn="auto" hangingPunct="1">
              <a:spcAft>
                <a:spcPts val="0"/>
              </a:spcAft>
              <a:buClr>
                <a:schemeClr val="accent3"/>
              </a:buClr>
              <a:buFont typeface="Wingdings 2" pitchFamily="18" charset="2"/>
              <a:buNone/>
              <a:defRPr/>
            </a:pPr>
            <a:r>
              <a:rPr lang="en-US" sz="3200" b="1" dirty="0" smtClean="0"/>
              <a:t>Step 5: Draft the text of the policy</a:t>
            </a:r>
          </a:p>
          <a:p>
            <a:pPr marL="274320" indent="-274320" eaLnBrk="1" fontAlgn="auto" hangingPunct="1">
              <a:spcAft>
                <a:spcPts val="0"/>
              </a:spcAft>
              <a:buClr>
                <a:schemeClr val="accent3"/>
              </a:buClr>
              <a:buFont typeface="Wingdings 2"/>
              <a:buChar char=""/>
              <a:defRPr/>
            </a:pPr>
            <a:r>
              <a:rPr lang="en-US" sz="3200" dirty="0" smtClean="0"/>
              <a:t>Once a thorough </a:t>
            </a:r>
            <a:r>
              <a:rPr lang="en-US" sz="3200" b="1" dirty="0" smtClean="0"/>
              <a:t>analysis of the situation </a:t>
            </a:r>
            <a:r>
              <a:rPr lang="en-US" sz="3200" dirty="0" smtClean="0"/>
              <a:t>and an outline of the </a:t>
            </a:r>
            <a:r>
              <a:rPr lang="en-US" sz="3200" b="1" dirty="0" smtClean="0"/>
              <a:t>main goals, objectives </a:t>
            </a:r>
            <a:r>
              <a:rPr lang="en-US" sz="3200" dirty="0" smtClean="0"/>
              <a:t>and approaches have been completed, a draft text of the national drug policy should be prepared</a:t>
            </a:r>
          </a:p>
          <a:p>
            <a:pPr marL="274320" indent="-274320" eaLnBrk="1" fontAlgn="auto" hangingPunct="1">
              <a:spcAft>
                <a:spcPts val="0"/>
              </a:spcAft>
              <a:buClr>
                <a:schemeClr val="accent3"/>
              </a:buClr>
              <a:buFont typeface="Wingdings 2"/>
              <a:buChar char=""/>
              <a:defRPr/>
            </a:pPr>
            <a:r>
              <a:rPr lang="en-US" sz="3200" dirty="0" smtClean="0"/>
              <a:t>It should set out the general and specific objectives of the policy.</a:t>
            </a:r>
          </a:p>
          <a:p>
            <a:pPr marL="274320" indent="-274320" eaLnBrk="1" fontAlgn="auto" hangingPunct="1">
              <a:spcAft>
                <a:spcPts val="0"/>
              </a:spcAft>
              <a:buClr>
                <a:schemeClr val="accent3"/>
              </a:buClr>
              <a:buFont typeface="Wingdings 2" pitchFamily="18" charset="2"/>
              <a:buNone/>
              <a:defRPr/>
            </a:pPr>
            <a:r>
              <a:rPr lang="en-US" sz="3200" b="1" dirty="0" smtClean="0"/>
              <a:t>Step 6: Circulate and revise the draft policy</a:t>
            </a:r>
          </a:p>
          <a:p>
            <a:pPr marL="274320" indent="-274320" eaLnBrk="1" fontAlgn="auto" hangingPunct="1">
              <a:spcAft>
                <a:spcPts val="0"/>
              </a:spcAft>
              <a:buClr>
                <a:schemeClr val="accent3"/>
              </a:buClr>
              <a:buFont typeface="Wingdings 2"/>
              <a:buChar char=""/>
              <a:defRPr/>
            </a:pPr>
            <a:r>
              <a:rPr lang="en-US" sz="3200" dirty="0" smtClean="0"/>
              <a:t>circulated for comments, first within the ministry of health, then in other government, NGOs &amp; to relevant institutions.</a:t>
            </a:r>
          </a:p>
        </p:txBody>
      </p:sp>
      <p:sp>
        <p:nvSpPr>
          <p:cNvPr id="4" name="Date Placeholder 3"/>
          <p:cNvSpPr>
            <a:spLocks noGrp="1"/>
          </p:cNvSpPr>
          <p:nvPr>
            <p:ph type="dt" sz="quarter" idx="10"/>
          </p:nvPr>
        </p:nvSpPr>
        <p:spPr/>
        <p:txBody>
          <a:bodyPr/>
          <a:lstStyle/>
          <a:p>
            <a:pPr>
              <a:defRPr/>
            </a:pPr>
            <a:fld id="{184D59E0-32D5-4C4D-85AD-0BC7E83CC362}" type="datetime1">
              <a:rPr lang="en-US" smtClean="0"/>
              <a:t>4/25/2020</a:t>
            </a:fld>
            <a:endParaRPr lang="en-US"/>
          </a:p>
        </p:txBody>
      </p:sp>
      <p:sp>
        <p:nvSpPr>
          <p:cNvPr id="5" name="Slide Number Placeholder 4"/>
          <p:cNvSpPr>
            <a:spLocks noGrp="1"/>
          </p:cNvSpPr>
          <p:nvPr>
            <p:ph type="sldNum" sz="quarter" idx="12"/>
          </p:nvPr>
        </p:nvSpPr>
        <p:spPr/>
        <p:txBody>
          <a:bodyPr/>
          <a:lstStyle/>
          <a:p>
            <a:pPr>
              <a:defRPr/>
            </a:pPr>
            <a:fld id="{70524D4A-C5C2-4532-AD64-65A174FCDBF8}" type="slidenum">
              <a:rPr lang="en-US"/>
              <a:pPr>
                <a:defRPr/>
              </a:pPr>
              <a:t>186</a:t>
            </a:fld>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30699447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 y="76200"/>
            <a:ext cx="8991600" cy="914400"/>
          </a:xfrm>
        </p:spPr>
        <p:txBody>
          <a:bodyPr>
            <a:normAutofit fontScale="90000"/>
          </a:bodyPr>
          <a:lstStyle/>
          <a:p>
            <a:pPr eaLnBrk="1" hangingPunct="1"/>
            <a:r>
              <a:rPr lang="en-US" sz="4000" b="1" smtClean="0"/>
              <a:t>national drug policy  development process</a:t>
            </a:r>
            <a:endParaRPr lang="en-US" sz="4000" smtClean="0"/>
          </a:p>
        </p:txBody>
      </p:sp>
      <p:sp>
        <p:nvSpPr>
          <p:cNvPr id="20483" name="Rectangle 3"/>
          <p:cNvSpPr>
            <a:spLocks noGrp="1" noChangeArrowheads="1"/>
          </p:cNvSpPr>
          <p:nvPr>
            <p:ph idx="1"/>
          </p:nvPr>
        </p:nvSpPr>
        <p:spPr>
          <a:xfrm>
            <a:off x="533400" y="1219200"/>
            <a:ext cx="8305800" cy="5027613"/>
          </a:xfrm>
        </p:spPr>
        <p:txBody>
          <a:bodyPr/>
          <a:lstStyle/>
          <a:p>
            <a:pPr eaLnBrk="1" hangingPunct="1">
              <a:buFont typeface="Wingdings 2" pitchFamily="18" charset="2"/>
              <a:buNone/>
            </a:pPr>
            <a:r>
              <a:rPr lang="en-US" sz="3200" b="1" smtClean="0"/>
              <a:t>Step 7:                                                                   </a:t>
            </a:r>
            <a:r>
              <a:rPr lang="en-US" sz="2800" smtClean="0"/>
              <a:t>Secure formal   endorsement(permission) of the policy</a:t>
            </a:r>
          </a:p>
          <a:p>
            <a:pPr eaLnBrk="1" hangingPunct="1">
              <a:buFont typeface="Wingdings 2" pitchFamily="18" charset="2"/>
              <a:buNone/>
            </a:pPr>
            <a:r>
              <a:rPr lang="en-US" sz="3200" b="1" smtClean="0"/>
              <a:t>Step 8: Launch the national drug policy</a:t>
            </a:r>
            <a:endParaRPr lang="en-US" sz="3200" smtClean="0">
              <a:sym typeface="Symbol" pitchFamily="18" charset="2"/>
            </a:endParaRPr>
          </a:p>
          <a:p>
            <a:pPr eaLnBrk="1" hangingPunct="1">
              <a:buFont typeface="Wingdings 2" pitchFamily="18" charset="2"/>
              <a:buNone/>
            </a:pPr>
            <a:endParaRPr lang="en-US" sz="3200" smtClean="0">
              <a:sym typeface="Symbol" pitchFamily="18" charset="2"/>
            </a:endParaRPr>
          </a:p>
        </p:txBody>
      </p:sp>
      <p:sp>
        <p:nvSpPr>
          <p:cNvPr id="4" name="Date Placeholder 3"/>
          <p:cNvSpPr>
            <a:spLocks noGrp="1"/>
          </p:cNvSpPr>
          <p:nvPr>
            <p:ph type="dt" sz="quarter" idx="10"/>
          </p:nvPr>
        </p:nvSpPr>
        <p:spPr/>
        <p:txBody>
          <a:bodyPr/>
          <a:lstStyle/>
          <a:p>
            <a:pPr>
              <a:defRPr/>
            </a:pPr>
            <a:fld id="{F0C2BD49-6F6B-4230-B9C8-F50002D45910}" type="datetime1">
              <a:rPr lang="en-US" smtClean="0"/>
              <a:t>4/25/2020</a:t>
            </a:fld>
            <a:endParaRPr lang="en-US"/>
          </a:p>
        </p:txBody>
      </p:sp>
      <p:sp>
        <p:nvSpPr>
          <p:cNvPr id="5" name="Slide Number Placeholder 4"/>
          <p:cNvSpPr>
            <a:spLocks noGrp="1"/>
          </p:cNvSpPr>
          <p:nvPr>
            <p:ph type="sldNum" sz="quarter" idx="12"/>
          </p:nvPr>
        </p:nvSpPr>
        <p:spPr/>
        <p:txBody>
          <a:bodyPr/>
          <a:lstStyle/>
          <a:p>
            <a:pPr>
              <a:defRPr/>
            </a:pPr>
            <a:fld id="{82D4D437-5D35-4CAD-8DDA-D8E0EF0FD262}" type="slidenum">
              <a:rPr lang="en-US"/>
              <a:pPr>
                <a:defRPr/>
              </a:pPr>
              <a:t>187</a:t>
            </a:fld>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607847192"/>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0"/>
            <a:ext cx="8153400" cy="1143000"/>
          </a:xfrm>
        </p:spPr>
        <p:txBody>
          <a:bodyPr>
            <a:normAutofit fontScale="90000"/>
          </a:bodyPr>
          <a:lstStyle/>
          <a:p>
            <a:pPr algn="ctr" eaLnBrk="1" fontAlgn="auto" hangingPunct="1">
              <a:spcAft>
                <a:spcPts val="0"/>
              </a:spcAft>
              <a:defRPr/>
            </a:pPr>
            <a:r>
              <a:rPr lang="en-US" sz="4000" b="1" dirty="0" smtClean="0"/>
              <a:t> </a:t>
            </a:r>
            <a:r>
              <a:rPr lang="en-US" sz="4000" b="1" dirty="0" smtClean="0"/>
              <a:t>5.5</a:t>
            </a:r>
            <a:r>
              <a:rPr lang="en-US" sz="4000" b="1" dirty="0" smtClean="0"/>
              <a:t>.  </a:t>
            </a:r>
            <a:r>
              <a:rPr lang="en-US" sz="4400" b="1" dirty="0" smtClean="0"/>
              <a:t>Key components of a national drug policy</a:t>
            </a:r>
          </a:p>
        </p:txBody>
      </p:sp>
      <p:sp>
        <p:nvSpPr>
          <p:cNvPr id="21507" name="Rectangle 3"/>
          <p:cNvSpPr>
            <a:spLocks noGrp="1" noChangeArrowheads="1"/>
          </p:cNvSpPr>
          <p:nvPr>
            <p:ph idx="1"/>
          </p:nvPr>
        </p:nvSpPr>
        <p:spPr>
          <a:xfrm>
            <a:off x="684213" y="1370013"/>
            <a:ext cx="7997825" cy="5027612"/>
          </a:xfrm>
        </p:spPr>
        <p:txBody>
          <a:bodyPr>
            <a:normAutofit fontScale="92500" lnSpcReduction="10000"/>
          </a:bodyPr>
          <a:lstStyle/>
          <a:p>
            <a:pPr eaLnBrk="1" hangingPunct="1"/>
            <a:r>
              <a:rPr lang="en-US" smtClean="0"/>
              <a:t>A national drug policy is a comprehensive framework in which each component plays an important role in achieving one or more of the general objectives of the policy</a:t>
            </a:r>
          </a:p>
          <a:p>
            <a:pPr eaLnBrk="1" hangingPunct="1"/>
            <a:r>
              <a:rPr lang="en-US" smtClean="0"/>
              <a:t>The policy should balance the various goals and objectives, creating a complete and consistent entity.</a:t>
            </a:r>
          </a:p>
          <a:p>
            <a:pPr eaLnBrk="1" hangingPunct="1"/>
            <a:r>
              <a:rPr lang="en-US" smtClean="0"/>
              <a:t>For example, access to essential drugs can only be achieved through rational selection, affordable prices, sustainable financing and reliable health and supply systems.</a:t>
            </a:r>
          </a:p>
        </p:txBody>
      </p:sp>
      <p:sp>
        <p:nvSpPr>
          <p:cNvPr id="4" name="Date Placeholder 3"/>
          <p:cNvSpPr>
            <a:spLocks noGrp="1"/>
          </p:cNvSpPr>
          <p:nvPr>
            <p:ph type="dt" sz="quarter" idx="10"/>
          </p:nvPr>
        </p:nvSpPr>
        <p:spPr/>
        <p:txBody>
          <a:bodyPr/>
          <a:lstStyle/>
          <a:p>
            <a:pPr>
              <a:defRPr/>
            </a:pPr>
            <a:fld id="{3D3B07E8-4A21-4BC4-9FBD-00D764011C13}" type="datetime1">
              <a:rPr lang="en-US" smtClean="0"/>
              <a:t>4/25/2020</a:t>
            </a:fld>
            <a:endParaRPr lang="en-US"/>
          </a:p>
        </p:txBody>
      </p:sp>
      <p:sp>
        <p:nvSpPr>
          <p:cNvPr id="5" name="Slide Number Placeholder 4"/>
          <p:cNvSpPr>
            <a:spLocks noGrp="1"/>
          </p:cNvSpPr>
          <p:nvPr>
            <p:ph type="sldNum" sz="quarter" idx="12"/>
          </p:nvPr>
        </p:nvSpPr>
        <p:spPr/>
        <p:txBody>
          <a:bodyPr/>
          <a:lstStyle/>
          <a:p>
            <a:pPr>
              <a:defRPr/>
            </a:pPr>
            <a:fld id="{E5E3005F-8D99-4DC8-8505-0C6BA772D337}" type="slidenum">
              <a:rPr lang="en-US"/>
              <a:pPr>
                <a:defRPr/>
              </a:pPr>
              <a:t>188</a:t>
            </a:fld>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05725053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28600"/>
            <a:ext cx="8229600" cy="914400"/>
          </a:xfrm>
        </p:spPr>
        <p:txBody>
          <a:bodyPr/>
          <a:lstStyle/>
          <a:p>
            <a:pPr algn="ctr" eaLnBrk="1" hangingPunct="1"/>
            <a:r>
              <a:rPr lang="en-US" sz="3600" b="1" smtClean="0"/>
              <a:t>Key components of a national drug policy</a:t>
            </a:r>
            <a:endParaRPr lang="en-US" sz="3600" smtClean="0"/>
          </a:p>
        </p:txBody>
      </p:sp>
      <p:sp>
        <p:nvSpPr>
          <p:cNvPr id="22531" name="Content Placeholder 2"/>
          <p:cNvSpPr>
            <a:spLocks noGrp="1"/>
          </p:cNvSpPr>
          <p:nvPr>
            <p:ph idx="1"/>
          </p:nvPr>
        </p:nvSpPr>
        <p:spPr>
          <a:xfrm>
            <a:off x="457200" y="1371600"/>
            <a:ext cx="8229600" cy="4953000"/>
          </a:xfrm>
        </p:spPr>
        <p:txBody>
          <a:bodyPr>
            <a:normAutofit lnSpcReduction="10000"/>
          </a:bodyPr>
          <a:lstStyle/>
          <a:p>
            <a:pPr eaLnBrk="1" hangingPunct="1"/>
            <a:r>
              <a:rPr lang="en-US" smtClean="0"/>
              <a:t>Selection of essential drugs</a:t>
            </a:r>
          </a:p>
          <a:p>
            <a:pPr eaLnBrk="1" hangingPunct="1"/>
            <a:r>
              <a:rPr lang="en-US" smtClean="0"/>
              <a:t>Affordability</a:t>
            </a:r>
          </a:p>
          <a:p>
            <a:pPr eaLnBrk="1" hangingPunct="1"/>
            <a:r>
              <a:rPr lang="en-US" smtClean="0"/>
              <a:t>Drug financing</a:t>
            </a:r>
          </a:p>
          <a:p>
            <a:pPr eaLnBrk="1" hangingPunct="1"/>
            <a:r>
              <a:rPr lang="en-US" smtClean="0"/>
              <a:t>Supply systems</a:t>
            </a:r>
          </a:p>
          <a:p>
            <a:pPr eaLnBrk="1" hangingPunct="1"/>
            <a:r>
              <a:rPr lang="en-US" smtClean="0"/>
              <a:t>Drug regulation </a:t>
            </a:r>
          </a:p>
          <a:p>
            <a:pPr eaLnBrk="1" hangingPunct="1"/>
            <a:r>
              <a:rPr lang="en-US" smtClean="0"/>
              <a:t>Rational use of drugs</a:t>
            </a:r>
          </a:p>
          <a:p>
            <a:pPr eaLnBrk="1" hangingPunct="1"/>
            <a:r>
              <a:rPr lang="en-US" smtClean="0"/>
              <a:t>Research </a:t>
            </a:r>
          </a:p>
          <a:p>
            <a:pPr eaLnBrk="1" hangingPunct="1"/>
            <a:r>
              <a:rPr lang="en-US" smtClean="0"/>
              <a:t>Human resource development</a:t>
            </a:r>
          </a:p>
          <a:p>
            <a:pPr eaLnBrk="1" hangingPunct="1"/>
            <a:r>
              <a:rPr lang="en-US" smtClean="0"/>
              <a:t>Monitoring and evaluation</a:t>
            </a:r>
          </a:p>
        </p:txBody>
      </p:sp>
      <p:sp>
        <p:nvSpPr>
          <p:cNvPr id="4" name="Date Placeholder 3"/>
          <p:cNvSpPr>
            <a:spLocks noGrp="1"/>
          </p:cNvSpPr>
          <p:nvPr>
            <p:ph type="dt" sz="quarter" idx="10"/>
          </p:nvPr>
        </p:nvSpPr>
        <p:spPr/>
        <p:txBody>
          <a:bodyPr/>
          <a:lstStyle/>
          <a:p>
            <a:pPr>
              <a:defRPr/>
            </a:pPr>
            <a:fld id="{8D387B76-1D4E-4A08-B110-AA25908507C6}" type="datetime1">
              <a:rPr lang="en-US" smtClean="0"/>
              <a:t>4/25/2020</a:t>
            </a:fld>
            <a:endParaRPr lang="en-US"/>
          </a:p>
        </p:txBody>
      </p:sp>
      <p:sp>
        <p:nvSpPr>
          <p:cNvPr id="5" name="Slide Number Placeholder 4"/>
          <p:cNvSpPr>
            <a:spLocks noGrp="1"/>
          </p:cNvSpPr>
          <p:nvPr>
            <p:ph type="sldNum" sz="quarter" idx="12"/>
          </p:nvPr>
        </p:nvSpPr>
        <p:spPr/>
        <p:txBody>
          <a:bodyPr/>
          <a:lstStyle/>
          <a:p>
            <a:pPr>
              <a:defRPr/>
            </a:pPr>
            <a:fld id="{C324A2B7-4B09-4D35-82A1-08151E620492}" type="slidenum">
              <a:rPr lang="en-US" smtClean="0"/>
              <a:pPr>
                <a:defRPr/>
              </a:pPr>
              <a:t>189</a:t>
            </a:fld>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767358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3.2. Drug Selection</a:t>
            </a:r>
            <a:endParaRPr lang="en-US" b="1" dirty="0"/>
          </a:p>
        </p:txBody>
      </p:sp>
      <p:sp>
        <p:nvSpPr>
          <p:cNvPr id="3" name="Content Placeholder 2"/>
          <p:cNvSpPr>
            <a:spLocks noGrp="1"/>
          </p:cNvSpPr>
          <p:nvPr>
            <p:ph idx="1"/>
          </p:nvPr>
        </p:nvSpPr>
        <p:spPr/>
        <p:txBody>
          <a:bodyPr>
            <a:normAutofit lnSpcReduction="10000"/>
          </a:bodyPr>
          <a:lstStyle/>
          <a:p>
            <a:pPr lvl="0"/>
            <a:r>
              <a:rPr lang="en-US" dirty="0" smtClean="0"/>
              <a:t>is a process of deciding the type of needed drug products. </a:t>
            </a:r>
          </a:p>
          <a:p>
            <a:r>
              <a:rPr lang="en-US" dirty="0" smtClean="0"/>
              <a:t>Enforcing reasons for drug selection:</a:t>
            </a:r>
          </a:p>
          <a:p>
            <a:pPr lvl="1"/>
            <a:r>
              <a:rPr lang="en-US" dirty="0" smtClean="0"/>
              <a:t>Up to 70% of pharmaceuticals in the world market are </a:t>
            </a:r>
            <a:r>
              <a:rPr lang="en-US" dirty="0" smtClean="0">
                <a:solidFill>
                  <a:srgbClr val="00B0F0"/>
                </a:solidFill>
              </a:rPr>
              <a:t>duplicate and non-essential</a:t>
            </a:r>
          </a:p>
          <a:p>
            <a:pPr lvl="1"/>
            <a:r>
              <a:rPr lang="en-US" dirty="0" smtClean="0"/>
              <a:t>Availability of so many drugs is </a:t>
            </a:r>
            <a:r>
              <a:rPr lang="en-US" dirty="0" smtClean="0">
                <a:solidFill>
                  <a:srgbClr val="00B0F0"/>
                </a:solidFill>
              </a:rPr>
              <a:t>confusing</a:t>
            </a:r>
            <a:r>
              <a:rPr lang="en-US" dirty="0" smtClean="0"/>
              <a:t> for professionals and leads to </a:t>
            </a:r>
            <a:r>
              <a:rPr lang="en-US" dirty="0" smtClean="0">
                <a:solidFill>
                  <a:srgbClr val="00B0F0"/>
                </a:solidFill>
              </a:rPr>
              <a:t>inconsistency in practice</a:t>
            </a:r>
          </a:p>
          <a:p>
            <a:pPr lvl="1"/>
            <a:r>
              <a:rPr lang="en-US" dirty="0" smtClean="0"/>
              <a:t>Large number of non-essential drugs decrease </a:t>
            </a:r>
            <a:r>
              <a:rPr lang="en-US" dirty="0" smtClean="0">
                <a:solidFill>
                  <a:srgbClr val="00B0F0"/>
                </a:solidFill>
              </a:rPr>
              <a:t>purchasing power</a:t>
            </a:r>
          </a:p>
          <a:p>
            <a:pPr lvl="1"/>
            <a:endParaRPr lang="en-US" dirty="0"/>
          </a:p>
        </p:txBody>
      </p:sp>
      <p:sp>
        <p:nvSpPr>
          <p:cNvPr id="4" name="Date Placeholder 3"/>
          <p:cNvSpPr>
            <a:spLocks noGrp="1"/>
          </p:cNvSpPr>
          <p:nvPr>
            <p:ph type="dt" sz="half" idx="10"/>
          </p:nvPr>
        </p:nvSpPr>
        <p:spPr/>
        <p:txBody>
          <a:bodyPr/>
          <a:lstStyle/>
          <a:p>
            <a:fld id="{4B4CB2B7-E3F3-431A-B9B7-3EB16A914FC1}"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1CD2F681-1A86-4E8F-BCBD-B1ED175AC95E}" type="slidenum">
              <a:rPr lang="en-US" smtClean="0"/>
              <a:pPr/>
              <a:t>19</a:t>
            </a:fld>
            <a:endParaRPr lang="en-US"/>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6553200" y="5410200"/>
            <a:ext cx="2241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GB" sz="1200" i="1"/>
              <a:t>Image source: </a:t>
            </a:r>
            <a:r>
              <a:rPr lang="en-US" sz="1200"/>
              <a:t>Jad Davenport</a:t>
            </a:r>
          </a:p>
        </p:txBody>
      </p:sp>
      <p:pic>
        <p:nvPicPr>
          <p:cNvPr id="235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1371600"/>
            <a:ext cx="84677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quarter" idx="10"/>
          </p:nvPr>
        </p:nvSpPr>
        <p:spPr/>
        <p:txBody>
          <a:bodyPr/>
          <a:lstStyle/>
          <a:p>
            <a:pPr>
              <a:defRPr/>
            </a:pPr>
            <a:fld id="{A5B3366C-E970-4BA9-AE68-CD6AE65BF69D}" type="datetime1">
              <a:rPr lang="en-US" smtClean="0"/>
              <a:t>4/25/2020</a:t>
            </a:fld>
            <a:endParaRPr lang="en-US"/>
          </a:p>
        </p:txBody>
      </p:sp>
      <p:sp>
        <p:nvSpPr>
          <p:cNvPr id="5" name="Slide Number Placeholder 4"/>
          <p:cNvSpPr>
            <a:spLocks noGrp="1"/>
          </p:cNvSpPr>
          <p:nvPr>
            <p:ph type="sldNum" sz="quarter" idx="12"/>
          </p:nvPr>
        </p:nvSpPr>
        <p:spPr/>
        <p:txBody>
          <a:bodyPr/>
          <a:lstStyle/>
          <a:p>
            <a:pPr>
              <a:defRPr/>
            </a:pPr>
            <a:fld id="{29B23F68-C864-44C1-913B-DFA82FC9A2B1}" type="slidenum">
              <a:rPr lang="en-US"/>
              <a:pPr>
                <a:defRPr/>
              </a:pPr>
              <a:t>190</a:t>
            </a:fld>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0059979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F83974F-FB23-4E95-99EC-4C5315322005}" type="slidenum">
              <a:rPr lang="en-US" smtClean="0">
                <a:latin typeface="Arial Black" pitchFamily="34" charset="0"/>
              </a:rPr>
              <a:pPr/>
              <a:t>191</a:t>
            </a:fld>
            <a:endParaRPr lang="en-US" smtClean="0">
              <a:latin typeface="Arial Black" pitchFamily="34" charset="0"/>
            </a:endParaRPr>
          </a:p>
        </p:txBody>
      </p:sp>
      <p:sp>
        <p:nvSpPr>
          <p:cNvPr id="4099" name="Date Placeholder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62782EC-84CF-4498-91D7-C871D0D07022}" type="datetime1">
              <a:rPr lang="en-US" smtClean="0"/>
              <a:t>4/25/2020</a:t>
            </a:fld>
            <a:endParaRPr lang="en-US" smtClean="0"/>
          </a:p>
        </p:txBody>
      </p:sp>
      <p:sp>
        <p:nvSpPr>
          <p:cNvPr id="4100" name="Rectangle 2"/>
          <p:cNvSpPr>
            <a:spLocks noGrp="1" noChangeArrowheads="1"/>
          </p:cNvSpPr>
          <p:nvPr>
            <p:ph type="title"/>
          </p:nvPr>
        </p:nvSpPr>
        <p:spPr>
          <a:xfrm>
            <a:off x="457200" y="457200"/>
            <a:ext cx="8229600" cy="990600"/>
          </a:xfrm>
        </p:spPr>
        <p:txBody>
          <a:bodyPr>
            <a:normAutofit fontScale="90000"/>
          </a:bodyPr>
          <a:lstStyle/>
          <a:p>
            <a:pPr eaLnBrk="1" hangingPunct="1"/>
            <a:r>
              <a:rPr lang="en-US" sz="3200" b="1" dirty="0" smtClean="0">
                <a:solidFill>
                  <a:srgbClr val="669900"/>
                </a:solidFill>
                <a:latin typeface="Garamond" pitchFamily="18" charset="0"/>
              </a:rPr>
              <a:t>5.6. Ethiopian </a:t>
            </a:r>
            <a:r>
              <a:rPr lang="en-US" sz="3200" b="1" dirty="0" smtClean="0">
                <a:solidFill>
                  <a:srgbClr val="669900"/>
                </a:solidFill>
                <a:latin typeface="Garamond" pitchFamily="18" charset="0"/>
              </a:rPr>
              <a:t>National Drug Policy 1993 and its implementation</a:t>
            </a:r>
            <a:endParaRPr lang="en-GB" sz="3200" b="1" dirty="0" smtClean="0">
              <a:solidFill>
                <a:srgbClr val="669900"/>
              </a:solidFill>
              <a:latin typeface="Garamond" pitchFamily="18" charset="0"/>
            </a:endParaRPr>
          </a:p>
        </p:txBody>
      </p:sp>
      <p:sp>
        <p:nvSpPr>
          <p:cNvPr id="4101" name="Rectangle 3"/>
          <p:cNvSpPr>
            <a:spLocks noGrp="1" noChangeArrowheads="1"/>
          </p:cNvSpPr>
          <p:nvPr>
            <p:ph type="body" idx="1"/>
          </p:nvPr>
        </p:nvSpPr>
        <p:spPr>
          <a:xfrm>
            <a:off x="457200" y="1600200"/>
            <a:ext cx="8229600" cy="4267200"/>
          </a:xfrm>
        </p:spPr>
        <p:txBody>
          <a:bodyPr>
            <a:normAutofit fontScale="92500"/>
          </a:bodyPr>
          <a:lstStyle/>
          <a:p>
            <a:pPr eaLnBrk="1" hangingPunct="1">
              <a:buFont typeface="Wingdings" pitchFamily="2" charset="2"/>
              <a:buNone/>
            </a:pPr>
            <a:r>
              <a:rPr lang="en-GB" b="1" dirty="0" smtClean="0">
                <a:latin typeface="Garamond" pitchFamily="18" charset="0"/>
              </a:rPr>
              <a:t>Objectives</a:t>
            </a:r>
          </a:p>
          <a:p>
            <a:pPr eaLnBrk="1" hangingPunct="1"/>
            <a:r>
              <a:rPr lang="en-GB" sz="2800" dirty="0" smtClean="0">
                <a:latin typeface="Garamond" pitchFamily="18" charset="0"/>
              </a:rPr>
              <a:t>To meet the country’s Demand of essential drugs/ and ensure access</a:t>
            </a:r>
          </a:p>
          <a:p>
            <a:pPr eaLnBrk="1" hangingPunct="1"/>
            <a:r>
              <a:rPr lang="en-GB" sz="2800" dirty="0" smtClean="0">
                <a:latin typeface="Garamond" pitchFamily="18" charset="0"/>
              </a:rPr>
              <a:t>To ensure safety, efficacy and quality</a:t>
            </a:r>
          </a:p>
          <a:p>
            <a:pPr eaLnBrk="1" hangingPunct="1"/>
            <a:r>
              <a:rPr lang="en-GB" sz="2800" dirty="0" smtClean="0">
                <a:latin typeface="Garamond" pitchFamily="18" charset="0"/>
              </a:rPr>
              <a:t>To develop domestic manufacturing capacity directed to export</a:t>
            </a:r>
          </a:p>
          <a:p>
            <a:pPr eaLnBrk="1" hangingPunct="1"/>
            <a:r>
              <a:rPr lang="en-GB" sz="2800" dirty="0" smtClean="0">
                <a:latin typeface="Garamond" pitchFamily="18" charset="0"/>
              </a:rPr>
              <a:t>To expand human resource training, </a:t>
            </a:r>
            <a:r>
              <a:rPr lang="en-GB" sz="2800" dirty="0" err="1" smtClean="0">
                <a:latin typeface="Garamond" pitchFamily="18" charset="0"/>
              </a:rPr>
              <a:t>Resaerch&amp;Development</a:t>
            </a:r>
            <a:endParaRPr lang="en-GB" sz="2800" dirty="0" smtClean="0">
              <a:latin typeface="Garamond" pitchFamily="18" charset="0"/>
            </a:endParaRPr>
          </a:p>
          <a:p>
            <a:pPr eaLnBrk="1" hangingPunct="1"/>
            <a:r>
              <a:rPr lang="en-GB" sz="2800" dirty="0" smtClean="0">
                <a:latin typeface="Garamond" pitchFamily="18" charset="0"/>
              </a:rPr>
              <a:t>To devise ways and means to utilize traditional medicine</a:t>
            </a:r>
          </a:p>
        </p:txBody>
      </p:sp>
      <p:sp>
        <p:nvSpPr>
          <p:cNvPr id="2" name="Footer Placeholder 1"/>
          <p:cNvSpPr>
            <a:spLocks noGrp="1"/>
          </p:cNvSpPr>
          <p:nvPr>
            <p:ph type="ftr" sz="quarter" idx="11"/>
          </p:nvPr>
        </p:nvSpPr>
        <p:spPr/>
        <p:txBody>
          <a:bodyPr/>
          <a:lstStyle/>
          <a:p>
            <a:r>
              <a:rPr lang="en-US" dirty="0" smtClean="0">
                <a:solidFill>
                  <a:prstClr val="black">
                    <a:tint val="75000"/>
                  </a:prstClr>
                </a:solidFill>
              </a:rPr>
              <a:t>Drug Supply Management</a:t>
            </a:r>
            <a:endParaRPr lang="en-US" dirty="0">
              <a:solidFill>
                <a:prstClr val="black">
                  <a:tint val="75000"/>
                </a:prstClr>
              </a:solidFill>
            </a:endParaRPr>
          </a:p>
        </p:txBody>
      </p:sp>
    </p:spTree>
    <p:extLst>
      <p:ext uri="{BB962C8B-B14F-4D97-AF65-F5344CB8AC3E}">
        <p14:creationId xmlns:p14="http://schemas.microsoft.com/office/powerpoint/2010/main" val="337022650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05A8961-5323-4340-AC80-85DCA094B815}" type="slidenum">
              <a:rPr lang="en-US" smtClean="0">
                <a:latin typeface="Arial Black" pitchFamily="34" charset="0"/>
              </a:rPr>
              <a:pPr/>
              <a:t>192</a:t>
            </a:fld>
            <a:endParaRPr lang="en-US" smtClean="0">
              <a:latin typeface="Arial Black" pitchFamily="34" charset="0"/>
            </a:endParaRPr>
          </a:p>
        </p:txBody>
      </p:sp>
      <p:sp>
        <p:nvSpPr>
          <p:cNvPr id="5123" name="Date Placeholder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D4DB83-36E2-47FC-ADDF-2EB27F4110C2}" type="datetime1">
              <a:rPr lang="en-US" smtClean="0"/>
              <a:t>4/25/2020</a:t>
            </a:fld>
            <a:endParaRPr lang="en-US" smtClean="0"/>
          </a:p>
        </p:txBody>
      </p:sp>
      <p:sp>
        <p:nvSpPr>
          <p:cNvPr id="5124" name="Rectangle 2"/>
          <p:cNvSpPr>
            <a:spLocks noGrp="1" noChangeArrowheads="1"/>
          </p:cNvSpPr>
          <p:nvPr>
            <p:ph type="title"/>
          </p:nvPr>
        </p:nvSpPr>
        <p:spPr>
          <a:xfrm>
            <a:off x="457200" y="457200"/>
            <a:ext cx="8229600" cy="914400"/>
          </a:xfrm>
        </p:spPr>
        <p:txBody>
          <a:bodyPr>
            <a:normAutofit fontScale="90000"/>
          </a:bodyPr>
          <a:lstStyle/>
          <a:p>
            <a:pPr eaLnBrk="1" hangingPunct="1"/>
            <a:r>
              <a:rPr lang="en-US" sz="3200" b="1" smtClean="0">
                <a:solidFill>
                  <a:srgbClr val="669900"/>
                </a:solidFill>
                <a:latin typeface="Garamond" pitchFamily="18" charset="0"/>
              </a:rPr>
              <a:t>Ethiopian National Drug Policy 1993 and its implementation</a:t>
            </a:r>
            <a:endParaRPr lang="en-GB" sz="3200" b="1" smtClean="0">
              <a:solidFill>
                <a:srgbClr val="669900"/>
              </a:solidFill>
              <a:latin typeface="Garamond" pitchFamily="18" charset="0"/>
            </a:endParaRPr>
          </a:p>
        </p:txBody>
      </p:sp>
      <p:sp>
        <p:nvSpPr>
          <p:cNvPr id="5125" name="Rectangle 3"/>
          <p:cNvSpPr>
            <a:spLocks noGrp="1" noChangeArrowheads="1"/>
          </p:cNvSpPr>
          <p:nvPr>
            <p:ph type="body" idx="1"/>
          </p:nvPr>
        </p:nvSpPr>
        <p:spPr>
          <a:xfrm>
            <a:off x="457200" y="1524000"/>
            <a:ext cx="8305800" cy="4343400"/>
          </a:xfrm>
        </p:spPr>
        <p:txBody>
          <a:bodyPr/>
          <a:lstStyle/>
          <a:p>
            <a:pPr eaLnBrk="1" hangingPunct="1"/>
            <a:r>
              <a:rPr lang="en-GB" sz="2800" smtClean="0">
                <a:latin typeface="Garamond" pitchFamily="18" charset="0"/>
              </a:rPr>
              <a:t>Create favourable conditions for local manufacturers, importer/distributors</a:t>
            </a:r>
          </a:p>
          <a:p>
            <a:pPr eaLnBrk="1" hangingPunct="1"/>
            <a:r>
              <a:rPr lang="en-GB" sz="2800" smtClean="0">
                <a:latin typeface="Garamond" pitchFamily="18" charset="0"/>
              </a:rPr>
              <a:t>Establish an effective system of drug regulation</a:t>
            </a:r>
          </a:p>
          <a:p>
            <a:pPr eaLnBrk="1" hangingPunct="1"/>
            <a:r>
              <a:rPr lang="en-GB" sz="2800" smtClean="0">
                <a:latin typeface="Garamond" pitchFamily="18" charset="0"/>
              </a:rPr>
              <a:t>Establish system of rational use of drugs</a:t>
            </a:r>
          </a:p>
          <a:p>
            <a:pPr eaLnBrk="1" hangingPunct="1"/>
            <a:r>
              <a:rPr lang="en-GB" sz="2800" smtClean="0">
                <a:latin typeface="Garamond" pitchFamily="18" charset="0"/>
              </a:rPr>
              <a:t>Devise a program for the training of professionals</a:t>
            </a:r>
          </a:p>
          <a:p>
            <a:pPr eaLnBrk="1" hangingPunct="1"/>
            <a:r>
              <a:rPr lang="en-GB" sz="2800" smtClean="0">
                <a:latin typeface="Garamond" pitchFamily="18" charset="0"/>
              </a:rPr>
              <a:t>Conduct a coordinated research on traditional medicine</a:t>
            </a:r>
          </a:p>
          <a:p>
            <a:pPr eaLnBrk="1" hangingPunct="1"/>
            <a:r>
              <a:rPr lang="en-GB" sz="2800" smtClean="0">
                <a:latin typeface="Garamond" pitchFamily="18" charset="0"/>
              </a:rPr>
              <a:t>Create favourable condition for technology transfer</a:t>
            </a:r>
          </a:p>
          <a:p>
            <a:pPr eaLnBrk="1" hangingPunct="1"/>
            <a:r>
              <a:rPr lang="en-GB" sz="2800" smtClean="0">
                <a:latin typeface="Garamond" pitchFamily="18" charset="0"/>
              </a:rPr>
              <a:t>Create favourable condition for export</a:t>
            </a:r>
          </a:p>
          <a:p>
            <a:pPr eaLnBrk="1" hangingPunct="1">
              <a:buFont typeface="Wingdings" pitchFamily="2" charset="2"/>
              <a:buNone/>
            </a:pPr>
            <a:endParaRPr lang="en-GB" sz="2800" smtClean="0">
              <a:latin typeface="Garamond" pitchFamily="18" charset="0"/>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020028760"/>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35C2AA5-73FB-47C1-B109-F5F6E0EF2AA5}" type="slidenum">
              <a:rPr lang="en-US" smtClean="0">
                <a:latin typeface="Arial Black" pitchFamily="34" charset="0"/>
              </a:rPr>
              <a:pPr/>
              <a:t>193</a:t>
            </a:fld>
            <a:endParaRPr lang="en-US" smtClean="0">
              <a:latin typeface="Arial Black" pitchFamily="34" charset="0"/>
            </a:endParaRPr>
          </a:p>
        </p:txBody>
      </p:sp>
      <p:sp>
        <p:nvSpPr>
          <p:cNvPr id="6147" name="Date Placeholder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436D15-DC23-4891-AE5A-2031A668C600}" type="datetime1">
              <a:rPr lang="en-US" smtClean="0"/>
              <a:t>4/25/2020</a:t>
            </a:fld>
            <a:endParaRPr lang="en-US" smtClean="0"/>
          </a:p>
        </p:txBody>
      </p:sp>
      <p:sp>
        <p:nvSpPr>
          <p:cNvPr id="6148" name="Rectangle 2"/>
          <p:cNvSpPr>
            <a:spLocks noGrp="1" noChangeArrowheads="1"/>
          </p:cNvSpPr>
          <p:nvPr>
            <p:ph type="title"/>
          </p:nvPr>
        </p:nvSpPr>
        <p:spPr>
          <a:xfrm>
            <a:off x="457200" y="457200"/>
            <a:ext cx="8229600" cy="914400"/>
          </a:xfrm>
        </p:spPr>
        <p:txBody>
          <a:bodyPr>
            <a:normAutofit fontScale="90000"/>
          </a:bodyPr>
          <a:lstStyle/>
          <a:p>
            <a:pPr eaLnBrk="1" hangingPunct="1"/>
            <a:r>
              <a:rPr lang="en-US" sz="3200" b="1" smtClean="0">
                <a:solidFill>
                  <a:srgbClr val="669900"/>
                </a:solidFill>
                <a:latin typeface="Garamond" pitchFamily="18" charset="0"/>
              </a:rPr>
              <a:t>Ethiopian National Drug Policy and its implementation 1993</a:t>
            </a:r>
            <a:endParaRPr lang="en-GB" sz="3200" b="1" smtClean="0">
              <a:solidFill>
                <a:srgbClr val="669900"/>
              </a:solidFill>
              <a:latin typeface="Garamond" pitchFamily="18" charset="0"/>
            </a:endParaRPr>
          </a:p>
        </p:txBody>
      </p:sp>
      <p:sp>
        <p:nvSpPr>
          <p:cNvPr id="6149" name="Rectangle 3"/>
          <p:cNvSpPr>
            <a:spLocks noGrp="1" noChangeArrowheads="1"/>
          </p:cNvSpPr>
          <p:nvPr>
            <p:ph type="body" idx="1"/>
          </p:nvPr>
        </p:nvSpPr>
        <p:spPr>
          <a:xfrm>
            <a:off x="457200" y="1676400"/>
            <a:ext cx="8229600" cy="4191000"/>
          </a:xfrm>
        </p:spPr>
        <p:txBody>
          <a:bodyPr/>
          <a:lstStyle/>
          <a:p>
            <a:pPr eaLnBrk="1" hangingPunct="1">
              <a:lnSpc>
                <a:spcPct val="90000"/>
              </a:lnSpc>
              <a:buFont typeface="Wingdings" pitchFamily="2" charset="2"/>
              <a:buNone/>
            </a:pPr>
            <a:r>
              <a:rPr lang="en-GB" sz="2900" b="1" smtClean="0">
                <a:latin typeface="Garamond" pitchFamily="18" charset="0"/>
              </a:rPr>
              <a:t>Strategies</a:t>
            </a:r>
          </a:p>
          <a:p>
            <a:pPr eaLnBrk="1" hangingPunct="1">
              <a:lnSpc>
                <a:spcPct val="90000"/>
              </a:lnSpc>
              <a:buFont typeface="Wingdings" pitchFamily="2" charset="2"/>
              <a:buNone/>
            </a:pPr>
            <a:r>
              <a:rPr lang="en-GB" sz="2400" smtClean="0">
                <a:latin typeface="Garamond" pitchFamily="18" charset="0"/>
              </a:rPr>
              <a:t>1.Selection of drugs</a:t>
            </a:r>
          </a:p>
          <a:p>
            <a:pPr eaLnBrk="1" hangingPunct="1">
              <a:lnSpc>
                <a:spcPct val="90000"/>
              </a:lnSpc>
            </a:pPr>
            <a:r>
              <a:rPr lang="en-GB" sz="2400" smtClean="0">
                <a:latin typeface="Garamond" pitchFamily="18" charset="0"/>
              </a:rPr>
              <a:t>Based on the country’s health problems, trained HR, Financial resources and infrastructure</a:t>
            </a:r>
          </a:p>
          <a:p>
            <a:pPr eaLnBrk="1" hangingPunct="1">
              <a:lnSpc>
                <a:spcPct val="90000"/>
              </a:lnSpc>
              <a:buClr>
                <a:schemeClr val="accent2"/>
              </a:buClr>
              <a:buFont typeface="Wingdings" pitchFamily="2" charset="2"/>
              <a:buChar char="v"/>
            </a:pPr>
            <a:r>
              <a:rPr lang="en-GB" sz="2400" smtClean="0">
                <a:solidFill>
                  <a:srgbClr val="FF3300"/>
                </a:solidFill>
                <a:latin typeface="Garamond" pitchFamily="18" charset="0"/>
              </a:rPr>
              <a:t>National Drug List (Human and Veterinary)</a:t>
            </a:r>
          </a:p>
          <a:p>
            <a:pPr eaLnBrk="1" hangingPunct="1">
              <a:lnSpc>
                <a:spcPct val="90000"/>
              </a:lnSpc>
              <a:buClr>
                <a:schemeClr val="accent2"/>
              </a:buClr>
              <a:buFont typeface="Wingdings" pitchFamily="2" charset="2"/>
              <a:buChar char="v"/>
            </a:pPr>
            <a:r>
              <a:rPr lang="en-GB" sz="2400" smtClean="0">
                <a:solidFill>
                  <a:srgbClr val="FF3300"/>
                </a:solidFill>
                <a:latin typeface="Garamond" pitchFamily="18" charset="0"/>
              </a:rPr>
              <a:t>Categorized list/Zonal/district/health</a:t>
            </a:r>
            <a:r>
              <a:rPr lang="en-GB" sz="2400" smtClean="0">
                <a:latin typeface="Garamond" pitchFamily="18" charset="0"/>
              </a:rPr>
              <a:t> </a:t>
            </a:r>
            <a:r>
              <a:rPr lang="en-GB" sz="2400" smtClean="0">
                <a:solidFill>
                  <a:srgbClr val="FF3300"/>
                </a:solidFill>
                <a:latin typeface="Garamond" pitchFamily="18" charset="0"/>
              </a:rPr>
              <a:t>centre               </a:t>
            </a:r>
          </a:p>
          <a:p>
            <a:pPr eaLnBrk="1" hangingPunct="1">
              <a:lnSpc>
                <a:spcPct val="90000"/>
              </a:lnSpc>
              <a:buClr>
                <a:schemeClr val="accent2"/>
              </a:buClr>
              <a:buFont typeface="Wingdings" pitchFamily="2" charset="2"/>
              <a:buNone/>
            </a:pPr>
            <a:r>
              <a:rPr lang="en-GB" sz="2400" smtClean="0">
                <a:solidFill>
                  <a:srgbClr val="FF3300"/>
                </a:solidFill>
                <a:latin typeface="Garamond" pitchFamily="18" charset="0"/>
              </a:rPr>
              <a:t>	health post</a:t>
            </a:r>
          </a:p>
          <a:p>
            <a:pPr eaLnBrk="1" hangingPunct="1">
              <a:lnSpc>
                <a:spcPct val="90000"/>
              </a:lnSpc>
              <a:buClr>
                <a:schemeClr val="accent2"/>
              </a:buClr>
              <a:buFont typeface="Wingdings" pitchFamily="2" charset="2"/>
              <a:buChar char="v"/>
            </a:pPr>
            <a:r>
              <a:rPr lang="en-GB" sz="2400" smtClean="0">
                <a:solidFill>
                  <a:srgbClr val="FF3300"/>
                </a:solidFill>
                <a:latin typeface="Garamond" pitchFamily="18" charset="0"/>
              </a:rPr>
              <a:t>Essential Drug List</a:t>
            </a:r>
          </a:p>
          <a:p>
            <a:pPr eaLnBrk="1" hangingPunct="1">
              <a:lnSpc>
                <a:spcPct val="90000"/>
              </a:lnSpc>
              <a:buClr>
                <a:schemeClr val="accent2"/>
              </a:buClr>
              <a:buFont typeface="Wingdings" pitchFamily="2" charset="2"/>
              <a:buChar char="v"/>
            </a:pPr>
            <a:r>
              <a:rPr lang="en-GB" sz="2400" smtClean="0">
                <a:solidFill>
                  <a:srgbClr val="FF3300"/>
                </a:solidFill>
                <a:latin typeface="Garamond" pitchFamily="18" charset="0"/>
              </a:rPr>
              <a:t>Establishment of a National Drug Advisory Committee</a:t>
            </a:r>
            <a:endParaRPr lang="en-GB" smtClean="0">
              <a:latin typeface="Garamond" pitchFamily="18" charset="0"/>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163778208"/>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95AFE3-2B21-4B3A-908D-22F9ECB92ADF}" type="slidenum">
              <a:rPr lang="en-US" smtClean="0">
                <a:latin typeface="Arial Black" pitchFamily="34" charset="0"/>
              </a:rPr>
              <a:pPr/>
              <a:t>194</a:t>
            </a:fld>
            <a:endParaRPr lang="en-US" smtClean="0">
              <a:latin typeface="Arial Black" pitchFamily="34" charset="0"/>
            </a:endParaRPr>
          </a:p>
        </p:txBody>
      </p:sp>
      <p:sp>
        <p:nvSpPr>
          <p:cNvPr id="7171" name="Date Placeholder 3"/>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31C5287-795F-4958-8AC1-964193482A3B}" type="datetime1">
              <a:rPr lang="en-US" smtClean="0"/>
              <a:t>4/25/2020</a:t>
            </a:fld>
            <a:endParaRPr lang="en-US" smtClean="0"/>
          </a:p>
        </p:txBody>
      </p:sp>
      <p:pic>
        <p:nvPicPr>
          <p:cNvPr id="7172"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33400"/>
            <a:ext cx="23161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27" descr="scan0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838200"/>
            <a:ext cx="2203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28" descr="scan0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819400"/>
            <a:ext cx="2193925"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26571477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783D16-4757-4ED3-92EE-50390756713D}" type="slidenum">
              <a:rPr lang="en-US" smtClean="0">
                <a:latin typeface="Arial Black" pitchFamily="34" charset="0"/>
              </a:rPr>
              <a:pPr/>
              <a:t>195</a:t>
            </a:fld>
            <a:endParaRPr lang="en-US" smtClean="0">
              <a:latin typeface="Arial Black" pitchFamily="34" charset="0"/>
            </a:endParaRPr>
          </a:p>
        </p:txBody>
      </p:sp>
      <p:sp>
        <p:nvSpPr>
          <p:cNvPr id="8195" name="Date Placeholder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6910932-B6AF-4217-9647-F9AD4425528F}" type="datetime1">
              <a:rPr lang="en-US" smtClean="0"/>
              <a:t>4/25/2020</a:t>
            </a:fld>
            <a:endParaRPr lang="en-US" smtClean="0"/>
          </a:p>
        </p:txBody>
      </p:sp>
      <p:sp>
        <p:nvSpPr>
          <p:cNvPr id="8196" name="Rectangle 2"/>
          <p:cNvSpPr>
            <a:spLocks noGrp="1" noChangeArrowheads="1"/>
          </p:cNvSpPr>
          <p:nvPr>
            <p:ph type="title"/>
          </p:nvPr>
        </p:nvSpPr>
        <p:spPr>
          <a:xfrm>
            <a:off x="457200" y="457200"/>
            <a:ext cx="8229600" cy="990600"/>
          </a:xfrm>
        </p:spPr>
        <p:txBody>
          <a:bodyPr>
            <a:normAutofit fontScale="90000"/>
          </a:bodyPr>
          <a:lstStyle/>
          <a:p>
            <a:pPr eaLnBrk="1" hangingPunct="1"/>
            <a:r>
              <a:rPr lang="en-US" sz="3200" b="1" smtClean="0">
                <a:solidFill>
                  <a:srgbClr val="669900"/>
                </a:solidFill>
                <a:latin typeface="Garamond" pitchFamily="18" charset="0"/>
              </a:rPr>
              <a:t>Ethiopian National Drug Policy and its implementation 1993</a:t>
            </a:r>
            <a:endParaRPr lang="en-GB" sz="3200" b="1" smtClean="0">
              <a:solidFill>
                <a:srgbClr val="669900"/>
              </a:solidFill>
              <a:latin typeface="Garamond" pitchFamily="18" charset="0"/>
            </a:endParaRPr>
          </a:p>
        </p:txBody>
      </p:sp>
      <p:sp>
        <p:nvSpPr>
          <p:cNvPr id="8197" name="Rectangle 3"/>
          <p:cNvSpPr>
            <a:spLocks noGrp="1" noChangeArrowheads="1"/>
          </p:cNvSpPr>
          <p:nvPr>
            <p:ph type="body" idx="1"/>
          </p:nvPr>
        </p:nvSpPr>
        <p:spPr>
          <a:xfrm>
            <a:off x="457200" y="1600200"/>
            <a:ext cx="8382000" cy="4343400"/>
          </a:xfrm>
        </p:spPr>
        <p:txBody>
          <a:bodyPr/>
          <a:lstStyle/>
          <a:p>
            <a:pPr eaLnBrk="1" hangingPunct="1">
              <a:lnSpc>
                <a:spcPct val="90000"/>
              </a:lnSpc>
              <a:buClr>
                <a:schemeClr val="accent2"/>
              </a:buClr>
              <a:buFont typeface="Wingdings" pitchFamily="2" charset="2"/>
              <a:buNone/>
            </a:pPr>
            <a:r>
              <a:rPr lang="en-GB" sz="3600" b="1" smtClean="0">
                <a:latin typeface="Garamond" pitchFamily="18" charset="0"/>
              </a:rPr>
              <a:t>2. Drug Supply</a:t>
            </a:r>
          </a:p>
          <a:p>
            <a:pPr eaLnBrk="1" hangingPunct="1">
              <a:lnSpc>
                <a:spcPct val="90000"/>
              </a:lnSpc>
              <a:buClr>
                <a:schemeClr val="accent2"/>
              </a:buClr>
            </a:pPr>
            <a:r>
              <a:rPr lang="en-GB" smtClean="0">
                <a:latin typeface="Garamond" pitchFamily="18" charset="0"/>
              </a:rPr>
              <a:t>Favourable conditions for manufacturers-</a:t>
            </a:r>
            <a:endParaRPr lang="en-GB" sz="2000" smtClean="0">
              <a:solidFill>
                <a:srgbClr val="FF3300"/>
              </a:solidFill>
              <a:latin typeface="Garamond" pitchFamily="18" charset="0"/>
            </a:endParaRPr>
          </a:p>
          <a:p>
            <a:pPr eaLnBrk="1" hangingPunct="1">
              <a:lnSpc>
                <a:spcPct val="90000"/>
              </a:lnSpc>
              <a:buClr>
                <a:schemeClr val="accent2"/>
              </a:buClr>
            </a:pPr>
            <a:r>
              <a:rPr lang="en-GB" smtClean="0">
                <a:latin typeface="Garamond" pitchFamily="18" charset="0"/>
              </a:rPr>
              <a:t>Government shall establish a drug procurement and distribution enterprise/</a:t>
            </a:r>
            <a:r>
              <a:rPr lang="en-GB" smtClean="0">
                <a:solidFill>
                  <a:srgbClr val="FF3300"/>
                </a:solidFill>
                <a:latin typeface="Garamond" pitchFamily="18" charset="0"/>
              </a:rPr>
              <a:t>PFSA</a:t>
            </a:r>
          </a:p>
          <a:p>
            <a:pPr eaLnBrk="1" hangingPunct="1">
              <a:lnSpc>
                <a:spcPct val="90000"/>
              </a:lnSpc>
              <a:buClr>
                <a:schemeClr val="accent2"/>
              </a:buClr>
            </a:pPr>
            <a:r>
              <a:rPr lang="en-GB" smtClean="0">
                <a:latin typeface="Garamond" pitchFamily="18" charset="0"/>
              </a:rPr>
              <a:t>Domestic Drug procurement and distribution shall be carried out by networks established at regional level/</a:t>
            </a:r>
            <a:r>
              <a:rPr lang="en-GB" smtClean="0">
                <a:solidFill>
                  <a:srgbClr val="FF3300"/>
                </a:solidFill>
                <a:latin typeface="Garamond" pitchFamily="18" charset="0"/>
              </a:rPr>
              <a:t>PFSA </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651735826"/>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2D54E4-CC8B-4FDF-B801-23475A24BBC0}" type="slidenum">
              <a:rPr lang="en-US" smtClean="0">
                <a:latin typeface="Arial Black" pitchFamily="34" charset="0"/>
              </a:rPr>
              <a:pPr/>
              <a:t>196</a:t>
            </a:fld>
            <a:endParaRPr lang="en-US" smtClean="0">
              <a:latin typeface="Arial Black" pitchFamily="34" charset="0"/>
            </a:endParaRPr>
          </a:p>
        </p:txBody>
      </p:sp>
      <p:sp>
        <p:nvSpPr>
          <p:cNvPr id="9219" name="Date Placeholder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46D3F4-6E70-48BD-9961-797CC7E7531E}" type="datetime1">
              <a:rPr lang="en-US" smtClean="0"/>
              <a:t>4/25/2020</a:t>
            </a:fld>
            <a:endParaRPr lang="en-US" smtClean="0"/>
          </a:p>
        </p:txBody>
      </p:sp>
      <p:sp>
        <p:nvSpPr>
          <p:cNvPr id="9220" name="Rectangle 2"/>
          <p:cNvSpPr>
            <a:spLocks noGrp="1" noChangeArrowheads="1"/>
          </p:cNvSpPr>
          <p:nvPr>
            <p:ph type="title"/>
          </p:nvPr>
        </p:nvSpPr>
        <p:spPr>
          <a:xfrm>
            <a:off x="457200" y="457200"/>
            <a:ext cx="8229600" cy="762000"/>
          </a:xfrm>
        </p:spPr>
        <p:txBody>
          <a:bodyPr>
            <a:normAutofit fontScale="90000"/>
          </a:bodyPr>
          <a:lstStyle/>
          <a:p>
            <a:pPr eaLnBrk="1" hangingPunct="1"/>
            <a:r>
              <a:rPr lang="en-US" sz="3200" b="1" smtClean="0">
                <a:solidFill>
                  <a:srgbClr val="669900"/>
                </a:solidFill>
                <a:latin typeface="Garamond" pitchFamily="18" charset="0"/>
              </a:rPr>
              <a:t>Ethiopian National Drug Policy and its implementation 1993</a:t>
            </a:r>
          </a:p>
        </p:txBody>
      </p:sp>
      <p:sp>
        <p:nvSpPr>
          <p:cNvPr id="9221" name="Rectangle 3"/>
          <p:cNvSpPr>
            <a:spLocks noGrp="1" noChangeArrowheads="1"/>
          </p:cNvSpPr>
          <p:nvPr>
            <p:ph type="body" idx="1"/>
          </p:nvPr>
        </p:nvSpPr>
        <p:spPr>
          <a:xfrm>
            <a:off x="457200" y="1447800"/>
            <a:ext cx="8229600" cy="4724400"/>
          </a:xfrm>
        </p:spPr>
        <p:txBody>
          <a:bodyPr/>
          <a:lstStyle/>
          <a:p>
            <a:pPr eaLnBrk="1" hangingPunct="1">
              <a:lnSpc>
                <a:spcPct val="90000"/>
              </a:lnSpc>
              <a:buFont typeface="Wingdings" pitchFamily="2" charset="2"/>
              <a:buNone/>
            </a:pPr>
            <a:r>
              <a:rPr lang="en-US" b="1" smtClean="0">
                <a:latin typeface="Garamond" pitchFamily="18" charset="0"/>
              </a:rPr>
              <a:t>3.Drug administration and control -</a:t>
            </a:r>
            <a:r>
              <a:rPr lang="en-US" b="1" smtClean="0">
                <a:solidFill>
                  <a:srgbClr val="FF0000"/>
                </a:solidFill>
                <a:latin typeface="Garamond" pitchFamily="18" charset="0"/>
              </a:rPr>
              <a:t>FMHACA</a:t>
            </a:r>
            <a:endParaRPr lang="en-US" b="1" smtClean="0">
              <a:latin typeface="Garamond" pitchFamily="18" charset="0"/>
            </a:endParaRPr>
          </a:p>
          <a:p>
            <a:pPr eaLnBrk="1" hangingPunct="1">
              <a:lnSpc>
                <a:spcPct val="90000"/>
              </a:lnSpc>
            </a:pPr>
            <a:r>
              <a:rPr lang="en-US" smtClean="0">
                <a:latin typeface="Garamond" pitchFamily="18" charset="0"/>
              </a:rPr>
              <a:t>Registration certificate issuance (veterinary drugs registration guidelines)*   veterinary drugs registered till to-date </a:t>
            </a:r>
          </a:p>
          <a:p>
            <a:pPr eaLnBrk="1" hangingPunct="1">
              <a:lnSpc>
                <a:spcPct val="90000"/>
              </a:lnSpc>
            </a:pPr>
            <a:r>
              <a:rPr lang="en-US" smtClean="0">
                <a:latin typeface="Garamond" pitchFamily="18" charset="0"/>
              </a:rPr>
              <a:t>Quality standards setting</a:t>
            </a:r>
          </a:p>
          <a:p>
            <a:pPr eaLnBrk="1" hangingPunct="1">
              <a:lnSpc>
                <a:spcPct val="90000"/>
              </a:lnSpc>
            </a:pPr>
            <a:r>
              <a:rPr lang="en-US" smtClean="0">
                <a:latin typeface="Garamond" pitchFamily="18" charset="0"/>
              </a:rPr>
              <a:t>Drug information</a:t>
            </a:r>
          </a:p>
          <a:p>
            <a:pPr eaLnBrk="1" hangingPunct="1">
              <a:lnSpc>
                <a:spcPct val="90000"/>
              </a:lnSpc>
            </a:pPr>
            <a:r>
              <a:rPr lang="en-US" smtClean="0">
                <a:latin typeface="Garamond" pitchFamily="18" charset="0"/>
              </a:rPr>
              <a:t>Inspectors assignment</a:t>
            </a:r>
          </a:p>
          <a:p>
            <a:pPr eaLnBrk="1" hangingPunct="1">
              <a:lnSpc>
                <a:spcPct val="90000"/>
              </a:lnSpc>
            </a:pPr>
            <a:r>
              <a:rPr lang="en-US" smtClean="0">
                <a:latin typeface="Garamond" pitchFamily="18" charset="0"/>
              </a:rPr>
              <a:t>Registration, classification and licensing to be carried out by responsible body</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556522220"/>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4244BC-63AF-4A83-B8EE-071A2043C0C7}" type="slidenum">
              <a:rPr lang="en-US" smtClean="0">
                <a:latin typeface="Arial Black" pitchFamily="34" charset="0"/>
              </a:rPr>
              <a:pPr/>
              <a:t>197</a:t>
            </a:fld>
            <a:endParaRPr lang="en-US" smtClean="0">
              <a:latin typeface="Arial Black" pitchFamily="34" charset="0"/>
            </a:endParaRPr>
          </a:p>
        </p:txBody>
      </p:sp>
      <p:sp>
        <p:nvSpPr>
          <p:cNvPr id="10243" name="Date Placeholder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B609A0-BA1C-4D9E-AF63-0D4D71D5CF41}" type="datetime1">
              <a:rPr lang="en-US" smtClean="0"/>
              <a:t>4/25/2020</a:t>
            </a:fld>
            <a:endParaRPr lang="en-US" smtClean="0"/>
          </a:p>
        </p:txBody>
      </p:sp>
      <p:sp>
        <p:nvSpPr>
          <p:cNvPr id="10244" name="Rectangle 2"/>
          <p:cNvSpPr>
            <a:spLocks noGrp="1" noChangeArrowheads="1"/>
          </p:cNvSpPr>
          <p:nvPr>
            <p:ph type="title"/>
          </p:nvPr>
        </p:nvSpPr>
        <p:spPr>
          <a:xfrm>
            <a:off x="457200" y="457200"/>
            <a:ext cx="8229600" cy="914400"/>
          </a:xfrm>
        </p:spPr>
        <p:txBody>
          <a:bodyPr>
            <a:normAutofit fontScale="90000"/>
          </a:bodyPr>
          <a:lstStyle/>
          <a:p>
            <a:pPr eaLnBrk="1" hangingPunct="1"/>
            <a:r>
              <a:rPr lang="en-US" sz="3200" b="1" smtClean="0">
                <a:solidFill>
                  <a:srgbClr val="669900"/>
                </a:solidFill>
                <a:latin typeface="Garamond" pitchFamily="18" charset="0"/>
              </a:rPr>
              <a:t>Ethiopian National Drug Policy and its implementation 1993</a:t>
            </a:r>
            <a:endParaRPr lang="en-GB" sz="3200" b="1" smtClean="0">
              <a:solidFill>
                <a:srgbClr val="669900"/>
              </a:solidFill>
              <a:latin typeface="Garamond" pitchFamily="18" charset="0"/>
            </a:endParaRPr>
          </a:p>
        </p:txBody>
      </p:sp>
      <p:sp>
        <p:nvSpPr>
          <p:cNvPr id="10245" name="Rectangle 3"/>
          <p:cNvSpPr>
            <a:spLocks noGrp="1" noChangeArrowheads="1"/>
          </p:cNvSpPr>
          <p:nvPr>
            <p:ph type="body" idx="1"/>
          </p:nvPr>
        </p:nvSpPr>
        <p:spPr>
          <a:xfrm>
            <a:off x="457200" y="1447800"/>
            <a:ext cx="8229600" cy="4724400"/>
          </a:xfrm>
        </p:spPr>
        <p:txBody>
          <a:bodyPr/>
          <a:lstStyle/>
          <a:p>
            <a:pPr marL="609600" indent="-609600" eaLnBrk="1" hangingPunct="1">
              <a:lnSpc>
                <a:spcPct val="80000"/>
              </a:lnSpc>
              <a:buFont typeface="Wingdings" pitchFamily="2" charset="2"/>
              <a:buNone/>
            </a:pPr>
            <a:r>
              <a:rPr lang="en-US" sz="2000" b="1" smtClean="0">
                <a:latin typeface="Garamond" pitchFamily="18" charset="0"/>
              </a:rPr>
              <a:t>4. </a:t>
            </a:r>
            <a:r>
              <a:rPr lang="en-US" sz="2400" b="1" smtClean="0">
                <a:latin typeface="Garamond" pitchFamily="18" charset="0"/>
              </a:rPr>
              <a:t>Human Resource training</a:t>
            </a:r>
          </a:p>
          <a:p>
            <a:pPr marL="609600" indent="-609600" eaLnBrk="1" hangingPunct="1">
              <a:lnSpc>
                <a:spcPct val="80000"/>
              </a:lnSpc>
            </a:pPr>
            <a:r>
              <a:rPr lang="en-US" sz="2400" smtClean="0">
                <a:latin typeface="Garamond" pitchFamily="18" charset="0"/>
              </a:rPr>
              <a:t>Formal pharmacy </a:t>
            </a:r>
            <a:r>
              <a:rPr lang="en-US" sz="2400" smtClean="0">
                <a:solidFill>
                  <a:srgbClr val="FF3300"/>
                </a:solidFill>
                <a:latin typeface="Garamond" pitchFamily="18" charset="0"/>
              </a:rPr>
              <a:t>training/more than 10 Universities</a:t>
            </a:r>
          </a:p>
          <a:p>
            <a:pPr marL="609600" indent="-609600" eaLnBrk="1" hangingPunct="1">
              <a:lnSpc>
                <a:spcPct val="80000"/>
              </a:lnSpc>
            </a:pPr>
            <a:r>
              <a:rPr lang="en-US" sz="2400" smtClean="0">
                <a:latin typeface="Garamond" pitchFamily="18" charset="0"/>
              </a:rPr>
              <a:t>Strategy for </a:t>
            </a:r>
            <a:r>
              <a:rPr lang="en-US" sz="2400" smtClean="0">
                <a:solidFill>
                  <a:srgbClr val="FF3300"/>
                </a:solidFill>
                <a:latin typeface="Garamond" pitchFamily="18" charset="0"/>
              </a:rPr>
              <a:t>upgrading/Diploma to Degree in different Universities</a:t>
            </a:r>
          </a:p>
          <a:p>
            <a:pPr marL="609600" indent="-609600" eaLnBrk="1" hangingPunct="1">
              <a:lnSpc>
                <a:spcPct val="80000"/>
              </a:lnSpc>
            </a:pPr>
            <a:r>
              <a:rPr lang="en-US" sz="2400" smtClean="0">
                <a:latin typeface="Garamond" pitchFamily="18" charset="0"/>
              </a:rPr>
              <a:t>On job training and continuation education</a:t>
            </a:r>
            <a:r>
              <a:rPr lang="en-US" sz="2400" smtClean="0">
                <a:solidFill>
                  <a:srgbClr val="FF3300"/>
                </a:solidFill>
                <a:latin typeface="Garamond" pitchFamily="18" charset="0"/>
              </a:rPr>
              <a:t>- </a:t>
            </a:r>
            <a:r>
              <a:rPr lang="en-US" sz="2400" smtClean="0">
                <a:solidFill>
                  <a:srgbClr val="FF0000"/>
                </a:solidFill>
                <a:latin typeface="Garamond" pitchFamily="18" charset="0"/>
              </a:rPr>
              <a:t>Continuing Professional Development Guideline</a:t>
            </a:r>
          </a:p>
          <a:p>
            <a:pPr marL="609600" indent="-609600" eaLnBrk="1" hangingPunct="1">
              <a:lnSpc>
                <a:spcPct val="80000"/>
              </a:lnSpc>
              <a:buFont typeface="Wingdings" pitchFamily="2" charset="2"/>
              <a:buNone/>
            </a:pPr>
            <a:r>
              <a:rPr lang="en-US" sz="2400" smtClean="0">
                <a:latin typeface="Garamond" pitchFamily="18" charset="0"/>
              </a:rPr>
              <a:t>5. Drug information and promotion</a:t>
            </a:r>
          </a:p>
          <a:p>
            <a:pPr marL="609600" indent="-609600" eaLnBrk="1" hangingPunct="1">
              <a:lnSpc>
                <a:spcPct val="80000"/>
              </a:lnSpc>
            </a:pPr>
            <a:r>
              <a:rPr lang="en-US" sz="2400" smtClean="0">
                <a:latin typeface="Garamond" pitchFamily="18" charset="0"/>
              </a:rPr>
              <a:t>Monitoring of the content and distribution of DI to professionals and the public</a:t>
            </a:r>
            <a:r>
              <a:rPr lang="en-US" sz="2400" smtClean="0">
                <a:solidFill>
                  <a:srgbClr val="FF3300"/>
                </a:solidFill>
                <a:latin typeface="Garamond" pitchFamily="18" charset="0"/>
              </a:rPr>
              <a:t>/Drug advertisement and promotion directives/</a:t>
            </a:r>
          </a:p>
          <a:p>
            <a:pPr marL="609600" indent="-609600" eaLnBrk="1" hangingPunct="1">
              <a:lnSpc>
                <a:spcPct val="80000"/>
              </a:lnSpc>
            </a:pPr>
            <a:r>
              <a:rPr lang="en-US" sz="2400" smtClean="0">
                <a:latin typeface="Garamond" pitchFamily="18" charset="0"/>
              </a:rPr>
              <a:t>Current and accurate information and reference materials on drugs shall be produced and distributed to practitioners in the field/</a:t>
            </a:r>
            <a:r>
              <a:rPr lang="en-US" sz="2400" smtClean="0">
                <a:solidFill>
                  <a:srgbClr val="FF3300"/>
                </a:solidFill>
                <a:latin typeface="Garamond" pitchFamily="18" charset="0"/>
              </a:rPr>
              <a:t>DICs, Drug information bulletin/Zena Medhanit</a:t>
            </a:r>
            <a:endParaRPr lang="en-GB" sz="2000" smtClean="0">
              <a:latin typeface="Garamond" pitchFamily="18" charset="0"/>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975994108"/>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D84CFE4-652A-495D-A99E-AFA1FE9939A9}" type="slidenum">
              <a:rPr lang="en-US" smtClean="0">
                <a:latin typeface="Arial Black" pitchFamily="34" charset="0"/>
              </a:rPr>
              <a:pPr/>
              <a:t>198</a:t>
            </a:fld>
            <a:endParaRPr lang="en-US" smtClean="0">
              <a:latin typeface="Arial Black" pitchFamily="34" charset="0"/>
            </a:endParaRPr>
          </a:p>
        </p:txBody>
      </p:sp>
      <p:sp>
        <p:nvSpPr>
          <p:cNvPr id="11267" name="Date Placeholder 4"/>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78E694F-EEB9-40A4-9F2F-FDFFB4C2A3CF}" type="datetime1">
              <a:rPr lang="en-US" smtClean="0"/>
              <a:t>4/25/2020</a:t>
            </a:fld>
            <a:endParaRPr lang="en-US" smtClean="0"/>
          </a:p>
        </p:txBody>
      </p:sp>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0"/>
            <a:ext cx="2514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6096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5" descr="scan00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667000"/>
            <a:ext cx="23622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161828112"/>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58B49B5-7431-4B9E-9F39-945287CE807F}" type="slidenum">
              <a:rPr lang="en-US" smtClean="0">
                <a:latin typeface="Arial Black" pitchFamily="34" charset="0"/>
              </a:rPr>
              <a:pPr/>
              <a:t>199</a:t>
            </a:fld>
            <a:endParaRPr lang="en-US" smtClean="0">
              <a:latin typeface="Arial Black" pitchFamily="34" charset="0"/>
            </a:endParaRPr>
          </a:p>
        </p:txBody>
      </p:sp>
      <p:sp>
        <p:nvSpPr>
          <p:cNvPr id="12291" name="Date Placeholder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59E18FE-0EB1-4505-8672-BAFF9ECBDDA2}" type="datetime1">
              <a:rPr lang="en-US" smtClean="0"/>
              <a:t>4/25/2020</a:t>
            </a:fld>
            <a:endParaRPr lang="en-US" smtClean="0"/>
          </a:p>
        </p:txBody>
      </p:sp>
      <p:sp>
        <p:nvSpPr>
          <p:cNvPr id="12292" name="Rectangle 2"/>
          <p:cNvSpPr>
            <a:spLocks noGrp="1" noChangeArrowheads="1"/>
          </p:cNvSpPr>
          <p:nvPr>
            <p:ph type="title"/>
          </p:nvPr>
        </p:nvSpPr>
        <p:spPr>
          <a:xfrm>
            <a:off x="457200" y="457200"/>
            <a:ext cx="8229600" cy="762000"/>
          </a:xfrm>
        </p:spPr>
        <p:txBody>
          <a:bodyPr>
            <a:normAutofit fontScale="90000"/>
          </a:bodyPr>
          <a:lstStyle/>
          <a:p>
            <a:pPr eaLnBrk="1" hangingPunct="1"/>
            <a:r>
              <a:rPr lang="en-US" sz="3200" b="1" smtClean="0">
                <a:solidFill>
                  <a:srgbClr val="669900"/>
                </a:solidFill>
                <a:latin typeface="Garamond" pitchFamily="18" charset="0"/>
              </a:rPr>
              <a:t>Ethiopian National Drug Policy and its implementation 1993</a:t>
            </a:r>
            <a:endParaRPr lang="en-GB" sz="3200" b="1" smtClean="0">
              <a:solidFill>
                <a:srgbClr val="669900"/>
              </a:solidFill>
              <a:latin typeface="Garamond" pitchFamily="18" charset="0"/>
            </a:endParaRPr>
          </a:p>
        </p:txBody>
      </p:sp>
      <p:sp>
        <p:nvSpPr>
          <p:cNvPr id="12293" name="Rectangle 3"/>
          <p:cNvSpPr>
            <a:spLocks noGrp="1" noChangeArrowheads="1"/>
          </p:cNvSpPr>
          <p:nvPr>
            <p:ph type="body" idx="1"/>
          </p:nvPr>
        </p:nvSpPr>
        <p:spPr>
          <a:xfrm>
            <a:off x="685800" y="1524000"/>
            <a:ext cx="8001000" cy="4648200"/>
          </a:xfrm>
        </p:spPr>
        <p:txBody>
          <a:bodyPr/>
          <a:lstStyle/>
          <a:p>
            <a:pPr eaLnBrk="1" hangingPunct="1"/>
            <a:r>
              <a:rPr lang="en-GB" sz="2800" smtClean="0">
                <a:latin typeface="Garamond" pitchFamily="18" charset="0"/>
              </a:rPr>
              <a:t>Drug promotion shall be carried out by trained professionals/</a:t>
            </a:r>
            <a:r>
              <a:rPr lang="en-GB" sz="2800" smtClean="0">
                <a:solidFill>
                  <a:srgbClr val="FF3300"/>
                </a:solidFill>
                <a:latin typeface="Garamond" pitchFamily="18" charset="0"/>
              </a:rPr>
              <a:t>Licensing of Medical representatives</a:t>
            </a:r>
          </a:p>
          <a:p>
            <a:pPr eaLnBrk="1" hangingPunct="1"/>
            <a:r>
              <a:rPr lang="en-GB" sz="2800" smtClean="0">
                <a:latin typeface="Garamond" pitchFamily="18" charset="0"/>
              </a:rPr>
              <a:t>Mass media promotion shall\be controlled/</a:t>
            </a:r>
            <a:r>
              <a:rPr lang="en-GB" sz="2800" smtClean="0">
                <a:solidFill>
                  <a:srgbClr val="FF3300"/>
                </a:solidFill>
                <a:latin typeface="Garamond" pitchFamily="18" charset="0"/>
              </a:rPr>
              <a:t>Electronics and print media regulation (Cosmetics and medical equipment assisted services)</a:t>
            </a:r>
          </a:p>
          <a:p>
            <a:pPr eaLnBrk="1" hangingPunct="1">
              <a:buFont typeface="Wingdings" pitchFamily="2" charset="2"/>
              <a:buNone/>
            </a:pPr>
            <a:endParaRPr lang="en-GB" sz="2800" smtClean="0">
              <a:latin typeface="Garamond" pitchFamily="18" charset="0"/>
            </a:endParaRPr>
          </a:p>
          <a:p>
            <a:pPr eaLnBrk="1" hangingPunct="1">
              <a:buFont typeface="Wingdings" pitchFamily="2" charset="2"/>
              <a:buNone/>
            </a:pPr>
            <a:endParaRPr lang="en-GB" smtClean="0">
              <a:solidFill>
                <a:srgbClr val="0000CC"/>
              </a:solidFill>
              <a:latin typeface="Times New Roman" pitchFamily="18" charset="0"/>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4101063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838200"/>
            <a:ext cx="7772400" cy="1470025"/>
          </a:xfrm>
        </p:spPr>
        <p:txBody>
          <a:bodyPr/>
          <a:lstStyle/>
          <a:p>
            <a:r>
              <a:rPr lang="en-US" b="1" dirty="0" smtClean="0"/>
              <a:t>CHAPTER ONE</a:t>
            </a:r>
            <a:endParaRPr lang="en-US" b="1" dirty="0"/>
          </a:p>
        </p:txBody>
      </p:sp>
      <p:sp>
        <p:nvSpPr>
          <p:cNvPr id="6" name="Title 3"/>
          <p:cNvSpPr txBox="1">
            <a:spLocks/>
          </p:cNvSpPr>
          <p:nvPr/>
        </p:nvSpPr>
        <p:spPr>
          <a:xfrm>
            <a:off x="762000" y="25908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INTRODUCTION</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2" name="Date Placeholder 1"/>
          <p:cNvSpPr>
            <a:spLocks noGrp="1"/>
          </p:cNvSpPr>
          <p:nvPr>
            <p:ph type="dt" sz="half" idx="10"/>
          </p:nvPr>
        </p:nvSpPr>
        <p:spPr/>
        <p:txBody>
          <a:bodyPr/>
          <a:lstStyle/>
          <a:p>
            <a:fld id="{41D4D67E-8574-4C28-9A63-1B2544372102}" type="datetime1">
              <a:rPr lang="en-US" smtClean="0"/>
              <a:t>4/25/2020</a:t>
            </a:fld>
            <a:endParaRPr lang="en-US"/>
          </a:p>
        </p:txBody>
      </p:sp>
      <p:sp>
        <p:nvSpPr>
          <p:cNvPr id="3" name="Footer Placeholder 2"/>
          <p:cNvSpPr>
            <a:spLocks noGrp="1"/>
          </p:cNvSpPr>
          <p:nvPr>
            <p:ph type="ftr" sz="quarter" idx="11"/>
          </p:nvPr>
        </p:nvSpPr>
        <p:spPr/>
        <p:txBody>
          <a:bodyPr/>
          <a:lstStyle/>
          <a:p>
            <a:r>
              <a:rPr lang="en-US" smtClean="0"/>
              <a:t>Drug Supply Management</a:t>
            </a:r>
            <a:endParaRPr lang="en-US"/>
          </a:p>
        </p:txBody>
      </p:sp>
      <p:sp>
        <p:nvSpPr>
          <p:cNvPr id="5" name="Slide Number Placeholder 4"/>
          <p:cNvSpPr>
            <a:spLocks noGrp="1"/>
          </p:cNvSpPr>
          <p:nvPr>
            <p:ph type="sldNum" sz="quarter" idx="12"/>
          </p:nvPr>
        </p:nvSpPr>
        <p:spPr/>
        <p:txBody>
          <a:bodyPr/>
          <a:lstStyle/>
          <a:p>
            <a:fld id="{1CD2F681-1A86-4E8F-BCBD-B1ED175AC95E}" type="slidenum">
              <a:rPr lang="en-US" smtClean="0"/>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Drug selection can lead to:</a:t>
            </a:r>
          </a:p>
          <a:p>
            <a:pPr lvl="1"/>
            <a:r>
              <a:rPr lang="en-US" dirty="0" smtClean="0"/>
              <a:t>Better supply</a:t>
            </a:r>
          </a:p>
          <a:p>
            <a:pPr lvl="1"/>
            <a:r>
              <a:rPr lang="en-US" dirty="0" smtClean="0"/>
              <a:t>More rational prescribing and dispensing</a:t>
            </a:r>
          </a:p>
          <a:p>
            <a:pPr lvl="1"/>
            <a:r>
              <a:rPr lang="en-US" dirty="0" smtClean="0"/>
              <a:t>Lower cost</a:t>
            </a:r>
          </a:p>
          <a:p>
            <a:pPr lvl="1"/>
            <a:r>
              <a:rPr lang="en-US" dirty="0" smtClean="0"/>
              <a:t>More rational patient use</a:t>
            </a:r>
          </a:p>
          <a:p>
            <a:pPr lvl="1"/>
            <a:endParaRPr lang="en-US" dirty="0" smtClean="0"/>
          </a:p>
          <a:p>
            <a:r>
              <a:rPr lang="en-US" dirty="0" smtClean="0"/>
              <a:t>So careful selection of drugs has:</a:t>
            </a:r>
          </a:p>
          <a:p>
            <a:pPr lvl="1"/>
            <a:r>
              <a:rPr lang="en-US" dirty="0" smtClean="0"/>
              <a:t>Cost implications</a:t>
            </a:r>
          </a:p>
          <a:p>
            <a:pPr lvl="1"/>
            <a:r>
              <a:rPr lang="en-US" dirty="0" smtClean="0"/>
              <a:t>Clinical implications</a:t>
            </a:r>
            <a:endParaRPr lang="en-US" dirty="0"/>
          </a:p>
        </p:txBody>
      </p:sp>
      <p:sp>
        <p:nvSpPr>
          <p:cNvPr id="2" name="Date Placeholder 1"/>
          <p:cNvSpPr>
            <a:spLocks noGrp="1"/>
          </p:cNvSpPr>
          <p:nvPr>
            <p:ph type="dt" sz="half" idx="10"/>
          </p:nvPr>
        </p:nvSpPr>
        <p:spPr/>
        <p:txBody>
          <a:bodyPr/>
          <a:lstStyle/>
          <a:p>
            <a:fld id="{C6B4B427-910D-4D0B-B8D1-F92D4C76CAF1}" type="datetime1">
              <a:rPr lang="en-US" smtClean="0"/>
              <a:t>4/25/2020</a:t>
            </a:fld>
            <a:endParaRPr lang="en-US"/>
          </a:p>
        </p:txBody>
      </p:sp>
      <p:sp>
        <p:nvSpPr>
          <p:cNvPr id="4" name="Footer Placeholder 3"/>
          <p:cNvSpPr>
            <a:spLocks noGrp="1"/>
          </p:cNvSpPr>
          <p:nvPr>
            <p:ph type="ftr" sz="quarter" idx="11"/>
          </p:nvPr>
        </p:nvSpPr>
        <p:spPr/>
        <p:txBody>
          <a:bodyPr/>
          <a:lstStyle/>
          <a:p>
            <a:r>
              <a:rPr lang="en-US" smtClean="0"/>
              <a:t>Drug Supply Management</a:t>
            </a:r>
            <a:endParaRPr lang="en-US"/>
          </a:p>
        </p:txBody>
      </p:sp>
      <p:sp>
        <p:nvSpPr>
          <p:cNvPr id="5" name="Slide Number Placeholder 4"/>
          <p:cNvSpPr>
            <a:spLocks noGrp="1"/>
          </p:cNvSpPr>
          <p:nvPr>
            <p:ph type="sldNum" sz="quarter" idx="12"/>
          </p:nvPr>
        </p:nvSpPr>
        <p:spPr/>
        <p:txBody>
          <a:bodyPr/>
          <a:lstStyle/>
          <a:p>
            <a:fld id="{1CD2F681-1A86-4E8F-BCBD-B1ED175AC95E}" type="slidenum">
              <a:rPr lang="en-US" smtClean="0"/>
              <a:pPr/>
              <a:t>20</a:t>
            </a:fld>
            <a:endParaRPr lang="en-US"/>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52775C9-F6DD-42FE-BB3E-A606D5695E29}" type="slidenum">
              <a:rPr lang="en-US" smtClean="0">
                <a:latin typeface="Arial Black" pitchFamily="34" charset="0"/>
              </a:rPr>
              <a:pPr/>
              <a:t>200</a:t>
            </a:fld>
            <a:endParaRPr lang="en-US" smtClean="0">
              <a:latin typeface="Arial Black" pitchFamily="34" charset="0"/>
            </a:endParaRPr>
          </a:p>
        </p:txBody>
      </p:sp>
      <p:sp>
        <p:nvSpPr>
          <p:cNvPr id="13315" name="Date Placeholder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A399CA-06AB-4820-94B2-C3CC1D1A904A}" type="datetime1">
              <a:rPr lang="en-US" smtClean="0"/>
              <a:t>4/25/2020</a:t>
            </a:fld>
            <a:endParaRPr lang="en-US" smtClean="0"/>
          </a:p>
        </p:txBody>
      </p:sp>
      <p:sp>
        <p:nvSpPr>
          <p:cNvPr id="13316" name="Rectangle 2"/>
          <p:cNvSpPr>
            <a:spLocks noGrp="1" noChangeArrowheads="1"/>
          </p:cNvSpPr>
          <p:nvPr>
            <p:ph type="title"/>
          </p:nvPr>
        </p:nvSpPr>
        <p:spPr>
          <a:xfrm>
            <a:off x="457200" y="457200"/>
            <a:ext cx="8229600" cy="914400"/>
          </a:xfrm>
        </p:spPr>
        <p:txBody>
          <a:bodyPr>
            <a:normAutofit fontScale="90000"/>
          </a:bodyPr>
          <a:lstStyle/>
          <a:p>
            <a:pPr eaLnBrk="1" hangingPunct="1"/>
            <a:r>
              <a:rPr lang="en-US" sz="3200" b="1" smtClean="0">
                <a:solidFill>
                  <a:srgbClr val="669900"/>
                </a:solidFill>
                <a:latin typeface="Garamond" pitchFamily="18" charset="0"/>
              </a:rPr>
              <a:t>Ethiopian National Drug Policy and its implementation 1993</a:t>
            </a:r>
            <a:endParaRPr lang="en-GB" sz="3200" b="1" smtClean="0">
              <a:solidFill>
                <a:srgbClr val="669900"/>
              </a:solidFill>
              <a:latin typeface="Garamond" pitchFamily="18" charset="0"/>
            </a:endParaRPr>
          </a:p>
        </p:txBody>
      </p:sp>
      <p:sp>
        <p:nvSpPr>
          <p:cNvPr id="13317" name="Rectangle 3"/>
          <p:cNvSpPr>
            <a:spLocks noGrp="1" noChangeArrowheads="1"/>
          </p:cNvSpPr>
          <p:nvPr>
            <p:ph type="body" idx="1"/>
          </p:nvPr>
        </p:nvSpPr>
        <p:spPr>
          <a:xfrm>
            <a:off x="685800" y="1524000"/>
            <a:ext cx="8001000" cy="4419600"/>
          </a:xfrm>
        </p:spPr>
        <p:txBody>
          <a:bodyPr/>
          <a:lstStyle/>
          <a:p>
            <a:pPr eaLnBrk="1" hangingPunct="1">
              <a:lnSpc>
                <a:spcPct val="80000"/>
              </a:lnSpc>
              <a:buFont typeface="Wingdings" pitchFamily="2" charset="2"/>
              <a:buNone/>
            </a:pPr>
            <a:r>
              <a:rPr lang="en-GB" sz="2800" b="1" smtClean="0">
                <a:latin typeface="Garamond" pitchFamily="18" charset="0"/>
              </a:rPr>
              <a:t>7. Drug Use</a:t>
            </a:r>
          </a:p>
          <a:p>
            <a:pPr eaLnBrk="1" hangingPunct="1">
              <a:lnSpc>
                <a:spcPct val="80000"/>
              </a:lnSpc>
            </a:pPr>
            <a:r>
              <a:rPr lang="en-GB" sz="2800" smtClean="0">
                <a:latin typeface="Garamond" pitchFamily="18" charset="0"/>
              </a:rPr>
              <a:t>List OTC drugs</a:t>
            </a:r>
          </a:p>
          <a:p>
            <a:pPr eaLnBrk="1" hangingPunct="1">
              <a:lnSpc>
                <a:spcPct val="80000"/>
              </a:lnSpc>
            </a:pPr>
            <a:r>
              <a:rPr lang="en-GB" sz="2800" smtClean="0">
                <a:latin typeface="Garamond" pitchFamily="18" charset="0"/>
              </a:rPr>
              <a:t>Standard prescription</a:t>
            </a:r>
            <a:endParaRPr lang="en-GB" sz="2800" smtClean="0">
              <a:solidFill>
                <a:srgbClr val="FF3300"/>
              </a:solidFill>
              <a:latin typeface="Garamond" pitchFamily="18" charset="0"/>
            </a:endParaRPr>
          </a:p>
          <a:p>
            <a:pPr eaLnBrk="1" hangingPunct="1">
              <a:lnSpc>
                <a:spcPct val="80000"/>
              </a:lnSpc>
            </a:pPr>
            <a:r>
              <a:rPr lang="en-GB" sz="2800" smtClean="0">
                <a:latin typeface="Garamond" pitchFamily="18" charset="0"/>
              </a:rPr>
              <a:t>Generic prescribing encouraged</a:t>
            </a:r>
          </a:p>
          <a:p>
            <a:pPr eaLnBrk="1" hangingPunct="1">
              <a:lnSpc>
                <a:spcPct val="80000"/>
              </a:lnSpc>
            </a:pPr>
            <a:r>
              <a:rPr lang="en-GB" sz="2800" smtClean="0">
                <a:latin typeface="Garamond" pitchFamily="18" charset="0"/>
              </a:rPr>
              <a:t>Generic substitutions for Brand drugs by pharmacists</a:t>
            </a:r>
          </a:p>
          <a:p>
            <a:pPr eaLnBrk="1" hangingPunct="1">
              <a:lnSpc>
                <a:spcPct val="80000"/>
              </a:lnSpc>
            </a:pPr>
            <a:r>
              <a:rPr lang="en-GB" sz="2800" smtClean="0">
                <a:latin typeface="Garamond" pitchFamily="18" charset="0"/>
              </a:rPr>
              <a:t>Public awareness on drug use/Radio/ Tv </a:t>
            </a:r>
            <a:endParaRPr lang="en-GB" sz="2800" smtClean="0">
              <a:solidFill>
                <a:srgbClr val="FF3300"/>
              </a:solidFill>
              <a:latin typeface="Garamond" pitchFamily="18" charset="0"/>
            </a:endParaRPr>
          </a:p>
          <a:p>
            <a:pPr eaLnBrk="1" hangingPunct="1">
              <a:lnSpc>
                <a:spcPct val="80000"/>
              </a:lnSpc>
            </a:pPr>
            <a:r>
              <a:rPr lang="en-GB" sz="2800" smtClean="0">
                <a:solidFill>
                  <a:srgbClr val="FF3300"/>
                </a:solidFill>
                <a:latin typeface="Garamond" pitchFamily="18" charset="0"/>
              </a:rPr>
              <a:t>STGs ( Both Human &amp;Vet STG in use) </a:t>
            </a:r>
          </a:p>
          <a:p>
            <a:pPr eaLnBrk="1" hangingPunct="1">
              <a:lnSpc>
                <a:spcPct val="80000"/>
              </a:lnSpc>
            </a:pPr>
            <a:r>
              <a:rPr lang="en-GB" sz="2800" smtClean="0">
                <a:solidFill>
                  <a:srgbClr val="FF3300"/>
                </a:solidFill>
                <a:latin typeface="Garamond" pitchFamily="18" charset="0"/>
              </a:rPr>
              <a:t> Formularies (Both Human &amp;Vet in use)</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928116461"/>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C56EC8C-6F02-4780-8E68-284F0A69CA58}" type="slidenum">
              <a:rPr lang="en-US" smtClean="0">
                <a:latin typeface="Arial Black" pitchFamily="34" charset="0"/>
              </a:rPr>
              <a:pPr/>
              <a:t>201</a:t>
            </a:fld>
            <a:endParaRPr lang="en-US" smtClean="0">
              <a:latin typeface="Arial Black" pitchFamily="34" charset="0"/>
            </a:endParaRPr>
          </a:p>
        </p:txBody>
      </p:sp>
      <p:sp>
        <p:nvSpPr>
          <p:cNvPr id="14339" name="Date Placeholder 3"/>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B93E8D3-C071-457B-9454-606ACD90876F}" type="datetime1">
              <a:rPr lang="en-US" smtClean="0"/>
              <a:t>4/25/2020</a:t>
            </a:fld>
            <a:endParaRPr lang="en-US" smtClean="0"/>
          </a:p>
        </p:txBody>
      </p:sp>
      <p:pic>
        <p:nvPicPr>
          <p:cNvPr id="1434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86200"/>
            <a:ext cx="2286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762000"/>
            <a:ext cx="228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1475" y="381000"/>
            <a:ext cx="22431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657600"/>
            <a:ext cx="21336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4176296435"/>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F67CD1-A574-4150-ADBE-4B4BF06EB0B0}" type="slidenum">
              <a:rPr lang="en-US" smtClean="0">
                <a:latin typeface="Arial Black" pitchFamily="34" charset="0"/>
              </a:rPr>
              <a:pPr/>
              <a:t>202</a:t>
            </a:fld>
            <a:endParaRPr lang="en-US" smtClean="0">
              <a:latin typeface="Arial Black" pitchFamily="34" charset="0"/>
            </a:endParaRPr>
          </a:p>
        </p:txBody>
      </p:sp>
      <p:sp>
        <p:nvSpPr>
          <p:cNvPr id="15363" name="Date Placeholder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5F56A1D-87DA-4C27-81CB-5C5D95983C47}" type="datetime1">
              <a:rPr lang="en-US" smtClean="0"/>
              <a:t>4/25/2020</a:t>
            </a:fld>
            <a:endParaRPr lang="en-US" smtClean="0"/>
          </a:p>
        </p:txBody>
      </p:sp>
      <p:sp>
        <p:nvSpPr>
          <p:cNvPr id="15364" name="Rectangle 2"/>
          <p:cNvSpPr>
            <a:spLocks noGrp="1" noChangeArrowheads="1"/>
          </p:cNvSpPr>
          <p:nvPr>
            <p:ph type="title"/>
          </p:nvPr>
        </p:nvSpPr>
        <p:spPr>
          <a:xfrm>
            <a:off x="457200" y="457200"/>
            <a:ext cx="8229600" cy="914400"/>
          </a:xfrm>
        </p:spPr>
        <p:txBody>
          <a:bodyPr>
            <a:normAutofit fontScale="90000"/>
          </a:bodyPr>
          <a:lstStyle/>
          <a:p>
            <a:pPr eaLnBrk="1" hangingPunct="1"/>
            <a:r>
              <a:rPr lang="en-US" sz="3200" b="1" smtClean="0">
                <a:solidFill>
                  <a:srgbClr val="669900"/>
                </a:solidFill>
                <a:latin typeface="Garamond" pitchFamily="18" charset="0"/>
              </a:rPr>
              <a:t>Ethiopian National Drug Policy and its implementation 1993</a:t>
            </a:r>
            <a:endParaRPr lang="en-GB" sz="3200" b="1" smtClean="0">
              <a:solidFill>
                <a:srgbClr val="669900"/>
              </a:solidFill>
              <a:latin typeface="Garamond" pitchFamily="18" charset="0"/>
            </a:endParaRPr>
          </a:p>
        </p:txBody>
      </p:sp>
      <p:sp>
        <p:nvSpPr>
          <p:cNvPr id="15365" name="Rectangle 3"/>
          <p:cNvSpPr>
            <a:spLocks noGrp="1" noChangeArrowheads="1"/>
          </p:cNvSpPr>
          <p:nvPr>
            <p:ph type="body" idx="1"/>
          </p:nvPr>
        </p:nvSpPr>
        <p:spPr>
          <a:xfrm>
            <a:off x="533400" y="1447800"/>
            <a:ext cx="8153400" cy="4038600"/>
          </a:xfrm>
        </p:spPr>
        <p:txBody>
          <a:bodyPr/>
          <a:lstStyle/>
          <a:p>
            <a:pPr eaLnBrk="1" hangingPunct="1">
              <a:lnSpc>
                <a:spcPct val="90000"/>
              </a:lnSpc>
              <a:buFont typeface="Wingdings" pitchFamily="2" charset="2"/>
              <a:buNone/>
            </a:pPr>
            <a:r>
              <a:rPr lang="en-GB" sz="2400" b="1" i="1" smtClean="0">
                <a:solidFill>
                  <a:srgbClr val="3333FF"/>
                </a:solidFill>
                <a:latin typeface="Garamond" pitchFamily="18" charset="0"/>
              </a:rPr>
              <a:t>8. </a:t>
            </a:r>
            <a:r>
              <a:rPr lang="en-GB" sz="2400" b="1" i="1" smtClean="0">
                <a:latin typeface="Garamond" pitchFamily="18" charset="0"/>
              </a:rPr>
              <a:t>Traditional Medicine</a:t>
            </a:r>
          </a:p>
          <a:p>
            <a:pPr eaLnBrk="1" hangingPunct="1">
              <a:lnSpc>
                <a:spcPct val="90000"/>
              </a:lnSpc>
            </a:pPr>
            <a:r>
              <a:rPr lang="en-GB" sz="2400" smtClean="0">
                <a:latin typeface="Garamond" pitchFamily="18" charset="0"/>
              </a:rPr>
              <a:t>Research and </a:t>
            </a:r>
            <a:r>
              <a:rPr lang="en-GB" sz="2400" smtClean="0">
                <a:solidFill>
                  <a:srgbClr val="FF3300"/>
                </a:solidFill>
                <a:latin typeface="Garamond" pitchFamily="18" charset="0"/>
              </a:rPr>
              <a:t>development/Universities, EHNRI,EARI) </a:t>
            </a:r>
          </a:p>
          <a:p>
            <a:pPr eaLnBrk="1" hangingPunct="1">
              <a:lnSpc>
                <a:spcPct val="90000"/>
              </a:lnSpc>
            </a:pPr>
            <a:r>
              <a:rPr lang="en-GB" sz="2400" smtClean="0">
                <a:latin typeface="Garamond" pitchFamily="18" charset="0"/>
              </a:rPr>
              <a:t>Favourable condition to be created for the application of  safe and effective </a:t>
            </a:r>
            <a:r>
              <a:rPr lang="en-GB" sz="2400" smtClean="0">
                <a:solidFill>
                  <a:srgbClr val="FF3300"/>
                </a:solidFill>
                <a:latin typeface="Garamond" pitchFamily="18" charset="0"/>
              </a:rPr>
              <a:t>TM/Licensing of TM practitioners, Registration of TD, ADR-TM monitoring</a:t>
            </a:r>
          </a:p>
          <a:p>
            <a:pPr eaLnBrk="1" hangingPunct="1">
              <a:lnSpc>
                <a:spcPct val="90000"/>
              </a:lnSpc>
              <a:buFont typeface="Wingdings" pitchFamily="2" charset="2"/>
              <a:buNone/>
            </a:pPr>
            <a:r>
              <a:rPr lang="en-GB" sz="2400" smtClean="0">
                <a:latin typeface="Garamond" pitchFamily="18" charset="0"/>
              </a:rPr>
              <a:t>9. Research and development</a:t>
            </a:r>
          </a:p>
          <a:p>
            <a:pPr eaLnBrk="1" hangingPunct="1">
              <a:lnSpc>
                <a:spcPct val="90000"/>
              </a:lnSpc>
            </a:pPr>
            <a:r>
              <a:rPr lang="en-GB" sz="2400" smtClean="0">
                <a:latin typeface="Garamond" pitchFamily="18" charset="0"/>
              </a:rPr>
              <a:t>Introduction of appropriate technology and knowledge to vitalize the sector.\The government shall provide incentives and support/</a:t>
            </a:r>
            <a:r>
              <a:rPr lang="en-GB" sz="2400" smtClean="0">
                <a:solidFill>
                  <a:srgbClr val="FF3300"/>
                </a:solidFill>
                <a:latin typeface="Garamond" pitchFamily="18" charset="0"/>
              </a:rPr>
              <a:t>Clinical trial guidelines, licenses issued</a:t>
            </a:r>
            <a:r>
              <a:rPr lang="en-GB" sz="2400" smtClean="0">
                <a:solidFill>
                  <a:srgbClr val="FF3300"/>
                </a:solidFill>
                <a:latin typeface="Times New Roman" pitchFamily="18" charset="0"/>
              </a:rPr>
              <a:t>.</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42836643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F1770B-EB3A-487C-9325-13547563ADFA}" type="slidenum">
              <a:rPr lang="en-US" smtClean="0">
                <a:latin typeface="Arial Black" pitchFamily="34" charset="0"/>
              </a:rPr>
              <a:pPr/>
              <a:t>203</a:t>
            </a:fld>
            <a:endParaRPr lang="en-US" smtClean="0">
              <a:latin typeface="Arial Black" pitchFamily="34" charset="0"/>
            </a:endParaRPr>
          </a:p>
        </p:txBody>
      </p:sp>
      <p:sp>
        <p:nvSpPr>
          <p:cNvPr id="17411" name="Date Placeholder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241D3CD-8AAE-4962-8616-EDEA91572818}" type="datetime1">
              <a:rPr lang="en-US" smtClean="0"/>
              <a:t>4/25/2020</a:t>
            </a:fld>
            <a:endParaRPr lang="en-US" smtClean="0"/>
          </a:p>
        </p:txBody>
      </p:sp>
      <p:sp>
        <p:nvSpPr>
          <p:cNvPr id="17412" name="Rectangle 2"/>
          <p:cNvSpPr>
            <a:spLocks noGrp="1" noChangeArrowheads="1"/>
          </p:cNvSpPr>
          <p:nvPr>
            <p:ph type="title"/>
          </p:nvPr>
        </p:nvSpPr>
        <p:spPr/>
        <p:txBody>
          <a:bodyPr>
            <a:normAutofit/>
          </a:bodyPr>
          <a:lstStyle/>
          <a:p>
            <a:pPr eaLnBrk="1" hangingPunct="1"/>
            <a:r>
              <a:rPr lang="en-US" sz="3600" b="1" dirty="0" smtClean="0">
                <a:solidFill>
                  <a:srgbClr val="669900"/>
                </a:solidFill>
                <a:latin typeface="Garamond" pitchFamily="18" charset="0"/>
              </a:rPr>
              <a:t>Ethiopian NDP revision: the need</a:t>
            </a:r>
            <a:endParaRPr lang="en-US" sz="3600" b="1" dirty="0" smtClean="0">
              <a:solidFill>
                <a:srgbClr val="669900"/>
              </a:solidFill>
              <a:latin typeface="Garamond" pitchFamily="18" charset="0"/>
            </a:endParaRPr>
          </a:p>
        </p:txBody>
      </p:sp>
      <p:sp>
        <p:nvSpPr>
          <p:cNvPr id="17413" name="Rectangle 3"/>
          <p:cNvSpPr>
            <a:spLocks noGrp="1" noChangeArrowheads="1"/>
          </p:cNvSpPr>
          <p:nvPr>
            <p:ph type="body" idx="1"/>
          </p:nvPr>
        </p:nvSpPr>
        <p:spPr/>
        <p:txBody>
          <a:bodyPr/>
          <a:lstStyle/>
          <a:p>
            <a:pPr eaLnBrk="1" hangingPunct="1">
              <a:lnSpc>
                <a:spcPct val="90000"/>
              </a:lnSpc>
            </a:pPr>
            <a:r>
              <a:rPr lang="en-US" sz="2800" smtClean="0">
                <a:latin typeface="Garamond" pitchFamily="18" charset="0"/>
              </a:rPr>
              <a:t>The country is still overwhelmingly dependent on </a:t>
            </a:r>
            <a:r>
              <a:rPr lang="en-US" sz="2800" b="1" smtClean="0">
                <a:latin typeface="Garamond" pitchFamily="18" charset="0"/>
              </a:rPr>
              <a:t>importation of drugs</a:t>
            </a:r>
          </a:p>
          <a:p>
            <a:pPr eaLnBrk="1" hangingPunct="1">
              <a:lnSpc>
                <a:spcPct val="90000"/>
              </a:lnSpc>
            </a:pPr>
            <a:r>
              <a:rPr lang="en-US" sz="2800" smtClean="0">
                <a:latin typeface="Garamond" pitchFamily="18" charset="0"/>
              </a:rPr>
              <a:t> The number and distribution outlets shows </a:t>
            </a:r>
            <a:r>
              <a:rPr lang="en-US" sz="2800" b="1" smtClean="0">
                <a:latin typeface="Garamond" pitchFamily="18" charset="0"/>
              </a:rPr>
              <a:t>mismatch </a:t>
            </a:r>
            <a:r>
              <a:rPr lang="en-US" sz="2800" smtClean="0">
                <a:latin typeface="Garamond" pitchFamily="18" charset="0"/>
              </a:rPr>
              <a:t>to the needs. </a:t>
            </a:r>
          </a:p>
          <a:p>
            <a:pPr eaLnBrk="1" hangingPunct="1">
              <a:lnSpc>
                <a:spcPct val="90000"/>
              </a:lnSpc>
            </a:pPr>
            <a:r>
              <a:rPr lang="en-US" sz="2800" b="1" smtClean="0">
                <a:latin typeface="Garamond" pitchFamily="18" charset="0"/>
              </a:rPr>
              <a:t>Enforcement capacity</a:t>
            </a:r>
            <a:r>
              <a:rPr lang="en-US" sz="2800" smtClean="0">
                <a:latin typeface="Garamond" pitchFamily="18" charset="0"/>
              </a:rPr>
              <a:t> is its lowest level to fight illegal drug trade and encourage expansion of legal activities. </a:t>
            </a:r>
          </a:p>
          <a:p>
            <a:pPr eaLnBrk="1" hangingPunct="1">
              <a:lnSpc>
                <a:spcPct val="90000"/>
              </a:lnSpc>
            </a:pPr>
            <a:r>
              <a:rPr lang="en-US" sz="2800" b="1" smtClean="0">
                <a:latin typeface="Garamond" pitchFamily="18" charset="0"/>
              </a:rPr>
              <a:t>Shortage of qualified</a:t>
            </a:r>
            <a:r>
              <a:rPr lang="en-US" sz="2800" smtClean="0">
                <a:latin typeface="Garamond" pitchFamily="18" charset="0"/>
              </a:rPr>
              <a:t> and experienced management and technical personnel in public health facilities and industry.</a:t>
            </a:r>
          </a:p>
          <a:p>
            <a:pPr eaLnBrk="1" hangingPunct="1">
              <a:lnSpc>
                <a:spcPct val="90000"/>
              </a:lnSpc>
              <a:buFont typeface="Wingdings" pitchFamily="2" charset="2"/>
              <a:buNone/>
            </a:pPr>
            <a:endParaRPr lang="en-US" sz="2800" smtClean="0">
              <a:latin typeface="Garamond" pitchFamily="18" charset="0"/>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334919110"/>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870EB94-204E-45EB-BFD3-780D5E810263}" type="slidenum">
              <a:rPr lang="en-US" smtClean="0">
                <a:latin typeface="Arial Black" pitchFamily="34" charset="0"/>
              </a:rPr>
              <a:pPr/>
              <a:t>204</a:t>
            </a:fld>
            <a:endParaRPr lang="en-US" smtClean="0">
              <a:latin typeface="Arial Black" pitchFamily="34" charset="0"/>
            </a:endParaRPr>
          </a:p>
        </p:txBody>
      </p:sp>
      <p:sp>
        <p:nvSpPr>
          <p:cNvPr id="18435" name="Date Placeholder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C4655F-AF97-4C4D-AFEA-05E9DF0322B5}" type="datetime1">
              <a:rPr lang="en-US" smtClean="0"/>
              <a:t>4/25/2020</a:t>
            </a:fld>
            <a:endParaRPr lang="en-US" smtClean="0"/>
          </a:p>
        </p:txBody>
      </p:sp>
      <p:sp>
        <p:nvSpPr>
          <p:cNvPr id="18436" name="Rectangle 2"/>
          <p:cNvSpPr>
            <a:spLocks noGrp="1" noChangeArrowheads="1"/>
          </p:cNvSpPr>
          <p:nvPr>
            <p:ph type="title"/>
          </p:nvPr>
        </p:nvSpPr>
        <p:spPr/>
        <p:txBody>
          <a:bodyPr>
            <a:normAutofit/>
          </a:bodyPr>
          <a:lstStyle/>
          <a:p>
            <a:r>
              <a:rPr lang="en-US" sz="3600" b="1" dirty="0">
                <a:solidFill>
                  <a:srgbClr val="669900"/>
                </a:solidFill>
                <a:latin typeface="Garamond" pitchFamily="18" charset="0"/>
              </a:rPr>
              <a:t>Ethiopian NDP revision: the </a:t>
            </a:r>
            <a:r>
              <a:rPr lang="en-US" sz="3600" b="1" dirty="0" smtClean="0">
                <a:solidFill>
                  <a:srgbClr val="669900"/>
                </a:solidFill>
                <a:latin typeface="Garamond" pitchFamily="18" charset="0"/>
              </a:rPr>
              <a:t>need…</a:t>
            </a:r>
            <a:endParaRPr lang="en-US" sz="3600" b="1" dirty="0" smtClean="0">
              <a:solidFill>
                <a:srgbClr val="669900"/>
              </a:solidFill>
              <a:latin typeface="Garamond" pitchFamily="18" charset="0"/>
            </a:endParaRPr>
          </a:p>
        </p:txBody>
      </p:sp>
      <p:sp>
        <p:nvSpPr>
          <p:cNvPr id="18437" name="Rectangle 3"/>
          <p:cNvSpPr>
            <a:spLocks noGrp="1" noChangeArrowheads="1"/>
          </p:cNvSpPr>
          <p:nvPr>
            <p:ph type="body" idx="1"/>
          </p:nvPr>
        </p:nvSpPr>
        <p:spPr/>
        <p:txBody>
          <a:bodyPr/>
          <a:lstStyle/>
          <a:p>
            <a:pPr eaLnBrk="1" hangingPunct="1"/>
            <a:r>
              <a:rPr lang="en-US" smtClean="0">
                <a:latin typeface="Garamond" pitchFamily="18" charset="0"/>
              </a:rPr>
              <a:t>Unsuitable and insufficient distribution and storage facilities.</a:t>
            </a:r>
          </a:p>
          <a:p>
            <a:pPr eaLnBrk="1" hangingPunct="1"/>
            <a:r>
              <a:rPr lang="en-US" smtClean="0">
                <a:latin typeface="Garamond" pitchFamily="18" charset="0"/>
              </a:rPr>
              <a:t>Inadequate systematic and continuing education coupled with inadequate reference and learning materials. </a:t>
            </a:r>
          </a:p>
          <a:p>
            <a:pPr eaLnBrk="1" hangingPunct="1"/>
            <a:endParaRPr lang="en-US" smtClean="0">
              <a:latin typeface="Garamond" pitchFamily="18" charset="0"/>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775845925"/>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88E7BDB-6526-4617-8541-8C86AE73626D}" type="slidenum">
              <a:rPr lang="en-US" smtClean="0">
                <a:latin typeface="Arial Black" pitchFamily="34" charset="0"/>
              </a:rPr>
              <a:pPr/>
              <a:t>205</a:t>
            </a:fld>
            <a:endParaRPr lang="en-US" smtClean="0">
              <a:latin typeface="Arial Black" pitchFamily="34" charset="0"/>
            </a:endParaRPr>
          </a:p>
        </p:txBody>
      </p:sp>
      <p:sp>
        <p:nvSpPr>
          <p:cNvPr id="19459" name="Date Placeholder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DBE99E5-4531-4911-9C6D-568C869F3612}" type="datetime1">
              <a:rPr lang="en-US" smtClean="0"/>
              <a:t>4/25/2020</a:t>
            </a:fld>
            <a:endParaRPr lang="en-US" smtClean="0"/>
          </a:p>
        </p:txBody>
      </p:sp>
      <p:sp>
        <p:nvSpPr>
          <p:cNvPr id="19460" name="Rectangle 2"/>
          <p:cNvSpPr>
            <a:spLocks noGrp="1" noChangeArrowheads="1"/>
          </p:cNvSpPr>
          <p:nvPr>
            <p:ph type="title"/>
          </p:nvPr>
        </p:nvSpPr>
        <p:spPr/>
        <p:txBody>
          <a:bodyPr>
            <a:normAutofit/>
          </a:bodyPr>
          <a:lstStyle/>
          <a:p>
            <a:r>
              <a:rPr lang="en-US" sz="3600" b="1" dirty="0">
                <a:solidFill>
                  <a:srgbClr val="669900"/>
                </a:solidFill>
                <a:latin typeface="Garamond" pitchFamily="18" charset="0"/>
              </a:rPr>
              <a:t>Ethiopian NDP revision: the need…</a:t>
            </a:r>
            <a:endParaRPr lang="en-US" sz="3600" b="1" dirty="0" smtClean="0">
              <a:solidFill>
                <a:srgbClr val="669900"/>
              </a:solidFill>
              <a:latin typeface="Garamond" pitchFamily="18" charset="0"/>
            </a:endParaRPr>
          </a:p>
        </p:txBody>
      </p:sp>
      <p:sp>
        <p:nvSpPr>
          <p:cNvPr id="19461" name="Rectangle 3"/>
          <p:cNvSpPr>
            <a:spLocks noGrp="1" noChangeArrowheads="1"/>
          </p:cNvSpPr>
          <p:nvPr>
            <p:ph type="body" idx="1"/>
          </p:nvPr>
        </p:nvSpPr>
        <p:spPr/>
        <p:txBody>
          <a:bodyPr/>
          <a:lstStyle/>
          <a:p>
            <a:pPr eaLnBrk="1" hangingPunct="1"/>
            <a:r>
              <a:rPr lang="en-US" smtClean="0">
                <a:latin typeface="Garamond" pitchFamily="18" charset="0"/>
              </a:rPr>
              <a:t>Trade-Related Aspects of Intellectual Property Rights/World Trade Organization </a:t>
            </a:r>
            <a:r>
              <a:rPr lang="en-US" b="1" smtClean="0">
                <a:latin typeface="Garamond" pitchFamily="18" charset="0"/>
              </a:rPr>
              <a:t>(TRIPS/WTO</a:t>
            </a:r>
            <a:r>
              <a:rPr lang="en-US" smtClean="0">
                <a:latin typeface="Garamond" pitchFamily="18" charset="0"/>
              </a:rPr>
              <a:t>) agreement </a:t>
            </a:r>
          </a:p>
          <a:p>
            <a:pPr eaLnBrk="1" hangingPunct="1"/>
            <a:r>
              <a:rPr lang="en-US" smtClean="0">
                <a:latin typeface="Garamond" pitchFamily="18" charset="0"/>
              </a:rPr>
              <a:t>Shifting in </a:t>
            </a:r>
            <a:r>
              <a:rPr lang="en-US" b="1" smtClean="0">
                <a:latin typeface="Garamond" pitchFamily="18" charset="0"/>
              </a:rPr>
              <a:t>health financing strategies</a:t>
            </a:r>
            <a:r>
              <a:rPr lang="en-US" smtClean="0">
                <a:latin typeface="Garamond" pitchFamily="18" charset="0"/>
              </a:rPr>
              <a:t> from out of pocket expenditure by patients to health insurance schemes. </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816320433"/>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A651261-61DB-4F15-B837-C8170E3BDFB9}" type="slidenum">
              <a:rPr lang="en-US" smtClean="0">
                <a:latin typeface="Arial Black" pitchFamily="34" charset="0"/>
              </a:rPr>
              <a:pPr/>
              <a:t>206</a:t>
            </a:fld>
            <a:endParaRPr lang="en-US" smtClean="0">
              <a:latin typeface="Arial Black" pitchFamily="34" charset="0"/>
            </a:endParaRPr>
          </a:p>
        </p:txBody>
      </p:sp>
      <p:sp>
        <p:nvSpPr>
          <p:cNvPr id="20483" name="Date Placeholder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8C6942-C0EE-447B-A1CD-FA31CB25D4CE}" type="datetime1">
              <a:rPr lang="en-US" smtClean="0"/>
              <a:t>4/25/2020</a:t>
            </a:fld>
            <a:endParaRPr lang="en-US" smtClean="0"/>
          </a:p>
        </p:txBody>
      </p:sp>
      <p:sp>
        <p:nvSpPr>
          <p:cNvPr id="20484" name="Rectangle 2"/>
          <p:cNvSpPr>
            <a:spLocks noGrp="1" noChangeArrowheads="1"/>
          </p:cNvSpPr>
          <p:nvPr>
            <p:ph type="title"/>
          </p:nvPr>
        </p:nvSpPr>
        <p:spPr/>
        <p:txBody>
          <a:bodyPr>
            <a:normAutofit/>
          </a:bodyPr>
          <a:lstStyle/>
          <a:p>
            <a:r>
              <a:rPr lang="en-US" sz="3600" b="1" dirty="0">
                <a:solidFill>
                  <a:srgbClr val="669900"/>
                </a:solidFill>
                <a:latin typeface="Garamond" pitchFamily="18" charset="0"/>
              </a:rPr>
              <a:t>Ethiopian NDP revision: the need…</a:t>
            </a:r>
            <a:endParaRPr lang="en-US" sz="3600" b="1" dirty="0" smtClean="0">
              <a:solidFill>
                <a:srgbClr val="669900"/>
              </a:solidFill>
              <a:latin typeface="Garamond" pitchFamily="18" charset="0"/>
            </a:endParaRPr>
          </a:p>
        </p:txBody>
      </p:sp>
      <p:sp>
        <p:nvSpPr>
          <p:cNvPr id="20485" name="Rectangle 3"/>
          <p:cNvSpPr>
            <a:spLocks noGrp="1" noChangeArrowheads="1"/>
          </p:cNvSpPr>
          <p:nvPr>
            <p:ph type="body" idx="1"/>
          </p:nvPr>
        </p:nvSpPr>
        <p:spPr/>
        <p:txBody>
          <a:bodyPr/>
          <a:lstStyle/>
          <a:p>
            <a:pPr eaLnBrk="1" hangingPunct="1">
              <a:buFont typeface="Wingdings" pitchFamily="2" charset="2"/>
              <a:buNone/>
            </a:pPr>
            <a:r>
              <a:rPr lang="en-US" sz="2800" b="1" smtClean="0">
                <a:latin typeface="Garamond" pitchFamily="18" charset="0"/>
              </a:rPr>
              <a:t>Therefore:</a:t>
            </a:r>
          </a:p>
          <a:p>
            <a:pPr eaLnBrk="1" hangingPunct="1">
              <a:buFont typeface="Wingdings" pitchFamily="2" charset="2"/>
              <a:buNone/>
            </a:pPr>
            <a:r>
              <a:rPr lang="en-US" sz="2800" smtClean="0">
                <a:latin typeface="Garamond" pitchFamily="18" charset="0"/>
              </a:rPr>
              <a:t>The draft revised policy includes</a:t>
            </a:r>
          </a:p>
          <a:p>
            <a:pPr eaLnBrk="1" hangingPunct="1"/>
            <a:r>
              <a:rPr lang="en-US" sz="2800" smtClean="0">
                <a:latin typeface="Garamond" pitchFamily="18" charset="0"/>
              </a:rPr>
              <a:t>new areas that were not covered by the previous policy</a:t>
            </a:r>
          </a:p>
          <a:p>
            <a:pPr eaLnBrk="1" hangingPunct="1"/>
            <a:r>
              <a:rPr lang="en-US" sz="2800" smtClean="0">
                <a:latin typeface="Garamond" pitchFamily="18" charset="0"/>
              </a:rPr>
              <a:t>further elaborates some strategies which were not adequately addressed</a:t>
            </a:r>
          </a:p>
          <a:p>
            <a:pPr eaLnBrk="1" hangingPunct="1"/>
            <a:r>
              <a:rPr lang="en-US" sz="2800" smtClean="0">
                <a:latin typeface="Garamond" pitchFamily="18" charset="0"/>
              </a:rPr>
              <a:t> pays particular attention to specific items included in the drug definition.</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87946286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2A549E-8262-478A-82E5-D97BD978EFDD}" type="slidenum">
              <a:rPr lang="en-US" smtClean="0">
                <a:latin typeface="Arial Black" pitchFamily="34" charset="0"/>
              </a:rPr>
              <a:pPr/>
              <a:t>207</a:t>
            </a:fld>
            <a:endParaRPr lang="en-US" smtClean="0">
              <a:latin typeface="Arial Black" pitchFamily="34" charset="0"/>
            </a:endParaRPr>
          </a:p>
        </p:txBody>
      </p:sp>
      <p:sp>
        <p:nvSpPr>
          <p:cNvPr id="21507" name="Date Placeholder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FF4933-8A7B-47F0-A931-048F417BF688}" type="datetime1">
              <a:rPr lang="en-US" smtClean="0"/>
              <a:t>4/25/2020</a:t>
            </a:fld>
            <a:endParaRPr lang="en-US" smtClean="0"/>
          </a:p>
        </p:txBody>
      </p:sp>
      <p:sp>
        <p:nvSpPr>
          <p:cNvPr id="21508" name="Rectangle 2"/>
          <p:cNvSpPr>
            <a:spLocks noGrp="1" noChangeArrowheads="1"/>
          </p:cNvSpPr>
          <p:nvPr>
            <p:ph type="title"/>
          </p:nvPr>
        </p:nvSpPr>
        <p:spPr/>
        <p:txBody>
          <a:bodyPr/>
          <a:lstStyle/>
          <a:p>
            <a:pPr eaLnBrk="1" hangingPunct="1"/>
            <a:r>
              <a:rPr lang="en-US" smtClean="0">
                <a:latin typeface="Garamond" pitchFamily="18" charset="0"/>
              </a:rPr>
              <a:t>Contents of the Draft Revised NDP</a:t>
            </a:r>
          </a:p>
        </p:txBody>
      </p:sp>
      <p:sp>
        <p:nvSpPr>
          <p:cNvPr id="21509" name="Rectangle 3"/>
          <p:cNvSpPr>
            <a:spLocks noGrp="1" noChangeArrowheads="1"/>
          </p:cNvSpPr>
          <p:nvPr>
            <p:ph type="body" idx="1"/>
          </p:nvPr>
        </p:nvSpPr>
        <p:spPr/>
        <p:txBody>
          <a:bodyPr/>
          <a:lstStyle/>
          <a:p>
            <a:pPr marL="609600" indent="-609600" eaLnBrk="1" hangingPunct="1">
              <a:lnSpc>
                <a:spcPct val="80000"/>
              </a:lnSpc>
              <a:buFont typeface="Wingdings" pitchFamily="2" charset="2"/>
              <a:buNone/>
            </a:pPr>
            <a:r>
              <a:rPr lang="en-US" sz="2000" b="1" smtClean="0">
                <a:latin typeface="Garamond" pitchFamily="18" charset="0"/>
              </a:rPr>
              <a:t>SECTIONS</a:t>
            </a:r>
          </a:p>
          <a:p>
            <a:pPr marL="609600" indent="-609600" eaLnBrk="1" hangingPunct="1">
              <a:lnSpc>
                <a:spcPct val="80000"/>
              </a:lnSpc>
            </a:pPr>
            <a:r>
              <a:rPr lang="en-US" sz="2000" b="1" smtClean="0">
                <a:latin typeface="Garamond" pitchFamily="18" charset="0"/>
              </a:rPr>
              <a:t>Goal</a:t>
            </a:r>
          </a:p>
          <a:p>
            <a:pPr marL="609600" indent="-609600" eaLnBrk="1" hangingPunct="1">
              <a:lnSpc>
                <a:spcPct val="80000"/>
              </a:lnSpc>
            </a:pPr>
            <a:r>
              <a:rPr lang="en-US" sz="2000" b="1" smtClean="0">
                <a:latin typeface="Garamond" pitchFamily="18" charset="0"/>
              </a:rPr>
              <a:t>General Objectives of the Policy</a:t>
            </a:r>
          </a:p>
          <a:p>
            <a:pPr marL="609600" indent="-609600" eaLnBrk="1" hangingPunct="1">
              <a:lnSpc>
                <a:spcPct val="80000"/>
              </a:lnSpc>
            </a:pPr>
            <a:r>
              <a:rPr lang="en-US" sz="2000" b="1" smtClean="0">
                <a:latin typeface="Garamond" pitchFamily="18" charset="0"/>
              </a:rPr>
              <a:t>Components and Strategies</a:t>
            </a:r>
            <a:endParaRPr lang="en-US" sz="2000" smtClean="0">
              <a:latin typeface="Garamond" pitchFamily="18" charset="0"/>
            </a:endParaRPr>
          </a:p>
          <a:p>
            <a:pPr marL="609600" indent="-609600" eaLnBrk="1" hangingPunct="1">
              <a:lnSpc>
                <a:spcPct val="80000"/>
              </a:lnSpc>
              <a:buFont typeface="Wingdings" pitchFamily="2" charset="2"/>
              <a:buAutoNum type="arabicPeriod"/>
            </a:pPr>
            <a:r>
              <a:rPr lang="en-US" sz="2000" smtClean="0">
                <a:latin typeface="Garamond" pitchFamily="18" charset="0"/>
              </a:rPr>
              <a:t>Selection of Drugs</a:t>
            </a:r>
          </a:p>
          <a:p>
            <a:pPr marL="609600" indent="-609600" eaLnBrk="1" hangingPunct="1">
              <a:lnSpc>
                <a:spcPct val="80000"/>
              </a:lnSpc>
              <a:buFont typeface="Wingdings" pitchFamily="2" charset="2"/>
              <a:buAutoNum type="arabicPeriod"/>
            </a:pPr>
            <a:r>
              <a:rPr lang="en-US" sz="2000" smtClean="0">
                <a:latin typeface="Garamond" pitchFamily="18" charset="0"/>
              </a:rPr>
              <a:t>Production and Supply of Drugs</a:t>
            </a:r>
          </a:p>
          <a:p>
            <a:pPr marL="990600" lvl="1" indent="-533400" eaLnBrk="1" hangingPunct="1">
              <a:lnSpc>
                <a:spcPct val="80000"/>
              </a:lnSpc>
            </a:pPr>
            <a:r>
              <a:rPr lang="en-US" sz="1800" smtClean="0">
                <a:latin typeface="Garamond" pitchFamily="18" charset="0"/>
              </a:rPr>
              <a:t>Production</a:t>
            </a:r>
          </a:p>
          <a:p>
            <a:pPr marL="990600" lvl="1" indent="-533400" eaLnBrk="1" hangingPunct="1">
              <a:lnSpc>
                <a:spcPct val="80000"/>
              </a:lnSpc>
            </a:pPr>
            <a:r>
              <a:rPr lang="en-US" sz="1800" smtClean="0">
                <a:latin typeface="Garamond" pitchFamily="18" charset="0"/>
              </a:rPr>
              <a:t>Procurement and Distribution</a:t>
            </a:r>
          </a:p>
          <a:p>
            <a:pPr marL="990600" lvl="1" indent="-533400" eaLnBrk="1" hangingPunct="1">
              <a:lnSpc>
                <a:spcPct val="80000"/>
              </a:lnSpc>
            </a:pPr>
            <a:r>
              <a:rPr lang="en-US" sz="1800" smtClean="0">
                <a:latin typeface="Garamond" pitchFamily="18" charset="0"/>
              </a:rPr>
              <a:t>*Stock Management (correction not Component 3 as it is in the document)</a:t>
            </a:r>
          </a:p>
          <a:p>
            <a:pPr marL="609600" indent="-609600" eaLnBrk="1" hangingPunct="1">
              <a:lnSpc>
                <a:spcPct val="80000"/>
              </a:lnSpc>
              <a:buFont typeface="Wingdings" pitchFamily="2" charset="2"/>
              <a:buNone/>
            </a:pPr>
            <a:r>
              <a:rPr lang="en-US" sz="2000" smtClean="0">
                <a:latin typeface="Garamond" pitchFamily="18" charset="0"/>
              </a:rPr>
              <a:t>3. Drug Administration and Control</a:t>
            </a:r>
          </a:p>
          <a:p>
            <a:pPr marL="609600" indent="-609600" eaLnBrk="1" hangingPunct="1">
              <a:lnSpc>
                <a:spcPct val="80000"/>
              </a:lnSpc>
              <a:buFont typeface="Wingdings" pitchFamily="2" charset="2"/>
              <a:buNone/>
            </a:pPr>
            <a:r>
              <a:rPr lang="en-US" sz="2000" smtClean="0">
                <a:latin typeface="Garamond" pitchFamily="18" charset="0"/>
              </a:rPr>
              <a:t>4. Drug Information and Promotion</a:t>
            </a:r>
          </a:p>
          <a:p>
            <a:pPr marL="609600" indent="-609600" eaLnBrk="1" hangingPunct="1">
              <a:lnSpc>
                <a:spcPct val="80000"/>
              </a:lnSpc>
              <a:buFont typeface="Wingdings" pitchFamily="2" charset="2"/>
              <a:buNone/>
            </a:pPr>
            <a:r>
              <a:rPr lang="en-US" sz="2000" smtClean="0">
                <a:latin typeface="Garamond" pitchFamily="18" charset="0"/>
              </a:rPr>
              <a:t>5. Monitoring Safety of Drugs</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293232790"/>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3D43B8-D738-45B7-BE19-8BDE528B4BB3}" type="slidenum">
              <a:rPr lang="en-US" smtClean="0">
                <a:latin typeface="Arial Black" pitchFamily="34" charset="0"/>
              </a:rPr>
              <a:pPr/>
              <a:t>208</a:t>
            </a:fld>
            <a:endParaRPr lang="en-US" smtClean="0">
              <a:latin typeface="Arial Black" pitchFamily="34" charset="0"/>
            </a:endParaRPr>
          </a:p>
        </p:txBody>
      </p:sp>
      <p:sp>
        <p:nvSpPr>
          <p:cNvPr id="22531" name="Date Placeholder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87746BC-4D97-4204-85A8-48A657F6F150}" type="datetime1">
              <a:rPr lang="en-US" smtClean="0"/>
              <a:t>4/25/2020</a:t>
            </a:fld>
            <a:endParaRPr lang="en-US" smtClean="0"/>
          </a:p>
        </p:txBody>
      </p:sp>
      <p:sp>
        <p:nvSpPr>
          <p:cNvPr id="22532" name="Rectangle 2"/>
          <p:cNvSpPr>
            <a:spLocks noGrp="1" noChangeArrowheads="1"/>
          </p:cNvSpPr>
          <p:nvPr>
            <p:ph type="title"/>
          </p:nvPr>
        </p:nvSpPr>
        <p:spPr/>
        <p:txBody>
          <a:bodyPr/>
          <a:lstStyle/>
          <a:p>
            <a:pPr eaLnBrk="1" hangingPunct="1"/>
            <a:r>
              <a:rPr lang="en-US" smtClean="0">
                <a:latin typeface="Garamond" pitchFamily="18" charset="0"/>
              </a:rPr>
              <a:t>Contents of the Draft Revised NDP</a:t>
            </a:r>
          </a:p>
        </p:txBody>
      </p:sp>
      <p:sp>
        <p:nvSpPr>
          <p:cNvPr id="22533" name="Rectangle 3"/>
          <p:cNvSpPr>
            <a:spLocks noGrp="1" noChangeArrowheads="1"/>
          </p:cNvSpPr>
          <p:nvPr>
            <p:ph type="body" idx="1"/>
          </p:nvPr>
        </p:nvSpPr>
        <p:spPr/>
        <p:txBody>
          <a:bodyPr/>
          <a:lstStyle/>
          <a:p>
            <a:pPr marL="609600" indent="-609600" eaLnBrk="1" hangingPunct="1">
              <a:lnSpc>
                <a:spcPct val="80000"/>
              </a:lnSpc>
              <a:buFont typeface="Wingdings" pitchFamily="2" charset="2"/>
              <a:buNone/>
            </a:pPr>
            <a:r>
              <a:rPr lang="en-US" sz="2800" smtClean="0">
                <a:latin typeface="Garamond" pitchFamily="18" charset="0"/>
              </a:rPr>
              <a:t>6. Rational Drug Use</a:t>
            </a:r>
          </a:p>
          <a:p>
            <a:pPr marL="609600" indent="-609600" eaLnBrk="1" hangingPunct="1">
              <a:lnSpc>
                <a:spcPct val="80000"/>
              </a:lnSpc>
              <a:buFont typeface="Wingdings" pitchFamily="2" charset="2"/>
              <a:buNone/>
            </a:pPr>
            <a:r>
              <a:rPr lang="en-US" sz="2800" smtClean="0">
                <a:latin typeface="Garamond" pitchFamily="18" charset="0"/>
              </a:rPr>
              <a:t>7. Traditional Drugs</a:t>
            </a:r>
          </a:p>
          <a:p>
            <a:pPr marL="609600" indent="-609600" eaLnBrk="1" hangingPunct="1">
              <a:lnSpc>
                <a:spcPct val="80000"/>
              </a:lnSpc>
              <a:buFont typeface="Wingdings" pitchFamily="2" charset="2"/>
              <a:buNone/>
            </a:pPr>
            <a:r>
              <a:rPr lang="en-US" sz="2800" smtClean="0">
                <a:latin typeface="Garamond" pitchFamily="18" charset="0"/>
              </a:rPr>
              <a:t>8. Research and Development</a:t>
            </a:r>
          </a:p>
          <a:p>
            <a:pPr marL="609600" indent="-609600" eaLnBrk="1" hangingPunct="1">
              <a:lnSpc>
                <a:spcPct val="80000"/>
              </a:lnSpc>
              <a:buFont typeface="Wingdings" pitchFamily="2" charset="2"/>
              <a:buNone/>
            </a:pPr>
            <a:r>
              <a:rPr lang="en-US" sz="2800" smtClean="0">
                <a:latin typeface="Garamond" pitchFamily="18" charset="0"/>
              </a:rPr>
              <a:t>9. Affordability and Financing of Drugs</a:t>
            </a:r>
          </a:p>
          <a:p>
            <a:pPr marL="609600" indent="-609600" eaLnBrk="1" hangingPunct="1">
              <a:lnSpc>
                <a:spcPct val="80000"/>
              </a:lnSpc>
              <a:buFont typeface="Wingdings" pitchFamily="2" charset="2"/>
              <a:buNone/>
            </a:pPr>
            <a:r>
              <a:rPr lang="en-US" sz="2800" smtClean="0">
                <a:latin typeface="Garamond" pitchFamily="18" charset="0"/>
              </a:rPr>
              <a:t>10. National, Regional and International Relations</a:t>
            </a:r>
          </a:p>
          <a:p>
            <a:pPr marL="609600" indent="-609600" eaLnBrk="1" hangingPunct="1">
              <a:lnSpc>
                <a:spcPct val="80000"/>
              </a:lnSpc>
              <a:buFont typeface="Wingdings" pitchFamily="2" charset="2"/>
              <a:buNone/>
            </a:pPr>
            <a:r>
              <a:rPr lang="en-US" sz="2800" smtClean="0">
                <a:latin typeface="Garamond" pitchFamily="18" charset="0"/>
              </a:rPr>
              <a:t>11. Human Resource Planning, Development and Retention</a:t>
            </a:r>
          </a:p>
          <a:p>
            <a:pPr marL="609600" indent="-609600" eaLnBrk="1" hangingPunct="1">
              <a:lnSpc>
                <a:spcPct val="80000"/>
              </a:lnSpc>
              <a:buFont typeface="Wingdings" pitchFamily="2" charset="2"/>
              <a:buNone/>
            </a:pPr>
            <a:r>
              <a:rPr lang="en-US" sz="2800" smtClean="0">
                <a:latin typeface="Garamond" pitchFamily="18" charset="0"/>
              </a:rPr>
              <a:t>12. Policy Enforcement and Implementation of the National Drug Policy</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722749055"/>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SIX</a:t>
            </a:r>
            <a:endParaRPr lang="en-US" dirty="0"/>
          </a:p>
        </p:txBody>
      </p:sp>
      <p:sp>
        <p:nvSpPr>
          <p:cNvPr id="3" name="Subtitle 2"/>
          <p:cNvSpPr>
            <a:spLocks noGrp="1"/>
          </p:cNvSpPr>
          <p:nvPr>
            <p:ph type="subTitle" idx="1"/>
          </p:nvPr>
        </p:nvSpPr>
        <p:spPr/>
        <p:txBody>
          <a:bodyPr>
            <a:normAutofit lnSpcReduction="10000"/>
          </a:bodyPr>
          <a:lstStyle/>
          <a:p>
            <a:r>
              <a:rPr lang="en-US" sz="4000" b="1" dirty="0" smtClean="0"/>
              <a:t>PHARMACEUTICAL SUPPLY AND SERVICE REFORMS IN ETHIOPIA</a:t>
            </a:r>
          </a:p>
          <a:p>
            <a:endParaRPr lang="en-US" dirty="0"/>
          </a:p>
        </p:txBody>
      </p:sp>
      <p:sp>
        <p:nvSpPr>
          <p:cNvPr id="4" name="Date Placeholder 3"/>
          <p:cNvSpPr>
            <a:spLocks noGrp="1"/>
          </p:cNvSpPr>
          <p:nvPr>
            <p:ph type="dt" sz="half" idx="10"/>
          </p:nvPr>
        </p:nvSpPr>
        <p:spPr/>
        <p:txBody>
          <a:bodyPr/>
          <a:lstStyle/>
          <a:p>
            <a:fld id="{BB1639FB-6F59-4379-ADFE-1E4930944A0E}"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209</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2569996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Criteria for drug selection</a:t>
            </a:r>
            <a:endParaRPr lang="en-US" b="1" dirty="0"/>
          </a:p>
        </p:txBody>
      </p:sp>
      <p:sp>
        <p:nvSpPr>
          <p:cNvPr id="3" name="Content Placeholder 2"/>
          <p:cNvSpPr>
            <a:spLocks noGrp="1"/>
          </p:cNvSpPr>
          <p:nvPr>
            <p:ph idx="1"/>
          </p:nvPr>
        </p:nvSpPr>
        <p:spPr/>
        <p:txBody>
          <a:bodyPr>
            <a:normAutofit lnSpcReduction="10000"/>
          </a:bodyPr>
          <a:lstStyle/>
          <a:p>
            <a:pPr lvl="1"/>
            <a:r>
              <a:rPr lang="en-US" dirty="0" smtClean="0"/>
              <a:t>Relevance to the pattern of prevalent diseases</a:t>
            </a:r>
          </a:p>
          <a:p>
            <a:pPr lvl="1"/>
            <a:endParaRPr lang="en-US" sz="2400" dirty="0" smtClean="0"/>
          </a:p>
          <a:p>
            <a:pPr lvl="1"/>
            <a:r>
              <a:rPr lang="en-US" dirty="0" smtClean="0"/>
              <a:t>Facilities (diagnostic facilities, treatment facilities, physical facilities for distribution and facilities)</a:t>
            </a:r>
          </a:p>
          <a:p>
            <a:pPr lvl="1"/>
            <a:endParaRPr lang="en-US" sz="2400" dirty="0" smtClean="0"/>
          </a:p>
          <a:p>
            <a:pPr lvl="1"/>
            <a:r>
              <a:rPr lang="en-US" dirty="0" smtClean="0"/>
              <a:t>Training and experience of available personnel</a:t>
            </a:r>
          </a:p>
          <a:p>
            <a:pPr lvl="1"/>
            <a:endParaRPr lang="en-US" sz="2400" dirty="0" smtClean="0"/>
          </a:p>
          <a:p>
            <a:pPr lvl="1"/>
            <a:r>
              <a:rPr lang="en-US" dirty="0" smtClean="0"/>
              <a:t>Drug products only for which sound and adequate scientific data on efficacy, safety, quality, bioavailability and stability are available;</a:t>
            </a:r>
            <a:endParaRPr lang="en-US" sz="2400" dirty="0" smtClean="0"/>
          </a:p>
          <a:p>
            <a:endParaRPr lang="en-US" dirty="0"/>
          </a:p>
        </p:txBody>
      </p:sp>
      <p:sp>
        <p:nvSpPr>
          <p:cNvPr id="4" name="Date Placeholder 3"/>
          <p:cNvSpPr>
            <a:spLocks noGrp="1"/>
          </p:cNvSpPr>
          <p:nvPr>
            <p:ph type="dt" sz="half" idx="10"/>
          </p:nvPr>
        </p:nvSpPr>
        <p:spPr/>
        <p:txBody>
          <a:bodyPr/>
          <a:lstStyle/>
          <a:p>
            <a:fld id="{0E21391E-638A-46B9-8570-856955D69DB1}"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1CD2F681-1A86-4E8F-BCBD-B1ED175AC95E}" type="slidenum">
              <a:rPr lang="en-US" smtClean="0"/>
              <a:pPr/>
              <a:t>21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r>
              <a:rPr lang="en-US" dirty="0" smtClean="0"/>
              <a:t>After completion of this section students will be able to: </a:t>
            </a:r>
          </a:p>
          <a:p>
            <a:pPr lvl="1"/>
            <a:r>
              <a:rPr lang="en-US" dirty="0" smtClean="0"/>
              <a:t>Explain Auditable Pharmaceutical </a:t>
            </a:r>
            <a:r>
              <a:rPr lang="en-US" dirty="0"/>
              <a:t>T</a:t>
            </a:r>
            <a:r>
              <a:rPr lang="en-US" dirty="0" smtClean="0"/>
              <a:t>ransaction and Services (APTS)</a:t>
            </a:r>
          </a:p>
          <a:p>
            <a:pPr lvl="1"/>
            <a:r>
              <a:rPr lang="en-US" dirty="0" smtClean="0"/>
              <a:t>Explain Integrated Pharmaceutical Logistics System (IPLS)</a:t>
            </a:r>
            <a:endParaRPr lang="en-US" dirty="0"/>
          </a:p>
        </p:txBody>
      </p:sp>
      <p:sp>
        <p:nvSpPr>
          <p:cNvPr id="4" name="Date Placeholder 3"/>
          <p:cNvSpPr>
            <a:spLocks noGrp="1"/>
          </p:cNvSpPr>
          <p:nvPr>
            <p:ph type="dt" sz="half" idx="10"/>
          </p:nvPr>
        </p:nvSpPr>
        <p:spPr/>
        <p:txBody>
          <a:bodyPr/>
          <a:lstStyle/>
          <a:p>
            <a:fld id="{15C6E362-5D98-4B68-8E8D-88008D311D2F}"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210</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3654683112"/>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1. Auditable Pharmaceutical Transaction and Services</a:t>
            </a:r>
            <a:endParaRPr lang="en-US" b="1" dirty="0"/>
          </a:p>
        </p:txBody>
      </p:sp>
      <p:sp>
        <p:nvSpPr>
          <p:cNvPr id="4" name="Subtitle 3"/>
          <p:cNvSpPr>
            <a:spLocks noGrp="1"/>
          </p:cNvSpPr>
          <p:nvPr>
            <p:ph type="subTitle" idx="1"/>
          </p:nvPr>
        </p:nvSpPr>
        <p:spPr/>
        <p:txBody>
          <a:bodyPr/>
          <a:lstStyle/>
          <a:p>
            <a:endParaRPr lang="en-US"/>
          </a:p>
        </p:txBody>
      </p:sp>
      <p:sp>
        <p:nvSpPr>
          <p:cNvPr id="5" name="Date Placeholder 4"/>
          <p:cNvSpPr>
            <a:spLocks noGrp="1"/>
          </p:cNvSpPr>
          <p:nvPr>
            <p:ph type="dt" sz="half" idx="10"/>
          </p:nvPr>
        </p:nvSpPr>
        <p:spPr/>
        <p:txBody>
          <a:bodyPr/>
          <a:lstStyle/>
          <a:p>
            <a:fld id="{58DF327B-20E9-4939-BC47-6D9F3DADAA54}" type="datetime1">
              <a:rPr lang="en-US" smtClean="0"/>
              <a:t>4/25/2020</a:t>
            </a:fld>
            <a:endParaRPr lang="en-US"/>
          </a:p>
        </p:txBody>
      </p:sp>
      <p:sp>
        <p:nvSpPr>
          <p:cNvPr id="6" name="Slide Number Placeholder 5"/>
          <p:cNvSpPr>
            <a:spLocks noGrp="1"/>
          </p:cNvSpPr>
          <p:nvPr>
            <p:ph type="sldNum" sz="quarter" idx="12"/>
          </p:nvPr>
        </p:nvSpPr>
        <p:spPr/>
        <p:txBody>
          <a:bodyPr/>
          <a:lstStyle/>
          <a:p>
            <a:fld id="{3F628AEB-CAD5-41DD-A84D-33B2358BD256}" type="slidenum">
              <a:rPr lang="en-US" smtClean="0"/>
              <a:pPr/>
              <a:t>211</a:t>
            </a:fld>
            <a:endParaRPr lang="en-US"/>
          </a:p>
        </p:txBody>
      </p:sp>
      <p:sp>
        <p:nvSpPr>
          <p:cNvPr id="7" name="Footer Placeholder 6"/>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2708917017"/>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defRPr/>
            </a:pPr>
            <a:r>
              <a:rPr lang="en-US" b="1" dirty="0" smtClean="0"/>
              <a:t>The Evolution of APTS</a:t>
            </a:r>
            <a:endParaRPr lang="en-US" b="1" dirty="0"/>
          </a:p>
        </p:txBody>
      </p:sp>
      <p:sp>
        <p:nvSpPr>
          <p:cNvPr id="9219" name="Content Placeholder 2"/>
          <p:cNvSpPr>
            <a:spLocks noGrp="1"/>
          </p:cNvSpPr>
          <p:nvPr>
            <p:ph idx="1"/>
          </p:nvPr>
        </p:nvSpPr>
        <p:spPr>
          <a:xfrm>
            <a:off x="457200" y="990600"/>
            <a:ext cx="8382000" cy="5410200"/>
          </a:xfrm>
        </p:spPr>
        <p:txBody>
          <a:bodyPr>
            <a:normAutofit lnSpcReduction="10000"/>
          </a:bodyPr>
          <a:lstStyle/>
          <a:p>
            <a:pPr algn="just"/>
            <a:r>
              <a:rPr lang="en-US" altLang="en-US" dirty="0" smtClean="0"/>
              <a:t>FMOH has been leading  sector wide reform to improve the quality and accessibility of health services</a:t>
            </a:r>
          </a:p>
          <a:p>
            <a:r>
              <a:rPr lang="en-US" altLang="en-US" dirty="0" smtClean="0"/>
              <a:t>Accordingly Ethiopian Hospital Reform Implementation Guideline (EHRIG)  was issued in 2010 to implement the reform</a:t>
            </a:r>
          </a:p>
          <a:p>
            <a:r>
              <a:rPr lang="en-US" altLang="en-US" dirty="0" smtClean="0"/>
              <a:t>EHRIG in the Pharmacy Chapter stated 12 operational standards </a:t>
            </a:r>
          </a:p>
          <a:p>
            <a:pPr lvl="1"/>
            <a:r>
              <a:rPr lang="en-US" altLang="en-US" sz="2800" dirty="0" smtClean="0"/>
              <a:t>The 4</a:t>
            </a:r>
            <a:r>
              <a:rPr lang="en-US" altLang="en-US" sz="2800" baseline="30000" dirty="0" smtClean="0"/>
              <a:t>th</a:t>
            </a:r>
            <a:r>
              <a:rPr lang="en-US" altLang="en-US" sz="2800" dirty="0" smtClean="0"/>
              <a:t> standard:  </a:t>
            </a:r>
            <a:r>
              <a:rPr lang="en-US" altLang="en-US" sz="2800" i="1" dirty="0" smtClean="0"/>
              <a:t>“All drug transactions and patient medication-related information should be recorded and documented”</a:t>
            </a:r>
          </a:p>
          <a:p>
            <a:pPr>
              <a:buFont typeface="Arial" charset="0"/>
              <a:buNone/>
            </a:pPr>
            <a:endParaRPr lang="en-US" altLang="en-US" dirty="0" smtClean="0"/>
          </a:p>
        </p:txBody>
      </p:sp>
      <p:sp>
        <p:nvSpPr>
          <p:cNvPr id="4" name="Date Placeholder 3"/>
          <p:cNvSpPr>
            <a:spLocks noGrp="1"/>
          </p:cNvSpPr>
          <p:nvPr>
            <p:ph type="dt" sz="half" idx="10"/>
          </p:nvPr>
        </p:nvSpPr>
        <p:spPr/>
        <p:txBody>
          <a:bodyPr/>
          <a:lstStyle/>
          <a:p>
            <a:fld id="{4752007F-73B9-4F4A-8428-FD97A8FD5FDD}"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212</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229614832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cs typeface="Arial" charset="0"/>
              </a:rPr>
              <a:t>Evolution of APTS …</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None/>
            </a:pPr>
            <a:r>
              <a:rPr lang="en-US" altLang="en-US" dirty="0" smtClean="0"/>
              <a:t>However, there were different challenges to the expected standards of pharmacy services</a:t>
            </a:r>
          </a:p>
          <a:p>
            <a:pPr marL="514350" indent="-514350">
              <a:buFont typeface="Calibri" pitchFamily="34" charset="0"/>
              <a:buAutoNum type="arabicPeriod"/>
            </a:pPr>
            <a:r>
              <a:rPr lang="en-US" altLang="en-US" dirty="0" smtClean="0"/>
              <a:t>Lack of transparent systems and tools for medicines transactions and sales management and difficult to audit</a:t>
            </a:r>
            <a:r>
              <a:rPr lang="en-US" sz="2800" b="1" dirty="0" smtClean="0"/>
              <a:t> </a:t>
            </a:r>
            <a:endParaRPr lang="en-US" altLang="en-US" dirty="0" smtClean="0"/>
          </a:p>
          <a:p>
            <a:pPr marL="514350" indent="-514350">
              <a:buFont typeface="Calibri" pitchFamily="34" charset="0"/>
              <a:buAutoNum type="arabicPeriod"/>
            </a:pPr>
            <a:r>
              <a:rPr lang="en-US" altLang="en-US" dirty="0" smtClean="0"/>
              <a:t>Lack of efficient utilization of medicines budgets (high </a:t>
            </a:r>
            <a:r>
              <a:rPr lang="en-US" altLang="en-US" dirty="0" smtClean="0">
                <a:solidFill>
                  <a:srgbClr val="FF0000"/>
                </a:solidFill>
              </a:rPr>
              <a:t>expiry and high stock out at the same time)</a:t>
            </a:r>
          </a:p>
          <a:p>
            <a:pPr marL="514350" indent="-514350">
              <a:buFont typeface="Calibri" pitchFamily="34" charset="0"/>
              <a:buAutoNum type="arabicPeriod"/>
            </a:pPr>
            <a:r>
              <a:rPr lang="en-US" altLang="en-US" dirty="0" smtClean="0"/>
              <a:t>Poor pharmacy organization, pharmaceutical management, poor infrastructure &amp; chaotic work flow</a:t>
            </a:r>
          </a:p>
          <a:p>
            <a:pPr marL="514350" indent="-514350">
              <a:buFont typeface="Calibri" pitchFamily="34" charset="0"/>
              <a:buAutoNum type="arabicPeriod"/>
            </a:pPr>
            <a:r>
              <a:rPr lang="en-US" altLang="en-US" dirty="0" smtClean="0"/>
              <a:t>Improper human resource mix, number, &amp; deployment</a:t>
            </a:r>
          </a:p>
          <a:p>
            <a:pPr marL="514350" indent="-514350">
              <a:buFont typeface="Calibri" pitchFamily="34" charset="0"/>
              <a:buAutoNum type="arabicPeriod"/>
            </a:pPr>
            <a:r>
              <a:rPr lang="en-US" altLang="en-US" dirty="0" smtClean="0"/>
              <a:t>Irrational dispensing practice became a tradition </a:t>
            </a:r>
          </a:p>
          <a:p>
            <a:pPr marL="514350" indent="-514350">
              <a:buFont typeface="Calibri" pitchFamily="34" charset="0"/>
              <a:buAutoNum type="arabicPeriod"/>
            </a:pPr>
            <a:r>
              <a:rPr lang="en-US" altLang="en-US" dirty="0" smtClean="0"/>
              <a:t>Absence of legal instruments to enforce good practice</a:t>
            </a:r>
            <a:endParaRPr lang="en-US" dirty="0"/>
          </a:p>
        </p:txBody>
      </p:sp>
      <p:sp>
        <p:nvSpPr>
          <p:cNvPr id="4" name="Date Placeholder 3"/>
          <p:cNvSpPr>
            <a:spLocks noGrp="1"/>
          </p:cNvSpPr>
          <p:nvPr>
            <p:ph type="dt" sz="half" idx="10"/>
          </p:nvPr>
        </p:nvSpPr>
        <p:spPr/>
        <p:txBody>
          <a:bodyPr/>
          <a:lstStyle/>
          <a:p>
            <a:fld id="{5A8228CD-9BA8-4EA9-8F82-D41BE84C16E7}"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213</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2807721790"/>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228600"/>
            <a:ext cx="8229600" cy="487363"/>
          </a:xfrm>
        </p:spPr>
        <p:txBody>
          <a:bodyPr>
            <a:normAutofit fontScale="90000"/>
          </a:bodyPr>
          <a:lstStyle/>
          <a:p>
            <a:r>
              <a:rPr lang="en-US" altLang="en-US" sz="3200" dirty="0" smtClean="0">
                <a:cs typeface="Arial" charset="0"/>
              </a:rPr>
              <a:t>Evolution of APTS …</a:t>
            </a:r>
          </a:p>
        </p:txBody>
      </p:sp>
      <p:sp>
        <p:nvSpPr>
          <p:cNvPr id="10243" name="Content Placeholder 2"/>
          <p:cNvSpPr>
            <a:spLocks noGrp="1"/>
          </p:cNvSpPr>
          <p:nvPr>
            <p:ph idx="1"/>
          </p:nvPr>
        </p:nvSpPr>
        <p:spPr>
          <a:xfrm>
            <a:off x="228600" y="914400"/>
            <a:ext cx="8686800" cy="5715000"/>
          </a:xfrm>
        </p:spPr>
        <p:txBody>
          <a:bodyPr>
            <a:normAutofit lnSpcReduction="10000"/>
          </a:bodyPr>
          <a:lstStyle/>
          <a:p>
            <a:r>
              <a:rPr lang="en-GB" altLang="en-US" dirty="0" err="1" smtClean="0"/>
              <a:t>Debremarkos</a:t>
            </a:r>
            <a:r>
              <a:rPr lang="en-GB" altLang="en-US" dirty="0" smtClean="0"/>
              <a:t> Referral Hospital took the initiative to implement transparent and accountable and transparent system</a:t>
            </a:r>
          </a:p>
          <a:p>
            <a:r>
              <a:rPr lang="en-GB" altLang="en-US" dirty="0" smtClean="0"/>
              <a:t>Experience  taken from community pharmacies and other hospitals</a:t>
            </a:r>
          </a:p>
          <a:p>
            <a:r>
              <a:rPr lang="en-GB" altLang="en-US" dirty="0" smtClean="0"/>
              <a:t>The name “Auditable Pharmaceutical Transactions and Services, APTS” coined</a:t>
            </a:r>
          </a:p>
          <a:p>
            <a:r>
              <a:rPr lang="en-GB" altLang="en-US" sz="1800" dirty="0" smtClean="0"/>
              <a:t> </a:t>
            </a:r>
            <a:r>
              <a:rPr lang="en-GB" altLang="en-US" dirty="0" smtClean="0"/>
              <a:t>The system scaled-up to other hospitals in </a:t>
            </a:r>
            <a:r>
              <a:rPr lang="en-GB" altLang="en-US" dirty="0" err="1" smtClean="0"/>
              <a:t>Amhara</a:t>
            </a:r>
            <a:r>
              <a:rPr lang="en-GB" altLang="en-US" dirty="0" smtClean="0"/>
              <a:t> Region and backed by regulation</a:t>
            </a:r>
          </a:p>
          <a:p>
            <a:r>
              <a:rPr lang="en-GB" altLang="en-US" sz="1800" dirty="0" smtClean="0"/>
              <a:t> </a:t>
            </a:r>
            <a:r>
              <a:rPr lang="en-GB" altLang="en-US" dirty="0" smtClean="0"/>
              <a:t>Recognizing the benefits, other regions and FMOH are adapting the system </a:t>
            </a:r>
            <a:r>
              <a:rPr lang="en-GB" altLang="en-US" sz="1800" dirty="0" smtClean="0"/>
              <a:t>            </a:t>
            </a:r>
            <a:endParaRPr lang="en-US" altLang="en-US" sz="2000" dirty="0" smtClean="0"/>
          </a:p>
        </p:txBody>
      </p:sp>
      <p:sp>
        <p:nvSpPr>
          <p:cNvPr id="4" name="Date Placeholder 3"/>
          <p:cNvSpPr>
            <a:spLocks noGrp="1"/>
          </p:cNvSpPr>
          <p:nvPr>
            <p:ph type="dt" sz="half" idx="10"/>
          </p:nvPr>
        </p:nvSpPr>
        <p:spPr/>
        <p:txBody>
          <a:bodyPr/>
          <a:lstStyle/>
          <a:p>
            <a:fld id="{A8DFAE05-B91C-4121-9B85-96252A9001B1}"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214</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1520677489"/>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9050"/>
            <a:ext cx="8229600" cy="715963"/>
          </a:xfrm>
        </p:spPr>
        <p:txBody>
          <a:bodyPr/>
          <a:lstStyle/>
          <a:p>
            <a:r>
              <a:rPr lang="en-US" altLang="en-US" sz="3600" dirty="0" smtClean="0">
                <a:cs typeface="Arial" charset="0"/>
              </a:rPr>
              <a:t>Essential Elements of APTS</a:t>
            </a:r>
          </a:p>
        </p:txBody>
      </p:sp>
      <p:sp>
        <p:nvSpPr>
          <p:cNvPr id="21507" name="Content Placeholder 2"/>
          <p:cNvSpPr>
            <a:spLocks noGrp="1"/>
          </p:cNvSpPr>
          <p:nvPr>
            <p:ph idx="1"/>
          </p:nvPr>
        </p:nvSpPr>
        <p:spPr>
          <a:xfrm>
            <a:off x="304800" y="838200"/>
            <a:ext cx="8458200" cy="5867400"/>
          </a:xfrm>
        </p:spPr>
        <p:txBody>
          <a:bodyPr/>
          <a:lstStyle/>
          <a:p>
            <a:pPr marL="0" indent="0">
              <a:buFont typeface="Arial" charset="0"/>
              <a:buNone/>
              <a:defRPr/>
            </a:pPr>
            <a:r>
              <a:rPr lang="en-US" altLang="en-US" sz="2700" b="1" dirty="0" smtClean="0"/>
              <a:t>The essential elements of APTS are:</a:t>
            </a:r>
          </a:p>
          <a:p>
            <a:pPr>
              <a:buFont typeface="Arial" charset="0"/>
              <a:buAutoNum type="arabicPeriod"/>
              <a:defRPr/>
            </a:pPr>
            <a:r>
              <a:rPr lang="en-US" altLang="en-US" dirty="0" smtClean="0"/>
              <a:t>Preparing </a:t>
            </a:r>
            <a:r>
              <a:rPr lang="en-US" altLang="en-US" dirty="0"/>
              <a:t>tools </a:t>
            </a:r>
            <a:endParaRPr lang="en-US" altLang="en-US" dirty="0" smtClean="0"/>
          </a:p>
          <a:p>
            <a:pPr>
              <a:buFont typeface="Arial" charset="0"/>
              <a:buAutoNum type="arabicPeriod"/>
              <a:defRPr/>
            </a:pPr>
            <a:r>
              <a:rPr lang="en-US" altLang="en-US" dirty="0" smtClean="0"/>
              <a:t>Redesigning and using proven methodologies </a:t>
            </a:r>
          </a:p>
          <a:p>
            <a:pPr>
              <a:buFont typeface="Arial" charset="0"/>
              <a:buAutoNum type="arabicPeriod"/>
              <a:defRPr/>
            </a:pPr>
            <a:r>
              <a:rPr lang="en-US" dirty="0" smtClean="0"/>
              <a:t>P</a:t>
            </a:r>
            <a:r>
              <a:rPr lang="en-US" altLang="en-US" dirty="0" smtClean="0"/>
              <a:t>harmacy renovation, reorganization to suit </a:t>
            </a:r>
            <a:r>
              <a:rPr lang="en-US" altLang="en-US" dirty="0"/>
              <a:t>work </a:t>
            </a:r>
            <a:r>
              <a:rPr lang="en-US" altLang="en-US" dirty="0" smtClean="0"/>
              <a:t>flow</a:t>
            </a:r>
          </a:p>
          <a:p>
            <a:pPr>
              <a:buFont typeface="Arial" charset="0"/>
              <a:buAutoNum type="arabicPeriod"/>
              <a:defRPr/>
            </a:pPr>
            <a:r>
              <a:rPr lang="en-US" altLang="en-US" dirty="0" smtClean="0"/>
              <a:t>Workload analysis</a:t>
            </a:r>
          </a:p>
          <a:p>
            <a:pPr>
              <a:buFont typeface="Arial" charset="0"/>
              <a:buAutoNum type="arabicPeriod"/>
              <a:defRPr/>
            </a:pPr>
            <a:r>
              <a:rPr lang="en-US" altLang="en-US" dirty="0"/>
              <a:t>P</a:t>
            </a:r>
            <a:r>
              <a:rPr lang="en-US" altLang="en-US" dirty="0" smtClean="0"/>
              <a:t>hysical </a:t>
            </a:r>
            <a:r>
              <a:rPr lang="en-US" altLang="en-US" dirty="0"/>
              <a:t>inventory and </a:t>
            </a:r>
            <a:r>
              <a:rPr lang="en-US" altLang="en-US" dirty="0" smtClean="0"/>
              <a:t>auditing</a:t>
            </a:r>
          </a:p>
          <a:p>
            <a:pPr>
              <a:buFont typeface="Arial" charset="0"/>
              <a:buAutoNum type="arabicPeriod"/>
              <a:defRPr/>
            </a:pPr>
            <a:r>
              <a:rPr lang="en-US" altLang="en-US" dirty="0" smtClean="0"/>
              <a:t>Prescription </a:t>
            </a:r>
            <a:r>
              <a:rPr lang="en-US" altLang="en-US" dirty="0"/>
              <a:t>evaluation, counseling and dispensing </a:t>
            </a:r>
            <a:endParaRPr lang="en-US" altLang="en-US" dirty="0" smtClean="0"/>
          </a:p>
          <a:p>
            <a:pPr>
              <a:buFont typeface="Arial" charset="0"/>
              <a:buAutoNum type="arabicPeriod"/>
              <a:defRPr/>
            </a:pPr>
            <a:r>
              <a:rPr lang="en-US" altLang="en-US" dirty="0" smtClean="0"/>
              <a:t>Legal instruments development and enactment</a:t>
            </a:r>
          </a:p>
          <a:p>
            <a:pPr marL="0" indent="0">
              <a:buFont typeface="Arial" charset="0"/>
              <a:buNone/>
              <a:defRPr/>
            </a:pPr>
            <a:endParaRPr lang="en-US" altLang="en-US" b="1" dirty="0"/>
          </a:p>
          <a:p>
            <a:pPr marL="514350" indent="-514350">
              <a:buFont typeface="Arial" charset="0"/>
              <a:buAutoNum type="arabicPeriod"/>
              <a:defRPr/>
            </a:pPr>
            <a:endParaRPr lang="en-US" altLang="en-US" b="1" dirty="0"/>
          </a:p>
          <a:p>
            <a:pPr marL="514350" indent="-514350">
              <a:buFont typeface="Arial" charset="0"/>
              <a:buAutoNum type="arabicPeriod"/>
              <a:defRPr/>
            </a:pPr>
            <a:endParaRPr lang="en-US" altLang="en-US" dirty="0"/>
          </a:p>
          <a:p>
            <a:pPr marL="514350" indent="-514350">
              <a:buFont typeface="Arial" charset="0"/>
              <a:buAutoNum type="arabicPeriod"/>
              <a:defRPr/>
            </a:pPr>
            <a:endParaRPr lang="en-US" altLang="en-US" dirty="0"/>
          </a:p>
          <a:p>
            <a:pPr marL="514350" indent="-514350">
              <a:buFont typeface="Arial" charset="0"/>
              <a:buAutoNum type="arabicPeriod"/>
              <a:defRPr/>
            </a:pPr>
            <a:endParaRPr lang="en-US" altLang="en-US" dirty="0" smtClean="0"/>
          </a:p>
          <a:p>
            <a:pPr marL="514350" indent="-514350">
              <a:buFont typeface="Arial" charset="0"/>
              <a:buAutoNum type="arabicPeriod"/>
              <a:defRPr/>
            </a:pPr>
            <a:endParaRPr lang="en-US" altLang="en-US" dirty="0"/>
          </a:p>
        </p:txBody>
      </p:sp>
      <p:sp>
        <p:nvSpPr>
          <p:cNvPr id="4" name="Date Placeholder 3"/>
          <p:cNvSpPr>
            <a:spLocks noGrp="1"/>
          </p:cNvSpPr>
          <p:nvPr>
            <p:ph type="dt" sz="half" idx="10"/>
          </p:nvPr>
        </p:nvSpPr>
        <p:spPr/>
        <p:txBody>
          <a:bodyPr/>
          <a:lstStyle/>
          <a:p>
            <a:fld id="{3A5145C6-6E74-456E-B044-9352DBDD22DB}"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215</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2273482822"/>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152400"/>
            <a:ext cx="8229600" cy="838200"/>
          </a:xfrm>
        </p:spPr>
        <p:txBody>
          <a:bodyPr/>
          <a:lstStyle/>
          <a:p>
            <a:r>
              <a:rPr lang="en-US" altLang="en-US" sz="3200" smtClean="0">
                <a:cs typeface="Arial" charset="0"/>
              </a:rPr>
              <a:t>Essential Elements …</a:t>
            </a:r>
            <a:endParaRPr lang="en-US" altLang="en-US" smtClean="0">
              <a:cs typeface="Arial" charset="0"/>
            </a:endParaRPr>
          </a:p>
        </p:txBody>
      </p:sp>
      <p:sp>
        <p:nvSpPr>
          <p:cNvPr id="3" name="Content Placeholder 2"/>
          <p:cNvSpPr>
            <a:spLocks noGrp="1"/>
          </p:cNvSpPr>
          <p:nvPr>
            <p:ph idx="1"/>
          </p:nvPr>
        </p:nvSpPr>
        <p:spPr>
          <a:xfrm>
            <a:off x="152400" y="533400"/>
            <a:ext cx="8839200" cy="6096000"/>
          </a:xfrm>
        </p:spPr>
        <p:txBody>
          <a:bodyPr/>
          <a:lstStyle/>
          <a:p>
            <a:pPr marL="400050" indent="-400050">
              <a:buFont typeface="Arial" charset="0"/>
              <a:buNone/>
              <a:defRPr/>
            </a:pPr>
            <a:r>
              <a:rPr lang="en-US" altLang="en-US" sz="2400" b="1" dirty="0" smtClean="0"/>
              <a:t>1. Preparing </a:t>
            </a:r>
            <a:r>
              <a:rPr lang="en-US" altLang="en-US" sz="2400" b="1" dirty="0"/>
              <a:t>tools </a:t>
            </a:r>
            <a:r>
              <a:rPr lang="en-US" altLang="en-US" sz="2400" b="1" dirty="0" smtClean="0"/>
              <a:t>that </a:t>
            </a:r>
            <a:r>
              <a:rPr lang="en-US" altLang="en-US" sz="2400" b="1" dirty="0"/>
              <a:t>ensure </a:t>
            </a:r>
            <a:r>
              <a:rPr lang="en-US" altLang="en-US" sz="2400" b="1" dirty="0" smtClean="0"/>
              <a:t>transparency and accountability.</a:t>
            </a:r>
          </a:p>
          <a:p>
            <a:pPr marL="742950" lvl="2" indent="-342900">
              <a:buFont typeface="Arial" pitchFamily="34" charset="0"/>
              <a:buChar char="•"/>
              <a:defRPr/>
            </a:pPr>
            <a:r>
              <a:rPr lang="en-US" dirty="0" smtClean="0"/>
              <a:t>receiving and issuing vouchers,</a:t>
            </a:r>
          </a:p>
          <a:p>
            <a:pPr marL="742950" lvl="2" indent="-342900">
              <a:buFont typeface="Arial" pitchFamily="34" charset="0"/>
              <a:buChar char="•"/>
              <a:defRPr/>
            </a:pPr>
            <a:r>
              <a:rPr lang="en-US" dirty="0" smtClean="0"/>
              <a:t>sales tickets, </a:t>
            </a:r>
          </a:p>
          <a:p>
            <a:pPr marL="742950" lvl="2" indent="-342900">
              <a:buFont typeface="Arial" pitchFamily="34" charset="0"/>
              <a:buChar char="•"/>
              <a:defRPr/>
            </a:pPr>
            <a:r>
              <a:rPr lang="en-US" dirty="0" smtClean="0"/>
              <a:t>dispensing registers, </a:t>
            </a:r>
          </a:p>
          <a:p>
            <a:pPr marL="742950" lvl="2" indent="-342900">
              <a:buFont typeface="Arial" pitchFamily="34" charset="0"/>
              <a:buChar char="•"/>
              <a:defRPr/>
            </a:pPr>
            <a:r>
              <a:rPr lang="en-US" dirty="0" smtClean="0"/>
              <a:t>daily summary and monthly reporting forms</a:t>
            </a:r>
          </a:p>
          <a:p>
            <a:pPr marL="742950" lvl="2" indent="-342900">
              <a:buFont typeface="Arial" pitchFamily="34" charset="0"/>
              <a:buChar char="•"/>
              <a:defRPr/>
            </a:pPr>
            <a:r>
              <a:rPr lang="en-US" dirty="0" smtClean="0"/>
              <a:t>Analysis forms </a:t>
            </a:r>
          </a:p>
          <a:p>
            <a:pPr marL="0" lvl="1" indent="0">
              <a:buClr>
                <a:schemeClr val="tx2"/>
              </a:buClr>
              <a:buFont typeface="Arial" pitchFamily="34" charset="0"/>
              <a:buNone/>
              <a:defRPr/>
            </a:pPr>
            <a:r>
              <a:rPr lang="en-US" sz="2400" b="1" dirty="0" smtClean="0"/>
              <a:t>2. Methodologies for </a:t>
            </a:r>
            <a:r>
              <a:rPr lang="en-US" altLang="en-US" sz="2400" b="1" dirty="0"/>
              <a:t>Efficient utilization of budgets </a:t>
            </a:r>
            <a:r>
              <a:rPr lang="en-US" sz="2400" b="1" dirty="0" smtClean="0"/>
              <a:t>:</a:t>
            </a:r>
          </a:p>
          <a:p>
            <a:pPr marL="342900" lvl="1" indent="-342900">
              <a:buClr>
                <a:schemeClr val="tx2"/>
              </a:buClr>
              <a:defRPr/>
            </a:pPr>
            <a:r>
              <a:rPr lang="en-US" altLang="en-US" sz="2400" dirty="0">
                <a:solidFill>
                  <a:srgbClr val="000000"/>
                </a:solidFill>
              </a:rPr>
              <a:t>Establish effective medicines sales management system: </a:t>
            </a:r>
            <a:endParaRPr lang="en-US" altLang="en-US" sz="2400" dirty="0" smtClean="0">
              <a:solidFill>
                <a:srgbClr val="000000"/>
              </a:solidFill>
            </a:endParaRPr>
          </a:p>
          <a:p>
            <a:pPr marL="742950" lvl="2" indent="-342900">
              <a:defRPr/>
            </a:pPr>
            <a:r>
              <a:rPr lang="en-US" altLang="en-US" dirty="0" smtClean="0">
                <a:solidFill>
                  <a:srgbClr val="000000"/>
                </a:solidFill>
              </a:rPr>
              <a:t>price setting, </a:t>
            </a:r>
          </a:p>
          <a:p>
            <a:pPr marL="742950" lvl="2" indent="-342900">
              <a:defRPr/>
            </a:pPr>
            <a:r>
              <a:rPr lang="en-US" altLang="en-US" dirty="0" smtClean="0">
                <a:solidFill>
                  <a:srgbClr val="000000"/>
                </a:solidFill>
              </a:rPr>
              <a:t>daily </a:t>
            </a:r>
            <a:r>
              <a:rPr lang="en-US" altLang="en-US" dirty="0">
                <a:solidFill>
                  <a:srgbClr val="000000"/>
                </a:solidFill>
              </a:rPr>
              <a:t>sales summary as cash, credit and </a:t>
            </a:r>
            <a:r>
              <a:rPr lang="en-US" altLang="en-US" dirty="0" smtClean="0">
                <a:solidFill>
                  <a:srgbClr val="000000"/>
                </a:solidFill>
              </a:rPr>
              <a:t>free</a:t>
            </a:r>
          </a:p>
          <a:p>
            <a:pPr marL="342900" lvl="1" indent="-342900">
              <a:buClr>
                <a:schemeClr val="tx2"/>
              </a:buClr>
              <a:defRPr/>
            </a:pPr>
            <a:r>
              <a:rPr lang="en-US" sz="2400" dirty="0"/>
              <a:t>Generating reliable information on product, </a:t>
            </a:r>
            <a:r>
              <a:rPr lang="en-US" sz="2400" dirty="0" smtClean="0"/>
              <a:t>finance </a:t>
            </a:r>
            <a:r>
              <a:rPr lang="en-US" sz="2400" dirty="0"/>
              <a:t>and pharmaceutical service rendered</a:t>
            </a:r>
            <a:r>
              <a:rPr lang="en-US" sz="2400" dirty="0" smtClean="0"/>
              <a:t>.</a:t>
            </a:r>
          </a:p>
          <a:p>
            <a:pPr marL="342900" lvl="1" indent="-342900">
              <a:buClr>
                <a:schemeClr val="tx2"/>
              </a:buClr>
              <a:defRPr/>
            </a:pPr>
            <a:r>
              <a:rPr lang="en-US" altLang="en-US" sz="2000" b="1" dirty="0"/>
              <a:t>Bin ownership at dispensary </a:t>
            </a:r>
            <a:r>
              <a:rPr lang="en-US" altLang="en-US" sz="2000" dirty="0" smtClean="0"/>
              <a:t>to </a:t>
            </a:r>
            <a:r>
              <a:rPr lang="en-US" altLang="en-US" sz="2000" dirty="0"/>
              <a:t>ensure accessibility of medicines and increase work efficiency</a:t>
            </a:r>
            <a:r>
              <a:rPr lang="en-US" sz="2000" b="1" u="sng" dirty="0"/>
              <a:t> </a:t>
            </a:r>
            <a:endParaRPr lang="en-US" sz="2000" dirty="0"/>
          </a:p>
          <a:p>
            <a:pPr marL="0" lvl="1" indent="0">
              <a:buClr>
                <a:schemeClr val="tx2"/>
              </a:buClr>
              <a:buFont typeface="Arial" charset="0"/>
              <a:buNone/>
              <a:defRPr/>
            </a:pPr>
            <a:endParaRPr lang="en-US" dirty="0"/>
          </a:p>
        </p:txBody>
      </p:sp>
      <p:sp>
        <p:nvSpPr>
          <p:cNvPr id="4" name="Date Placeholder 3"/>
          <p:cNvSpPr>
            <a:spLocks noGrp="1"/>
          </p:cNvSpPr>
          <p:nvPr>
            <p:ph type="dt" sz="half" idx="10"/>
          </p:nvPr>
        </p:nvSpPr>
        <p:spPr/>
        <p:txBody>
          <a:bodyPr/>
          <a:lstStyle/>
          <a:p>
            <a:fld id="{0411F7A2-DC9A-4FA2-99EA-78443AE6453E}"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216</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2417551633"/>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52400"/>
            <a:ext cx="8229600" cy="533400"/>
          </a:xfrm>
        </p:spPr>
        <p:txBody>
          <a:bodyPr>
            <a:normAutofit fontScale="90000"/>
          </a:bodyPr>
          <a:lstStyle/>
          <a:p>
            <a:r>
              <a:rPr lang="en-US" altLang="en-US" sz="3600" smtClean="0">
                <a:cs typeface="Arial" charset="0"/>
              </a:rPr>
              <a:t>Essential elements …</a:t>
            </a:r>
          </a:p>
        </p:txBody>
      </p:sp>
      <p:sp>
        <p:nvSpPr>
          <p:cNvPr id="24579" name="Content Placeholder 2"/>
          <p:cNvSpPr>
            <a:spLocks noGrp="1"/>
          </p:cNvSpPr>
          <p:nvPr>
            <p:ph idx="1"/>
          </p:nvPr>
        </p:nvSpPr>
        <p:spPr>
          <a:xfrm>
            <a:off x="381000" y="762000"/>
            <a:ext cx="8534400" cy="6096000"/>
          </a:xfrm>
        </p:spPr>
        <p:txBody>
          <a:bodyPr/>
          <a:lstStyle/>
          <a:p>
            <a:pPr marL="0" indent="0">
              <a:buFont typeface="Arial" charset="0"/>
              <a:buNone/>
              <a:defRPr/>
            </a:pPr>
            <a:r>
              <a:rPr lang="en-US" altLang="en-US" b="1" dirty="0" smtClean="0"/>
              <a:t>2. Methodologies…  </a:t>
            </a:r>
            <a:endParaRPr lang="en-US" altLang="en-US" b="1" dirty="0"/>
          </a:p>
          <a:p>
            <a:pPr>
              <a:defRPr/>
            </a:pPr>
            <a:r>
              <a:rPr lang="en-US" dirty="0" smtClean="0"/>
              <a:t>Facility </a:t>
            </a:r>
            <a:r>
              <a:rPr lang="en-US" dirty="0"/>
              <a:t>specific drug list </a:t>
            </a:r>
            <a:r>
              <a:rPr lang="en-US" dirty="0" smtClean="0"/>
              <a:t>segregated </a:t>
            </a:r>
            <a:r>
              <a:rPr lang="en-US" dirty="0"/>
              <a:t>as vital, essential and non essential (VEN) </a:t>
            </a:r>
            <a:endParaRPr lang="en-US" altLang="en-US" dirty="0" smtClean="0"/>
          </a:p>
          <a:p>
            <a:pPr>
              <a:defRPr/>
            </a:pPr>
            <a:r>
              <a:rPr lang="en-US" altLang="en-US" dirty="0" smtClean="0"/>
              <a:t>ABC/VEN  reconciliation </a:t>
            </a:r>
          </a:p>
          <a:p>
            <a:pPr>
              <a:defRPr/>
            </a:pPr>
            <a:r>
              <a:rPr lang="en-US" altLang="en-US" dirty="0" smtClean="0"/>
              <a:t>Threesome analyses (Consumption </a:t>
            </a:r>
            <a:r>
              <a:rPr lang="en-US" altLang="en-US" dirty="0"/>
              <a:t>to stock, stock </a:t>
            </a:r>
            <a:r>
              <a:rPr lang="en-US" altLang="en-US" dirty="0" smtClean="0"/>
              <a:t>turnover </a:t>
            </a:r>
            <a:r>
              <a:rPr lang="en-US" altLang="en-US" dirty="0"/>
              <a:t>and stock status </a:t>
            </a:r>
            <a:r>
              <a:rPr lang="en-US" altLang="en-US" dirty="0" smtClean="0"/>
              <a:t>analysis) </a:t>
            </a:r>
          </a:p>
          <a:p>
            <a:pPr>
              <a:defRPr/>
            </a:pPr>
            <a:r>
              <a:rPr lang="en-US" altLang="en-US" dirty="0" smtClean="0"/>
              <a:t>Registering medicines and supplies with unique identifier codes </a:t>
            </a:r>
          </a:p>
          <a:p>
            <a:pPr marL="0" indent="0">
              <a:buFont typeface="Arial" charset="0"/>
              <a:buNone/>
              <a:defRPr/>
            </a:pPr>
            <a:endParaRPr lang="en-US" altLang="en-US" sz="2400" dirty="0" smtClean="0">
              <a:solidFill>
                <a:srgbClr val="000000"/>
              </a:solidFill>
            </a:endParaRPr>
          </a:p>
        </p:txBody>
      </p:sp>
      <p:sp>
        <p:nvSpPr>
          <p:cNvPr id="4" name="Date Placeholder 3"/>
          <p:cNvSpPr>
            <a:spLocks noGrp="1"/>
          </p:cNvSpPr>
          <p:nvPr>
            <p:ph type="dt" sz="half" idx="10"/>
          </p:nvPr>
        </p:nvSpPr>
        <p:spPr/>
        <p:txBody>
          <a:bodyPr/>
          <a:lstStyle/>
          <a:p>
            <a:fld id="{6CA37A60-6D4A-4D5C-9368-07E0359B7205}"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217</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238404710"/>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639762"/>
          </a:xfrm>
        </p:spPr>
        <p:txBody>
          <a:bodyPr>
            <a:normAutofit fontScale="90000"/>
          </a:bodyPr>
          <a:lstStyle/>
          <a:p>
            <a:r>
              <a:rPr lang="en-US" altLang="en-US" sz="3600" smtClean="0">
                <a:cs typeface="Arial" charset="0"/>
              </a:rPr>
              <a:t>Essential Elements … </a:t>
            </a:r>
          </a:p>
        </p:txBody>
      </p:sp>
      <p:sp>
        <p:nvSpPr>
          <p:cNvPr id="3" name="Content Placeholder 2"/>
          <p:cNvSpPr>
            <a:spLocks noGrp="1"/>
          </p:cNvSpPr>
          <p:nvPr>
            <p:ph idx="1"/>
          </p:nvPr>
        </p:nvSpPr>
        <p:spPr>
          <a:xfrm>
            <a:off x="304800" y="1066800"/>
            <a:ext cx="8534400" cy="5334000"/>
          </a:xfrm>
        </p:spPr>
        <p:txBody>
          <a:bodyPr/>
          <a:lstStyle/>
          <a:p>
            <a:pPr marL="400050" indent="-400050">
              <a:buFont typeface="Arial" charset="0"/>
              <a:buNone/>
              <a:defRPr/>
            </a:pPr>
            <a:r>
              <a:rPr lang="en-US" b="1" dirty="0" smtClean="0"/>
              <a:t>3. </a:t>
            </a:r>
            <a:r>
              <a:rPr lang="en-US" b="1" dirty="0"/>
              <a:t>P</a:t>
            </a:r>
            <a:r>
              <a:rPr lang="en-US" altLang="en-US" b="1" dirty="0"/>
              <a:t>harmacy renovation, </a:t>
            </a:r>
            <a:r>
              <a:rPr lang="en-US" altLang="en-US" b="1" dirty="0" smtClean="0"/>
              <a:t>reorganization, Equipment/Facilities and making suitable </a:t>
            </a:r>
            <a:r>
              <a:rPr lang="en-US" altLang="en-US" b="1" dirty="0"/>
              <a:t>work </a:t>
            </a:r>
            <a:r>
              <a:rPr lang="en-US" altLang="en-US" b="1" dirty="0" smtClean="0"/>
              <a:t>flow</a:t>
            </a:r>
          </a:p>
          <a:p>
            <a:pPr>
              <a:defRPr/>
            </a:pPr>
            <a:r>
              <a:rPr lang="en-US" dirty="0" smtClean="0"/>
              <a:t>Reorganizing dispensaries</a:t>
            </a:r>
          </a:p>
          <a:p>
            <a:pPr>
              <a:defRPr/>
            </a:pPr>
            <a:r>
              <a:rPr lang="en-US" dirty="0" smtClean="0"/>
              <a:t>Rearranging the workflow </a:t>
            </a:r>
          </a:p>
          <a:p>
            <a:pPr marL="342900" lvl="1" indent="-342900">
              <a:buClr>
                <a:schemeClr val="tx2"/>
              </a:buClr>
              <a:defRPr/>
            </a:pPr>
            <a:r>
              <a:rPr lang="en-US" altLang="en-US" sz="2800" dirty="0" smtClean="0">
                <a:solidFill>
                  <a:srgbClr val="000000"/>
                </a:solidFill>
              </a:rPr>
              <a:t>Redefining roles of dispensers, accountants and cashiers </a:t>
            </a:r>
          </a:p>
          <a:p>
            <a:pPr marL="400050" lvl="1" indent="-400050">
              <a:buClr>
                <a:schemeClr val="tx2"/>
              </a:buClr>
              <a:buFont typeface="Arial" charset="0"/>
              <a:buNone/>
              <a:defRPr/>
            </a:pPr>
            <a:endParaRPr lang="en-US" dirty="0" smtClean="0"/>
          </a:p>
        </p:txBody>
      </p:sp>
      <p:sp>
        <p:nvSpPr>
          <p:cNvPr id="4" name="Date Placeholder 3"/>
          <p:cNvSpPr>
            <a:spLocks noGrp="1"/>
          </p:cNvSpPr>
          <p:nvPr>
            <p:ph type="dt" sz="half" idx="10"/>
          </p:nvPr>
        </p:nvSpPr>
        <p:spPr/>
        <p:txBody>
          <a:bodyPr/>
          <a:lstStyle/>
          <a:p>
            <a:fld id="{105D52C3-41AB-4CBD-B091-7F19063EBF1A}"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218</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3399993769"/>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2800" smtClean="0">
                <a:cs typeface="Arial" charset="0"/>
              </a:rPr>
              <a:t>Organization and workflow at dispensaries </a:t>
            </a:r>
          </a:p>
        </p:txBody>
      </p:sp>
      <p:pic>
        <p:nvPicPr>
          <p:cNvPr id="4" name="Content Placeholder 3"/>
          <p:cNvPicPr>
            <a:picLocks noGrp="1"/>
          </p:cNvPicPr>
          <p:nvPr>
            <p:ph idx="1"/>
          </p:nvPr>
        </p:nvPicPr>
        <p:blipFill rotWithShape="1">
          <a:blip r:embed="rId2"/>
          <a:srcRect l="17773" t="27851" r="23320" b="29641"/>
          <a:stretch/>
        </p:blipFill>
        <p:spPr>
          <a:xfrm>
            <a:off x="609600" y="1981200"/>
            <a:ext cx="8001000" cy="3505200"/>
          </a:xfrm>
          <a:ln w="38100" cap="sq">
            <a:solidFill>
              <a:srgbClr val="000000"/>
            </a:solidFill>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Date Placeholder 4"/>
          <p:cNvSpPr>
            <a:spLocks noGrp="1"/>
          </p:cNvSpPr>
          <p:nvPr>
            <p:ph type="dt" sz="half" idx="10"/>
          </p:nvPr>
        </p:nvSpPr>
        <p:spPr/>
        <p:txBody>
          <a:bodyPr/>
          <a:lstStyle/>
          <a:p>
            <a:fld id="{BF4851BD-EEAE-41B8-928D-E01B84E465A6}" type="datetime1">
              <a:rPr lang="en-US" smtClean="0"/>
              <a:t>4/25/2020</a:t>
            </a:fld>
            <a:endParaRPr lang="en-US"/>
          </a:p>
        </p:txBody>
      </p:sp>
      <p:sp>
        <p:nvSpPr>
          <p:cNvPr id="6" name="Slide Number Placeholder 5"/>
          <p:cNvSpPr>
            <a:spLocks noGrp="1"/>
          </p:cNvSpPr>
          <p:nvPr>
            <p:ph type="sldNum" sz="quarter" idx="12"/>
          </p:nvPr>
        </p:nvSpPr>
        <p:spPr/>
        <p:txBody>
          <a:bodyPr/>
          <a:lstStyle/>
          <a:p>
            <a:fld id="{3F628AEB-CAD5-41DD-A84D-33B2358BD256}" type="slidenum">
              <a:rPr lang="en-US" smtClean="0"/>
              <a:pPr/>
              <a:t>219</a:t>
            </a:fld>
            <a:endParaRPr lang="en-US"/>
          </a:p>
        </p:txBody>
      </p:sp>
      <p:sp>
        <p:nvSpPr>
          <p:cNvPr id="7" name="Footer Placeholder 6"/>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1192986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lvl="1"/>
            <a:r>
              <a:rPr lang="en-US" dirty="0" smtClean="0"/>
              <a:t>Possibilities of easy and prompt procurement and local manufacture</a:t>
            </a:r>
            <a:endParaRPr lang="en-US" sz="2400" dirty="0" smtClean="0"/>
          </a:p>
          <a:p>
            <a:pPr lvl="1"/>
            <a:r>
              <a:rPr lang="en-US" dirty="0" smtClean="0"/>
              <a:t>Drug products with widest possible coverage for the prevailing diseases</a:t>
            </a:r>
            <a:endParaRPr lang="en-US" sz="2400" dirty="0" smtClean="0"/>
          </a:p>
          <a:p>
            <a:pPr lvl="1"/>
            <a:r>
              <a:rPr lang="en-US" dirty="0" smtClean="0"/>
              <a:t>Drugs with affordable cost by considering total cost of treatment not only the unit cost of drug(s)</a:t>
            </a:r>
            <a:endParaRPr lang="en-US" sz="2400" dirty="0" smtClean="0"/>
          </a:p>
          <a:p>
            <a:pPr lvl="1"/>
            <a:r>
              <a:rPr lang="en-US" dirty="0" smtClean="0"/>
              <a:t>Single ingredient drug products</a:t>
            </a:r>
            <a:endParaRPr lang="en-US" sz="2400" dirty="0" smtClean="0"/>
          </a:p>
          <a:p>
            <a:endParaRPr lang="en-US" dirty="0" smtClean="0"/>
          </a:p>
          <a:p>
            <a:r>
              <a:rPr lang="en-US" dirty="0" smtClean="0"/>
              <a:t>When two or more drugs seem similar in the above respects selection can be based on:</a:t>
            </a:r>
          </a:p>
          <a:p>
            <a:pPr lvl="1"/>
            <a:r>
              <a:rPr lang="en-US" dirty="0" smtClean="0"/>
              <a:t>The most thoroughly investigated drug</a:t>
            </a:r>
          </a:p>
          <a:p>
            <a:pPr lvl="1"/>
            <a:r>
              <a:rPr lang="en-US" dirty="0" smtClean="0"/>
              <a:t>Drug(s) which offers better patient compliance </a:t>
            </a:r>
          </a:p>
          <a:p>
            <a:pPr lvl="1"/>
            <a:r>
              <a:rPr lang="en-US" dirty="0" smtClean="0"/>
              <a:t>Drug(s) which are locally available</a:t>
            </a:r>
          </a:p>
          <a:p>
            <a:endParaRPr lang="en-US" dirty="0"/>
          </a:p>
        </p:txBody>
      </p:sp>
      <p:sp>
        <p:nvSpPr>
          <p:cNvPr id="2" name="Date Placeholder 1"/>
          <p:cNvSpPr>
            <a:spLocks noGrp="1"/>
          </p:cNvSpPr>
          <p:nvPr>
            <p:ph type="dt" sz="half" idx="10"/>
          </p:nvPr>
        </p:nvSpPr>
        <p:spPr/>
        <p:txBody>
          <a:bodyPr/>
          <a:lstStyle/>
          <a:p>
            <a:fld id="{EA9287BB-1F49-4E8C-AAA6-4D45BF5249C4}" type="datetime1">
              <a:rPr lang="en-US" smtClean="0"/>
              <a:t>4/25/2020</a:t>
            </a:fld>
            <a:endParaRPr lang="en-US"/>
          </a:p>
        </p:txBody>
      </p:sp>
      <p:sp>
        <p:nvSpPr>
          <p:cNvPr id="4" name="Footer Placeholder 3"/>
          <p:cNvSpPr>
            <a:spLocks noGrp="1"/>
          </p:cNvSpPr>
          <p:nvPr>
            <p:ph type="ftr" sz="quarter" idx="11"/>
          </p:nvPr>
        </p:nvSpPr>
        <p:spPr/>
        <p:txBody>
          <a:bodyPr/>
          <a:lstStyle/>
          <a:p>
            <a:r>
              <a:rPr lang="en-US" smtClean="0"/>
              <a:t>Drug Supply Management</a:t>
            </a:r>
            <a:endParaRPr lang="en-US"/>
          </a:p>
        </p:txBody>
      </p:sp>
      <p:sp>
        <p:nvSpPr>
          <p:cNvPr id="5" name="Slide Number Placeholder 4"/>
          <p:cNvSpPr>
            <a:spLocks noGrp="1"/>
          </p:cNvSpPr>
          <p:nvPr>
            <p:ph type="sldNum" sz="quarter" idx="12"/>
          </p:nvPr>
        </p:nvSpPr>
        <p:spPr/>
        <p:txBody>
          <a:bodyPr/>
          <a:lstStyle/>
          <a:p>
            <a:fld id="{1CD2F681-1A86-4E8F-BCBD-B1ED175AC95E}" type="slidenum">
              <a:rPr lang="en-US" smtClean="0"/>
              <a:pPr/>
              <a:t>22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0"/>
            <a:ext cx="8229600" cy="609600"/>
          </a:xfrm>
        </p:spPr>
        <p:txBody>
          <a:bodyPr>
            <a:normAutofit fontScale="90000"/>
          </a:bodyPr>
          <a:lstStyle/>
          <a:p>
            <a:r>
              <a:rPr lang="en-US" altLang="en-US" sz="3600" smtClean="0">
                <a:cs typeface="Arial" charset="0"/>
              </a:rPr>
              <a:t>Essential elements …</a:t>
            </a:r>
          </a:p>
        </p:txBody>
      </p:sp>
      <p:sp>
        <p:nvSpPr>
          <p:cNvPr id="3" name="Content Placeholder 2"/>
          <p:cNvSpPr>
            <a:spLocks noGrp="1"/>
          </p:cNvSpPr>
          <p:nvPr>
            <p:ph idx="1"/>
          </p:nvPr>
        </p:nvSpPr>
        <p:spPr>
          <a:xfrm>
            <a:off x="228600" y="685800"/>
            <a:ext cx="8686800" cy="6019800"/>
          </a:xfrm>
        </p:spPr>
        <p:txBody>
          <a:bodyPr>
            <a:normAutofit fontScale="92500" lnSpcReduction="10000"/>
          </a:bodyPr>
          <a:lstStyle/>
          <a:p>
            <a:pPr marL="400050" lvl="1" indent="-400050">
              <a:buClr>
                <a:schemeClr val="tx2"/>
              </a:buClr>
              <a:buFont typeface="Arial" charset="0"/>
              <a:buNone/>
              <a:defRPr/>
            </a:pPr>
            <a:r>
              <a:rPr lang="en-US" altLang="en-US" sz="2500" b="1" dirty="0"/>
              <a:t>4. </a:t>
            </a:r>
            <a:r>
              <a:rPr lang="en-US" altLang="en-US" sz="2800" b="1" dirty="0"/>
              <a:t>. Workload analysis and proper human resource deployment, performance evaluation and training</a:t>
            </a:r>
          </a:p>
          <a:p>
            <a:pPr>
              <a:defRPr/>
            </a:pPr>
            <a:r>
              <a:rPr lang="en-US" dirty="0"/>
              <a:t>Deployment of proper number of pharmacists based on </a:t>
            </a:r>
            <a:r>
              <a:rPr lang="en-US" dirty="0" smtClean="0"/>
              <a:t>workload</a:t>
            </a:r>
          </a:p>
          <a:p>
            <a:pPr>
              <a:defRPr/>
            </a:pPr>
            <a:r>
              <a:rPr lang="en-US" altLang="en-US" sz="2500" dirty="0" smtClean="0"/>
              <a:t>Evaluation </a:t>
            </a:r>
            <a:r>
              <a:rPr lang="en-US" altLang="en-US" sz="2500" dirty="0"/>
              <a:t>of </a:t>
            </a:r>
            <a:r>
              <a:rPr lang="en-US" altLang="en-US" sz="2500" dirty="0" smtClean="0"/>
              <a:t>performance based </a:t>
            </a:r>
            <a:r>
              <a:rPr lang="en-US" altLang="en-US" sz="2500" dirty="0"/>
              <a:t>on quantity, quality and transparency of services </a:t>
            </a:r>
            <a:r>
              <a:rPr lang="en-US" altLang="en-US" sz="2500" dirty="0" smtClean="0"/>
              <a:t>rendered </a:t>
            </a:r>
          </a:p>
          <a:p>
            <a:pPr marL="285750" lvl="1">
              <a:buClr>
                <a:schemeClr val="tx2"/>
              </a:buClr>
              <a:buFont typeface="Arial" pitchFamily="34" charset="0"/>
              <a:buNone/>
              <a:defRPr/>
            </a:pPr>
            <a:r>
              <a:rPr lang="en-US" altLang="en-US" sz="2500" b="1" dirty="0" smtClean="0"/>
              <a:t>5. Regular </a:t>
            </a:r>
            <a:r>
              <a:rPr lang="en-US" altLang="en-US" sz="2500" b="1" dirty="0"/>
              <a:t>physical inventory and auditing</a:t>
            </a:r>
            <a:r>
              <a:rPr lang="en-US" altLang="en-US" sz="2500" dirty="0"/>
              <a:t> to ensure transparency and accountability</a:t>
            </a:r>
            <a:endParaRPr lang="en-US" sz="2500" dirty="0"/>
          </a:p>
          <a:p>
            <a:pPr>
              <a:buFont typeface="Arial" charset="0"/>
              <a:buNone/>
              <a:defRPr/>
            </a:pPr>
            <a:r>
              <a:rPr lang="en-US" altLang="en-US" sz="2500" b="1" dirty="0" smtClean="0"/>
              <a:t>6. Prescription </a:t>
            </a:r>
            <a:r>
              <a:rPr lang="en-US" altLang="en-US" sz="2500" b="1" dirty="0"/>
              <a:t>evaluation &amp; medicines use counseling</a:t>
            </a:r>
            <a:r>
              <a:rPr lang="en-US" altLang="en-US" sz="2500" dirty="0"/>
              <a:t> to attain proper use of </a:t>
            </a:r>
            <a:r>
              <a:rPr lang="en-US" altLang="en-US" sz="2500" dirty="0" smtClean="0"/>
              <a:t>medicines</a:t>
            </a:r>
          </a:p>
          <a:p>
            <a:pPr>
              <a:defRPr/>
            </a:pPr>
            <a:r>
              <a:rPr lang="en-US" altLang="en-US" sz="2500" dirty="0" smtClean="0"/>
              <a:t>Training of professionals on dispensing steps, patients handling and counseling to increase patients knowledge on prescribed medicines’ use  to improve adherence </a:t>
            </a:r>
          </a:p>
          <a:p>
            <a:pPr>
              <a:buFont typeface="Arial" charset="0"/>
              <a:buNone/>
            </a:pPr>
            <a:r>
              <a:rPr lang="en-US" altLang="en-US" sz="2500" b="1" dirty="0" smtClean="0"/>
              <a:t>7. Legal instruments supporting the implementation</a:t>
            </a:r>
          </a:p>
          <a:p>
            <a:pPr lvl="1"/>
            <a:r>
              <a:rPr lang="en-US" altLang="en-US" sz="2300" dirty="0" smtClean="0"/>
              <a:t>APTS implementation requires legal backup</a:t>
            </a:r>
            <a:endParaRPr lang="en-US" altLang="en-US" dirty="0" smtClean="0"/>
          </a:p>
          <a:p>
            <a:pPr>
              <a:defRPr/>
            </a:pPr>
            <a:endParaRPr lang="en-US" altLang="en-US" sz="2500" dirty="0" smtClean="0"/>
          </a:p>
          <a:p>
            <a:pPr>
              <a:buFont typeface="Arial" charset="0"/>
              <a:buNone/>
              <a:defRPr/>
            </a:pPr>
            <a:endParaRPr lang="en-US" dirty="0"/>
          </a:p>
          <a:p>
            <a:pPr marL="0" indent="0">
              <a:buFont typeface="Arial" charset="0"/>
              <a:buNone/>
              <a:defRPr/>
            </a:pPr>
            <a:endParaRPr lang="en-US" altLang="en-US" dirty="0" smtClean="0"/>
          </a:p>
          <a:p>
            <a:pPr marL="0" indent="0">
              <a:buFont typeface="Arial" charset="0"/>
              <a:buNone/>
              <a:defRPr/>
            </a:pPr>
            <a:endParaRPr lang="en-US" altLang="en-US" dirty="0" smtClean="0"/>
          </a:p>
          <a:p>
            <a:pPr marL="0" indent="0">
              <a:buFont typeface="Arial" charset="0"/>
              <a:buNone/>
              <a:defRPr/>
            </a:pPr>
            <a:endParaRPr lang="en-US" dirty="0"/>
          </a:p>
        </p:txBody>
      </p:sp>
      <p:sp>
        <p:nvSpPr>
          <p:cNvPr id="4" name="Date Placeholder 3"/>
          <p:cNvSpPr>
            <a:spLocks noGrp="1"/>
          </p:cNvSpPr>
          <p:nvPr>
            <p:ph type="dt" sz="half" idx="10"/>
          </p:nvPr>
        </p:nvSpPr>
        <p:spPr/>
        <p:txBody>
          <a:bodyPr/>
          <a:lstStyle/>
          <a:p>
            <a:fld id="{5C0D1D7C-C9B1-4175-AB96-1E76C0E810C7}"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220</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2084778144"/>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152400"/>
            <a:ext cx="8534400" cy="685800"/>
          </a:xfrm>
        </p:spPr>
        <p:txBody>
          <a:bodyPr/>
          <a:lstStyle/>
          <a:p>
            <a:r>
              <a:rPr lang="en-US" altLang="en-US" sz="3600" dirty="0" smtClean="0">
                <a:cs typeface="Arial" charset="0"/>
              </a:rPr>
              <a:t>Benefits of implementing APTS</a:t>
            </a:r>
          </a:p>
        </p:txBody>
      </p:sp>
      <p:sp>
        <p:nvSpPr>
          <p:cNvPr id="17411" name="Content Placeholder 2"/>
          <p:cNvSpPr>
            <a:spLocks noGrp="1"/>
          </p:cNvSpPr>
          <p:nvPr>
            <p:ph idx="1"/>
          </p:nvPr>
        </p:nvSpPr>
        <p:spPr>
          <a:xfrm>
            <a:off x="228600" y="1066800"/>
            <a:ext cx="8686800" cy="5638800"/>
          </a:xfrm>
        </p:spPr>
        <p:txBody>
          <a:bodyPr/>
          <a:lstStyle/>
          <a:p>
            <a:pPr>
              <a:buFont typeface="Wingdings" pitchFamily="2" charset="2"/>
              <a:buChar char="§"/>
            </a:pPr>
            <a:r>
              <a:rPr lang="en-US" altLang="en-US" sz="2600" dirty="0" smtClean="0"/>
              <a:t>Several benefits in improving access to pharmaceuticals and quality of services</a:t>
            </a:r>
          </a:p>
          <a:p>
            <a:pPr lvl="1"/>
            <a:r>
              <a:rPr lang="en-US" altLang="en-US" sz="2500" dirty="0" smtClean="0"/>
              <a:t>Efficient budget utilization through SSA, ABC/VEN reconciliation</a:t>
            </a:r>
          </a:p>
          <a:p>
            <a:pPr lvl="1"/>
            <a:r>
              <a:rPr lang="en-US" altLang="en-US" sz="2500" dirty="0" smtClean="0"/>
              <a:t>Informed decision-making</a:t>
            </a:r>
          </a:p>
          <a:p>
            <a:pPr lvl="1"/>
            <a:r>
              <a:rPr lang="en-US" altLang="en-US" sz="2500" dirty="0" smtClean="0"/>
              <a:t>Increase hospital revenue, minimize wastage</a:t>
            </a:r>
          </a:p>
          <a:p>
            <a:pPr lvl="1"/>
            <a:r>
              <a:rPr lang="en-US" altLang="en-US" sz="2500" dirty="0" smtClean="0"/>
              <a:t>Improve availability and affordability of medicines</a:t>
            </a:r>
          </a:p>
          <a:p>
            <a:pPr lvl="1"/>
            <a:r>
              <a:rPr lang="en-US" altLang="en-US" sz="2500" dirty="0" smtClean="0"/>
              <a:t>Identify and prevent loss, theft, pilferage</a:t>
            </a:r>
          </a:p>
          <a:p>
            <a:pPr lvl="1"/>
            <a:endParaRPr lang="en-US" altLang="en-US" sz="2500" dirty="0" smtClean="0"/>
          </a:p>
        </p:txBody>
      </p:sp>
      <p:sp>
        <p:nvSpPr>
          <p:cNvPr id="4" name="Date Placeholder 3"/>
          <p:cNvSpPr>
            <a:spLocks noGrp="1"/>
          </p:cNvSpPr>
          <p:nvPr>
            <p:ph type="dt" sz="half" idx="10"/>
          </p:nvPr>
        </p:nvSpPr>
        <p:spPr/>
        <p:txBody>
          <a:bodyPr/>
          <a:lstStyle/>
          <a:p>
            <a:fld id="{1BE65896-FBA6-43A5-817D-F0F6EAFCBD78}"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221</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2874650153"/>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0"/>
            <a:ext cx="8534400" cy="609600"/>
          </a:xfrm>
        </p:spPr>
        <p:txBody>
          <a:bodyPr>
            <a:normAutofit fontScale="90000"/>
          </a:bodyPr>
          <a:lstStyle/>
          <a:p>
            <a:r>
              <a:rPr lang="en-US" altLang="en-US" smtClean="0">
                <a:cs typeface="Arial" charset="0"/>
              </a:rPr>
              <a:t>Benefits …</a:t>
            </a:r>
          </a:p>
        </p:txBody>
      </p:sp>
      <p:sp>
        <p:nvSpPr>
          <p:cNvPr id="18435" name="Content Placeholder 2"/>
          <p:cNvSpPr>
            <a:spLocks noGrp="1"/>
          </p:cNvSpPr>
          <p:nvPr>
            <p:ph idx="1"/>
          </p:nvPr>
        </p:nvSpPr>
        <p:spPr>
          <a:xfrm>
            <a:off x="304800" y="762000"/>
            <a:ext cx="8686800" cy="5943600"/>
          </a:xfrm>
        </p:spPr>
        <p:txBody>
          <a:bodyPr/>
          <a:lstStyle/>
          <a:p>
            <a:pPr marL="341313" lvl="1" indent="-341313"/>
            <a:r>
              <a:rPr lang="en-US" altLang="en-US" sz="2800" smtClean="0"/>
              <a:t>Enables allocation of pharmacy workforce based on workload</a:t>
            </a:r>
          </a:p>
          <a:p>
            <a:pPr marL="341313" lvl="1" indent="-341313"/>
            <a:r>
              <a:rPr lang="en-US" altLang="en-US" sz="2800" smtClean="0"/>
              <a:t>Creates transparent, accountable and auditable system</a:t>
            </a:r>
          </a:p>
          <a:p>
            <a:pPr marL="341313" lvl="1" indent="-341313"/>
            <a:r>
              <a:rPr lang="en-US" altLang="en-US" sz="2800" smtClean="0"/>
              <a:t>Enables transparent performance evaluation (BSC)</a:t>
            </a:r>
          </a:p>
          <a:p>
            <a:pPr marL="341313" lvl="1" indent="-341313"/>
            <a:r>
              <a:rPr lang="en-US" altLang="en-US" sz="2800" smtClean="0"/>
              <a:t>Improves patient satisfaction through improved service quality, improved work flow and product availability</a:t>
            </a:r>
          </a:p>
          <a:p>
            <a:pPr marL="341313" lvl="1" indent="-341313"/>
            <a:r>
              <a:rPr lang="en-US" altLang="en-US" sz="2800" smtClean="0"/>
              <a:t>Facilitates the implementation of EHRIG Pharmacy Chapter Operational Standards</a:t>
            </a:r>
          </a:p>
        </p:txBody>
      </p:sp>
      <p:sp>
        <p:nvSpPr>
          <p:cNvPr id="4" name="Date Placeholder 3"/>
          <p:cNvSpPr>
            <a:spLocks noGrp="1"/>
          </p:cNvSpPr>
          <p:nvPr>
            <p:ph type="dt" sz="half" idx="10"/>
          </p:nvPr>
        </p:nvSpPr>
        <p:spPr/>
        <p:txBody>
          <a:bodyPr/>
          <a:lstStyle/>
          <a:p>
            <a:fld id="{88D514EE-3D06-4175-AA78-8BE1E5D16E1A}"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222</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3502532920"/>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38100"/>
            <a:ext cx="8229600" cy="457200"/>
          </a:xfrm>
        </p:spPr>
        <p:txBody>
          <a:bodyPr>
            <a:normAutofit fontScale="90000"/>
          </a:bodyPr>
          <a:lstStyle/>
          <a:p>
            <a:r>
              <a:rPr lang="en-US" altLang="en-US" sz="3200" smtClean="0">
                <a:cs typeface="Arial" charset="0"/>
              </a:rPr>
              <a:t>Benefits of APTS …</a:t>
            </a:r>
          </a:p>
        </p:txBody>
      </p:sp>
      <p:sp>
        <p:nvSpPr>
          <p:cNvPr id="22531" name="Content Placeholder 2"/>
          <p:cNvSpPr>
            <a:spLocks noGrp="1"/>
          </p:cNvSpPr>
          <p:nvPr>
            <p:ph idx="1"/>
          </p:nvPr>
        </p:nvSpPr>
        <p:spPr>
          <a:xfrm>
            <a:off x="228600" y="609600"/>
            <a:ext cx="8686800" cy="5715000"/>
          </a:xfrm>
        </p:spPr>
        <p:txBody>
          <a:bodyPr/>
          <a:lstStyle/>
          <a:p>
            <a:pPr marL="0" indent="0">
              <a:buFont typeface="Arial" charset="0"/>
              <a:buNone/>
            </a:pPr>
            <a:r>
              <a:rPr lang="en-US" altLang="en-US" smtClean="0"/>
              <a:t>Key result areas of APTS</a:t>
            </a:r>
          </a:p>
          <a:p>
            <a:pPr marL="0" indent="0">
              <a:buFont typeface="Arial" charset="0"/>
              <a:buNone/>
            </a:pPr>
            <a:endParaRPr lang="en-US" altLang="en-US" smtClean="0"/>
          </a:p>
        </p:txBody>
      </p:sp>
      <p:graphicFrame>
        <p:nvGraphicFramePr>
          <p:cNvPr id="4" name="Diagram 3"/>
          <p:cNvGraphicFramePr/>
          <p:nvPr/>
        </p:nvGraphicFramePr>
        <p:xfrm>
          <a:off x="533400" y="1143000"/>
          <a:ext cx="8153399"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F1057C51-ACD3-48BE-9F0E-17310CB7A253}" type="datetime1">
              <a:rPr lang="en-US" smtClean="0"/>
              <a:t>4/25/2020</a:t>
            </a:fld>
            <a:endParaRPr lang="en-US"/>
          </a:p>
        </p:txBody>
      </p:sp>
      <p:sp>
        <p:nvSpPr>
          <p:cNvPr id="6" name="Slide Number Placeholder 5"/>
          <p:cNvSpPr>
            <a:spLocks noGrp="1"/>
          </p:cNvSpPr>
          <p:nvPr>
            <p:ph type="sldNum" sz="quarter" idx="12"/>
          </p:nvPr>
        </p:nvSpPr>
        <p:spPr/>
        <p:txBody>
          <a:bodyPr/>
          <a:lstStyle/>
          <a:p>
            <a:fld id="{3F628AEB-CAD5-41DD-A84D-33B2358BD256}" type="slidenum">
              <a:rPr lang="en-US" smtClean="0"/>
              <a:pPr/>
              <a:t>223</a:t>
            </a:fld>
            <a:endParaRPr lang="en-US"/>
          </a:p>
        </p:txBody>
      </p:sp>
      <p:sp>
        <p:nvSpPr>
          <p:cNvPr id="7" name="Footer Placeholder 6"/>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291735897"/>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274638"/>
            <a:ext cx="8382000" cy="639762"/>
          </a:xfrm>
        </p:spPr>
        <p:txBody>
          <a:bodyPr>
            <a:normAutofit fontScale="90000"/>
          </a:bodyPr>
          <a:lstStyle/>
          <a:p>
            <a:r>
              <a:rPr lang="en-US" altLang="en-US" sz="3600" smtClean="0">
                <a:cs typeface="Arial" charset="0"/>
              </a:rPr>
              <a:t>APTS practical experience</a:t>
            </a:r>
          </a:p>
        </p:txBody>
      </p:sp>
      <p:sp>
        <p:nvSpPr>
          <p:cNvPr id="23555" name="Content Placeholder 2"/>
          <p:cNvSpPr>
            <a:spLocks noGrp="1"/>
          </p:cNvSpPr>
          <p:nvPr>
            <p:ph idx="1"/>
          </p:nvPr>
        </p:nvSpPr>
        <p:spPr>
          <a:xfrm>
            <a:off x="304800" y="1143000"/>
            <a:ext cx="8534400" cy="5334000"/>
          </a:xfrm>
        </p:spPr>
        <p:txBody>
          <a:bodyPr/>
          <a:lstStyle/>
          <a:p>
            <a:r>
              <a:rPr lang="en-US" altLang="en-US" smtClean="0"/>
              <a:t>APTS is showing improvement in </a:t>
            </a:r>
          </a:p>
          <a:p>
            <a:pPr lvl="1"/>
            <a:r>
              <a:rPr lang="en-US" altLang="en-US" smtClean="0"/>
              <a:t>pharmacy workforce allocation, </a:t>
            </a:r>
          </a:p>
          <a:p>
            <a:pPr lvl="1"/>
            <a:r>
              <a:rPr lang="en-US" altLang="en-US" smtClean="0"/>
              <a:t>improved drug availability, </a:t>
            </a:r>
          </a:p>
          <a:p>
            <a:pPr lvl="1"/>
            <a:r>
              <a:rPr lang="en-US" altLang="en-US" smtClean="0"/>
              <a:t>budget utilization and patient satisfaction, and</a:t>
            </a:r>
          </a:p>
          <a:p>
            <a:pPr lvl="1"/>
            <a:r>
              <a:rPr lang="en-US" altLang="en-US" smtClean="0"/>
              <a:t>reduced wastage. </a:t>
            </a:r>
          </a:p>
          <a:p>
            <a:r>
              <a:rPr lang="en-US" altLang="en-US" smtClean="0"/>
              <a:t>Specific cases of some hospitals that are implementing APTS are presented below </a:t>
            </a:r>
          </a:p>
          <a:p>
            <a:endParaRPr lang="en-US" altLang="en-US" smtClean="0"/>
          </a:p>
        </p:txBody>
      </p:sp>
      <p:sp>
        <p:nvSpPr>
          <p:cNvPr id="4" name="Date Placeholder 3"/>
          <p:cNvSpPr>
            <a:spLocks noGrp="1"/>
          </p:cNvSpPr>
          <p:nvPr>
            <p:ph type="dt" sz="half" idx="10"/>
          </p:nvPr>
        </p:nvSpPr>
        <p:spPr/>
        <p:txBody>
          <a:bodyPr/>
          <a:lstStyle/>
          <a:p>
            <a:fld id="{28F58A3D-AC21-4409-810B-18CAF5C43676}"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224</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261480867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152400"/>
            <a:ext cx="8229600" cy="5973763"/>
          </a:xfrm>
        </p:spPr>
        <p:txBody>
          <a:bodyPr/>
          <a:lstStyle/>
          <a:p>
            <a:pPr marL="0" indent="0" eaLnBrk="1" hangingPunct="1">
              <a:buFont typeface="Arial" charset="0"/>
              <a:buNone/>
            </a:pPr>
            <a:r>
              <a:rPr lang="en-US" altLang="en-US" b="1" smtClean="0"/>
              <a:t>Improved Patient Satisfaction:</a:t>
            </a:r>
          </a:p>
        </p:txBody>
      </p:sp>
      <p:sp>
        <p:nvSpPr>
          <p:cNvPr id="24579"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en-US" altLang="en-US">
              <a:cs typeface="Times New Roman" pitchFamily="18" charset="0"/>
            </a:endParaRPr>
          </a:p>
        </p:txBody>
      </p:sp>
      <p:graphicFrame>
        <p:nvGraphicFramePr>
          <p:cNvPr id="5" name="Chart 4"/>
          <p:cNvGraphicFramePr/>
          <p:nvPr/>
        </p:nvGraphicFramePr>
        <p:xfrm>
          <a:off x="381000" y="762000"/>
          <a:ext cx="84582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6" name="Date Placeholder 5"/>
          <p:cNvSpPr>
            <a:spLocks noGrp="1"/>
          </p:cNvSpPr>
          <p:nvPr>
            <p:ph type="dt" sz="half" idx="10"/>
          </p:nvPr>
        </p:nvSpPr>
        <p:spPr/>
        <p:txBody>
          <a:bodyPr/>
          <a:lstStyle/>
          <a:p>
            <a:fld id="{A8B7DD74-9526-445D-860B-56664084B7DE}" type="datetime1">
              <a:rPr lang="en-US" smtClean="0"/>
              <a:t>4/25/2020</a:t>
            </a:fld>
            <a:endParaRPr lang="en-US"/>
          </a:p>
        </p:txBody>
      </p:sp>
      <p:sp>
        <p:nvSpPr>
          <p:cNvPr id="7" name="Slide Number Placeholder 6"/>
          <p:cNvSpPr>
            <a:spLocks noGrp="1"/>
          </p:cNvSpPr>
          <p:nvPr>
            <p:ph type="sldNum" sz="quarter" idx="12"/>
          </p:nvPr>
        </p:nvSpPr>
        <p:spPr/>
        <p:txBody>
          <a:bodyPr/>
          <a:lstStyle/>
          <a:p>
            <a:fld id="{3F628AEB-CAD5-41DD-A84D-33B2358BD256}" type="slidenum">
              <a:rPr lang="en-US" smtClean="0"/>
              <a:pPr/>
              <a:t>225</a:t>
            </a:fld>
            <a:endParaRPr lang="en-US"/>
          </a:p>
        </p:txBody>
      </p:sp>
      <p:sp>
        <p:nvSpPr>
          <p:cNvPr id="8" name="Footer Placeholder 7"/>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1027190492"/>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304800"/>
            <a:ext cx="8229600" cy="609600"/>
          </a:xfrm>
        </p:spPr>
        <p:txBody>
          <a:bodyPr/>
          <a:lstStyle/>
          <a:p>
            <a:pPr eaLnBrk="1" hangingPunct="1"/>
            <a:r>
              <a:rPr lang="en-US" altLang="en-US" sz="2400" smtClean="0">
                <a:cs typeface="Arial" charset="0"/>
              </a:rPr>
              <a:t>Reduced wastage rate </a:t>
            </a:r>
            <a:endParaRPr lang="en-US" altLang="en-US" sz="1100" smtClean="0">
              <a:cs typeface="Arial" charset="0"/>
            </a:endParaRPr>
          </a:p>
        </p:txBody>
      </p:sp>
      <p:graphicFrame>
        <p:nvGraphicFramePr>
          <p:cNvPr id="4" name="Content Placeholder 3"/>
          <p:cNvGraphicFramePr>
            <a:graphicFrameLocks noGrp="1"/>
          </p:cNvGraphicFramePr>
          <p:nvPr>
            <p:ph idx="1"/>
          </p:nvPr>
        </p:nvGraphicFramePr>
        <p:xfrm>
          <a:off x="457200" y="1066800"/>
          <a:ext cx="8229600" cy="5059363"/>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fld id="{529B8DFA-FE2E-4989-9DFB-937AF30A5ADA}" type="datetime1">
              <a:rPr lang="en-US" smtClean="0"/>
              <a:t>4/25/2020</a:t>
            </a:fld>
            <a:endParaRPr lang="en-US"/>
          </a:p>
        </p:txBody>
      </p:sp>
      <p:sp>
        <p:nvSpPr>
          <p:cNvPr id="6" name="Slide Number Placeholder 5"/>
          <p:cNvSpPr>
            <a:spLocks noGrp="1"/>
          </p:cNvSpPr>
          <p:nvPr>
            <p:ph type="sldNum" sz="quarter" idx="12"/>
          </p:nvPr>
        </p:nvSpPr>
        <p:spPr/>
        <p:txBody>
          <a:bodyPr/>
          <a:lstStyle/>
          <a:p>
            <a:fld id="{3F628AEB-CAD5-41DD-A84D-33B2358BD256}" type="slidenum">
              <a:rPr lang="en-US" smtClean="0"/>
              <a:pPr/>
              <a:t>226</a:t>
            </a:fld>
            <a:endParaRPr lang="en-US"/>
          </a:p>
        </p:txBody>
      </p:sp>
      <p:sp>
        <p:nvSpPr>
          <p:cNvPr id="7" name="Footer Placeholder 6"/>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2563875059"/>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ltLang="en-US" smtClean="0">
              <a:cs typeface="Arial" charset="0"/>
            </a:endParaRPr>
          </a:p>
        </p:txBody>
      </p:sp>
      <p:pic>
        <p:nvPicPr>
          <p:cNvPr id="27651" name="Content Placeholder 3"/>
          <p:cNvPicPr>
            <a:picLocks noGrp="1"/>
          </p:cNvPicPr>
          <p:nvPr>
            <p:ph idx="1"/>
          </p:nvPr>
        </p:nvPicPr>
        <p:blipFill>
          <a:blip r:embed="rId2"/>
          <a:srcRect t="10904" b="12943"/>
          <a:stretch>
            <a:fillRect/>
          </a:stretch>
        </p:blipFill>
        <p:spPr>
          <a:xfrm>
            <a:off x="1143000" y="1295400"/>
            <a:ext cx="4114800" cy="2209800"/>
          </a:xfrm>
        </p:spPr>
      </p:pic>
      <p:pic>
        <p:nvPicPr>
          <p:cNvPr id="27652" name="Picture 4"/>
          <p:cNvPicPr>
            <a:picLocks noChangeAspect="1" noChangeArrowheads="1"/>
          </p:cNvPicPr>
          <p:nvPr/>
        </p:nvPicPr>
        <p:blipFill>
          <a:blip r:embed="rId3"/>
          <a:srcRect t="9785" b="8716"/>
          <a:stretch>
            <a:fillRect/>
          </a:stretch>
        </p:blipFill>
        <p:spPr bwMode="auto">
          <a:xfrm>
            <a:off x="990600" y="3505200"/>
            <a:ext cx="5080000" cy="310515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6D73352E-1AF6-4F0E-8372-EAF3D0234153}" type="datetime1">
              <a:rPr lang="en-US" smtClean="0"/>
              <a:t>4/25/2020</a:t>
            </a:fld>
            <a:endParaRPr lang="en-US"/>
          </a:p>
        </p:txBody>
      </p:sp>
      <p:sp>
        <p:nvSpPr>
          <p:cNvPr id="6" name="Slide Number Placeholder 5"/>
          <p:cNvSpPr>
            <a:spLocks noGrp="1"/>
          </p:cNvSpPr>
          <p:nvPr>
            <p:ph type="sldNum" sz="quarter" idx="12"/>
          </p:nvPr>
        </p:nvSpPr>
        <p:spPr/>
        <p:txBody>
          <a:bodyPr/>
          <a:lstStyle/>
          <a:p>
            <a:fld id="{3F628AEB-CAD5-41DD-A84D-33B2358BD256}" type="slidenum">
              <a:rPr lang="en-US" smtClean="0"/>
              <a:pPr/>
              <a:t>227</a:t>
            </a:fld>
            <a:endParaRPr lang="en-US"/>
          </a:p>
        </p:txBody>
      </p:sp>
      <p:sp>
        <p:nvSpPr>
          <p:cNvPr id="7" name="Footer Placeholder 6"/>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1519583262"/>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 Integrated Pharmaceutical Logistic System (IPLS)</a:t>
            </a:r>
            <a:endParaRPr lang="en-US" dirty="0"/>
          </a:p>
        </p:txBody>
      </p:sp>
      <p:sp>
        <p:nvSpPr>
          <p:cNvPr id="3" name="Subtitle 2"/>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fld id="{2CF1433C-EB2E-4F3F-882B-78418A77E88F}"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228</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738260802"/>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IPLS….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Pharmaceuticals Fund and Supply Agency (PFSA) was established in 2007 by Proclamation No. 553/2007 based on the Pharmaceuticals Logistics Master Plan (PLMP). </a:t>
            </a:r>
          </a:p>
          <a:p>
            <a:r>
              <a:rPr lang="en-US" dirty="0" smtClean="0"/>
              <a:t>The Agency is mandated to avail affordable and quality pharmaceuticals sustainably to all public health facilities and ensure their rational use. </a:t>
            </a:r>
          </a:p>
          <a:p>
            <a:r>
              <a:rPr lang="en-US" dirty="0" smtClean="0"/>
              <a:t>So as to execute its mandate in the area of pharmaceuticals supply in an efficient and effective manner, </a:t>
            </a:r>
            <a:r>
              <a:rPr lang="en-US" dirty="0" smtClean="0">
                <a:solidFill>
                  <a:srgbClr val="FF0000"/>
                </a:solidFill>
              </a:rPr>
              <a:t>integrated pharmaceuticals logistics system (IPLS) has been developed and implemented since 2010</a:t>
            </a:r>
            <a:r>
              <a:rPr lang="en-US" dirty="0" smtClean="0"/>
              <a:t>. </a:t>
            </a:r>
            <a:endParaRPr lang="en-US" dirty="0"/>
          </a:p>
        </p:txBody>
      </p:sp>
      <p:sp>
        <p:nvSpPr>
          <p:cNvPr id="4" name="Date Placeholder 3"/>
          <p:cNvSpPr>
            <a:spLocks noGrp="1"/>
          </p:cNvSpPr>
          <p:nvPr>
            <p:ph type="dt" sz="half" idx="10"/>
          </p:nvPr>
        </p:nvSpPr>
        <p:spPr/>
        <p:txBody>
          <a:bodyPr/>
          <a:lstStyle/>
          <a:p>
            <a:fld id="{D2F15202-8D8B-4679-BABC-34D13FB84CCA}"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229</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673727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steps in drug selection</a:t>
            </a:r>
            <a:endParaRPr lang="en-US" b="1" dirty="0"/>
          </a:p>
        </p:txBody>
      </p:sp>
      <p:sp>
        <p:nvSpPr>
          <p:cNvPr id="3" name="Content Placeholder 2"/>
          <p:cNvSpPr>
            <a:spLocks noGrp="1"/>
          </p:cNvSpPr>
          <p:nvPr>
            <p:ph idx="1"/>
          </p:nvPr>
        </p:nvSpPr>
        <p:spPr/>
        <p:txBody>
          <a:bodyPr>
            <a:normAutofit fontScale="85000" lnSpcReduction="10000"/>
          </a:bodyPr>
          <a:lstStyle/>
          <a:p>
            <a:pPr lvl="0"/>
            <a:r>
              <a:rPr lang="en-US" dirty="0" smtClean="0"/>
              <a:t>Establish Drug Selection Committee</a:t>
            </a:r>
          </a:p>
          <a:p>
            <a:pPr lvl="0"/>
            <a:r>
              <a:rPr lang="en-US" dirty="0" smtClean="0"/>
              <a:t>Determine the prevalent health problems and patient characteristics</a:t>
            </a:r>
          </a:p>
          <a:p>
            <a:pPr lvl="0"/>
            <a:r>
              <a:rPr lang="en-US" dirty="0" smtClean="0"/>
              <a:t>Decide which health problems may be treated at the level of drug selection</a:t>
            </a:r>
          </a:p>
          <a:p>
            <a:pPr lvl="0"/>
            <a:r>
              <a:rPr lang="en-US" dirty="0" smtClean="0"/>
              <a:t>Choose the drugs to be used for the health problems</a:t>
            </a:r>
          </a:p>
          <a:p>
            <a:pPr lvl="0"/>
            <a:r>
              <a:rPr lang="en-US" dirty="0" smtClean="0"/>
              <a:t>Structure the list</a:t>
            </a:r>
          </a:p>
          <a:p>
            <a:pPr lvl="0"/>
            <a:r>
              <a:rPr lang="en-US" dirty="0" smtClean="0"/>
              <a:t>Introducing the list of drugs to health professionals of institution and other concerned bodies</a:t>
            </a:r>
          </a:p>
          <a:p>
            <a:pPr lvl="0"/>
            <a:r>
              <a:rPr lang="en-US" dirty="0" smtClean="0"/>
              <a:t>Updating the list of drugs</a:t>
            </a:r>
          </a:p>
          <a:p>
            <a:endParaRPr lang="en-US" dirty="0"/>
          </a:p>
        </p:txBody>
      </p:sp>
      <p:sp>
        <p:nvSpPr>
          <p:cNvPr id="4" name="Date Placeholder 3"/>
          <p:cNvSpPr>
            <a:spLocks noGrp="1"/>
          </p:cNvSpPr>
          <p:nvPr>
            <p:ph type="dt" sz="half" idx="10"/>
          </p:nvPr>
        </p:nvSpPr>
        <p:spPr/>
        <p:txBody>
          <a:bodyPr/>
          <a:lstStyle/>
          <a:p>
            <a:fld id="{9C36763A-B041-4F33-9E87-18D037E82BE2}"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1CD2F681-1A86-4E8F-BCBD-B1ED175AC95E}" type="slidenum">
              <a:rPr lang="en-US" smtClean="0"/>
              <a:pPr/>
              <a:t>23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IPLS is the term applied to the single pharmaceuticals reporting and distribution system based on the overall mandate and scope of the PFSA. </a:t>
            </a:r>
          </a:p>
          <a:p>
            <a:r>
              <a:rPr lang="en-US" dirty="0" smtClean="0"/>
              <a:t>It aims to ensure that patients always get pharmaceuticals they need. </a:t>
            </a:r>
          </a:p>
          <a:p>
            <a:r>
              <a:rPr lang="en-US" dirty="0" smtClean="0"/>
              <a:t>The IPLS integrates the management of essential pharmaceuticals including the following pharmaceuticals that were used to be managed vertically: </a:t>
            </a:r>
            <a:r>
              <a:rPr lang="en-US" dirty="0" smtClean="0">
                <a:solidFill>
                  <a:srgbClr val="FF0000"/>
                </a:solidFill>
              </a:rPr>
              <a:t>HIV/AIDS, Malaria, TB and Leprosy, EPI, MCH and purchased essential drugs</a:t>
            </a:r>
            <a:endParaRPr lang="en-US" dirty="0"/>
          </a:p>
        </p:txBody>
      </p:sp>
      <p:sp>
        <p:nvSpPr>
          <p:cNvPr id="4" name="Date Placeholder 3"/>
          <p:cNvSpPr>
            <a:spLocks noGrp="1"/>
          </p:cNvSpPr>
          <p:nvPr>
            <p:ph type="dt" sz="half" idx="10"/>
          </p:nvPr>
        </p:nvSpPr>
        <p:spPr/>
        <p:txBody>
          <a:bodyPr/>
          <a:lstStyle/>
          <a:p>
            <a:fld id="{C8792A0F-F7B6-436B-A7E3-9804A160B059}"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230</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3041731795"/>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IPLS</a:t>
            </a:r>
            <a:endParaRPr lang="en-US" dirty="0"/>
          </a:p>
        </p:txBody>
      </p:sp>
      <p:sp>
        <p:nvSpPr>
          <p:cNvPr id="3" name="Content Placeholder 2"/>
          <p:cNvSpPr>
            <a:spLocks noGrp="1"/>
          </p:cNvSpPr>
          <p:nvPr>
            <p:ph idx="1"/>
          </p:nvPr>
        </p:nvSpPr>
        <p:spPr/>
        <p:txBody>
          <a:bodyPr/>
          <a:lstStyle/>
          <a:p>
            <a:r>
              <a:rPr lang="en-US" dirty="0" smtClean="0"/>
              <a:t>It is the primary mechanism through which all public health facilities obtain essential and vital pharmaceuticals. </a:t>
            </a:r>
          </a:p>
          <a:p>
            <a:r>
              <a:rPr lang="en-US" dirty="0" smtClean="0"/>
              <a:t>Products included on the National pharmaceuticals procurement List (NPPL) are supplied and managed through the IPLS.</a:t>
            </a:r>
            <a:endParaRPr lang="en-US" dirty="0"/>
          </a:p>
        </p:txBody>
      </p:sp>
      <p:sp>
        <p:nvSpPr>
          <p:cNvPr id="4" name="Date Placeholder 3"/>
          <p:cNvSpPr>
            <a:spLocks noGrp="1"/>
          </p:cNvSpPr>
          <p:nvPr>
            <p:ph type="dt" sz="half" idx="10"/>
          </p:nvPr>
        </p:nvSpPr>
        <p:spPr/>
        <p:txBody>
          <a:bodyPr/>
          <a:lstStyle/>
          <a:p>
            <a:fld id="{51145849-5C34-4D44-9E23-AD612E400161}"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231</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3877384092"/>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flow in IPLS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FF0000"/>
                </a:solidFill>
              </a:rPr>
              <a:t>hospitals and health </a:t>
            </a:r>
            <a:r>
              <a:rPr lang="en-US" dirty="0" err="1" smtClean="0">
                <a:solidFill>
                  <a:srgbClr val="FF0000"/>
                </a:solidFill>
              </a:rPr>
              <a:t>centres</a:t>
            </a:r>
            <a:r>
              <a:rPr lang="en-US" dirty="0" smtClean="0">
                <a:solidFill>
                  <a:srgbClr val="FF0000"/>
                </a:solidFill>
              </a:rPr>
              <a:t> </a:t>
            </a:r>
            <a:r>
              <a:rPr lang="en-US" dirty="0" smtClean="0"/>
              <a:t>order Program pharmaceuticals </a:t>
            </a:r>
            <a:r>
              <a:rPr lang="en-US" dirty="0" smtClean="0">
                <a:solidFill>
                  <a:srgbClr val="FF0000"/>
                </a:solidFill>
              </a:rPr>
              <a:t>every two months </a:t>
            </a:r>
            <a:r>
              <a:rPr lang="en-US" dirty="0" smtClean="0"/>
              <a:t>by and delivered by PFSA to these facilities directly or indirectly. </a:t>
            </a:r>
          </a:p>
          <a:p>
            <a:pPr lvl="1"/>
            <a:r>
              <a:rPr lang="en-US" dirty="0" smtClean="0"/>
              <a:t>Direct delivery sites are facilities that receive program pharmaceuticals directly from PFSA hubs </a:t>
            </a:r>
          </a:p>
          <a:p>
            <a:pPr lvl="1"/>
            <a:r>
              <a:rPr lang="en-US" dirty="0" smtClean="0"/>
              <a:t>whereas non-direct delivery sites are health </a:t>
            </a:r>
            <a:r>
              <a:rPr lang="en-US" dirty="0" err="1" smtClean="0"/>
              <a:t>centres</a:t>
            </a:r>
            <a:r>
              <a:rPr lang="en-US" dirty="0" smtClean="0"/>
              <a:t> that receive products from PFSA hubs through </a:t>
            </a:r>
            <a:r>
              <a:rPr lang="en-US" dirty="0" err="1" smtClean="0"/>
              <a:t>Woreda</a:t>
            </a:r>
            <a:r>
              <a:rPr lang="en-US" dirty="0" smtClean="0"/>
              <a:t> Health Offices (</a:t>
            </a:r>
            <a:r>
              <a:rPr lang="en-US" dirty="0" err="1" smtClean="0"/>
              <a:t>WoHOs</a:t>
            </a:r>
            <a:r>
              <a:rPr lang="en-US" dirty="0" smtClean="0"/>
              <a:t>). </a:t>
            </a:r>
          </a:p>
          <a:p>
            <a:r>
              <a:rPr lang="en-US" dirty="0" smtClean="0">
                <a:solidFill>
                  <a:srgbClr val="FF0000"/>
                </a:solidFill>
              </a:rPr>
              <a:t>Health posts </a:t>
            </a:r>
            <a:r>
              <a:rPr lang="en-US" dirty="0" smtClean="0"/>
              <a:t>report to health </a:t>
            </a:r>
            <a:r>
              <a:rPr lang="en-US" dirty="0" err="1" smtClean="0"/>
              <a:t>centres</a:t>
            </a:r>
            <a:r>
              <a:rPr lang="en-US" dirty="0" smtClean="0"/>
              <a:t> </a:t>
            </a:r>
            <a:r>
              <a:rPr lang="en-US" dirty="0" smtClean="0">
                <a:solidFill>
                  <a:srgbClr val="FF0000"/>
                </a:solidFill>
              </a:rPr>
              <a:t>monthly</a:t>
            </a:r>
            <a:r>
              <a:rPr lang="en-US" dirty="0" smtClean="0"/>
              <a:t> and collect pharmaceuticals from those health </a:t>
            </a:r>
            <a:r>
              <a:rPr lang="en-US" dirty="0" err="1" smtClean="0"/>
              <a:t>centres</a:t>
            </a:r>
            <a:r>
              <a:rPr lang="en-US" dirty="0" smtClean="0"/>
              <a:t>; the health </a:t>
            </a:r>
            <a:r>
              <a:rPr lang="en-US" dirty="0" err="1" smtClean="0"/>
              <a:t>centres</a:t>
            </a:r>
            <a:r>
              <a:rPr lang="en-US" dirty="0" smtClean="0"/>
              <a:t> use the data in the Health Post report to calculate consumption and re-supply quantities.</a:t>
            </a:r>
            <a:endParaRPr lang="en-US" dirty="0"/>
          </a:p>
        </p:txBody>
      </p:sp>
      <p:sp>
        <p:nvSpPr>
          <p:cNvPr id="4" name="Date Placeholder 3"/>
          <p:cNvSpPr>
            <a:spLocks noGrp="1"/>
          </p:cNvSpPr>
          <p:nvPr>
            <p:ph type="dt" sz="half" idx="10"/>
          </p:nvPr>
        </p:nvSpPr>
        <p:spPr/>
        <p:txBody>
          <a:bodyPr/>
          <a:lstStyle/>
          <a:p>
            <a:fld id="{446971CF-6A6D-4480-B9CE-349DB79B667D}"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232</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645957486"/>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flow in IPLS</a:t>
            </a:r>
            <a:endParaRPr lang="en-US" dirty="0"/>
          </a:p>
        </p:txBody>
      </p:sp>
      <p:sp>
        <p:nvSpPr>
          <p:cNvPr id="3" name="Content Placeholder 2"/>
          <p:cNvSpPr>
            <a:spLocks noGrp="1"/>
          </p:cNvSpPr>
          <p:nvPr>
            <p:ph idx="1"/>
          </p:nvPr>
        </p:nvSpPr>
        <p:spPr/>
        <p:txBody>
          <a:bodyPr/>
          <a:lstStyle/>
          <a:p>
            <a:r>
              <a:rPr lang="en-US" dirty="0" smtClean="0"/>
              <a:t>For revolving drug fund (RDF) pharmaceuticals, health </a:t>
            </a:r>
            <a:r>
              <a:rPr lang="en-US" dirty="0" err="1" smtClean="0"/>
              <a:t>centres</a:t>
            </a:r>
            <a:r>
              <a:rPr lang="en-US" dirty="0" smtClean="0"/>
              <a:t> and hospitals will complete Report and Re-supply form (RRF) as per the facilities review period which can be every two month, every quarter or every six months and collect products from affiliated PFSA branch.</a:t>
            </a:r>
            <a:endParaRPr lang="en-US" dirty="0"/>
          </a:p>
        </p:txBody>
      </p:sp>
      <p:sp>
        <p:nvSpPr>
          <p:cNvPr id="4" name="Date Placeholder 3"/>
          <p:cNvSpPr>
            <a:spLocks noGrp="1"/>
          </p:cNvSpPr>
          <p:nvPr>
            <p:ph type="dt" sz="half" idx="10"/>
          </p:nvPr>
        </p:nvSpPr>
        <p:spPr/>
        <p:txBody>
          <a:bodyPr/>
          <a:lstStyle/>
          <a:p>
            <a:fld id="{61F72782-6D50-4916-AFF2-1E4930A1EEBB}"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233</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2836048580"/>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flow in IPLS</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90600" y="2005806"/>
            <a:ext cx="7848599" cy="4623594"/>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7CAB751A-6170-47AA-9BB2-CC121470951F}"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234</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3460663176"/>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levels in IPLS</a:t>
            </a:r>
            <a:endParaRPr lang="en-US" dirty="0"/>
          </a:p>
        </p:txBody>
      </p:sp>
      <p:graphicFrame>
        <p:nvGraphicFramePr>
          <p:cNvPr id="4" name="Content Placeholder 3"/>
          <p:cNvGraphicFramePr>
            <a:graphicFrameLocks noGrp="1"/>
          </p:cNvGraphicFramePr>
          <p:nvPr>
            <p:ph idx="1"/>
          </p:nvPr>
        </p:nvGraphicFramePr>
        <p:xfrm>
          <a:off x="457200" y="1600200"/>
          <a:ext cx="8229600" cy="43434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165692">
                <a:tc>
                  <a:txBody>
                    <a:bodyPr/>
                    <a:lstStyle/>
                    <a:p>
                      <a:r>
                        <a:rPr lang="en-US" dirty="0" smtClean="0"/>
                        <a:t>Level</a:t>
                      </a:r>
                      <a:endParaRPr lang="en-US" dirty="0"/>
                    </a:p>
                  </a:txBody>
                  <a:tcPr/>
                </a:tc>
                <a:tc>
                  <a:txBody>
                    <a:bodyPr/>
                    <a:lstStyle/>
                    <a:p>
                      <a:r>
                        <a:rPr lang="en-US" dirty="0" smtClean="0"/>
                        <a:t>Review period</a:t>
                      </a:r>
                      <a:endParaRPr lang="en-US" dirty="0"/>
                    </a:p>
                  </a:txBody>
                  <a:tcPr/>
                </a:tc>
                <a:tc>
                  <a:txBody>
                    <a:bodyPr/>
                    <a:lstStyle/>
                    <a:p>
                      <a:r>
                        <a:rPr lang="en-US" dirty="0" smtClean="0"/>
                        <a:t>Maximum months of stock</a:t>
                      </a:r>
                      <a:endParaRPr lang="en-US" dirty="0"/>
                    </a:p>
                  </a:txBody>
                  <a:tcPr/>
                </a:tc>
                <a:tc>
                  <a:txBody>
                    <a:bodyPr/>
                    <a:lstStyle/>
                    <a:p>
                      <a:r>
                        <a:rPr lang="en-US" dirty="0" smtClean="0"/>
                        <a:t>Minimum months of stock</a:t>
                      </a:r>
                      <a:endParaRPr lang="en-US" dirty="0"/>
                    </a:p>
                  </a:txBody>
                  <a:tcPr/>
                </a:tc>
                <a:tc>
                  <a:txBody>
                    <a:bodyPr/>
                    <a:lstStyle/>
                    <a:p>
                      <a:r>
                        <a:rPr lang="en-US" dirty="0" smtClean="0"/>
                        <a:t>Emergency order point</a:t>
                      </a:r>
                      <a:endParaRPr lang="en-US" dirty="0"/>
                    </a:p>
                  </a:txBody>
                  <a:tcPr/>
                </a:tc>
              </a:tr>
              <a:tr h="2012016">
                <a:tc>
                  <a:txBody>
                    <a:bodyPr/>
                    <a:lstStyle/>
                    <a:p>
                      <a:r>
                        <a:rPr lang="en-US" dirty="0" smtClean="0"/>
                        <a:t>Health center, hospital</a:t>
                      </a:r>
                      <a:endParaRPr lang="en-US" dirty="0"/>
                    </a:p>
                  </a:txBody>
                  <a:tcPr/>
                </a:tc>
                <a:tc>
                  <a:txBody>
                    <a:bodyPr/>
                    <a:lstStyle/>
                    <a:p>
                      <a:r>
                        <a:rPr lang="en-US" dirty="0" smtClean="0"/>
                        <a:t>Every other month</a:t>
                      </a:r>
                      <a:endParaRPr lang="en-US" dirty="0"/>
                    </a:p>
                  </a:txBody>
                  <a:tcPr/>
                </a:tc>
                <a:tc>
                  <a:txBody>
                    <a:bodyPr/>
                    <a:lstStyle/>
                    <a:p>
                      <a:r>
                        <a:rPr lang="en-US" dirty="0" smtClean="0"/>
                        <a:t>4</a:t>
                      </a:r>
                      <a:endParaRPr lang="en-US" dirty="0"/>
                    </a:p>
                  </a:txBody>
                  <a:tcPr/>
                </a:tc>
                <a:tc>
                  <a:txBody>
                    <a:bodyPr/>
                    <a:lstStyle/>
                    <a:p>
                      <a:r>
                        <a:rPr lang="en-US" dirty="0" smtClean="0"/>
                        <a:t>2</a:t>
                      </a:r>
                      <a:endParaRPr lang="en-US" dirty="0"/>
                    </a:p>
                  </a:txBody>
                  <a:tcPr/>
                </a:tc>
                <a:tc>
                  <a:txBody>
                    <a:bodyPr/>
                    <a:lstStyle/>
                    <a:p>
                      <a:r>
                        <a:rPr lang="en-US" dirty="0" smtClean="0"/>
                        <a:t>2</a:t>
                      </a:r>
                      <a:r>
                        <a:rPr lang="en-US" baseline="0" dirty="0" smtClean="0"/>
                        <a:t> weeks</a:t>
                      </a:r>
                      <a:endParaRPr lang="en-US" dirty="0"/>
                    </a:p>
                  </a:txBody>
                  <a:tcPr/>
                </a:tc>
              </a:tr>
              <a:tr h="1165692">
                <a:tc>
                  <a:txBody>
                    <a:bodyPr/>
                    <a:lstStyle/>
                    <a:p>
                      <a:r>
                        <a:rPr lang="en-US" dirty="0" smtClean="0"/>
                        <a:t>Health post</a:t>
                      </a:r>
                      <a:endParaRPr lang="en-US" dirty="0"/>
                    </a:p>
                  </a:txBody>
                  <a:tcPr/>
                </a:tc>
                <a:tc>
                  <a:txBody>
                    <a:bodyPr/>
                    <a:lstStyle/>
                    <a:p>
                      <a:r>
                        <a:rPr lang="en-US" dirty="0" smtClean="0"/>
                        <a:t>Every month</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1 week</a:t>
                      </a:r>
                      <a:endParaRPr lang="en-US" dirty="0"/>
                    </a:p>
                  </a:txBody>
                  <a:tcPr/>
                </a:tc>
              </a:tr>
            </a:tbl>
          </a:graphicData>
        </a:graphic>
      </p:graphicFrame>
      <p:sp>
        <p:nvSpPr>
          <p:cNvPr id="5" name="Date Placeholder 4"/>
          <p:cNvSpPr>
            <a:spLocks noGrp="1"/>
          </p:cNvSpPr>
          <p:nvPr>
            <p:ph type="dt" sz="half" idx="10"/>
          </p:nvPr>
        </p:nvSpPr>
        <p:spPr/>
        <p:txBody>
          <a:bodyPr/>
          <a:lstStyle/>
          <a:p>
            <a:fld id="{F2389406-0BDA-4A0B-AE8D-D2CD1BC9F79C}" type="datetime1">
              <a:rPr lang="en-US" smtClean="0"/>
              <a:t>4/25/2020</a:t>
            </a:fld>
            <a:endParaRPr lang="en-US"/>
          </a:p>
        </p:txBody>
      </p:sp>
      <p:sp>
        <p:nvSpPr>
          <p:cNvPr id="6" name="Slide Number Placeholder 5"/>
          <p:cNvSpPr>
            <a:spLocks noGrp="1"/>
          </p:cNvSpPr>
          <p:nvPr>
            <p:ph type="sldNum" sz="quarter" idx="12"/>
          </p:nvPr>
        </p:nvSpPr>
        <p:spPr/>
        <p:txBody>
          <a:bodyPr/>
          <a:lstStyle/>
          <a:p>
            <a:fld id="{3F628AEB-CAD5-41DD-A84D-33B2358BD256}" type="slidenum">
              <a:rPr lang="en-US" smtClean="0"/>
              <a:pPr/>
              <a:t>235</a:t>
            </a:fld>
            <a:endParaRPr lang="en-US"/>
          </a:p>
        </p:txBody>
      </p:sp>
      <p:sp>
        <p:nvSpPr>
          <p:cNvPr id="7" name="Footer Placeholder 6"/>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3980356818"/>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 records in IPLS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Bin Card (BC) </a:t>
            </a:r>
          </a:p>
          <a:p>
            <a:r>
              <a:rPr lang="en-US" dirty="0" smtClean="0"/>
              <a:t>Stock Record Card (SRC) </a:t>
            </a:r>
          </a:p>
          <a:p>
            <a:r>
              <a:rPr lang="en-US" dirty="0" smtClean="0"/>
              <a:t>Health Post Monthly Report and Re-supply Form (HPMRR) </a:t>
            </a:r>
          </a:p>
          <a:p>
            <a:r>
              <a:rPr lang="en-US" dirty="0" smtClean="0"/>
              <a:t>Internal Facility Report and Resupply Form (IFRR) </a:t>
            </a:r>
          </a:p>
          <a:p>
            <a:r>
              <a:rPr lang="en-US" dirty="0" smtClean="0"/>
              <a:t>Report and Requisition Form (RRF) for Program Drugs </a:t>
            </a:r>
          </a:p>
          <a:p>
            <a:r>
              <a:rPr lang="en-US" smtClean="0"/>
              <a:t>Report </a:t>
            </a:r>
            <a:r>
              <a:rPr lang="en-US" dirty="0" smtClean="0"/>
              <a:t>and Requisition Form (RRF) for RDF Drugs </a:t>
            </a:r>
          </a:p>
          <a:p>
            <a:endParaRPr lang="en-US" dirty="0" smtClean="0"/>
          </a:p>
          <a:p>
            <a:endParaRPr lang="en-US" dirty="0" smtClean="0"/>
          </a:p>
          <a:p>
            <a:endParaRPr lang="en-US" dirty="0" smtClean="0"/>
          </a:p>
        </p:txBody>
      </p:sp>
      <p:sp>
        <p:nvSpPr>
          <p:cNvPr id="4" name="Date Placeholder 3"/>
          <p:cNvSpPr>
            <a:spLocks noGrp="1"/>
          </p:cNvSpPr>
          <p:nvPr>
            <p:ph type="dt" sz="half" idx="10"/>
          </p:nvPr>
        </p:nvSpPr>
        <p:spPr/>
        <p:txBody>
          <a:bodyPr/>
          <a:lstStyle/>
          <a:p>
            <a:fld id="{935193D4-BE2A-458E-90C8-D4DF78C42D19}"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236</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3130727071"/>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fld id="{1AF659CD-D106-41F7-9376-CF86F0EAC1AB}" type="datetime1">
              <a:rPr lang="en-US" smtClean="0"/>
              <a:t>4/25/2020</a:t>
            </a:fld>
            <a:endParaRPr lang="en-US"/>
          </a:p>
        </p:txBody>
      </p:sp>
      <p:sp>
        <p:nvSpPr>
          <p:cNvPr id="5" name="Slide Number Placeholder 4"/>
          <p:cNvSpPr>
            <a:spLocks noGrp="1"/>
          </p:cNvSpPr>
          <p:nvPr>
            <p:ph type="sldNum" sz="quarter" idx="12"/>
          </p:nvPr>
        </p:nvSpPr>
        <p:spPr/>
        <p:txBody>
          <a:bodyPr/>
          <a:lstStyle/>
          <a:p>
            <a:fld id="{3F628AEB-CAD5-41DD-A84D-33B2358BD256}" type="slidenum">
              <a:rPr lang="en-US" smtClean="0"/>
              <a:pPr/>
              <a:t>237</a:t>
            </a:fld>
            <a:endParaRPr lang="en-US"/>
          </a:p>
        </p:txBody>
      </p:sp>
      <p:sp>
        <p:nvSpPr>
          <p:cNvPr id="6" name="Footer Placeholder 5"/>
          <p:cNvSpPr>
            <a:spLocks noGrp="1"/>
          </p:cNvSpPr>
          <p:nvPr>
            <p:ph type="ftr" sz="quarter" idx="11"/>
          </p:nvPr>
        </p:nvSpPr>
        <p:spPr/>
        <p:txBody>
          <a:bodyPr/>
          <a:lstStyle/>
          <a:p>
            <a:r>
              <a:rPr lang="en-US" smtClean="0"/>
              <a:t>Drug Supply Management</a:t>
            </a:r>
            <a:endParaRPr lang="en-US"/>
          </a:p>
        </p:txBody>
      </p:sp>
    </p:spTree>
    <p:extLst>
      <p:ext uri="{BB962C8B-B14F-4D97-AF65-F5344CB8AC3E}">
        <p14:creationId xmlns:p14="http://schemas.microsoft.com/office/powerpoint/2010/main" val="2324559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dirty="0" smtClean="0"/>
              <a:t>Very important:</a:t>
            </a:r>
          </a:p>
          <a:p>
            <a:endParaRPr lang="en-US" dirty="0" smtClean="0"/>
          </a:p>
          <a:p>
            <a:pPr algn="ctr">
              <a:buNone/>
            </a:pPr>
            <a:r>
              <a:rPr lang="en-US" b="1" dirty="0" smtClean="0">
                <a:solidFill>
                  <a:srgbClr val="00B0F0"/>
                </a:solidFill>
              </a:rPr>
              <a:t>Paralleling preparation of drug list with development of formulary and standard treatment guideline</a:t>
            </a:r>
            <a:endParaRPr lang="en-US" b="1" dirty="0">
              <a:solidFill>
                <a:srgbClr val="00B0F0"/>
              </a:solidFill>
            </a:endParaRPr>
          </a:p>
        </p:txBody>
      </p:sp>
      <p:sp>
        <p:nvSpPr>
          <p:cNvPr id="2" name="Date Placeholder 1"/>
          <p:cNvSpPr>
            <a:spLocks noGrp="1"/>
          </p:cNvSpPr>
          <p:nvPr>
            <p:ph type="dt" sz="half" idx="10"/>
          </p:nvPr>
        </p:nvSpPr>
        <p:spPr/>
        <p:txBody>
          <a:bodyPr/>
          <a:lstStyle/>
          <a:p>
            <a:fld id="{D273DC87-1D42-46F5-9D69-14920F506E4C}" type="datetime1">
              <a:rPr lang="en-US" smtClean="0"/>
              <a:t>4/25/2020</a:t>
            </a:fld>
            <a:endParaRPr lang="en-US"/>
          </a:p>
        </p:txBody>
      </p:sp>
      <p:sp>
        <p:nvSpPr>
          <p:cNvPr id="4" name="Footer Placeholder 3"/>
          <p:cNvSpPr>
            <a:spLocks noGrp="1"/>
          </p:cNvSpPr>
          <p:nvPr>
            <p:ph type="ftr" sz="quarter" idx="11"/>
          </p:nvPr>
        </p:nvSpPr>
        <p:spPr/>
        <p:txBody>
          <a:bodyPr/>
          <a:lstStyle/>
          <a:p>
            <a:r>
              <a:rPr lang="en-US" smtClean="0"/>
              <a:t>Drug Supply Management</a:t>
            </a:r>
            <a:endParaRPr lang="en-US"/>
          </a:p>
        </p:txBody>
      </p:sp>
      <p:sp>
        <p:nvSpPr>
          <p:cNvPr id="5" name="Slide Number Placeholder 4"/>
          <p:cNvSpPr>
            <a:spLocks noGrp="1"/>
          </p:cNvSpPr>
          <p:nvPr>
            <p:ph type="sldNum" sz="quarter" idx="12"/>
          </p:nvPr>
        </p:nvSpPr>
        <p:spPr/>
        <p:txBody>
          <a:bodyPr/>
          <a:lstStyle/>
          <a:p>
            <a:fld id="{1CD2F681-1A86-4E8F-BCBD-B1ED175AC95E}" type="slidenum">
              <a:rPr lang="en-US" smtClean="0"/>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Source of drug information</a:t>
            </a:r>
            <a:endParaRPr lang="en-US" b="1" dirty="0"/>
          </a:p>
        </p:txBody>
      </p:sp>
      <p:sp>
        <p:nvSpPr>
          <p:cNvPr id="3" name="Content Placeholder 2"/>
          <p:cNvSpPr>
            <a:spLocks noGrp="1"/>
          </p:cNvSpPr>
          <p:nvPr>
            <p:ph idx="1"/>
          </p:nvPr>
        </p:nvSpPr>
        <p:spPr/>
        <p:txBody>
          <a:bodyPr/>
          <a:lstStyle/>
          <a:p>
            <a:r>
              <a:rPr lang="en-US" dirty="0" smtClean="0"/>
              <a:t>Primary</a:t>
            </a:r>
          </a:p>
          <a:p>
            <a:endParaRPr lang="en-US" dirty="0" smtClean="0"/>
          </a:p>
          <a:p>
            <a:r>
              <a:rPr lang="en-US" dirty="0" smtClean="0"/>
              <a:t>Secondary</a:t>
            </a:r>
          </a:p>
          <a:p>
            <a:endParaRPr lang="en-US" dirty="0" smtClean="0"/>
          </a:p>
          <a:p>
            <a:r>
              <a:rPr lang="en-US" dirty="0" smtClean="0"/>
              <a:t>Tertiary </a:t>
            </a:r>
            <a:endParaRPr lang="en-US" dirty="0"/>
          </a:p>
        </p:txBody>
      </p:sp>
      <p:sp>
        <p:nvSpPr>
          <p:cNvPr id="4" name="Date Placeholder 3"/>
          <p:cNvSpPr>
            <a:spLocks noGrp="1"/>
          </p:cNvSpPr>
          <p:nvPr>
            <p:ph type="dt" sz="half" idx="10"/>
          </p:nvPr>
        </p:nvSpPr>
        <p:spPr/>
        <p:txBody>
          <a:bodyPr/>
          <a:lstStyle/>
          <a:p>
            <a:fld id="{C03B184B-4728-43E6-9E45-9AC71FDAA737}"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1CD2F681-1A86-4E8F-BCBD-B1ED175AC95E}" type="slidenum">
              <a:rPr lang="en-US" smtClean="0"/>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97562"/>
          </a:xfrm>
        </p:spPr>
        <p:txBody>
          <a:bodyPr/>
          <a:lstStyle/>
          <a:p>
            <a:r>
              <a:rPr lang="en-US" dirty="0" smtClean="0"/>
              <a:t>3.3. DRUG QUANTIFICATION</a:t>
            </a:r>
            <a:endParaRPr lang="en-US" dirty="0"/>
          </a:p>
        </p:txBody>
      </p:sp>
      <p:sp>
        <p:nvSpPr>
          <p:cNvPr id="5" name="Date Placeholder 4"/>
          <p:cNvSpPr>
            <a:spLocks noGrp="1"/>
          </p:cNvSpPr>
          <p:nvPr>
            <p:ph type="dt" sz="half" idx="10"/>
          </p:nvPr>
        </p:nvSpPr>
        <p:spPr/>
        <p:txBody>
          <a:bodyPr/>
          <a:lstStyle/>
          <a:p>
            <a:fld id="{99F432C2-46F5-444F-868A-238707A58BB3}" type="datetime1">
              <a:rPr lang="en-US" smtClean="0">
                <a:solidFill>
                  <a:prstClr val="black">
                    <a:tint val="75000"/>
                  </a:prstClr>
                </a:solidFill>
              </a:rPr>
              <a:t>4/25/2020</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07B8F-4B6E-44C2-9B43-6C0464F993AC}" type="slidenum">
              <a:rPr lang="en-US" smtClean="0">
                <a:solidFill>
                  <a:prstClr val="black">
                    <a:tint val="75000"/>
                  </a:prstClr>
                </a:solidFill>
              </a:rPr>
              <a:pPr/>
              <a:t>26</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86003664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a:t>It is the process of determining the amount of drug products needed for the purpose of procurement. </a:t>
            </a:r>
            <a:endParaRPr lang="en-US" dirty="0" smtClean="0"/>
          </a:p>
          <a:p>
            <a:endParaRPr lang="en-US" dirty="0"/>
          </a:p>
          <a:p>
            <a:r>
              <a:rPr lang="en-US" dirty="0"/>
              <a:t>Appropriate drug quantification can </a:t>
            </a:r>
            <a:r>
              <a:rPr lang="en-US" dirty="0" smtClean="0"/>
              <a:t>avoid:</a:t>
            </a:r>
          </a:p>
          <a:p>
            <a:pPr lvl="1"/>
            <a:r>
              <a:rPr lang="en-US" dirty="0" smtClean="0"/>
              <a:t> Shortage </a:t>
            </a:r>
            <a:r>
              <a:rPr lang="en-US" dirty="0"/>
              <a:t>of (out of stock) </a:t>
            </a:r>
            <a:r>
              <a:rPr lang="en-US" dirty="0" smtClean="0"/>
              <a:t>of drugs as </a:t>
            </a:r>
            <a:r>
              <a:rPr lang="en-US" dirty="0"/>
              <a:t>well as </a:t>
            </a:r>
            <a:endParaRPr lang="en-US" dirty="0" smtClean="0"/>
          </a:p>
          <a:p>
            <a:pPr lvl="1"/>
            <a:r>
              <a:rPr lang="en-US" dirty="0"/>
              <a:t>O</a:t>
            </a:r>
            <a:r>
              <a:rPr lang="en-US" dirty="0" smtClean="0"/>
              <a:t>verstock </a:t>
            </a:r>
            <a:r>
              <a:rPr lang="en-US" dirty="0"/>
              <a:t>of drugs.</a:t>
            </a:r>
          </a:p>
          <a:p>
            <a:endParaRPr lang="en-US" dirty="0"/>
          </a:p>
        </p:txBody>
      </p:sp>
      <p:sp>
        <p:nvSpPr>
          <p:cNvPr id="4" name="Date Placeholder 3"/>
          <p:cNvSpPr>
            <a:spLocks noGrp="1"/>
          </p:cNvSpPr>
          <p:nvPr>
            <p:ph type="dt" sz="half" idx="10"/>
          </p:nvPr>
        </p:nvSpPr>
        <p:spPr/>
        <p:txBody>
          <a:bodyPr/>
          <a:lstStyle/>
          <a:p>
            <a:fld id="{BDA9CB32-E7DD-4ACA-B44D-3D39224E1B65}"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27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867519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a:buNone/>
            </a:pPr>
            <a:r>
              <a:rPr lang="en-US" b="1" dirty="0"/>
              <a:t>Indicators of poor quantification:</a:t>
            </a:r>
            <a:endParaRPr lang="en-US" dirty="0"/>
          </a:p>
          <a:p>
            <a:pPr lvl="0"/>
            <a:r>
              <a:rPr lang="en-US" dirty="0"/>
              <a:t>Shortage of </a:t>
            </a:r>
            <a:r>
              <a:rPr lang="en-US" dirty="0" smtClean="0"/>
              <a:t>drugs</a:t>
            </a:r>
          </a:p>
          <a:p>
            <a:pPr lvl="0"/>
            <a:endParaRPr lang="en-US" dirty="0"/>
          </a:p>
          <a:p>
            <a:pPr lvl="0"/>
            <a:r>
              <a:rPr lang="en-US" dirty="0"/>
              <a:t>Overstocking of </a:t>
            </a:r>
            <a:r>
              <a:rPr lang="en-US" dirty="0" smtClean="0"/>
              <a:t>drugs</a:t>
            </a:r>
          </a:p>
          <a:p>
            <a:pPr lvl="0"/>
            <a:endParaRPr lang="en-US" dirty="0"/>
          </a:p>
          <a:p>
            <a:pPr lvl="0"/>
            <a:r>
              <a:rPr lang="en-US" dirty="0"/>
              <a:t>Irrational </a:t>
            </a:r>
            <a:r>
              <a:rPr lang="en-US" dirty="0" smtClean="0"/>
              <a:t>prescribing</a:t>
            </a:r>
          </a:p>
          <a:p>
            <a:pPr lvl="0"/>
            <a:endParaRPr lang="en-US" dirty="0"/>
          </a:p>
          <a:p>
            <a:pPr lvl="0"/>
            <a:r>
              <a:rPr lang="en-US" dirty="0"/>
              <a:t>Inefficient budget </a:t>
            </a:r>
            <a:r>
              <a:rPr lang="en-US" dirty="0" smtClean="0"/>
              <a:t>use</a:t>
            </a:r>
          </a:p>
          <a:p>
            <a:pPr lvl="0"/>
            <a:endParaRPr lang="en-US" dirty="0"/>
          </a:p>
          <a:p>
            <a:pPr lvl="0"/>
            <a:r>
              <a:rPr lang="en-US" dirty="0"/>
              <a:t>Suppression or distortion of demand</a:t>
            </a:r>
          </a:p>
          <a:p>
            <a:endParaRPr lang="en-US" dirty="0"/>
          </a:p>
        </p:txBody>
      </p:sp>
      <p:sp>
        <p:nvSpPr>
          <p:cNvPr id="4" name="Date Placeholder 3"/>
          <p:cNvSpPr>
            <a:spLocks noGrp="1"/>
          </p:cNvSpPr>
          <p:nvPr>
            <p:ph type="dt" sz="half" idx="10"/>
          </p:nvPr>
        </p:nvSpPr>
        <p:spPr/>
        <p:txBody>
          <a:bodyPr/>
          <a:lstStyle/>
          <a:p>
            <a:fld id="{06F8396E-BC59-40E6-B4BC-378129AA8D3B}"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28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477530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Quantification Methods</a:t>
            </a:r>
            <a:endParaRPr lang="en-US" b="1" dirty="0"/>
          </a:p>
        </p:txBody>
      </p:sp>
      <p:sp>
        <p:nvSpPr>
          <p:cNvPr id="3" name="Content Placeholder 2"/>
          <p:cNvSpPr>
            <a:spLocks noGrp="1"/>
          </p:cNvSpPr>
          <p:nvPr>
            <p:ph idx="1"/>
          </p:nvPr>
        </p:nvSpPr>
        <p:spPr/>
        <p:txBody>
          <a:bodyPr/>
          <a:lstStyle/>
          <a:p>
            <a:pPr>
              <a:buNone/>
            </a:pPr>
            <a:r>
              <a:rPr lang="en-US" dirty="0"/>
              <a:t>The four general methods for quantification are:</a:t>
            </a:r>
          </a:p>
          <a:p>
            <a:pPr lvl="0"/>
            <a:r>
              <a:rPr lang="en-US" dirty="0"/>
              <a:t>Consumption method</a:t>
            </a:r>
          </a:p>
          <a:p>
            <a:pPr lvl="0"/>
            <a:r>
              <a:rPr lang="en-US" dirty="0"/>
              <a:t>Morbidity method</a:t>
            </a:r>
          </a:p>
          <a:p>
            <a:pPr lvl="0"/>
            <a:r>
              <a:rPr lang="en-US" dirty="0"/>
              <a:t>Proxy consumption/adjusted consumption method</a:t>
            </a:r>
          </a:p>
          <a:p>
            <a:pPr lvl="0"/>
            <a:r>
              <a:rPr lang="en-US" dirty="0"/>
              <a:t>Service level projection of budget requirements</a:t>
            </a:r>
          </a:p>
          <a:p>
            <a:endParaRPr lang="en-US" dirty="0"/>
          </a:p>
        </p:txBody>
      </p:sp>
      <p:sp>
        <p:nvSpPr>
          <p:cNvPr id="4" name="Date Placeholder 3"/>
          <p:cNvSpPr>
            <a:spLocks noGrp="1"/>
          </p:cNvSpPr>
          <p:nvPr>
            <p:ph type="dt" sz="half" idx="10"/>
          </p:nvPr>
        </p:nvSpPr>
        <p:spPr/>
        <p:txBody>
          <a:bodyPr/>
          <a:lstStyle/>
          <a:p>
            <a:fld id="{33921E2D-888F-49E9-883A-C50C6A344694}"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29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642373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t>
            </a:r>
            <a:endParaRPr lang="en-US" dirty="0"/>
          </a:p>
        </p:txBody>
      </p:sp>
      <p:sp>
        <p:nvSpPr>
          <p:cNvPr id="3" name="Content Placeholder 2"/>
          <p:cNvSpPr>
            <a:spLocks noGrp="1"/>
          </p:cNvSpPr>
          <p:nvPr>
            <p:ph idx="1"/>
          </p:nvPr>
        </p:nvSpPr>
        <p:spPr/>
        <p:txBody>
          <a:bodyPr/>
          <a:lstStyle/>
          <a:p>
            <a:r>
              <a:rPr lang="en-US" dirty="0" smtClean="0"/>
              <a:t>Explain the importance of drug supply management</a:t>
            </a:r>
          </a:p>
          <a:p>
            <a:r>
              <a:rPr lang="en-US" dirty="0" smtClean="0"/>
              <a:t>Explain the need to worry about drugs and their management</a:t>
            </a:r>
            <a:endParaRPr lang="en-US" dirty="0"/>
          </a:p>
        </p:txBody>
      </p:sp>
      <p:sp>
        <p:nvSpPr>
          <p:cNvPr id="4" name="Date Placeholder 3"/>
          <p:cNvSpPr>
            <a:spLocks noGrp="1"/>
          </p:cNvSpPr>
          <p:nvPr>
            <p:ph type="dt" sz="half" idx="10"/>
          </p:nvPr>
        </p:nvSpPr>
        <p:spPr/>
        <p:txBody>
          <a:bodyPr/>
          <a:lstStyle/>
          <a:p>
            <a:fld id="{068F41DD-231D-47EC-A72B-2D80F7904ECC}"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1CD2F681-1A86-4E8F-BCBD-B1ED175AC95E}"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r>
              <a:rPr lang="en-US" b="1" i="1" dirty="0"/>
              <a:t>Selection of the appropriate quantification method requires considering:</a:t>
            </a:r>
          </a:p>
          <a:p>
            <a:pPr lvl="0"/>
            <a:r>
              <a:rPr lang="en-US" dirty="0"/>
              <a:t>Advantages and </a:t>
            </a:r>
            <a:r>
              <a:rPr lang="en-US" dirty="0" smtClean="0"/>
              <a:t>disadvantages</a:t>
            </a:r>
            <a:endParaRPr lang="en-US" dirty="0"/>
          </a:p>
          <a:p>
            <a:pPr lvl="0"/>
            <a:r>
              <a:rPr lang="en-US" dirty="0"/>
              <a:t>The conditions under which each method can be applied</a:t>
            </a:r>
          </a:p>
          <a:p>
            <a:pPr lvl="0"/>
            <a:r>
              <a:rPr lang="en-US" dirty="0"/>
              <a:t>The sets of data </a:t>
            </a:r>
            <a:r>
              <a:rPr lang="en-US" dirty="0" smtClean="0"/>
              <a:t>required</a:t>
            </a:r>
            <a:endParaRPr lang="en-US" dirty="0"/>
          </a:p>
          <a:p>
            <a:pPr lvl="0"/>
            <a:r>
              <a:rPr lang="en-US" dirty="0"/>
              <a:t>The organization of the drug supply system</a:t>
            </a:r>
          </a:p>
          <a:p>
            <a:pPr lvl="0"/>
            <a:r>
              <a:rPr lang="en-US" dirty="0"/>
              <a:t>Additional </a:t>
            </a:r>
            <a:r>
              <a:rPr lang="en-US" dirty="0" smtClean="0"/>
              <a:t>purposes</a:t>
            </a:r>
            <a:endParaRPr lang="en-US" dirty="0"/>
          </a:p>
          <a:p>
            <a:endParaRPr lang="en-US" dirty="0"/>
          </a:p>
        </p:txBody>
      </p:sp>
      <p:sp>
        <p:nvSpPr>
          <p:cNvPr id="4" name="Date Placeholder 3"/>
          <p:cNvSpPr>
            <a:spLocks noGrp="1"/>
          </p:cNvSpPr>
          <p:nvPr>
            <p:ph type="dt" sz="half" idx="10"/>
          </p:nvPr>
        </p:nvSpPr>
        <p:spPr/>
        <p:txBody>
          <a:bodyPr/>
          <a:lstStyle/>
          <a:p>
            <a:fld id="{A4EE3D18-F57C-4A91-8CF7-DBC76F2DE75C}"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30</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831057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Consumption method</a:t>
            </a:r>
            <a:endParaRPr lang="en-US" b="1" dirty="0"/>
          </a:p>
        </p:txBody>
      </p:sp>
      <p:sp>
        <p:nvSpPr>
          <p:cNvPr id="3" name="Content Placeholder 2"/>
          <p:cNvSpPr>
            <a:spLocks noGrp="1"/>
          </p:cNvSpPr>
          <p:nvPr>
            <p:ph idx="1"/>
          </p:nvPr>
        </p:nvSpPr>
        <p:spPr/>
        <p:txBody>
          <a:bodyPr>
            <a:normAutofit/>
          </a:bodyPr>
          <a:lstStyle/>
          <a:p>
            <a:pPr lvl="0"/>
            <a:r>
              <a:rPr lang="en-US" dirty="0"/>
              <a:t>Involves using records of past consumption on individual </a:t>
            </a:r>
            <a:r>
              <a:rPr lang="en-US" dirty="0" smtClean="0"/>
              <a:t>medicines</a:t>
            </a:r>
            <a:endParaRPr lang="en-US" sz="2800" dirty="0"/>
          </a:p>
          <a:p>
            <a:pPr lvl="0"/>
            <a:r>
              <a:rPr lang="en-US" dirty="0"/>
              <a:t>It can be used under the following conditions:</a:t>
            </a:r>
            <a:endParaRPr lang="en-US" sz="2800" dirty="0"/>
          </a:p>
          <a:p>
            <a:pPr lvl="1"/>
            <a:r>
              <a:rPr lang="en-US" dirty="0"/>
              <a:t>Adequate fund</a:t>
            </a:r>
            <a:endParaRPr lang="en-US" sz="2400" dirty="0"/>
          </a:p>
          <a:p>
            <a:pPr lvl="1"/>
            <a:r>
              <a:rPr lang="en-US" dirty="0"/>
              <a:t>Acceptable pattern of prescribing</a:t>
            </a:r>
            <a:endParaRPr lang="en-US" sz="2400" dirty="0"/>
          </a:p>
          <a:p>
            <a:pPr lvl="1"/>
            <a:r>
              <a:rPr lang="en-US" dirty="0"/>
              <a:t>Adequate and uninterrupted drug supply</a:t>
            </a:r>
            <a:endParaRPr lang="en-US" sz="2400" dirty="0"/>
          </a:p>
          <a:p>
            <a:pPr lvl="1"/>
            <a:r>
              <a:rPr lang="en-US" dirty="0"/>
              <a:t>Good stock management</a:t>
            </a:r>
            <a:endParaRPr lang="en-US" sz="2400" dirty="0"/>
          </a:p>
          <a:p>
            <a:pPr lvl="1"/>
            <a:r>
              <a:rPr lang="en-US" dirty="0"/>
              <a:t>Low level of wastages and loses</a:t>
            </a:r>
            <a:endParaRPr lang="en-US" sz="2400" dirty="0"/>
          </a:p>
          <a:p>
            <a:endParaRPr lang="en-US" dirty="0"/>
          </a:p>
        </p:txBody>
      </p:sp>
      <p:sp>
        <p:nvSpPr>
          <p:cNvPr id="4" name="Date Placeholder 3"/>
          <p:cNvSpPr>
            <a:spLocks noGrp="1"/>
          </p:cNvSpPr>
          <p:nvPr>
            <p:ph type="dt" sz="half" idx="10"/>
          </p:nvPr>
        </p:nvSpPr>
        <p:spPr/>
        <p:txBody>
          <a:bodyPr/>
          <a:lstStyle/>
          <a:p>
            <a:fld id="{E7F10BED-13B4-452F-A54A-FF896CDC13A5}"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31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629115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buNone/>
            </a:pPr>
            <a:endParaRPr lang="en-US" dirty="0" smtClean="0"/>
          </a:p>
          <a:p>
            <a:pPr lvl="0">
              <a:buNone/>
            </a:pPr>
            <a:endParaRPr lang="en-US" dirty="0"/>
          </a:p>
          <a:p>
            <a:pPr lvl="0">
              <a:buNone/>
            </a:pPr>
            <a:r>
              <a:rPr lang="en-US" dirty="0" smtClean="0"/>
              <a:t>Data </a:t>
            </a:r>
            <a:r>
              <a:rPr lang="en-US" dirty="0"/>
              <a:t>sets needed:</a:t>
            </a:r>
            <a:endParaRPr lang="en-US" sz="2800" dirty="0"/>
          </a:p>
          <a:p>
            <a:pPr lvl="1"/>
            <a:r>
              <a:rPr lang="en-US" dirty="0"/>
              <a:t>Consumption </a:t>
            </a:r>
            <a:r>
              <a:rPr lang="en-US" dirty="0" smtClean="0"/>
              <a:t>data</a:t>
            </a:r>
          </a:p>
          <a:p>
            <a:pPr lvl="1"/>
            <a:endParaRPr lang="en-US" sz="2400" dirty="0"/>
          </a:p>
          <a:p>
            <a:pPr lvl="1"/>
            <a:r>
              <a:rPr lang="en-US" dirty="0"/>
              <a:t>Drug </a:t>
            </a:r>
            <a:r>
              <a:rPr lang="en-US" dirty="0" smtClean="0"/>
              <a:t>list</a:t>
            </a:r>
          </a:p>
          <a:p>
            <a:pPr lvl="1"/>
            <a:endParaRPr lang="en-US" sz="2400" dirty="0" smtClean="0"/>
          </a:p>
          <a:p>
            <a:pPr lvl="1"/>
            <a:r>
              <a:rPr lang="en-US" dirty="0" smtClean="0"/>
              <a:t>Pharmaceutical </a:t>
            </a:r>
            <a:r>
              <a:rPr lang="en-US" dirty="0"/>
              <a:t>budget</a:t>
            </a:r>
          </a:p>
        </p:txBody>
      </p:sp>
      <p:sp>
        <p:nvSpPr>
          <p:cNvPr id="4" name="Date Placeholder 3"/>
          <p:cNvSpPr>
            <a:spLocks noGrp="1"/>
          </p:cNvSpPr>
          <p:nvPr>
            <p:ph type="dt" sz="half" idx="10"/>
          </p:nvPr>
        </p:nvSpPr>
        <p:spPr/>
        <p:txBody>
          <a:bodyPr/>
          <a:lstStyle/>
          <a:p>
            <a:fld id="{666B8098-B765-457E-A475-5E0AC149EE4B}"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32</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597203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r>
              <a:rPr lang="en-US" b="1" dirty="0" smtClean="0"/>
              <a:t>Steps in quantification</a:t>
            </a:r>
            <a:r>
              <a:rPr lang="en-US" dirty="0" smtClean="0"/>
              <a:t>:</a:t>
            </a:r>
          </a:p>
          <a:p>
            <a:pPr marL="514350" lvl="0" indent="-514350">
              <a:buAutoNum type="arabicPeriod"/>
            </a:pPr>
            <a:r>
              <a:rPr lang="en-US" dirty="0" smtClean="0"/>
              <a:t>Prepare/review </a:t>
            </a:r>
            <a:r>
              <a:rPr lang="en-US" dirty="0"/>
              <a:t>a list of drugs with order pack size and price </a:t>
            </a:r>
            <a:r>
              <a:rPr lang="en-US" dirty="0" smtClean="0"/>
              <a:t>data</a:t>
            </a:r>
          </a:p>
          <a:p>
            <a:pPr marL="514350" lvl="0" indent="-514350">
              <a:buAutoNum type="arabicPeriod"/>
            </a:pPr>
            <a:endParaRPr lang="en-US" sz="2800" dirty="0"/>
          </a:p>
          <a:p>
            <a:pPr lvl="0">
              <a:buNone/>
            </a:pPr>
            <a:r>
              <a:rPr lang="en-US" dirty="0" smtClean="0"/>
              <a:t>2. Select </a:t>
            </a:r>
            <a:r>
              <a:rPr lang="en-US" dirty="0"/>
              <a:t>the </a:t>
            </a:r>
            <a:r>
              <a:rPr lang="en-US" dirty="0" smtClean="0"/>
              <a:t>period</a:t>
            </a:r>
          </a:p>
          <a:p>
            <a:pPr lvl="0">
              <a:buNone/>
            </a:pPr>
            <a:endParaRPr lang="en-US" sz="2800" dirty="0"/>
          </a:p>
          <a:p>
            <a:pPr lvl="0">
              <a:buNone/>
            </a:pPr>
            <a:r>
              <a:rPr lang="en-US" dirty="0" smtClean="0"/>
              <a:t>3. Determine </a:t>
            </a:r>
            <a:r>
              <a:rPr lang="en-US" dirty="0"/>
              <a:t>consumption of each </a:t>
            </a:r>
            <a:r>
              <a:rPr lang="en-US" dirty="0" smtClean="0"/>
              <a:t>drugs</a:t>
            </a:r>
            <a:endParaRPr lang="en-US" sz="2800" dirty="0"/>
          </a:p>
          <a:p>
            <a:pPr>
              <a:buNone/>
            </a:pPr>
            <a:r>
              <a:rPr lang="en-US" dirty="0" smtClean="0"/>
              <a:t>     Recorded </a:t>
            </a:r>
            <a:r>
              <a:rPr lang="en-US" dirty="0"/>
              <a:t>consumption = (opening stock + drug received)- (closing stock)</a:t>
            </a:r>
            <a:endParaRPr lang="en-US" sz="2800" dirty="0"/>
          </a:p>
          <a:p>
            <a:pPr>
              <a:buNone/>
            </a:pPr>
            <a:endParaRPr lang="en-US" dirty="0"/>
          </a:p>
        </p:txBody>
      </p:sp>
      <p:sp>
        <p:nvSpPr>
          <p:cNvPr id="4" name="Date Placeholder 3"/>
          <p:cNvSpPr>
            <a:spLocks noGrp="1"/>
          </p:cNvSpPr>
          <p:nvPr>
            <p:ph type="dt" sz="half" idx="10"/>
          </p:nvPr>
        </p:nvSpPr>
        <p:spPr/>
        <p:txBody>
          <a:bodyPr/>
          <a:lstStyle/>
          <a:p>
            <a:fld id="{F0C4C707-7919-4C58-A491-5D427A296A1E}"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33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469675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lvl="0">
              <a:buNone/>
            </a:pPr>
            <a:r>
              <a:rPr lang="en-US" dirty="0" smtClean="0"/>
              <a:t>4. Adjust </a:t>
            </a:r>
            <a:r>
              <a:rPr lang="en-US" dirty="0"/>
              <a:t>consumption for different reasons</a:t>
            </a:r>
            <a:endParaRPr lang="en-US" sz="2800" dirty="0"/>
          </a:p>
          <a:p>
            <a:pPr lvl="1"/>
            <a:r>
              <a:rPr lang="en-US" dirty="0"/>
              <a:t>For stock out</a:t>
            </a:r>
            <a:r>
              <a:rPr lang="en-US" dirty="0" smtClean="0"/>
              <a:t>:</a:t>
            </a:r>
          </a:p>
          <a:p>
            <a:pPr lvl="1"/>
            <a:endParaRPr lang="en-US" dirty="0" smtClean="0"/>
          </a:p>
          <a:p>
            <a:pPr lvl="1"/>
            <a:endParaRPr lang="en-US" sz="2400" dirty="0"/>
          </a:p>
          <a:p>
            <a:pPr lvl="1">
              <a:buNone/>
            </a:pPr>
            <a:endParaRPr lang="en-US" dirty="0" smtClean="0"/>
          </a:p>
          <a:p>
            <a:pPr lvl="1"/>
            <a:r>
              <a:rPr lang="en-US" dirty="0" smtClean="0"/>
              <a:t>Other </a:t>
            </a:r>
            <a:r>
              <a:rPr lang="en-US" dirty="0"/>
              <a:t>reasons: wastages/losses, expected changes in consumption pattern, ….</a:t>
            </a:r>
            <a:endParaRPr lang="en-US" sz="2400" dirty="0"/>
          </a:p>
          <a:p>
            <a:pPr lvl="0">
              <a:buNone/>
            </a:pPr>
            <a:r>
              <a:rPr lang="en-US" dirty="0" smtClean="0"/>
              <a:t>5. Compile </a:t>
            </a:r>
            <a:r>
              <a:rPr lang="en-US" dirty="0"/>
              <a:t>decentralized quantification (if applicable)</a:t>
            </a:r>
            <a:endParaRPr lang="en-US" sz="2800" dirty="0"/>
          </a:p>
          <a:p>
            <a:pPr lvl="0">
              <a:buNone/>
            </a:pPr>
            <a:r>
              <a:rPr lang="en-US" dirty="0" smtClean="0"/>
              <a:t>6. Convert </a:t>
            </a:r>
            <a:r>
              <a:rPr lang="en-US" dirty="0"/>
              <a:t>the quantity obtained to the required pack size</a:t>
            </a:r>
            <a:endParaRPr lang="en-US" sz="2800" dirty="0"/>
          </a:p>
          <a:p>
            <a:endParaRPr lang="en-US" dirty="0"/>
          </a:p>
        </p:txBody>
      </p:sp>
      <p:sp>
        <p:nvSpPr>
          <p:cNvPr id="4" name="Date Placeholder 3"/>
          <p:cNvSpPr>
            <a:spLocks noGrp="1"/>
          </p:cNvSpPr>
          <p:nvPr>
            <p:ph type="dt" sz="half" idx="10"/>
          </p:nvPr>
        </p:nvSpPr>
        <p:spPr/>
        <p:txBody>
          <a:bodyPr/>
          <a:lstStyle/>
          <a:p>
            <a:fld id="{674FE8D5-0A79-4753-8DC8-16E8ECCE93E0}"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34</a:t>
            </a:fld>
            <a:endParaRPr lang="en-US">
              <a:solidFill>
                <a:prstClr val="black">
                  <a:tint val="75000"/>
                </a:prstClr>
              </a:solidFill>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2000" y="1371600"/>
            <a:ext cx="6858000" cy="990600"/>
          </a:xfrm>
          <a:prstGeom prst="rect">
            <a:avLst/>
          </a:prstGeom>
          <a:noFill/>
        </p:spPr>
      </p:pic>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199284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buNone/>
            </a:pPr>
            <a:r>
              <a:rPr lang="en-US" dirty="0" smtClean="0"/>
              <a:t>7. Estimate the cost of drug quantities required</a:t>
            </a:r>
            <a:endParaRPr lang="en-US" sz="2800" dirty="0" smtClean="0"/>
          </a:p>
          <a:p>
            <a:pPr lvl="0">
              <a:buNone/>
            </a:pPr>
            <a:r>
              <a:rPr lang="en-US" dirty="0" smtClean="0"/>
              <a:t>8. Finalize </a:t>
            </a:r>
            <a:r>
              <a:rPr lang="en-US" dirty="0"/>
              <a:t>cost needed</a:t>
            </a:r>
            <a:endParaRPr lang="en-US" sz="2800" dirty="0"/>
          </a:p>
          <a:p>
            <a:pPr lvl="0">
              <a:buNone/>
            </a:pPr>
            <a:r>
              <a:rPr lang="en-US" dirty="0" smtClean="0"/>
              <a:t>9. Compare </a:t>
            </a:r>
            <a:r>
              <a:rPr lang="en-US" dirty="0"/>
              <a:t>cost needed (demand) with budget allocated and make adjustment (reconciliation) </a:t>
            </a:r>
            <a:endParaRPr lang="en-US" sz="2800" dirty="0"/>
          </a:p>
          <a:p>
            <a:pPr lvl="0"/>
            <a:r>
              <a:rPr lang="en-US" dirty="0"/>
              <a:t>Approaches to make rational adjustment are:</a:t>
            </a:r>
            <a:endParaRPr lang="en-US" sz="2800" dirty="0"/>
          </a:p>
          <a:p>
            <a:pPr lvl="1"/>
            <a:r>
              <a:rPr lang="en-US" dirty="0"/>
              <a:t>VEN analysis</a:t>
            </a:r>
            <a:endParaRPr lang="en-US" sz="2400" dirty="0"/>
          </a:p>
          <a:p>
            <a:pPr lvl="1"/>
            <a:r>
              <a:rPr lang="en-US" dirty="0"/>
              <a:t>ABC analysis</a:t>
            </a:r>
            <a:endParaRPr lang="en-US" sz="2400" dirty="0"/>
          </a:p>
          <a:p>
            <a:pPr lvl="1"/>
            <a:r>
              <a:rPr lang="en-US" dirty="0"/>
              <a:t> Therapeutic category analysis</a:t>
            </a:r>
            <a:endParaRPr lang="en-US" sz="2400" dirty="0"/>
          </a:p>
          <a:p>
            <a:endParaRPr lang="en-US" dirty="0"/>
          </a:p>
        </p:txBody>
      </p:sp>
      <p:sp>
        <p:nvSpPr>
          <p:cNvPr id="4" name="Date Placeholder 3"/>
          <p:cNvSpPr>
            <a:spLocks noGrp="1"/>
          </p:cNvSpPr>
          <p:nvPr>
            <p:ph type="dt" sz="half" idx="10"/>
          </p:nvPr>
        </p:nvSpPr>
        <p:spPr/>
        <p:txBody>
          <a:bodyPr/>
          <a:lstStyle/>
          <a:p>
            <a:fld id="{82976C58-EC4D-473A-8127-97947F310980}"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35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216119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points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Consumption method</a:t>
            </a:r>
          </a:p>
          <a:p>
            <a:pPr lvl="1"/>
            <a:r>
              <a:rPr lang="en-US" dirty="0" smtClean="0"/>
              <a:t>Alternatively drug quantity can be calculated by using average monthly consumption, lead time and safety stock</a:t>
            </a:r>
          </a:p>
          <a:p>
            <a:pPr lvl="2">
              <a:buNone/>
            </a:pPr>
            <a:r>
              <a:rPr lang="en-US" dirty="0" smtClean="0">
                <a:solidFill>
                  <a:srgbClr val="00B0F0"/>
                </a:solidFill>
              </a:rPr>
              <a:t>Quantity to order= average monthly consumption x (lead time + procurement period) + safety stock </a:t>
            </a:r>
          </a:p>
          <a:p>
            <a:pPr lvl="2"/>
            <a:r>
              <a:rPr lang="en-US" dirty="0" smtClean="0"/>
              <a:t>Considering  Stock on hand and  Stock on order </a:t>
            </a:r>
          </a:p>
          <a:p>
            <a:pPr lvl="2">
              <a:buNone/>
            </a:pPr>
            <a:r>
              <a:rPr lang="en-US" dirty="0" smtClean="0">
                <a:solidFill>
                  <a:srgbClr val="00B0F0"/>
                </a:solidFill>
              </a:rPr>
              <a:t>Quantity to order= average monthly consumption x (lead time + procurement period) + safety stock – (stock on hand + stock on order) </a:t>
            </a:r>
          </a:p>
          <a:p>
            <a:pPr lvl="1"/>
            <a:r>
              <a:rPr lang="en-US" dirty="0" smtClean="0"/>
              <a:t>Always consider adjustment for different reasons</a:t>
            </a:r>
          </a:p>
          <a:p>
            <a:pPr lvl="2"/>
            <a:r>
              <a:rPr lang="en-US" dirty="0" smtClean="0"/>
              <a:t>Expected changes, losses……..</a:t>
            </a:r>
          </a:p>
          <a:p>
            <a:pPr lvl="2">
              <a:buNone/>
            </a:pPr>
            <a:endParaRPr lang="en-US" dirty="0"/>
          </a:p>
        </p:txBody>
      </p:sp>
      <p:sp>
        <p:nvSpPr>
          <p:cNvPr id="4" name="Date Placeholder 3"/>
          <p:cNvSpPr>
            <a:spLocks noGrp="1"/>
          </p:cNvSpPr>
          <p:nvPr>
            <p:ph type="dt" sz="half" idx="10"/>
          </p:nvPr>
        </p:nvSpPr>
        <p:spPr/>
        <p:txBody>
          <a:bodyPr/>
          <a:lstStyle/>
          <a:p>
            <a:fld id="{568AC78F-D7EE-4C75-92B8-95D6D4C5670E}"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36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26850113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None/>
            </a:pPr>
            <a:r>
              <a:rPr lang="en-US" b="1" dirty="0" smtClean="0"/>
              <a:t>Advantages:</a:t>
            </a:r>
          </a:p>
          <a:p>
            <a:pPr lvl="0"/>
            <a:r>
              <a:rPr lang="en-US" dirty="0"/>
              <a:t>First choice for quantification, given reliable data</a:t>
            </a:r>
          </a:p>
          <a:p>
            <a:pPr lvl="0"/>
            <a:r>
              <a:rPr lang="en-US" dirty="0"/>
              <a:t>Requires less detailed calculation</a:t>
            </a:r>
          </a:p>
          <a:p>
            <a:pPr lvl="0"/>
            <a:r>
              <a:rPr lang="en-US" dirty="0"/>
              <a:t>Useful for facilities where </a:t>
            </a:r>
            <a:r>
              <a:rPr lang="en-US" dirty="0">
                <a:solidFill>
                  <a:srgbClr val="0070C0"/>
                </a:solidFill>
              </a:rPr>
              <a:t>health problems are numerous and drug treatment is complex</a:t>
            </a:r>
          </a:p>
          <a:p>
            <a:pPr lvl="0"/>
            <a:r>
              <a:rPr lang="en-US" dirty="0"/>
              <a:t>Identifies </a:t>
            </a:r>
            <a:r>
              <a:rPr lang="en-US" dirty="0">
                <a:solidFill>
                  <a:srgbClr val="FF0000"/>
                </a:solidFill>
              </a:rPr>
              <a:t>stock management problems </a:t>
            </a:r>
            <a:r>
              <a:rPr lang="en-US" dirty="0"/>
              <a:t>and encourages improvement</a:t>
            </a:r>
          </a:p>
          <a:p>
            <a:r>
              <a:rPr lang="en-US" dirty="0"/>
              <a:t>No morbidity data and treatment schedule needed</a:t>
            </a:r>
          </a:p>
        </p:txBody>
      </p:sp>
      <p:sp>
        <p:nvSpPr>
          <p:cNvPr id="4" name="Date Placeholder 3"/>
          <p:cNvSpPr>
            <a:spLocks noGrp="1"/>
          </p:cNvSpPr>
          <p:nvPr>
            <p:ph type="dt" sz="half" idx="10"/>
          </p:nvPr>
        </p:nvSpPr>
        <p:spPr/>
        <p:txBody>
          <a:bodyPr/>
          <a:lstStyle/>
          <a:p>
            <a:fld id="{88E63C4E-F406-4BA0-9CCD-7E0016024048}"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37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496735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None/>
            </a:pPr>
            <a:r>
              <a:rPr lang="en-US" b="1" dirty="0"/>
              <a:t>Disadvantages:</a:t>
            </a:r>
            <a:endParaRPr lang="en-US" dirty="0"/>
          </a:p>
          <a:p>
            <a:pPr lvl="0"/>
            <a:r>
              <a:rPr lang="en-US" dirty="0"/>
              <a:t>Reliable consumption data may not be found</a:t>
            </a:r>
          </a:p>
          <a:p>
            <a:pPr lvl="0"/>
            <a:r>
              <a:rPr lang="en-US" dirty="0"/>
              <a:t>Can perpetuate irrational use</a:t>
            </a:r>
          </a:p>
          <a:p>
            <a:pPr lvl="0"/>
            <a:r>
              <a:rPr lang="en-US" dirty="0"/>
              <a:t>May not be helpful for reviewing prescribing/drug use</a:t>
            </a:r>
          </a:p>
          <a:p>
            <a:pPr lvl="0"/>
            <a:r>
              <a:rPr lang="en-US" dirty="0"/>
              <a:t>Less appropriate if there have been </a:t>
            </a:r>
            <a:r>
              <a:rPr lang="en-US" dirty="0">
                <a:solidFill>
                  <a:schemeClr val="accent1"/>
                </a:solidFill>
              </a:rPr>
              <a:t>long </a:t>
            </a:r>
            <a:r>
              <a:rPr lang="en-US" dirty="0" err="1">
                <a:solidFill>
                  <a:schemeClr val="accent1"/>
                </a:solidFill>
              </a:rPr>
              <a:t>stockouts</a:t>
            </a:r>
            <a:r>
              <a:rPr lang="en-US" dirty="0">
                <a:solidFill>
                  <a:schemeClr val="accent1"/>
                </a:solidFill>
              </a:rPr>
              <a:t>/ high drug wastages or loses</a:t>
            </a:r>
          </a:p>
          <a:p>
            <a:pPr lvl="0"/>
            <a:r>
              <a:rPr lang="en-US" dirty="0"/>
              <a:t>Doesn’t encourage good morbidity recording </a:t>
            </a:r>
          </a:p>
          <a:p>
            <a:endParaRPr lang="en-US" dirty="0"/>
          </a:p>
        </p:txBody>
      </p:sp>
      <p:sp>
        <p:nvSpPr>
          <p:cNvPr id="4" name="Date Placeholder 3"/>
          <p:cNvSpPr>
            <a:spLocks noGrp="1"/>
          </p:cNvSpPr>
          <p:nvPr>
            <p:ph type="dt" sz="half" idx="10"/>
          </p:nvPr>
        </p:nvSpPr>
        <p:spPr/>
        <p:txBody>
          <a:bodyPr/>
          <a:lstStyle/>
          <a:p>
            <a:fld id="{3F47446C-4298-4B67-9C1D-AF2C9F2CFA5B}"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38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4080543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B. Morbidity method</a:t>
            </a:r>
            <a:endParaRPr lang="en-US" b="1" dirty="0"/>
          </a:p>
        </p:txBody>
      </p:sp>
      <p:sp>
        <p:nvSpPr>
          <p:cNvPr id="3" name="Content Placeholder 2"/>
          <p:cNvSpPr>
            <a:spLocks noGrp="1"/>
          </p:cNvSpPr>
          <p:nvPr>
            <p:ph idx="1"/>
          </p:nvPr>
        </p:nvSpPr>
        <p:spPr/>
        <p:txBody>
          <a:bodyPr/>
          <a:lstStyle/>
          <a:p>
            <a:pPr lvl="0"/>
            <a:r>
              <a:rPr lang="en-US" dirty="0" smtClean="0"/>
              <a:t>Estimates the need for specific medicines based on: </a:t>
            </a:r>
          </a:p>
          <a:p>
            <a:pPr lvl="1"/>
            <a:r>
              <a:rPr lang="en-US" dirty="0" smtClean="0"/>
              <a:t>expected number of attendances, </a:t>
            </a:r>
          </a:p>
          <a:p>
            <a:pPr lvl="1"/>
            <a:r>
              <a:rPr lang="en-US" dirty="0" smtClean="0"/>
              <a:t>the incidence of common diseases and </a:t>
            </a:r>
          </a:p>
          <a:p>
            <a:pPr lvl="1"/>
            <a:r>
              <a:rPr lang="en-US" dirty="0" smtClean="0"/>
              <a:t>standard treatment patterns for the diseases considered.</a:t>
            </a:r>
          </a:p>
          <a:p>
            <a:pPr lvl="0"/>
            <a:r>
              <a:rPr lang="en-US" b="1" dirty="0" smtClean="0"/>
              <a:t>Assumption</a:t>
            </a:r>
            <a:r>
              <a:rPr lang="en-US" dirty="0" smtClean="0"/>
              <a:t>: service providers will adhere to established treatment guidelines.</a:t>
            </a:r>
          </a:p>
          <a:p>
            <a:endParaRPr lang="en-US" dirty="0"/>
          </a:p>
        </p:txBody>
      </p:sp>
      <p:sp>
        <p:nvSpPr>
          <p:cNvPr id="4" name="Date Placeholder 3"/>
          <p:cNvSpPr>
            <a:spLocks noGrp="1"/>
          </p:cNvSpPr>
          <p:nvPr>
            <p:ph type="dt" sz="half" idx="10"/>
          </p:nvPr>
        </p:nvSpPr>
        <p:spPr/>
        <p:txBody>
          <a:bodyPr/>
          <a:lstStyle/>
          <a:p>
            <a:fld id="{3ADFCC13-783C-488A-A195-C4B7ED704F16}"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39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3573358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drug supply management (DSM)?</a:t>
            </a:r>
            <a:endParaRPr lang="en-US" b="1" dirty="0"/>
          </a:p>
        </p:txBody>
      </p:sp>
      <p:sp>
        <p:nvSpPr>
          <p:cNvPr id="3" name="Content Placeholder 2"/>
          <p:cNvSpPr>
            <a:spLocks noGrp="1"/>
          </p:cNvSpPr>
          <p:nvPr>
            <p:ph idx="1"/>
          </p:nvPr>
        </p:nvSpPr>
        <p:spPr/>
        <p:txBody>
          <a:bodyPr/>
          <a:lstStyle/>
          <a:p>
            <a:r>
              <a:rPr lang="en-US" dirty="0" smtClean="0"/>
              <a:t>Lack of access to medication</a:t>
            </a:r>
          </a:p>
          <a:p>
            <a:endParaRPr lang="en-US" dirty="0"/>
          </a:p>
          <a:p>
            <a:r>
              <a:rPr lang="en-US" dirty="0" smtClean="0"/>
              <a:t>Irrational drug use</a:t>
            </a:r>
          </a:p>
          <a:p>
            <a:endParaRPr lang="en-US" dirty="0"/>
          </a:p>
          <a:p>
            <a:pPr>
              <a:buNone/>
            </a:pPr>
            <a:r>
              <a:rPr lang="en-US" dirty="0"/>
              <a:t>DSM is needed as it is concerned with practical ways in which </a:t>
            </a:r>
            <a:r>
              <a:rPr lang="en-US" dirty="0">
                <a:solidFill>
                  <a:srgbClr val="FF0000"/>
                </a:solidFill>
              </a:rPr>
              <a:t>high quality essential drugs are available, affordable and used rationally</a:t>
            </a:r>
            <a:r>
              <a:rPr lang="en-US" dirty="0"/>
              <a:t>. </a:t>
            </a:r>
          </a:p>
        </p:txBody>
      </p:sp>
      <p:sp>
        <p:nvSpPr>
          <p:cNvPr id="4" name="Date Placeholder 3"/>
          <p:cNvSpPr>
            <a:spLocks noGrp="1"/>
          </p:cNvSpPr>
          <p:nvPr>
            <p:ph type="dt" sz="half" idx="10"/>
          </p:nvPr>
        </p:nvSpPr>
        <p:spPr/>
        <p:txBody>
          <a:bodyPr/>
          <a:lstStyle/>
          <a:p>
            <a:fld id="{4F4BE5E1-433C-426B-B72C-7A81A1CBEF6E}"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1CD2F681-1A86-4E8F-BCBD-B1ED175AC95E}" type="slidenum">
              <a:rPr lang="en-US" smtClean="0"/>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lvl="0"/>
            <a:r>
              <a:rPr lang="en-US" dirty="0"/>
              <a:t>Conditions:</a:t>
            </a:r>
            <a:endParaRPr lang="en-US" sz="2800" dirty="0"/>
          </a:p>
          <a:p>
            <a:pPr lvl="1"/>
            <a:r>
              <a:rPr lang="en-US" dirty="0"/>
              <a:t>Available consumption data are incomplete or unreliable</a:t>
            </a:r>
            <a:endParaRPr lang="en-US" sz="2400" dirty="0"/>
          </a:p>
          <a:p>
            <a:pPr lvl="1"/>
            <a:r>
              <a:rPr lang="en-US" dirty="0"/>
              <a:t>Prescribing patterns are </a:t>
            </a:r>
            <a:r>
              <a:rPr lang="en-US" dirty="0" smtClean="0"/>
              <a:t>inappropriate</a:t>
            </a:r>
            <a:endParaRPr lang="en-US" sz="2400" dirty="0"/>
          </a:p>
          <a:p>
            <a:pPr lvl="1"/>
            <a:r>
              <a:rPr lang="en-US" dirty="0"/>
              <a:t>The budget </a:t>
            </a:r>
            <a:r>
              <a:rPr lang="en-US" dirty="0" smtClean="0"/>
              <a:t>is insufficient</a:t>
            </a:r>
            <a:endParaRPr lang="en-US" sz="2400" dirty="0"/>
          </a:p>
          <a:p>
            <a:pPr lvl="1"/>
            <a:r>
              <a:rPr lang="en-US" dirty="0"/>
              <a:t>The health facilities or services concerned are new, or expanding or contracting </a:t>
            </a:r>
            <a:r>
              <a:rPr lang="en-US" dirty="0" smtClean="0"/>
              <a:t>rapidly</a:t>
            </a:r>
            <a:r>
              <a:rPr lang="en-US" dirty="0"/>
              <a:t>.</a:t>
            </a:r>
            <a:endParaRPr lang="en-US" sz="2400" dirty="0"/>
          </a:p>
          <a:p>
            <a:endParaRPr lang="en-US" dirty="0"/>
          </a:p>
        </p:txBody>
      </p:sp>
      <p:sp>
        <p:nvSpPr>
          <p:cNvPr id="4" name="Date Placeholder 3"/>
          <p:cNvSpPr>
            <a:spLocks noGrp="1"/>
          </p:cNvSpPr>
          <p:nvPr>
            <p:ph type="dt" sz="half" idx="10"/>
          </p:nvPr>
        </p:nvSpPr>
        <p:spPr/>
        <p:txBody>
          <a:bodyPr/>
          <a:lstStyle/>
          <a:p>
            <a:fld id="{025D8E15-0F42-4F11-A841-B74F864C3403}"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40</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975020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lvl="0"/>
            <a:r>
              <a:rPr lang="en-US" dirty="0"/>
              <a:t>Data sets needed:</a:t>
            </a:r>
            <a:endParaRPr lang="en-US" sz="2800" dirty="0"/>
          </a:p>
          <a:p>
            <a:pPr lvl="1"/>
            <a:r>
              <a:rPr lang="en-US" dirty="0"/>
              <a:t>Drug list with pack size and price </a:t>
            </a:r>
            <a:r>
              <a:rPr lang="en-US" dirty="0" smtClean="0"/>
              <a:t>data</a:t>
            </a:r>
          </a:p>
          <a:p>
            <a:pPr lvl="1"/>
            <a:endParaRPr lang="en-US" sz="2400" dirty="0"/>
          </a:p>
          <a:p>
            <a:pPr lvl="1"/>
            <a:r>
              <a:rPr lang="en-US" dirty="0"/>
              <a:t>Complete patient morbidity </a:t>
            </a:r>
            <a:r>
              <a:rPr lang="en-US" dirty="0" smtClean="0"/>
              <a:t>profile</a:t>
            </a:r>
          </a:p>
          <a:p>
            <a:pPr lvl="1"/>
            <a:endParaRPr lang="en-US" sz="2400" dirty="0"/>
          </a:p>
          <a:p>
            <a:pPr lvl="1"/>
            <a:r>
              <a:rPr lang="en-US" dirty="0"/>
              <a:t>Standard drug treatment </a:t>
            </a:r>
            <a:r>
              <a:rPr lang="en-US" dirty="0" smtClean="0"/>
              <a:t>schedules</a:t>
            </a:r>
          </a:p>
          <a:p>
            <a:pPr lvl="1"/>
            <a:endParaRPr lang="en-US" sz="2400" dirty="0"/>
          </a:p>
          <a:p>
            <a:pPr lvl="1"/>
            <a:r>
              <a:rPr lang="en-US" dirty="0"/>
              <a:t>Pharmaceutical budget</a:t>
            </a:r>
            <a:endParaRPr lang="en-US" sz="2400" dirty="0"/>
          </a:p>
          <a:p>
            <a:endParaRPr lang="en-US" dirty="0"/>
          </a:p>
        </p:txBody>
      </p:sp>
      <p:sp>
        <p:nvSpPr>
          <p:cNvPr id="4" name="Date Placeholder 3"/>
          <p:cNvSpPr>
            <a:spLocks noGrp="1"/>
          </p:cNvSpPr>
          <p:nvPr>
            <p:ph type="dt" sz="half" idx="10"/>
          </p:nvPr>
        </p:nvSpPr>
        <p:spPr/>
        <p:txBody>
          <a:bodyPr/>
          <a:lstStyle/>
          <a:p>
            <a:fld id="{8768174F-3B04-4FE5-8381-448D2B1331C8}"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41</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175326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r>
              <a:rPr lang="en-US" b="1" dirty="0"/>
              <a:t>Steps for quantification:</a:t>
            </a:r>
            <a:endParaRPr lang="en-US" sz="2800" dirty="0"/>
          </a:p>
          <a:p>
            <a:pPr marL="514350" lvl="0" indent="-514350">
              <a:buAutoNum type="arabicPeriod"/>
            </a:pPr>
            <a:r>
              <a:rPr lang="en-US" dirty="0" smtClean="0"/>
              <a:t>Specify </a:t>
            </a:r>
            <a:r>
              <a:rPr lang="en-US" dirty="0"/>
              <a:t>the list of health </a:t>
            </a:r>
            <a:r>
              <a:rPr lang="en-US" dirty="0" smtClean="0"/>
              <a:t>problems</a:t>
            </a:r>
          </a:p>
          <a:p>
            <a:pPr marL="514350" lvl="0" indent="-514350">
              <a:buAutoNum type="arabicPeriod"/>
            </a:pPr>
            <a:endParaRPr lang="en-US" sz="2800" dirty="0"/>
          </a:p>
          <a:p>
            <a:pPr lvl="0">
              <a:buNone/>
            </a:pPr>
            <a:r>
              <a:rPr lang="en-US" dirty="0" smtClean="0"/>
              <a:t>2. Establish </a:t>
            </a:r>
            <a:r>
              <a:rPr lang="en-US" dirty="0"/>
              <a:t>the list of drugs to be quantified with pack size and price </a:t>
            </a:r>
            <a:r>
              <a:rPr lang="en-US" dirty="0" smtClean="0"/>
              <a:t>data</a:t>
            </a:r>
          </a:p>
          <a:p>
            <a:pPr lvl="0">
              <a:buNone/>
            </a:pPr>
            <a:endParaRPr lang="en-US" sz="2800" dirty="0"/>
          </a:p>
          <a:p>
            <a:pPr lvl="0">
              <a:buNone/>
            </a:pPr>
            <a:r>
              <a:rPr lang="en-US" dirty="0" smtClean="0"/>
              <a:t>3. Establish </a:t>
            </a:r>
            <a:r>
              <a:rPr lang="en-US" dirty="0"/>
              <a:t>standard or average drug treatment schedule for each health </a:t>
            </a:r>
            <a:r>
              <a:rPr lang="en-US" dirty="0" smtClean="0"/>
              <a:t>problems</a:t>
            </a:r>
          </a:p>
          <a:p>
            <a:pPr lvl="0">
              <a:buNone/>
            </a:pPr>
            <a:endParaRPr lang="en-US" sz="2800" dirty="0"/>
          </a:p>
          <a:p>
            <a:pPr lvl="0">
              <a:buNone/>
            </a:pPr>
            <a:r>
              <a:rPr lang="en-US" dirty="0" smtClean="0"/>
              <a:t>4. Select </a:t>
            </a:r>
            <a:r>
              <a:rPr lang="en-US" dirty="0"/>
              <a:t>the period to review morbidity data</a:t>
            </a:r>
            <a:endParaRPr lang="en-US" sz="2800" dirty="0"/>
          </a:p>
          <a:p>
            <a:endParaRPr lang="en-US" dirty="0"/>
          </a:p>
        </p:txBody>
      </p:sp>
      <p:sp>
        <p:nvSpPr>
          <p:cNvPr id="4" name="Date Placeholder 3"/>
          <p:cNvSpPr>
            <a:spLocks noGrp="1"/>
          </p:cNvSpPr>
          <p:nvPr>
            <p:ph type="dt" sz="half" idx="10"/>
          </p:nvPr>
        </p:nvSpPr>
        <p:spPr/>
        <p:txBody>
          <a:bodyPr/>
          <a:lstStyle/>
          <a:p>
            <a:fld id="{1422867C-81DB-46BF-BC25-75E2766F6B2E}"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42</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4132400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pPr lvl="0">
              <a:buNone/>
            </a:pPr>
            <a:r>
              <a:rPr lang="en-US" dirty="0" smtClean="0"/>
              <a:t>5. Determine </a:t>
            </a:r>
            <a:r>
              <a:rPr lang="en-US" dirty="0"/>
              <a:t>the number of treatment episodes for each health problems</a:t>
            </a:r>
            <a:endParaRPr lang="en-US" sz="2800" dirty="0"/>
          </a:p>
          <a:p>
            <a:pPr lvl="0"/>
            <a:r>
              <a:rPr lang="en-US" dirty="0"/>
              <a:t>Treatment episode is a patient contact which a standard contact for which a </a:t>
            </a:r>
            <a:r>
              <a:rPr lang="en-US" dirty="0">
                <a:solidFill>
                  <a:srgbClr val="FF0000"/>
                </a:solidFill>
              </a:rPr>
              <a:t>standard course of drug treatment</a:t>
            </a:r>
            <a:r>
              <a:rPr lang="en-US" dirty="0"/>
              <a:t> is required.</a:t>
            </a:r>
            <a:endParaRPr lang="en-US" sz="2800" dirty="0"/>
          </a:p>
          <a:p>
            <a:pPr lvl="0"/>
            <a:r>
              <a:rPr lang="en-US" dirty="0"/>
              <a:t>Steps:</a:t>
            </a:r>
            <a:endParaRPr lang="en-US" sz="2800" dirty="0"/>
          </a:p>
          <a:p>
            <a:pPr lvl="1"/>
            <a:r>
              <a:rPr lang="en-US" dirty="0"/>
              <a:t>Obtain the total number of patient contact by the health problems defined in the average treatment schedule</a:t>
            </a:r>
            <a:endParaRPr lang="en-US" sz="2400" dirty="0"/>
          </a:p>
          <a:p>
            <a:pPr lvl="1"/>
            <a:r>
              <a:rPr lang="en-US" dirty="0"/>
              <a:t>Within the health problems, breakdown the number of patient contacts by </a:t>
            </a:r>
            <a:r>
              <a:rPr lang="en-US" dirty="0">
                <a:solidFill>
                  <a:srgbClr val="FF0000"/>
                </a:solidFill>
              </a:rPr>
              <a:t>age, sex, weight and severity </a:t>
            </a:r>
            <a:r>
              <a:rPr lang="en-US" dirty="0"/>
              <a:t>if treatment varies with this </a:t>
            </a:r>
            <a:r>
              <a:rPr lang="en-US" dirty="0" smtClean="0"/>
              <a:t>variables</a:t>
            </a:r>
            <a:endParaRPr lang="en-US" sz="2400" dirty="0"/>
          </a:p>
          <a:p>
            <a:pPr lvl="1"/>
            <a:r>
              <a:rPr lang="en-US" dirty="0"/>
              <a:t>Determine contacts for which a standard treatment schedule is required</a:t>
            </a:r>
            <a:endParaRPr lang="en-US" sz="2400" dirty="0"/>
          </a:p>
          <a:p>
            <a:endParaRPr lang="en-US" dirty="0"/>
          </a:p>
        </p:txBody>
      </p:sp>
      <p:sp>
        <p:nvSpPr>
          <p:cNvPr id="4" name="Date Placeholder 3"/>
          <p:cNvSpPr>
            <a:spLocks noGrp="1"/>
          </p:cNvSpPr>
          <p:nvPr>
            <p:ph type="dt" sz="half" idx="10"/>
          </p:nvPr>
        </p:nvSpPr>
        <p:spPr/>
        <p:txBody>
          <a:bodyPr/>
          <a:lstStyle/>
          <a:p>
            <a:fld id="{318FB9FB-C33E-4D9E-8E80-FA08982AAB07}"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43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899797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lvl="0">
              <a:buNone/>
            </a:pPr>
            <a:r>
              <a:rPr lang="en-US" dirty="0" smtClean="0"/>
              <a:t>6. Calculate the quantity of drugs needed for each health problem</a:t>
            </a:r>
          </a:p>
          <a:p>
            <a:pPr lvl="0">
              <a:buNone/>
            </a:pPr>
            <a:endParaRPr lang="en-US" sz="2800" dirty="0" smtClean="0"/>
          </a:p>
          <a:p>
            <a:pPr lvl="0">
              <a:buNone/>
            </a:pPr>
            <a:r>
              <a:rPr lang="en-US" dirty="0" smtClean="0"/>
              <a:t>7. Combine </a:t>
            </a:r>
            <a:r>
              <a:rPr lang="en-US" dirty="0"/>
              <a:t>the estimates </a:t>
            </a:r>
            <a:r>
              <a:rPr lang="en-US" dirty="0" smtClean="0">
                <a:solidFill>
                  <a:schemeClr val="accent1"/>
                </a:solidFill>
              </a:rPr>
              <a:t>for each drug for various health problems</a:t>
            </a:r>
            <a:r>
              <a:rPr lang="en-US" dirty="0" smtClean="0"/>
              <a:t> into </a:t>
            </a:r>
            <a:r>
              <a:rPr lang="en-US" dirty="0"/>
              <a:t>a master </a:t>
            </a:r>
            <a:r>
              <a:rPr lang="en-US" dirty="0" smtClean="0"/>
              <a:t>procurement list</a:t>
            </a:r>
          </a:p>
          <a:p>
            <a:pPr lvl="0">
              <a:buNone/>
            </a:pPr>
            <a:endParaRPr lang="en-US" dirty="0"/>
          </a:p>
          <a:p>
            <a:pPr lvl="0">
              <a:buNone/>
            </a:pPr>
            <a:r>
              <a:rPr lang="en-US" dirty="0" smtClean="0"/>
              <a:t>8. Adjust </a:t>
            </a:r>
            <a:r>
              <a:rPr lang="en-US" dirty="0"/>
              <a:t>quantities to cover for other health problems, for wastages/loses, filling the pipeline, stock order….</a:t>
            </a:r>
          </a:p>
          <a:p>
            <a:endParaRPr lang="en-US" dirty="0"/>
          </a:p>
        </p:txBody>
      </p:sp>
      <p:sp>
        <p:nvSpPr>
          <p:cNvPr id="4" name="Date Placeholder 3"/>
          <p:cNvSpPr>
            <a:spLocks noGrp="1"/>
          </p:cNvSpPr>
          <p:nvPr>
            <p:ph type="dt" sz="half" idx="10"/>
          </p:nvPr>
        </p:nvSpPr>
        <p:spPr/>
        <p:txBody>
          <a:bodyPr/>
          <a:lstStyle/>
          <a:p>
            <a:fld id="{6369506D-8CF8-4658-B244-DF1215AF6B17}"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44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382511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buNone/>
            </a:pPr>
            <a:r>
              <a:rPr lang="en-US" dirty="0" smtClean="0"/>
              <a:t>9. Convert </a:t>
            </a:r>
            <a:r>
              <a:rPr lang="en-US" dirty="0"/>
              <a:t>quantities in to order pack </a:t>
            </a:r>
            <a:r>
              <a:rPr lang="en-US" dirty="0" smtClean="0"/>
              <a:t>size</a:t>
            </a:r>
          </a:p>
          <a:p>
            <a:pPr lvl="0">
              <a:buNone/>
            </a:pPr>
            <a:endParaRPr lang="en-US" dirty="0"/>
          </a:p>
          <a:p>
            <a:pPr lvl="0">
              <a:buNone/>
            </a:pPr>
            <a:r>
              <a:rPr lang="en-US" dirty="0" smtClean="0"/>
              <a:t>10. Estimate </a:t>
            </a:r>
            <a:r>
              <a:rPr lang="en-US" dirty="0"/>
              <a:t>cost of the drug quantities </a:t>
            </a:r>
            <a:r>
              <a:rPr lang="en-US" dirty="0" smtClean="0"/>
              <a:t>required</a:t>
            </a:r>
          </a:p>
          <a:p>
            <a:pPr lvl="0">
              <a:buNone/>
            </a:pPr>
            <a:endParaRPr lang="en-US" dirty="0"/>
          </a:p>
          <a:p>
            <a:pPr lvl="0">
              <a:buNone/>
            </a:pPr>
            <a:r>
              <a:rPr lang="en-US" dirty="0" smtClean="0"/>
              <a:t>11. Finalize </a:t>
            </a:r>
            <a:r>
              <a:rPr lang="en-US" dirty="0"/>
              <a:t>the </a:t>
            </a:r>
            <a:r>
              <a:rPr lang="en-US" dirty="0" smtClean="0"/>
              <a:t>cost</a:t>
            </a:r>
          </a:p>
          <a:p>
            <a:pPr lvl="0">
              <a:buNone/>
            </a:pPr>
            <a:endParaRPr lang="en-US" dirty="0"/>
          </a:p>
          <a:p>
            <a:pPr lvl="0">
              <a:buNone/>
            </a:pPr>
            <a:r>
              <a:rPr lang="en-US" dirty="0" smtClean="0"/>
              <a:t>12. Reconcile </a:t>
            </a:r>
            <a:r>
              <a:rPr lang="en-US" dirty="0"/>
              <a:t>need with budget </a:t>
            </a:r>
          </a:p>
          <a:p>
            <a:endParaRPr lang="en-US" dirty="0"/>
          </a:p>
        </p:txBody>
      </p:sp>
      <p:sp>
        <p:nvSpPr>
          <p:cNvPr id="4" name="Date Placeholder 3"/>
          <p:cNvSpPr>
            <a:spLocks noGrp="1"/>
          </p:cNvSpPr>
          <p:nvPr>
            <p:ph type="dt" sz="half" idx="10"/>
          </p:nvPr>
        </p:nvSpPr>
        <p:spPr/>
        <p:txBody>
          <a:bodyPr/>
          <a:lstStyle/>
          <a:p>
            <a:fld id="{8EACD41A-B594-494A-848A-899962AB53AE}"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45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374215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dirty="0" smtClean="0"/>
              <a:t/>
            </a:r>
            <a:br>
              <a:rPr lang="en-US" dirty="0" smtClean="0"/>
            </a:br>
            <a:r>
              <a:rPr lang="en-US" dirty="0" smtClean="0"/>
              <a:t/>
            </a:r>
            <a:br>
              <a:rPr lang="en-US" dirty="0" smtClean="0"/>
            </a:br>
            <a:r>
              <a:rPr lang="en-US" dirty="0" smtClean="0"/>
              <a:t>Morbidity method- additional tip </a:t>
            </a:r>
            <a:br>
              <a:rPr lang="en-US" dirty="0" smtClean="0"/>
            </a:br>
            <a:r>
              <a:rPr lang="en-US" dirty="0" smtClean="0"/>
              <a:t>Always make adjustment for different reasons</a:t>
            </a:r>
            <a:endParaRPr lang="en-US" dirty="0"/>
          </a:p>
        </p:txBody>
      </p:sp>
      <p:graphicFrame>
        <p:nvGraphicFramePr>
          <p:cNvPr id="6" name="Content Placeholder 5"/>
          <p:cNvGraphicFramePr>
            <a:graphicFrameLocks noGrp="1"/>
          </p:cNvGraphicFramePr>
          <p:nvPr>
            <p:ph idx="1"/>
          </p:nvPr>
        </p:nvGraphicFramePr>
        <p:xfrm>
          <a:off x="457200" y="23320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9E03E1A8-1FF1-454C-B123-9639FE15D734}"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46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98736130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None/>
            </a:pPr>
            <a:r>
              <a:rPr lang="en-US" b="1" dirty="0"/>
              <a:t>Advantages:</a:t>
            </a:r>
            <a:endParaRPr lang="en-US" dirty="0"/>
          </a:p>
          <a:p>
            <a:pPr lvl="0"/>
            <a:r>
              <a:rPr lang="en-US" dirty="0"/>
              <a:t>Does not require consumption </a:t>
            </a:r>
            <a:r>
              <a:rPr lang="en-US" dirty="0" smtClean="0"/>
              <a:t>data</a:t>
            </a:r>
          </a:p>
          <a:p>
            <a:pPr lvl="0"/>
            <a:endParaRPr lang="en-US" dirty="0"/>
          </a:p>
          <a:p>
            <a:pPr lvl="0"/>
            <a:r>
              <a:rPr lang="en-US" dirty="0"/>
              <a:t>Can be used for review of drug use and </a:t>
            </a:r>
            <a:r>
              <a:rPr lang="en-US" dirty="0" smtClean="0"/>
              <a:t>prescribing</a:t>
            </a:r>
          </a:p>
          <a:p>
            <a:pPr lvl="0"/>
            <a:endParaRPr lang="en-US" dirty="0"/>
          </a:p>
          <a:p>
            <a:pPr lvl="0"/>
            <a:r>
              <a:rPr lang="en-US" dirty="0"/>
              <a:t>Can be used for estimating need in new and scaling-up programs or disaster </a:t>
            </a:r>
            <a:r>
              <a:rPr lang="en-US" dirty="0" smtClean="0"/>
              <a:t>assistance</a:t>
            </a:r>
          </a:p>
          <a:p>
            <a:pPr lvl="0"/>
            <a:endParaRPr lang="en-US" dirty="0"/>
          </a:p>
          <a:p>
            <a:pPr lvl="0"/>
            <a:r>
              <a:rPr lang="en-US" dirty="0"/>
              <a:t>Motivates reliable morbidity recording</a:t>
            </a:r>
          </a:p>
          <a:p>
            <a:endParaRPr lang="en-US" dirty="0"/>
          </a:p>
        </p:txBody>
      </p:sp>
      <p:sp>
        <p:nvSpPr>
          <p:cNvPr id="4" name="Date Placeholder 3"/>
          <p:cNvSpPr>
            <a:spLocks noGrp="1"/>
          </p:cNvSpPr>
          <p:nvPr>
            <p:ph type="dt" sz="half" idx="10"/>
          </p:nvPr>
        </p:nvSpPr>
        <p:spPr/>
        <p:txBody>
          <a:bodyPr/>
          <a:lstStyle/>
          <a:p>
            <a:fld id="{8A3F6CEC-5007-4D65-AA44-35C328228C5A}"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47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765707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None/>
            </a:pPr>
            <a:r>
              <a:rPr lang="en-US" b="1" dirty="0"/>
              <a:t>Disadvantages:</a:t>
            </a:r>
            <a:endParaRPr lang="en-US" dirty="0"/>
          </a:p>
          <a:p>
            <a:pPr lvl="0"/>
            <a:r>
              <a:rPr lang="en-US" dirty="0"/>
              <a:t>Detailed morbidity data and standard treatment schedule may both present </a:t>
            </a:r>
            <a:r>
              <a:rPr lang="en-US" dirty="0" smtClean="0"/>
              <a:t>difficulty</a:t>
            </a:r>
          </a:p>
          <a:p>
            <a:pPr lvl="0"/>
            <a:endParaRPr lang="en-US" dirty="0"/>
          </a:p>
          <a:p>
            <a:pPr lvl="0"/>
            <a:r>
              <a:rPr lang="en-US" dirty="0"/>
              <a:t>Require detailed </a:t>
            </a:r>
            <a:r>
              <a:rPr lang="en-US" dirty="0" smtClean="0"/>
              <a:t>calculation</a:t>
            </a:r>
          </a:p>
          <a:p>
            <a:pPr lvl="0"/>
            <a:endParaRPr lang="en-US" dirty="0"/>
          </a:p>
          <a:p>
            <a:pPr lvl="0"/>
            <a:r>
              <a:rPr lang="en-US" dirty="0"/>
              <a:t>Standard treatment may not really be used</a:t>
            </a:r>
          </a:p>
          <a:p>
            <a:endParaRPr lang="en-US" dirty="0"/>
          </a:p>
        </p:txBody>
      </p:sp>
      <p:sp>
        <p:nvSpPr>
          <p:cNvPr id="4" name="Date Placeholder 3"/>
          <p:cNvSpPr>
            <a:spLocks noGrp="1"/>
          </p:cNvSpPr>
          <p:nvPr>
            <p:ph type="dt" sz="half" idx="10"/>
          </p:nvPr>
        </p:nvSpPr>
        <p:spPr/>
        <p:txBody>
          <a:bodyPr/>
          <a:lstStyle/>
          <a:p>
            <a:fld id="{BFC08002-41B9-460D-B836-0B5C1023C94F}"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48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4975886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 Proxy/adjusted consumption method</a:t>
            </a:r>
            <a:endParaRPr lang="en-US" b="1" dirty="0"/>
          </a:p>
        </p:txBody>
      </p:sp>
      <p:sp>
        <p:nvSpPr>
          <p:cNvPr id="3" name="Content Placeholder 2"/>
          <p:cNvSpPr>
            <a:spLocks noGrp="1"/>
          </p:cNvSpPr>
          <p:nvPr>
            <p:ph idx="1"/>
          </p:nvPr>
        </p:nvSpPr>
        <p:spPr/>
        <p:txBody>
          <a:bodyPr>
            <a:normAutofit fontScale="92500" lnSpcReduction="10000"/>
          </a:bodyPr>
          <a:lstStyle/>
          <a:p>
            <a:pPr lvl="0"/>
            <a:r>
              <a:rPr lang="en-US" dirty="0"/>
              <a:t>It uses known consumption data from one system called the </a:t>
            </a:r>
            <a:r>
              <a:rPr lang="en-US" dirty="0">
                <a:solidFill>
                  <a:srgbClr val="FF0000"/>
                </a:solidFill>
              </a:rPr>
              <a:t>standard</a:t>
            </a:r>
            <a:r>
              <a:rPr lang="en-US" dirty="0"/>
              <a:t>, to estimate the drug needs in a similar or expanded system known as the </a:t>
            </a:r>
            <a:r>
              <a:rPr lang="en-US" dirty="0">
                <a:solidFill>
                  <a:srgbClr val="FF0000"/>
                </a:solidFill>
              </a:rPr>
              <a:t>target</a:t>
            </a:r>
            <a:r>
              <a:rPr lang="en-US" dirty="0"/>
              <a:t>.</a:t>
            </a:r>
            <a:endParaRPr lang="en-US" sz="2800" dirty="0"/>
          </a:p>
          <a:p>
            <a:pPr lvl="0"/>
            <a:r>
              <a:rPr lang="en-US" dirty="0" smtClean="0"/>
              <a:t>It can be used when </a:t>
            </a:r>
            <a:r>
              <a:rPr lang="en-US" dirty="0"/>
              <a:t>neither consumption method nor morbidity method are </a:t>
            </a:r>
            <a:r>
              <a:rPr lang="en-US" dirty="0" smtClean="0"/>
              <a:t>feasible</a:t>
            </a:r>
            <a:r>
              <a:rPr lang="en-US" dirty="0"/>
              <a:t>.</a:t>
            </a:r>
            <a:endParaRPr lang="en-US" sz="2800" dirty="0"/>
          </a:p>
          <a:p>
            <a:pPr lvl="0"/>
            <a:r>
              <a:rPr lang="en-US" dirty="0" smtClean="0"/>
              <a:t>The adjustment can be based </a:t>
            </a:r>
            <a:r>
              <a:rPr lang="en-US" dirty="0"/>
              <a:t>on:</a:t>
            </a:r>
            <a:endParaRPr lang="en-US" sz="2800" dirty="0"/>
          </a:p>
          <a:p>
            <a:pPr lvl="1"/>
            <a:r>
              <a:rPr lang="en-US" b="1" dirty="0"/>
              <a:t>Population coverage</a:t>
            </a:r>
            <a:r>
              <a:rPr lang="en-US" dirty="0"/>
              <a:t>- drug use per 1000 population</a:t>
            </a:r>
            <a:endParaRPr lang="en-US" sz="2400" dirty="0"/>
          </a:p>
          <a:p>
            <a:pPr lvl="1"/>
            <a:r>
              <a:rPr lang="en-US" b="1" dirty="0"/>
              <a:t>Service-level to be provided</a:t>
            </a:r>
            <a:r>
              <a:rPr lang="en-US" dirty="0"/>
              <a:t>- drug use per specified patient case or inpatient admission.</a:t>
            </a:r>
            <a:endParaRPr lang="en-US" sz="2400" dirty="0"/>
          </a:p>
          <a:p>
            <a:endParaRPr lang="en-US" dirty="0"/>
          </a:p>
        </p:txBody>
      </p:sp>
      <p:sp>
        <p:nvSpPr>
          <p:cNvPr id="4" name="Date Placeholder 3"/>
          <p:cNvSpPr>
            <a:spLocks noGrp="1"/>
          </p:cNvSpPr>
          <p:nvPr>
            <p:ph type="dt" sz="half" idx="10"/>
          </p:nvPr>
        </p:nvSpPr>
        <p:spPr/>
        <p:txBody>
          <a:bodyPr/>
          <a:lstStyle/>
          <a:p>
            <a:fld id="{44466E0E-E7B5-4B37-8B33-41998099572A}"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49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69963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worry about drugs and their management?</a:t>
            </a:r>
            <a:endParaRPr lang="en-US" b="1" dirty="0"/>
          </a:p>
        </p:txBody>
      </p:sp>
      <p:sp>
        <p:nvSpPr>
          <p:cNvPr id="3" name="Content Placeholder 2"/>
          <p:cNvSpPr>
            <a:spLocks noGrp="1"/>
          </p:cNvSpPr>
          <p:nvPr>
            <p:ph idx="1"/>
          </p:nvPr>
        </p:nvSpPr>
        <p:spPr/>
        <p:txBody>
          <a:bodyPr>
            <a:normAutofit lnSpcReduction="10000"/>
          </a:bodyPr>
          <a:lstStyle/>
          <a:p>
            <a:pPr lvl="0"/>
            <a:r>
              <a:rPr lang="en-US" dirty="0"/>
              <a:t>Drugs save lives and improve health.</a:t>
            </a:r>
          </a:p>
          <a:p>
            <a:pPr lvl="0"/>
            <a:r>
              <a:rPr lang="en-US" dirty="0"/>
              <a:t>Drugs promote trust and participation in health services.</a:t>
            </a:r>
          </a:p>
          <a:p>
            <a:pPr lvl="0"/>
            <a:r>
              <a:rPr lang="en-US" dirty="0"/>
              <a:t>Drugs are costly for individuals, households, government health institutions, country.</a:t>
            </a:r>
          </a:p>
          <a:p>
            <a:pPr lvl="0"/>
            <a:r>
              <a:rPr lang="en-US" dirty="0"/>
              <a:t>Drugs are different from other consumer products.</a:t>
            </a:r>
          </a:p>
          <a:p>
            <a:pPr lvl="0"/>
            <a:r>
              <a:rPr lang="en-US" dirty="0"/>
              <a:t>Substantive improvements in the supply and use of drugs are possible</a:t>
            </a:r>
            <a:r>
              <a:rPr lang="en-US" dirty="0" smtClean="0"/>
              <a:t>.</a:t>
            </a:r>
            <a:endParaRPr lang="en-US" dirty="0"/>
          </a:p>
        </p:txBody>
      </p:sp>
      <p:sp>
        <p:nvSpPr>
          <p:cNvPr id="4" name="Date Placeholder 3"/>
          <p:cNvSpPr>
            <a:spLocks noGrp="1"/>
          </p:cNvSpPr>
          <p:nvPr>
            <p:ph type="dt" sz="half" idx="10"/>
          </p:nvPr>
        </p:nvSpPr>
        <p:spPr/>
        <p:txBody>
          <a:bodyPr/>
          <a:lstStyle/>
          <a:p>
            <a:fld id="{F18130A6-FB83-4C1C-8DFE-9BFB44C5F556}"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1CD2F681-1A86-4E8F-BCBD-B1ED175AC95E}" type="slidenum">
              <a:rPr lang="en-US" smtClean="0"/>
              <a:pPr/>
              <a:t>5</a:t>
            </a:fld>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None/>
            </a:pPr>
            <a:r>
              <a:rPr lang="en-US" b="1" dirty="0"/>
              <a:t>Steps in quantification:</a:t>
            </a:r>
            <a:endParaRPr lang="en-US" dirty="0"/>
          </a:p>
          <a:p>
            <a:pPr lvl="0">
              <a:buNone/>
            </a:pPr>
            <a:r>
              <a:rPr lang="en-US" dirty="0" smtClean="0"/>
              <a:t>1. Select </a:t>
            </a:r>
            <a:r>
              <a:rPr lang="en-US" dirty="0"/>
              <a:t>the standard system for comparison and extrapolation</a:t>
            </a:r>
          </a:p>
          <a:p>
            <a:pPr lvl="0">
              <a:buNone/>
            </a:pPr>
            <a:r>
              <a:rPr lang="en-US" dirty="0" smtClean="0"/>
              <a:t>2. Develop </a:t>
            </a:r>
            <a:r>
              <a:rPr lang="en-US" dirty="0"/>
              <a:t>the drug list</a:t>
            </a:r>
          </a:p>
          <a:p>
            <a:pPr lvl="0">
              <a:buNone/>
            </a:pPr>
            <a:r>
              <a:rPr lang="en-US" dirty="0" smtClean="0"/>
              <a:t>3. Establish </a:t>
            </a:r>
            <a:r>
              <a:rPr lang="en-US" dirty="0"/>
              <a:t>the time period to be covered in review</a:t>
            </a:r>
          </a:p>
          <a:p>
            <a:pPr lvl="0">
              <a:buNone/>
            </a:pPr>
            <a:r>
              <a:rPr lang="en-US" dirty="0" smtClean="0"/>
              <a:t>4. Review </a:t>
            </a:r>
            <a:r>
              <a:rPr lang="en-US" dirty="0"/>
              <a:t>records from the standard system to compile contact or population data</a:t>
            </a:r>
          </a:p>
          <a:p>
            <a:pPr lvl="0">
              <a:buNone/>
            </a:pPr>
            <a:r>
              <a:rPr lang="en-US" dirty="0" smtClean="0"/>
              <a:t>5. Establish </a:t>
            </a:r>
            <a:r>
              <a:rPr lang="en-US" dirty="0"/>
              <a:t>the denominator for extrapolation</a:t>
            </a:r>
          </a:p>
          <a:p>
            <a:endParaRPr lang="en-US" dirty="0"/>
          </a:p>
        </p:txBody>
      </p:sp>
      <p:sp>
        <p:nvSpPr>
          <p:cNvPr id="4" name="Date Placeholder 3"/>
          <p:cNvSpPr>
            <a:spLocks noGrp="1"/>
          </p:cNvSpPr>
          <p:nvPr>
            <p:ph type="dt" sz="half" idx="10"/>
          </p:nvPr>
        </p:nvSpPr>
        <p:spPr/>
        <p:txBody>
          <a:bodyPr/>
          <a:lstStyle/>
          <a:p>
            <a:fld id="{A99E4A0B-3FA3-41A5-BB3B-3182657E17C1}"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50</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342162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lvl="0">
              <a:buNone/>
            </a:pPr>
            <a:r>
              <a:rPr lang="en-US" dirty="0" smtClean="0"/>
              <a:t>6. Determine </a:t>
            </a:r>
            <a:r>
              <a:rPr lang="en-US" dirty="0"/>
              <a:t>the consumption rate in the standard </a:t>
            </a:r>
            <a:r>
              <a:rPr lang="en-US" dirty="0" smtClean="0"/>
              <a:t>system</a:t>
            </a:r>
          </a:p>
          <a:p>
            <a:pPr lvl="0"/>
            <a:endParaRPr lang="en-US" dirty="0"/>
          </a:p>
          <a:p>
            <a:pPr lvl="0"/>
            <a:endParaRPr lang="en-US" dirty="0" smtClean="0"/>
          </a:p>
          <a:p>
            <a:pPr lvl="0">
              <a:buNone/>
            </a:pPr>
            <a:r>
              <a:rPr lang="en-US" dirty="0" smtClean="0"/>
              <a:t>7. Extrapolate </a:t>
            </a:r>
            <a:r>
              <a:rPr lang="en-US" dirty="0"/>
              <a:t>the standard system’s consumption rate to the target system</a:t>
            </a:r>
          </a:p>
          <a:p>
            <a:pPr>
              <a:buNone/>
            </a:pPr>
            <a:r>
              <a:rPr lang="en-US" dirty="0" smtClean="0"/>
              <a:t> </a:t>
            </a:r>
          </a:p>
          <a:p>
            <a:pPr>
              <a:buNone/>
            </a:pPr>
            <a:r>
              <a:rPr lang="en-US" sz="2800" dirty="0" smtClean="0"/>
              <a:t>Target </a:t>
            </a:r>
            <a:r>
              <a:rPr lang="en-US" sz="2800" dirty="0"/>
              <a:t>consumption </a:t>
            </a:r>
            <a:r>
              <a:rPr lang="en-US" sz="2800" dirty="0" smtClean="0"/>
              <a:t> </a:t>
            </a:r>
            <a:r>
              <a:rPr lang="en-US" sz="2800" dirty="0"/>
              <a:t>= (Standard consumption rate) x (Number of thousands of contact or inhabitants)</a:t>
            </a:r>
          </a:p>
          <a:p>
            <a:endParaRPr lang="en-US" dirty="0"/>
          </a:p>
        </p:txBody>
      </p:sp>
      <p:sp>
        <p:nvSpPr>
          <p:cNvPr id="4" name="Date Placeholder 3"/>
          <p:cNvSpPr>
            <a:spLocks noGrp="1"/>
          </p:cNvSpPr>
          <p:nvPr>
            <p:ph type="dt" sz="half" idx="10"/>
          </p:nvPr>
        </p:nvSpPr>
        <p:spPr/>
        <p:txBody>
          <a:bodyPr/>
          <a:lstStyle/>
          <a:p>
            <a:fld id="{F033BE3A-0AA7-44E5-BDB1-7F4AEAE8708E}"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51</a:t>
            </a:fld>
            <a:endParaRPr lang="en-US">
              <a:solidFill>
                <a:prstClr val="black">
                  <a:tint val="75000"/>
                </a:prstClr>
              </a:solidFill>
            </a:endParaRPr>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355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71600" y="1371600"/>
            <a:ext cx="5943600" cy="990600"/>
          </a:xfrm>
          <a:prstGeom prst="rect">
            <a:avLst/>
          </a:prstGeom>
          <a:noFill/>
        </p:spPr>
      </p:pic>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537040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None/>
            </a:pPr>
            <a:r>
              <a:rPr lang="en-US" dirty="0" smtClean="0"/>
              <a:t>8. Adjust for expected losses</a:t>
            </a:r>
          </a:p>
          <a:p>
            <a:pPr lvl="0">
              <a:buNone/>
            </a:pPr>
            <a:r>
              <a:rPr lang="en-US" dirty="0" smtClean="0"/>
              <a:t>9. Estimate costs for each drug and total costs and make adjustments</a:t>
            </a:r>
          </a:p>
          <a:p>
            <a:endParaRPr lang="en-US" dirty="0"/>
          </a:p>
        </p:txBody>
      </p:sp>
      <p:sp>
        <p:nvSpPr>
          <p:cNvPr id="4" name="Date Placeholder 3"/>
          <p:cNvSpPr>
            <a:spLocks noGrp="1"/>
          </p:cNvSpPr>
          <p:nvPr>
            <p:ph type="dt" sz="half" idx="10"/>
          </p:nvPr>
        </p:nvSpPr>
        <p:spPr/>
        <p:txBody>
          <a:bodyPr/>
          <a:lstStyle/>
          <a:p>
            <a:fld id="{58391FEE-FA96-48B1-B272-5F07F22CAA6C}"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52</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5517305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 Service-level projection of budget requirements</a:t>
            </a:r>
            <a:endParaRPr lang="en-US" b="1" dirty="0"/>
          </a:p>
        </p:txBody>
      </p:sp>
      <p:sp>
        <p:nvSpPr>
          <p:cNvPr id="3" name="Content Placeholder 2"/>
          <p:cNvSpPr>
            <a:spLocks noGrp="1"/>
          </p:cNvSpPr>
          <p:nvPr>
            <p:ph idx="1"/>
          </p:nvPr>
        </p:nvSpPr>
        <p:spPr/>
        <p:txBody>
          <a:bodyPr/>
          <a:lstStyle/>
          <a:p>
            <a:pPr lvl="0"/>
            <a:r>
              <a:rPr lang="en-US" dirty="0"/>
              <a:t>It uses the </a:t>
            </a:r>
            <a:r>
              <a:rPr lang="en-US" dirty="0">
                <a:solidFill>
                  <a:schemeClr val="accent1"/>
                </a:solidFill>
              </a:rPr>
              <a:t>average drug procurement cost per attendance or bed-day </a:t>
            </a:r>
            <a:r>
              <a:rPr lang="en-US" dirty="0"/>
              <a:t>in different types of health facilities in a </a:t>
            </a:r>
            <a:r>
              <a:rPr lang="en-US" dirty="0">
                <a:solidFill>
                  <a:srgbClr val="00B0F0"/>
                </a:solidFill>
              </a:rPr>
              <a:t>standard system </a:t>
            </a:r>
            <a:r>
              <a:rPr lang="en-US" dirty="0"/>
              <a:t>to project drug costs in similar types of facilities in the </a:t>
            </a:r>
            <a:r>
              <a:rPr lang="en-US" dirty="0">
                <a:solidFill>
                  <a:srgbClr val="00B0F0"/>
                </a:solidFill>
              </a:rPr>
              <a:t>target system</a:t>
            </a:r>
            <a:r>
              <a:rPr lang="en-US" dirty="0"/>
              <a:t>.</a:t>
            </a:r>
          </a:p>
          <a:p>
            <a:pPr lvl="0"/>
            <a:r>
              <a:rPr lang="en-US" dirty="0"/>
              <a:t>This method does not estimate quantities of individual medicines rather </a:t>
            </a:r>
            <a:r>
              <a:rPr lang="en-US" dirty="0">
                <a:solidFill>
                  <a:srgbClr val="00B0F0"/>
                </a:solidFill>
              </a:rPr>
              <a:t>it is used to estimate financial requirements</a:t>
            </a:r>
            <a:r>
              <a:rPr lang="en-US" dirty="0"/>
              <a:t>.</a:t>
            </a:r>
          </a:p>
          <a:p>
            <a:endParaRPr lang="en-US" dirty="0"/>
          </a:p>
        </p:txBody>
      </p:sp>
      <p:sp>
        <p:nvSpPr>
          <p:cNvPr id="4" name="Date Placeholder 3"/>
          <p:cNvSpPr>
            <a:spLocks noGrp="1"/>
          </p:cNvSpPr>
          <p:nvPr>
            <p:ph type="dt" sz="half" idx="10"/>
          </p:nvPr>
        </p:nvSpPr>
        <p:spPr/>
        <p:txBody>
          <a:bodyPr/>
          <a:lstStyle/>
          <a:p>
            <a:fld id="{00DF825F-DE1F-458E-B2E0-AEC90A6F7A4F}"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53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4254756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None/>
            </a:pPr>
            <a:r>
              <a:rPr lang="en-US" b="1" dirty="0"/>
              <a:t>Steps in quantification</a:t>
            </a:r>
            <a:endParaRPr lang="en-US" dirty="0"/>
          </a:p>
          <a:p>
            <a:pPr lvl="0"/>
            <a:r>
              <a:rPr lang="en-US" dirty="0"/>
              <a:t>Establish the categories of facilities and determine the number in each </a:t>
            </a:r>
            <a:r>
              <a:rPr lang="en-US" dirty="0" smtClean="0"/>
              <a:t>category</a:t>
            </a:r>
          </a:p>
          <a:p>
            <a:pPr lvl="0"/>
            <a:endParaRPr lang="en-US" dirty="0"/>
          </a:p>
          <a:p>
            <a:pPr lvl="0"/>
            <a:r>
              <a:rPr lang="en-US" dirty="0"/>
              <a:t>Determine the patient contact denominators for each type of facility and compile or estimate the average number of patient contacts of each type at each category of facility</a:t>
            </a:r>
          </a:p>
          <a:p>
            <a:endParaRPr lang="en-US" dirty="0"/>
          </a:p>
        </p:txBody>
      </p:sp>
      <p:sp>
        <p:nvSpPr>
          <p:cNvPr id="4" name="Date Placeholder 3"/>
          <p:cNvSpPr>
            <a:spLocks noGrp="1"/>
          </p:cNvSpPr>
          <p:nvPr>
            <p:ph type="dt" sz="half" idx="10"/>
          </p:nvPr>
        </p:nvSpPr>
        <p:spPr/>
        <p:txBody>
          <a:bodyPr/>
          <a:lstStyle/>
          <a:p>
            <a:fld id="{A17FE80E-9883-49A3-B052-9170D5C226DB}"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54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498939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lvl="0"/>
            <a:r>
              <a:rPr lang="en-US" dirty="0"/>
              <a:t>Calculate the average cost per </a:t>
            </a:r>
            <a:r>
              <a:rPr lang="en-US" dirty="0" smtClean="0"/>
              <a:t>contact</a:t>
            </a:r>
          </a:p>
          <a:p>
            <a:pPr lvl="0"/>
            <a:endParaRPr lang="en-US" dirty="0"/>
          </a:p>
          <a:p>
            <a:pPr lvl="0"/>
            <a:endParaRPr lang="en-US" dirty="0"/>
          </a:p>
          <a:p>
            <a:pPr lvl="0"/>
            <a:endParaRPr lang="en-US" dirty="0" smtClean="0"/>
          </a:p>
          <a:p>
            <a:pPr lvl="0"/>
            <a:r>
              <a:rPr lang="en-US" dirty="0" smtClean="0"/>
              <a:t>Calculate </a:t>
            </a:r>
            <a:r>
              <a:rPr lang="en-US" dirty="0"/>
              <a:t>the total projected drug costs</a:t>
            </a:r>
          </a:p>
          <a:p>
            <a:pPr lvl="1"/>
            <a:r>
              <a:rPr lang="en-US" dirty="0"/>
              <a:t>Multiply the average number of patient contact for each facility by the number of facility and average drug cost.</a:t>
            </a:r>
          </a:p>
          <a:p>
            <a:endParaRPr lang="en-US" dirty="0"/>
          </a:p>
        </p:txBody>
      </p:sp>
      <p:sp>
        <p:nvSpPr>
          <p:cNvPr id="4" name="Date Placeholder 3"/>
          <p:cNvSpPr>
            <a:spLocks noGrp="1"/>
          </p:cNvSpPr>
          <p:nvPr>
            <p:ph type="dt" sz="half" idx="10"/>
          </p:nvPr>
        </p:nvSpPr>
        <p:spPr/>
        <p:txBody>
          <a:bodyPr/>
          <a:lstStyle/>
          <a:p>
            <a:fld id="{8EEF84F9-E85D-44FE-B7C0-BB224E56CF7B}"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55</a:t>
            </a:fld>
            <a:endParaRPr lang="en-US">
              <a:solidFill>
                <a:prstClr val="black">
                  <a:tint val="75000"/>
                </a:prstClr>
              </a:solidFill>
            </a:endParaRPr>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3891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66800" y="1066800"/>
            <a:ext cx="6324600" cy="1524000"/>
          </a:xfrm>
          <a:prstGeom prst="rect">
            <a:avLst/>
          </a:prstGeom>
          <a:noFill/>
        </p:spPr>
      </p:pic>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4888870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Methods of reconciliation of demand with budget</a:t>
            </a:r>
            <a:endParaRPr lang="en-US" b="1" dirty="0"/>
          </a:p>
        </p:txBody>
      </p:sp>
      <p:sp>
        <p:nvSpPr>
          <p:cNvPr id="3" name="Content Placeholder 2"/>
          <p:cNvSpPr>
            <a:spLocks noGrp="1"/>
          </p:cNvSpPr>
          <p:nvPr>
            <p:ph idx="1"/>
          </p:nvPr>
        </p:nvSpPr>
        <p:spPr/>
        <p:txBody>
          <a:bodyPr/>
          <a:lstStyle/>
          <a:p>
            <a:pPr marL="514350" indent="-514350">
              <a:buAutoNum type="alphaLcPeriod"/>
            </a:pPr>
            <a:r>
              <a:rPr lang="en-US" b="1" dirty="0" smtClean="0"/>
              <a:t>VEN analysis</a:t>
            </a:r>
          </a:p>
          <a:p>
            <a:pPr marL="514350" indent="-514350"/>
            <a:r>
              <a:rPr lang="en-US" dirty="0" smtClean="0"/>
              <a:t>It is an approach in which drugs are divided according to their health impact in to: </a:t>
            </a:r>
          </a:p>
          <a:p>
            <a:pPr marL="914400" lvl="1" indent="-514350"/>
            <a:r>
              <a:rPr lang="en-US" i="1" dirty="0" smtClean="0"/>
              <a:t>Vital, </a:t>
            </a:r>
          </a:p>
          <a:p>
            <a:pPr marL="914400" lvl="1" indent="-514350"/>
            <a:r>
              <a:rPr lang="en-US" i="1" dirty="0" smtClean="0"/>
              <a:t>Essential and </a:t>
            </a:r>
          </a:p>
          <a:p>
            <a:pPr marL="914400" lvl="1" indent="-514350"/>
            <a:r>
              <a:rPr lang="en-US" i="1" dirty="0" smtClean="0"/>
              <a:t>Non-essential/normal-use categories</a:t>
            </a:r>
            <a:endParaRPr lang="en-US" b="1" dirty="0"/>
          </a:p>
        </p:txBody>
      </p:sp>
      <p:sp>
        <p:nvSpPr>
          <p:cNvPr id="4" name="Date Placeholder 3"/>
          <p:cNvSpPr>
            <a:spLocks noGrp="1"/>
          </p:cNvSpPr>
          <p:nvPr>
            <p:ph type="dt" sz="half" idx="10"/>
          </p:nvPr>
        </p:nvSpPr>
        <p:spPr/>
        <p:txBody>
          <a:bodyPr/>
          <a:lstStyle/>
          <a:p>
            <a:fld id="{55AF4D13-046D-4B18-AB6A-7D5F2551492D}"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56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58316469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lvl="1"/>
            <a:r>
              <a:rPr lang="en-US" dirty="0" smtClean="0"/>
              <a:t>V (Vital drugs):</a:t>
            </a:r>
          </a:p>
          <a:p>
            <a:pPr lvl="2"/>
            <a:r>
              <a:rPr lang="en-US" dirty="0" smtClean="0"/>
              <a:t>Potentially lifesaving</a:t>
            </a:r>
          </a:p>
          <a:p>
            <a:pPr lvl="2"/>
            <a:r>
              <a:rPr lang="en-US" dirty="0" smtClean="0"/>
              <a:t>have significant withdrawal effect</a:t>
            </a:r>
          </a:p>
          <a:p>
            <a:pPr lvl="2"/>
            <a:r>
              <a:rPr lang="en-US" dirty="0" smtClean="0"/>
              <a:t>Crucial to providing basic health services</a:t>
            </a:r>
            <a:endParaRPr lang="en-US" sz="2000" dirty="0" smtClean="0"/>
          </a:p>
          <a:p>
            <a:pPr lvl="1"/>
            <a:r>
              <a:rPr lang="en-US" dirty="0" smtClean="0"/>
              <a:t>E (Essential drugs): </a:t>
            </a:r>
          </a:p>
          <a:p>
            <a:pPr lvl="2"/>
            <a:r>
              <a:rPr lang="en-US" dirty="0" smtClean="0"/>
              <a:t>Effective against less severe but nevertheless significant forms of illness</a:t>
            </a:r>
          </a:p>
          <a:p>
            <a:pPr lvl="2"/>
            <a:r>
              <a:rPr lang="en-US" dirty="0" smtClean="0"/>
              <a:t>Not absolutely vital to providing basic health services</a:t>
            </a:r>
            <a:endParaRPr lang="en-US" sz="2000" dirty="0" smtClean="0"/>
          </a:p>
          <a:p>
            <a:pPr lvl="1"/>
            <a:r>
              <a:rPr lang="en-US" dirty="0" smtClean="0"/>
              <a:t>N (Nonessential drugs):</a:t>
            </a:r>
          </a:p>
          <a:p>
            <a:pPr lvl="2"/>
            <a:r>
              <a:rPr lang="en-US" dirty="0" smtClean="0"/>
              <a:t>Used for minor or self-limiting illnesses</a:t>
            </a:r>
            <a:endParaRPr lang="en-US" sz="2000" dirty="0" smtClean="0"/>
          </a:p>
          <a:p>
            <a:endParaRPr lang="en-US" dirty="0"/>
          </a:p>
        </p:txBody>
      </p:sp>
      <p:sp>
        <p:nvSpPr>
          <p:cNvPr id="4" name="Date Placeholder 3"/>
          <p:cNvSpPr>
            <a:spLocks noGrp="1"/>
          </p:cNvSpPr>
          <p:nvPr>
            <p:ph type="dt" sz="half" idx="10"/>
          </p:nvPr>
        </p:nvSpPr>
        <p:spPr/>
        <p:txBody>
          <a:bodyPr/>
          <a:lstStyle/>
          <a:p>
            <a:fld id="{F74E83BC-A51C-414C-B692-3354AF40A176}"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57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4088391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iterate type="wd">
                                    <p:tmPct val="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iterate type="wd">
                                    <p:tmPct val="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iterate type="wd">
                                    <p:tmPct val="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iterate type="wd">
                                    <p:tmPct val="0"/>
                                  </p:iterate>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iterate type="wd">
                                    <p:tmPct val="0"/>
                                  </p:iterate>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iterate type="wd">
                                    <p:tmPct val="0"/>
                                  </p:iterate>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iterate type="wd">
                                    <p:tmPct val="0"/>
                                  </p:iterate>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grpId="0" nodeType="withEffect">
                                  <p:stCondLst>
                                    <p:cond delay="0"/>
                                  </p:stCondLst>
                                  <p:iterate type="wd">
                                    <p:tmPct val="0"/>
                                  </p:iterate>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r>
              <a:rPr lang="en-US" i="1" dirty="0" smtClean="0"/>
              <a:t>Steps in conducting VEN analysis:</a:t>
            </a:r>
            <a:endParaRPr lang="en-US" sz="2800" dirty="0" smtClean="0"/>
          </a:p>
          <a:p>
            <a:pPr lvl="1"/>
            <a:r>
              <a:rPr lang="en-US" dirty="0" smtClean="0"/>
              <a:t>Classify all drugs on the list as V, E, or N</a:t>
            </a:r>
          </a:p>
          <a:p>
            <a:pPr lvl="1"/>
            <a:endParaRPr lang="en-US" sz="2400" dirty="0" smtClean="0"/>
          </a:p>
          <a:p>
            <a:pPr lvl="1"/>
            <a:r>
              <a:rPr lang="en-US" dirty="0" smtClean="0"/>
              <a:t>Analyze N items. Where possible, reduce quantities to purchase or eliminate purchases entirely.</a:t>
            </a:r>
          </a:p>
          <a:p>
            <a:pPr lvl="1"/>
            <a:endParaRPr lang="en-US" sz="2400" dirty="0" smtClean="0"/>
          </a:p>
          <a:p>
            <a:pPr lvl="1"/>
            <a:r>
              <a:rPr lang="en-US" dirty="0" smtClean="0"/>
              <a:t>Identify and limit therapeutic duplications, if any</a:t>
            </a:r>
          </a:p>
          <a:p>
            <a:pPr lvl="1"/>
            <a:endParaRPr lang="en-US" sz="2400" dirty="0" smtClean="0"/>
          </a:p>
          <a:p>
            <a:pPr lvl="1"/>
            <a:r>
              <a:rPr lang="en-US" dirty="0" smtClean="0"/>
              <a:t>Reconsider proposed purchased quantities</a:t>
            </a:r>
          </a:p>
          <a:p>
            <a:pPr lvl="1"/>
            <a:endParaRPr lang="en-US" sz="2400" dirty="0" smtClean="0"/>
          </a:p>
          <a:p>
            <a:pPr lvl="1"/>
            <a:r>
              <a:rPr lang="en-US" dirty="0" smtClean="0"/>
              <a:t>Find additional funds if needed or possible</a:t>
            </a:r>
            <a:endParaRPr lang="en-US" sz="2400" dirty="0" smtClean="0"/>
          </a:p>
          <a:p>
            <a:endParaRPr lang="en-US" dirty="0"/>
          </a:p>
        </p:txBody>
      </p:sp>
      <p:sp>
        <p:nvSpPr>
          <p:cNvPr id="4" name="Date Placeholder 3"/>
          <p:cNvSpPr>
            <a:spLocks noGrp="1"/>
          </p:cNvSpPr>
          <p:nvPr>
            <p:ph type="dt" sz="half" idx="10"/>
          </p:nvPr>
        </p:nvSpPr>
        <p:spPr/>
        <p:txBody>
          <a:bodyPr/>
          <a:lstStyle/>
          <a:p>
            <a:fld id="{051FDFDC-F57D-4B55-8FA7-7901386D65D5}"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58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478713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anim calcmode="lin" valueType="num">
                                      <p:cBhvr>
                                        <p:cTn id="3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None/>
            </a:pPr>
            <a:r>
              <a:rPr lang="en-US" b="1" dirty="0" smtClean="0"/>
              <a:t>b. ABC analysis</a:t>
            </a:r>
          </a:p>
          <a:p>
            <a:pPr lvl="0"/>
            <a:r>
              <a:rPr lang="en-US" dirty="0" smtClean="0"/>
              <a:t>ABC analysis is the method for determining and comparing drug cost.</a:t>
            </a:r>
          </a:p>
          <a:p>
            <a:pPr lvl="0"/>
            <a:endParaRPr lang="en-US" sz="2800" dirty="0" smtClean="0"/>
          </a:p>
          <a:p>
            <a:pPr lvl="0"/>
            <a:r>
              <a:rPr lang="en-US" dirty="0" smtClean="0"/>
              <a:t>It identifies three useful tiers for analysis:</a:t>
            </a:r>
            <a:endParaRPr lang="en-US" sz="2800" dirty="0" smtClean="0"/>
          </a:p>
          <a:p>
            <a:pPr lvl="1"/>
            <a:r>
              <a:rPr lang="en-US" dirty="0" smtClean="0"/>
              <a:t>Class A items: highest annual usage ( high volume or high cost)</a:t>
            </a:r>
            <a:endParaRPr lang="en-US" sz="2400" dirty="0" smtClean="0"/>
          </a:p>
          <a:p>
            <a:pPr lvl="2"/>
            <a:r>
              <a:rPr lang="en-US" dirty="0" smtClean="0"/>
              <a:t>Usually accounts for 10-20 percent of items ordered and 70 to 80 percent of funds.</a:t>
            </a:r>
            <a:endParaRPr lang="en-US" sz="2000" dirty="0" smtClean="0"/>
          </a:p>
          <a:p>
            <a:pPr>
              <a:buNone/>
            </a:pPr>
            <a:endParaRPr lang="en-US" b="1" dirty="0"/>
          </a:p>
        </p:txBody>
      </p:sp>
      <p:sp>
        <p:nvSpPr>
          <p:cNvPr id="4" name="Date Placeholder 3"/>
          <p:cNvSpPr>
            <a:spLocks noGrp="1"/>
          </p:cNvSpPr>
          <p:nvPr>
            <p:ph type="dt" sz="half" idx="10"/>
          </p:nvPr>
        </p:nvSpPr>
        <p:spPr/>
        <p:txBody>
          <a:bodyPr/>
          <a:lstStyle/>
          <a:p>
            <a:fld id="{97B74FDC-DEE5-47E3-A633-0729672F5A76}"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59</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14476734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Important lessons in drug management</a:t>
            </a:r>
            <a:endParaRPr lang="en-US" b="1" dirty="0"/>
          </a:p>
        </p:txBody>
      </p:sp>
      <p:sp>
        <p:nvSpPr>
          <p:cNvPr id="3" name="Content Placeholder 2"/>
          <p:cNvSpPr>
            <a:spLocks noGrp="1"/>
          </p:cNvSpPr>
          <p:nvPr>
            <p:ph idx="1"/>
          </p:nvPr>
        </p:nvSpPr>
        <p:spPr/>
        <p:txBody>
          <a:bodyPr>
            <a:normAutofit fontScale="92500" lnSpcReduction="20000"/>
          </a:bodyPr>
          <a:lstStyle/>
          <a:p>
            <a:pPr lvl="0"/>
            <a:r>
              <a:rPr lang="en-US" dirty="0"/>
              <a:t>National drug policy provides a sound foundation for managing drug supply</a:t>
            </a:r>
          </a:p>
          <a:p>
            <a:pPr lvl="0"/>
            <a:r>
              <a:rPr lang="en-US" dirty="0"/>
              <a:t>Wise drug selection underlies all other improvements</a:t>
            </a:r>
          </a:p>
          <a:p>
            <a:pPr lvl="0"/>
            <a:r>
              <a:rPr lang="en-US" dirty="0"/>
              <a:t>Effective management saves money and improve performance</a:t>
            </a:r>
          </a:p>
          <a:p>
            <a:pPr lvl="0"/>
            <a:r>
              <a:rPr lang="en-US" dirty="0"/>
              <a:t>Rational drug use requires more than drug information</a:t>
            </a:r>
          </a:p>
          <a:p>
            <a:pPr lvl="0"/>
            <a:r>
              <a:rPr lang="en-US" dirty="0"/>
              <a:t>Systematic assessment and monitoring are essential</a:t>
            </a:r>
          </a:p>
          <a:p>
            <a:endParaRPr lang="en-US" dirty="0"/>
          </a:p>
        </p:txBody>
      </p:sp>
      <p:sp>
        <p:nvSpPr>
          <p:cNvPr id="4" name="Date Placeholder 3"/>
          <p:cNvSpPr>
            <a:spLocks noGrp="1"/>
          </p:cNvSpPr>
          <p:nvPr>
            <p:ph type="dt" sz="half" idx="10"/>
          </p:nvPr>
        </p:nvSpPr>
        <p:spPr/>
        <p:txBody>
          <a:bodyPr/>
          <a:lstStyle/>
          <a:p>
            <a:fld id="{1F6D14EE-5EA3-4498-B115-B55EED151522}"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1CD2F681-1A86-4E8F-BCBD-B1ED175AC95E}" type="slidenum">
              <a:rPr lang="en-US" smtClean="0"/>
              <a:pPr/>
              <a:t>6</a:t>
            </a:fld>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lvl="1"/>
            <a:r>
              <a:rPr lang="en-US" dirty="0" smtClean="0"/>
              <a:t>Class B items: moderate annual usage</a:t>
            </a:r>
            <a:endParaRPr lang="en-US" sz="2400" dirty="0" smtClean="0"/>
          </a:p>
          <a:p>
            <a:pPr lvl="2"/>
            <a:r>
              <a:rPr lang="en-US" dirty="0" smtClean="0"/>
              <a:t>Accounts 10 to 20 percent of items ordered and 15 to 20 percent of funds.</a:t>
            </a:r>
          </a:p>
          <a:p>
            <a:pPr lvl="2"/>
            <a:endParaRPr lang="en-US" sz="2000" dirty="0" smtClean="0"/>
          </a:p>
          <a:p>
            <a:pPr lvl="1"/>
            <a:r>
              <a:rPr lang="en-US" dirty="0" smtClean="0"/>
              <a:t>Class C items: Lowest annual usage</a:t>
            </a:r>
            <a:endParaRPr lang="en-US" sz="2400" dirty="0" smtClean="0"/>
          </a:p>
          <a:p>
            <a:pPr lvl="2"/>
            <a:r>
              <a:rPr lang="en-US" dirty="0" smtClean="0"/>
              <a:t>Accounts for 60-80 percent of items ordered and 5-10 percent of funds.</a:t>
            </a:r>
            <a:endParaRPr lang="en-US" sz="2000" dirty="0" smtClean="0"/>
          </a:p>
          <a:p>
            <a:endParaRPr lang="en-US" dirty="0"/>
          </a:p>
        </p:txBody>
      </p:sp>
      <p:sp>
        <p:nvSpPr>
          <p:cNvPr id="4" name="Date Placeholder 3"/>
          <p:cNvSpPr>
            <a:spLocks noGrp="1"/>
          </p:cNvSpPr>
          <p:nvPr>
            <p:ph type="dt" sz="half" idx="10"/>
          </p:nvPr>
        </p:nvSpPr>
        <p:spPr/>
        <p:txBody>
          <a:bodyPr/>
          <a:lstStyle/>
          <a:p>
            <a:fld id="{59222184-25AB-49D4-81E5-1E5598FD8F58}"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60</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98691160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lvl="0"/>
            <a:r>
              <a:rPr lang="en-US" i="1" dirty="0" smtClean="0"/>
              <a:t>Steps to perform ABC analysis:</a:t>
            </a:r>
            <a:endParaRPr lang="en-US" sz="2800" dirty="0" smtClean="0"/>
          </a:p>
          <a:p>
            <a:pPr lvl="1"/>
            <a:r>
              <a:rPr lang="en-US" dirty="0" smtClean="0"/>
              <a:t>List all items purchased or consumed and enter the unit cost</a:t>
            </a:r>
          </a:p>
          <a:p>
            <a:pPr lvl="1"/>
            <a:endParaRPr lang="en-US" sz="2400" dirty="0" smtClean="0"/>
          </a:p>
          <a:p>
            <a:pPr lvl="1"/>
            <a:r>
              <a:rPr lang="en-US" dirty="0" smtClean="0"/>
              <a:t>Enter consumption quantities over a defined period of time</a:t>
            </a:r>
          </a:p>
          <a:p>
            <a:pPr lvl="1"/>
            <a:endParaRPr lang="en-US" sz="2400" dirty="0" smtClean="0"/>
          </a:p>
          <a:p>
            <a:pPr lvl="1"/>
            <a:r>
              <a:rPr lang="en-US" dirty="0" smtClean="0"/>
              <a:t>Calculate the value of consumption (utilize acquisition cost)</a:t>
            </a:r>
          </a:p>
          <a:p>
            <a:pPr lvl="1"/>
            <a:endParaRPr lang="en-US" sz="2400" dirty="0" smtClean="0"/>
          </a:p>
          <a:p>
            <a:pPr lvl="1"/>
            <a:r>
              <a:rPr lang="en-US" dirty="0" smtClean="0"/>
              <a:t>Calculate the percentage of total value represented by each item.</a:t>
            </a:r>
            <a:endParaRPr lang="en-US" sz="2400" dirty="0" smtClean="0"/>
          </a:p>
          <a:p>
            <a:endParaRPr lang="en-US" dirty="0"/>
          </a:p>
        </p:txBody>
      </p:sp>
      <p:sp>
        <p:nvSpPr>
          <p:cNvPr id="4" name="Date Placeholder 3"/>
          <p:cNvSpPr>
            <a:spLocks noGrp="1"/>
          </p:cNvSpPr>
          <p:nvPr>
            <p:ph type="dt" sz="half" idx="10"/>
          </p:nvPr>
        </p:nvSpPr>
        <p:spPr/>
        <p:txBody>
          <a:bodyPr/>
          <a:lstStyle/>
          <a:p>
            <a:fld id="{86F8AEED-4CB7-4325-9FCF-AA2CD0046C94}"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61</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96287722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lvl="1"/>
            <a:r>
              <a:rPr lang="en-US" dirty="0" smtClean="0"/>
              <a:t>Rearrange the list. Rank items with descending order by total value, staring at the top with the highest value.</a:t>
            </a:r>
          </a:p>
          <a:p>
            <a:pPr lvl="1"/>
            <a:endParaRPr lang="en-US" sz="2400" dirty="0" smtClean="0"/>
          </a:p>
          <a:p>
            <a:pPr lvl="1"/>
            <a:r>
              <a:rPr lang="en-US" dirty="0" smtClean="0"/>
              <a:t>Calculate the cumulative percentage of the total value for each item</a:t>
            </a:r>
          </a:p>
          <a:p>
            <a:pPr lvl="1"/>
            <a:endParaRPr lang="en-US" sz="2400" dirty="0" smtClean="0"/>
          </a:p>
          <a:p>
            <a:pPr lvl="1"/>
            <a:r>
              <a:rPr lang="en-US" dirty="0" smtClean="0"/>
              <a:t>Choose cutoff points or boundaries for A, B, and C drugs</a:t>
            </a:r>
            <a:endParaRPr lang="en-US" sz="2400" dirty="0" smtClean="0"/>
          </a:p>
          <a:p>
            <a:endParaRPr lang="en-US" dirty="0"/>
          </a:p>
        </p:txBody>
      </p:sp>
      <p:sp>
        <p:nvSpPr>
          <p:cNvPr id="4" name="Date Placeholder 3"/>
          <p:cNvSpPr>
            <a:spLocks noGrp="1"/>
          </p:cNvSpPr>
          <p:nvPr>
            <p:ph type="dt" sz="half" idx="10"/>
          </p:nvPr>
        </p:nvSpPr>
        <p:spPr/>
        <p:txBody>
          <a:bodyPr/>
          <a:lstStyle/>
          <a:p>
            <a:fld id="{3C21C922-545E-4640-A8F9-5BE3B42611F2}"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62</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404664270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buNone/>
            </a:pPr>
            <a:r>
              <a:rPr lang="en-US" b="1" dirty="0" smtClean="0"/>
              <a:t>C. Therapeutic category analysis</a:t>
            </a:r>
            <a:endParaRPr lang="en-US" dirty="0" smtClean="0"/>
          </a:p>
          <a:p>
            <a:pPr lvl="0"/>
            <a:r>
              <a:rPr lang="en-US" dirty="0" smtClean="0"/>
              <a:t>Its applications are the same as those of ABC analysis.</a:t>
            </a:r>
          </a:p>
          <a:p>
            <a:pPr lvl="0"/>
            <a:r>
              <a:rPr lang="en-US" dirty="0" smtClean="0"/>
              <a:t>The focus is on cost-control efforts on the </a:t>
            </a:r>
            <a:r>
              <a:rPr lang="en-US" dirty="0" smtClean="0">
                <a:solidFill>
                  <a:srgbClr val="00B0F0"/>
                </a:solidFill>
              </a:rPr>
              <a:t>therapeutic categories</a:t>
            </a:r>
            <a:r>
              <a:rPr lang="en-US" dirty="0" smtClean="0"/>
              <a:t> that show the highest consumption and greatest expenditures. </a:t>
            </a:r>
          </a:p>
          <a:p>
            <a:pPr lvl="0"/>
            <a:r>
              <a:rPr lang="en-US" dirty="0" smtClean="0"/>
              <a:t>In this approach, therapeutic categories having the consecutive highest expenditures will be looked for possible interventions.  </a:t>
            </a:r>
          </a:p>
          <a:p>
            <a:endParaRPr lang="en-US" dirty="0"/>
          </a:p>
        </p:txBody>
      </p:sp>
      <p:sp>
        <p:nvSpPr>
          <p:cNvPr id="4" name="Date Placeholder 3"/>
          <p:cNvSpPr>
            <a:spLocks noGrp="1"/>
          </p:cNvSpPr>
          <p:nvPr>
            <p:ph type="dt" sz="half" idx="10"/>
          </p:nvPr>
        </p:nvSpPr>
        <p:spPr/>
        <p:txBody>
          <a:bodyPr/>
          <a:lstStyle/>
          <a:p>
            <a:fld id="{E67D33C8-0772-4BAA-BD43-ED5799BF22BB}"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63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44596443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buNone/>
            </a:pPr>
            <a:r>
              <a:rPr lang="en-US" sz="2400" dirty="0" smtClean="0"/>
              <a:t>Example 1: The following table shows stock movement of </a:t>
            </a:r>
            <a:r>
              <a:rPr lang="en-US" sz="2400" dirty="0" err="1" smtClean="0"/>
              <a:t>doxycycline</a:t>
            </a:r>
            <a:r>
              <a:rPr lang="en-US" sz="2400" dirty="0" smtClean="0"/>
              <a:t> 100mg tablet as obtained from a bin card and stock out recording form in health center “X” for one year (consumption is in tablet).</a:t>
            </a:r>
          </a:p>
          <a:p>
            <a:endParaRPr lang="en-US" dirty="0"/>
          </a:p>
        </p:txBody>
      </p:sp>
      <p:sp>
        <p:nvSpPr>
          <p:cNvPr id="4" name="Date Placeholder 3"/>
          <p:cNvSpPr>
            <a:spLocks noGrp="1"/>
          </p:cNvSpPr>
          <p:nvPr>
            <p:ph type="dt" sz="half" idx="10"/>
          </p:nvPr>
        </p:nvSpPr>
        <p:spPr/>
        <p:txBody>
          <a:bodyPr/>
          <a:lstStyle/>
          <a:p>
            <a:fld id="{7D8AA75C-8A27-4B08-9BD9-C6DBFB9005C4}"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64</a:t>
            </a:fld>
            <a:endParaRPr lang="en-US">
              <a:solidFill>
                <a:prstClr val="black">
                  <a:tint val="75000"/>
                </a:prstClr>
              </a:solidFill>
            </a:endParaRPr>
          </a:p>
        </p:txBody>
      </p:sp>
      <p:graphicFrame>
        <p:nvGraphicFramePr>
          <p:cNvPr id="6" name="Table 5"/>
          <p:cNvGraphicFramePr>
            <a:graphicFrameLocks noGrp="1"/>
          </p:cNvGraphicFramePr>
          <p:nvPr/>
        </p:nvGraphicFramePr>
        <p:xfrm>
          <a:off x="990600" y="1828800"/>
          <a:ext cx="7543800" cy="4911852"/>
        </p:xfrm>
        <a:graphic>
          <a:graphicData uri="http://schemas.openxmlformats.org/drawingml/2006/table">
            <a:tbl>
              <a:tblPr firstRow="1" bandRow="1">
                <a:tableStyleId>{5C22544A-7EE6-4342-B048-85BDC9FD1C3A}</a:tableStyleId>
              </a:tblPr>
              <a:tblGrid>
                <a:gridCol w="1524000"/>
                <a:gridCol w="1524000"/>
                <a:gridCol w="1524000"/>
                <a:gridCol w="2971800"/>
              </a:tblGrid>
              <a:tr h="396699">
                <a:tc>
                  <a:txBody>
                    <a:bodyPr/>
                    <a:lstStyle/>
                    <a:p>
                      <a:pPr marL="0" marR="0" algn="ctr">
                        <a:lnSpc>
                          <a:spcPct val="115000"/>
                        </a:lnSpc>
                        <a:spcBef>
                          <a:spcPts val="0"/>
                        </a:spcBef>
                        <a:spcAft>
                          <a:spcPts val="0"/>
                        </a:spcAft>
                      </a:pPr>
                      <a:r>
                        <a:rPr lang="en-US" sz="1400" b="1" dirty="0">
                          <a:solidFill>
                            <a:schemeClr val="tx1"/>
                          </a:solidFill>
                          <a:latin typeface="Times New Roman"/>
                          <a:ea typeface="Calibri"/>
                          <a:cs typeface="Times New Roman"/>
                        </a:rPr>
                        <a:t>Date</a:t>
                      </a:r>
                      <a:endParaRPr lang="en-US" sz="1400" b="1" dirty="0">
                        <a:solidFill>
                          <a:schemeClr val="tx1"/>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solidFill>
                            <a:schemeClr val="tx1"/>
                          </a:solidFill>
                          <a:latin typeface="Times New Roman"/>
                          <a:ea typeface="Calibri"/>
                          <a:cs typeface="Times New Roman"/>
                        </a:rPr>
                        <a:t>Received from supplier</a:t>
                      </a:r>
                      <a:endParaRPr lang="en-US" sz="1400" b="1" dirty="0">
                        <a:solidFill>
                          <a:schemeClr val="tx1"/>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solidFill>
                            <a:schemeClr val="tx1"/>
                          </a:solidFill>
                          <a:latin typeface="Times New Roman"/>
                          <a:ea typeface="Calibri"/>
                          <a:cs typeface="Times New Roman"/>
                        </a:rPr>
                        <a:t>Issued/consumed</a:t>
                      </a:r>
                      <a:endParaRPr lang="en-US" sz="1400" b="1">
                        <a:solidFill>
                          <a:schemeClr val="tx1"/>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solidFill>
                            <a:schemeClr val="tx1"/>
                          </a:solidFill>
                          <a:latin typeface="Times New Roman"/>
                          <a:ea typeface="Calibri"/>
                          <a:cs typeface="Times New Roman"/>
                        </a:rPr>
                        <a:t>Balance</a:t>
                      </a:r>
                      <a:endParaRPr lang="en-US" sz="1400" b="1" dirty="0">
                        <a:solidFill>
                          <a:schemeClr val="tx1"/>
                        </a:solidFill>
                        <a:latin typeface="Calibri"/>
                        <a:ea typeface="Calibri"/>
                        <a:cs typeface="Times New Roman"/>
                      </a:endParaRPr>
                    </a:p>
                  </a:txBody>
                  <a:tcPr marL="68580" marR="68580" marT="0" marB="0"/>
                </a:tc>
              </a:tr>
              <a:tr h="257657">
                <a:tc>
                  <a:txBody>
                    <a:bodyPr/>
                    <a:lstStyle/>
                    <a:p>
                      <a:pPr marL="0" marR="0">
                        <a:lnSpc>
                          <a:spcPct val="115000"/>
                        </a:lnSpc>
                        <a:spcBef>
                          <a:spcPts val="0"/>
                        </a:spcBef>
                        <a:spcAft>
                          <a:spcPts val="0"/>
                        </a:spcAft>
                      </a:pPr>
                      <a:r>
                        <a:rPr lang="en-US" sz="1400" b="1" dirty="0">
                          <a:solidFill>
                            <a:schemeClr val="tx1"/>
                          </a:solidFill>
                          <a:latin typeface="Times New Roman"/>
                          <a:ea typeface="Calibri"/>
                          <a:cs typeface="Times New Roman"/>
                        </a:rPr>
                        <a:t>1 Sep</a:t>
                      </a:r>
                      <a:endParaRPr lang="en-US" sz="1400" b="1" dirty="0">
                        <a:solidFill>
                          <a:schemeClr val="tx1"/>
                        </a:solidFill>
                        <a:latin typeface="Calibri"/>
                        <a:ea typeface="Calibri"/>
                        <a:cs typeface="Times New Roman"/>
                      </a:endParaRPr>
                    </a:p>
                  </a:txBody>
                  <a:tcPr marL="68580" marR="68580" marT="0" marB="0"/>
                </a:tc>
                <a:tc>
                  <a:txBody>
                    <a:bodyPr/>
                    <a:lstStyle/>
                    <a:p>
                      <a:pPr algn="ctr"/>
                      <a:r>
                        <a:rPr lang="en-US" sz="1400" b="1" dirty="0" smtClean="0">
                          <a:solidFill>
                            <a:schemeClr val="tx1"/>
                          </a:solidFill>
                        </a:rPr>
                        <a:t>-</a:t>
                      </a:r>
                      <a:endParaRPr lang="en-US" sz="1400" b="1" dirty="0">
                        <a:solidFill>
                          <a:schemeClr val="tx1"/>
                        </a:solidFill>
                      </a:endParaRPr>
                    </a:p>
                  </a:txBody>
                  <a:tcPr/>
                </a:tc>
                <a:tc>
                  <a:txBody>
                    <a:bodyPr/>
                    <a:lstStyle/>
                    <a:p>
                      <a:pPr algn="ctr"/>
                      <a:r>
                        <a:rPr lang="en-US" sz="1400" b="1" dirty="0" smtClean="0">
                          <a:solidFill>
                            <a:schemeClr val="tx1"/>
                          </a:solidFill>
                        </a:rPr>
                        <a:t>-</a:t>
                      </a:r>
                      <a:endParaRPr lang="en-US" sz="1400" b="1" dirty="0">
                        <a:solidFill>
                          <a:schemeClr val="tx1"/>
                        </a:solidFill>
                      </a:endParaRPr>
                    </a:p>
                  </a:txBody>
                  <a:tcPr/>
                </a:tc>
                <a:tc>
                  <a:txBody>
                    <a:bodyPr/>
                    <a:lstStyle/>
                    <a:p>
                      <a:pPr algn="ctr"/>
                      <a:r>
                        <a:rPr lang="en-US" sz="1400" b="1" dirty="0" smtClean="0">
                          <a:solidFill>
                            <a:schemeClr val="tx1"/>
                          </a:solidFill>
                        </a:rPr>
                        <a:t>5000</a:t>
                      </a:r>
                      <a:r>
                        <a:rPr lang="en-US" sz="1400" b="1" baseline="0" dirty="0" smtClean="0">
                          <a:solidFill>
                            <a:schemeClr val="tx1"/>
                          </a:solidFill>
                        </a:rPr>
                        <a:t> (opening stock)</a:t>
                      </a:r>
                      <a:endParaRPr lang="en-US" sz="1400" b="1" dirty="0">
                        <a:solidFill>
                          <a:schemeClr val="tx1"/>
                        </a:solidFill>
                      </a:endParaRPr>
                    </a:p>
                  </a:txBody>
                  <a:tcPr/>
                </a:tc>
              </a:tr>
              <a:tr h="257657">
                <a:tc>
                  <a:txBody>
                    <a:bodyPr/>
                    <a:lstStyle/>
                    <a:p>
                      <a:pPr marL="0" marR="0">
                        <a:lnSpc>
                          <a:spcPct val="115000"/>
                        </a:lnSpc>
                        <a:spcBef>
                          <a:spcPts val="0"/>
                        </a:spcBef>
                        <a:spcAft>
                          <a:spcPts val="0"/>
                        </a:spcAft>
                      </a:pPr>
                      <a:r>
                        <a:rPr lang="en-US" sz="1400" b="1" dirty="0">
                          <a:solidFill>
                            <a:schemeClr val="tx1"/>
                          </a:solidFill>
                          <a:latin typeface="Times New Roman"/>
                          <a:ea typeface="Calibri"/>
                          <a:cs typeface="Times New Roman"/>
                        </a:rPr>
                        <a:t>5 Sep</a:t>
                      </a:r>
                      <a:endParaRPr lang="en-US" sz="1400" b="1" dirty="0">
                        <a:solidFill>
                          <a:schemeClr val="tx1"/>
                        </a:solidFill>
                        <a:latin typeface="Calibri"/>
                        <a:ea typeface="Calibri"/>
                        <a:cs typeface="Times New Roman"/>
                      </a:endParaRPr>
                    </a:p>
                  </a:txBody>
                  <a:tcPr marL="68580" marR="68580" marT="0" marB="0"/>
                </a:tc>
                <a:tc>
                  <a:txBody>
                    <a:bodyPr/>
                    <a:lstStyle/>
                    <a:p>
                      <a:pPr algn="ctr"/>
                      <a:r>
                        <a:rPr lang="en-US" sz="1400" b="1" dirty="0" smtClean="0">
                          <a:solidFill>
                            <a:schemeClr val="tx1"/>
                          </a:solidFill>
                        </a:rPr>
                        <a:t>-</a:t>
                      </a:r>
                      <a:endParaRPr lang="en-US" sz="1400" b="1" dirty="0">
                        <a:solidFill>
                          <a:schemeClr val="tx1"/>
                        </a:solidFill>
                      </a:endParaRPr>
                    </a:p>
                  </a:txBody>
                  <a:tcPr/>
                </a:tc>
                <a:tc>
                  <a:txBody>
                    <a:bodyPr/>
                    <a:lstStyle/>
                    <a:p>
                      <a:pPr algn="ctr"/>
                      <a:r>
                        <a:rPr lang="en-US" sz="1400" b="1" dirty="0" smtClean="0">
                          <a:solidFill>
                            <a:schemeClr val="tx1"/>
                          </a:solidFill>
                        </a:rPr>
                        <a:t>4000</a:t>
                      </a:r>
                      <a:endParaRPr lang="en-US" sz="1400" b="1" dirty="0">
                        <a:solidFill>
                          <a:schemeClr val="tx1"/>
                        </a:solidFill>
                      </a:endParaRPr>
                    </a:p>
                  </a:txBody>
                  <a:tcPr/>
                </a:tc>
                <a:tc>
                  <a:txBody>
                    <a:bodyPr/>
                    <a:lstStyle/>
                    <a:p>
                      <a:pPr algn="ctr"/>
                      <a:r>
                        <a:rPr lang="en-US" sz="1400" b="1" dirty="0" smtClean="0">
                          <a:solidFill>
                            <a:schemeClr val="tx1"/>
                          </a:solidFill>
                        </a:rPr>
                        <a:t>1000</a:t>
                      </a:r>
                      <a:endParaRPr lang="en-US" sz="1400" b="1" dirty="0">
                        <a:solidFill>
                          <a:schemeClr val="tx1"/>
                        </a:solidFill>
                      </a:endParaRPr>
                    </a:p>
                  </a:txBody>
                  <a:tcPr/>
                </a:tc>
              </a:tr>
              <a:tr h="257657">
                <a:tc>
                  <a:txBody>
                    <a:bodyPr/>
                    <a:lstStyle/>
                    <a:p>
                      <a:pPr marL="0" marR="0">
                        <a:lnSpc>
                          <a:spcPct val="115000"/>
                        </a:lnSpc>
                        <a:spcBef>
                          <a:spcPts val="0"/>
                        </a:spcBef>
                        <a:spcAft>
                          <a:spcPts val="0"/>
                        </a:spcAft>
                      </a:pPr>
                      <a:r>
                        <a:rPr lang="en-US" sz="1400" b="1">
                          <a:solidFill>
                            <a:schemeClr val="tx1"/>
                          </a:solidFill>
                          <a:latin typeface="Times New Roman"/>
                          <a:ea typeface="Calibri"/>
                          <a:cs typeface="Times New Roman"/>
                        </a:rPr>
                        <a:t>25 Oct</a:t>
                      </a:r>
                      <a:endParaRPr lang="en-US" sz="1400" b="1">
                        <a:solidFill>
                          <a:schemeClr val="tx1"/>
                        </a:solidFill>
                        <a:latin typeface="Calibri"/>
                        <a:ea typeface="Calibri"/>
                        <a:cs typeface="Times New Roman"/>
                      </a:endParaRPr>
                    </a:p>
                  </a:txBody>
                  <a:tcPr marL="68580" marR="68580" marT="0" marB="0"/>
                </a:tc>
                <a:tc>
                  <a:txBody>
                    <a:bodyPr/>
                    <a:lstStyle/>
                    <a:p>
                      <a:pPr algn="ctr"/>
                      <a:r>
                        <a:rPr lang="en-US" sz="1400" b="1" dirty="0" smtClean="0">
                          <a:solidFill>
                            <a:schemeClr val="tx1"/>
                          </a:solidFill>
                        </a:rPr>
                        <a:t>5000</a:t>
                      </a:r>
                      <a:endParaRPr lang="en-US" sz="1400" b="1" dirty="0">
                        <a:solidFill>
                          <a:schemeClr val="tx1"/>
                        </a:solidFill>
                      </a:endParaRPr>
                    </a:p>
                  </a:txBody>
                  <a:tcPr/>
                </a:tc>
                <a:tc>
                  <a:txBody>
                    <a:bodyPr/>
                    <a:lstStyle/>
                    <a:p>
                      <a:pPr algn="ctr"/>
                      <a:r>
                        <a:rPr lang="en-US" sz="1400" b="1" dirty="0" smtClean="0">
                          <a:solidFill>
                            <a:schemeClr val="tx1"/>
                          </a:solidFill>
                        </a:rPr>
                        <a:t>-</a:t>
                      </a:r>
                      <a:endParaRPr lang="en-US" sz="1400" b="1" dirty="0">
                        <a:solidFill>
                          <a:schemeClr val="tx1"/>
                        </a:solidFill>
                      </a:endParaRPr>
                    </a:p>
                  </a:txBody>
                  <a:tcPr/>
                </a:tc>
                <a:tc>
                  <a:txBody>
                    <a:bodyPr/>
                    <a:lstStyle/>
                    <a:p>
                      <a:pPr algn="ctr"/>
                      <a:r>
                        <a:rPr lang="en-US" sz="1400" b="1" dirty="0" smtClean="0">
                          <a:solidFill>
                            <a:schemeClr val="tx1"/>
                          </a:solidFill>
                        </a:rPr>
                        <a:t>6000</a:t>
                      </a:r>
                      <a:endParaRPr lang="en-US" sz="1400" b="1" dirty="0">
                        <a:solidFill>
                          <a:schemeClr val="tx1"/>
                        </a:solidFill>
                      </a:endParaRPr>
                    </a:p>
                  </a:txBody>
                  <a:tcPr/>
                </a:tc>
              </a:tr>
              <a:tr h="257657">
                <a:tc>
                  <a:txBody>
                    <a:bodyPr/>
                    <a:lstStyle/>
                    <a:p>
                      <a:pPr marL="0" marR="0">
                        <a:lnSpc>
                          <a:spcPct val="115000"/>
                        </a:lnSpc>
                        <a:spcBef>
                          <a:spcPts val="0"/>
                        </a:spcBef>
                        <a:spcAft>
                          <a:spcPts val="0"/>
                        </a:spcAft>
                      </a:pPr>
                      <a:r>
                        <a:rPr lang="en-US" sz="1400" b="1" dirty="0">
                          <a:solidFill>
                            <a:schemeClr val="tx1"/>
                          </a:solidFill>
                          <a:latin typeface="Times New Roman"/>
                          <a:ea typeface="Calibri"/>
                          <a:cs typeface="Times New Roman"/>
                        </a:rPr>
                        <a:t>15 Nov</a:t>
                      </a:r>
                      <a:endParaRPr lang="en-US" sz="1400" b="1" dirty="0">
                        <a:solidFill>
                          <a:schemeClr val="tx1"/>
                        </a:solidFill>
                        <a:latin typeface="Calibri"/>
                        <a:ea typeface="Calibri"/>
                        <a:cs typeface="Times New Roman"/>
                      </a:endParaRPr>
                    </a:p>
                  </a:txBody>
                  <a:tcPr marL="68580" marR="68580" marT="0" marB="0"/>
                </a:tc>
                <a:tc>
                  <a:txBody>
                    <a:bodyPr/>
                    <a:lstStyle/>
                    <a:p>
                      <a:pPr algn="ctr"/>
                      <a:r>
                        <a:rPr lang="en-US" sz="1400" b="1" dirty="0" smtClean="0">
                          <a:solidFill>
                            <a:schemeClr val="tx1"/>
                          </a:solidFill>
                        </a:rPr>
                        <a:t>-</a:t>
                      </a:r>
                      <a:endParaRPr lang="en-US" sz="1400" b="1" dirty="0">
                        <a:solidFill>
                          <a:schemeClr val="tx1"/>
                        </a:solidFill>
                      </a:endParaRPr>
                    </a:p>
                  </a:txBody>
                  <a:tcPr/>
                </a:tc>
                <a:tc>
                  <a:txBody>
                    <a:bodyPr/>
                    <a:lstStyle/>
                    <a:p>
                      <a:pPr algn="ctr"/>
                      <a:r>
                        <a:rPr lang="en-US" sz="1400" b="1" dirty="0" smtClean="0">
                          <a:solidFill>
                            <a:schemeClr val="tx1"/>
                          </a:solidFill>
                        </a:rPr>
                        <a:t>2000</a:t>
                      </a:r>
                      <a:endParaRPr lang="en-US" sz="1400" b="1" dirty="0">
                        <a:solidFill>
                          <a:schemeClr val="tx1"/>
                        </a:solidFill>
                      </a:endParaRPr>
                    </a:p>
                  </a:txBody>
                  <a:tcPr/>
                </a:tc>
                <a:tc>
                  <a:txBody>
                    <a:bodyPr/>
                    <a:lstStyle/>
                    <a:p>
                      <a:pPr algn="ctr"/>
                      <a:r>
                        <a:rPr lang="en-US" sz="1400" b="1" dirty="0" smtClean="0">
                          <a:solidFill>
                            <a:schemeClr val="tx1"/>
                          </a:solidFill>
                        </a:rPr>
                        <a:t>4000</a:t>
                      </a:r>
                      <a:endParaRPr lang="en-US" sz="1400" b="1" dirty="0">
                        <a:solidFill>
                          <a:schemeClr val="tx1"/>
                        </a:solidFill>
                      </a:endParaRPr>
                    </a:p>
                  </a:txBody>
                  <a:tcPr/>
                </a:tc>
              </a:tr>
              <a:tr h="257657">
                <a:tc>
                  <a:txBody>
                    <a:bodyPr/>
                    <a:lstStyle/>
                    <a:p>
                      <a:pPr marL="0" marR="0">
                        <a:lnSpc>
                          <a:spcPct val="115000"/>
                        </a:lnSpc>
                        <a:spcBef>
                          <a:spcPts val="0"/>
                        </a:spcBef>
                        <a:spcAft>
                          <a:spcPts val="0"/>
                        </a:spcAft>
                      </a:pPr>
                      <a:r>
                        <a:rPr lang="en-US" sz="1400" b="1" dirty="0" smtClean="0">
                          <a:solidFill>
                            <a:schemeClr val="tx1"/>
                          </a:solidFill>
                          <a:latin typeface="Calibri"/>
                          <a:ea typeface="Calibri"/>
                          <a:cs typeface="Times New Roman"/>
                        </a:rPr>
                        <a:t>20 Dec</a:t>
                      </a:r>
                      <a:endParaRPr lang="en-US" sz="1400" b="1" dirty="0">
                        <a:solidFill>
                          <a:schemeClr val="tx1"/>
                        </a:solidFill>
                        <a:latin typeface="Calibri"/>
                        <a:ea typeface="Calibri"/>
                        <a:cs typeface="Times New Roman"/>
                      </a:endParaRPr>
                    </a:p>
                  </a:txBody>
                  <a:tcPr marL="68580" marR="68580" marT="0" marB="0"/>
                </a:tc>
                <a:tc>
                  <a:txBody>
                    <a:bodyPr/>
                    <a:lstStyle/>
                    <a:p>
                      <a:pPr algn="ctr"/>
                      <a:r>
                        <a:rPr lang="en-US" sz="1400" b="1" dirty="0" smtClean="0">
                          <a:solidFill>
                            <a:schemeClr val="tx1"/>
                          </a:solidFill>
                        </a:rPr>
                        <a:t>-</a:t>
                      </a:r>
                      <a:endParaRPr lang="en-US" sz="1400" b="1" dirty="0">
                        <a:solidFill>
                          <a:schemeClr val="tx1"/>
                        </a:solidFill>
                      </a:endParaRPr>
                    </a:p>
                  </a:txBody>
                  <a:tcPr/>
                </a:tc>
                <a:tc>
                  <a:txBody>
                    <a:bodyPr/>
                    <a:lstStyle/>
                    <a:p>
                      <a:pPr algn="ctr"/>
                      <a:r>
                        <a:rPr lang="en-US" sz="1400" b="1" dirty="0" smtClean="0">
                          <a:solidFill>
                            <a:schemeClr val="tx1"/>
                          </a:solidFill>
                        </a:rPr>
                        <a:t>2000</a:t>
                      </a:r>
                      <a:endParaRPr lang="en-US" sz="1400" b="1" dirty="0">
                        <a:solidFill>
                          <a:schemeClr val="tx1"/>
                        </a:solidFill>
                      </a:endParaRPr>
                    </a:p>
                  </a:txBody>
                  <a:tcPr/>
                </a:tc>
                <a:tc>
                  <a:txBody>
                    <a:bodyPr/>
                    <a:lstStyle/>
                    <a:p>
                      <a:pPr algn="ctr"/>
                      <a:r>
                        <a:rPr lang="en-US" sz="1400" b="1" dirty="0" smtClean="0">
                          <a:solidFill>
                            <a:schemeClr val="tx1"/>
                          </a:solidFill>
                        </a:rPr>
                        <a:t>2000</a:t>
                      </a:r>
                      <a:endParaRPr lang="en-US" sz="1400" b="1" dirty="0">
                        <a:solidFill>
                          <a:schemeClr val="tx1"/>
                        </a:solidFill>
                      </a:endParaRPr>
                    </a:p>
                  </a:txBody>
                  <a:tcPr/>
                </a:tc>
              </a:tr>
              <a:tr h="257657">
                <a:tc>
                  <a:txBody>
                    <a:bodyPr/>
                    <a:lstStyle/>
                    <a:p>
                      <a:pPr marL="0" marR="0">
                        <a:lnSpc>
                          <a:spcPct val="115000"/>
                        </a:lnSpc>
                        <a:spcBef>
                          <a:spcPts val="0"/>
                        </a:spcBef>
                        <a:spcAft>
                          <a:spcPts val="0"/>
                        </a:spcAft>
                      </a:pPr>
                      <a:r>
                        <a:rPr lang="en-US" sz="1400" b="1" dirty="0" smtClean="0">
                          <a:solidFill>
                            <a:schemeClr val="tx1"/>
                          </a:solidFill>
                          <a:latin typeface="Calibri"/>
                          <a:ea typeface="Calibri"/>
                          <a:cs typeface="Times New Roman"/>
                        </a:rPr>
                        <a:t>15 Jan</a:t>
                      </a:r>
                      <a:endParaRPr lang="en-US" sz="1400" b="1" dirty="0">
                        <a:solidFill>
                          <a:schemeClr val="tx1"/>
                        </a:solidFill>
                        <a:latin typeface="Calibri"/>
                        <a:ea typeface="Calibri"/>
                        <a:cs typeface="Times New Roman"/>
                      </a:endParaRPr>
                    </a:p>
                  </a:txBody>
                  <a:tcPr marL="68580" marR="68580" marT="0" marB="0"/>
                </a:tc>
                <a:tc>
                  <a:txBody>
                    <a:bodyPr/>
                    <a:lstStyle/>
                    <a:p>
                      <a:pPr algn="ctr"/>
                      <a:endParaRPr lang="en-US" sz="1400" b="1" dirty="0">
                        <a:solidFill>
                          <a:schemeClr val="tx1"/>
                        </a:solidFill>
                      </a:endParaRPr>
                    </a:p>
                  </a:txBody>
                  <a:tcPr/>
                </a:tc>
                <a:tc>
                  <a:txBody>
                    <a:bodyPr/>
                    <a:lstStyle/>
                    <a:p>
                      <a:pPr algn="ctr"/>
                      <a:r>
                        <a:rPr lang="en-US" sz="1400" b="1" dirty="0" smtClean="0">
                          <a:solidFill>
                            <a:schemeClr val="tx1"/>
                          </a:solidFill>
                        </a:rPr>
                        <a:t>1000</a:t>
                      </a:r>
                      <a:endParaRPr lang="en-US" sz="1400" b="1" dirty="0">
                        <a:solidFill>
                          <a:schemeClr val="tx1"/>
                        </a:solidFill>
                      </a:endParaRPr>
                    </a:p>
                  </a:txBody>
                  <a:tcPr/>
                </a:tc>
                <a:tc>
                  <a:txBody>
                    <a:bodyPr/>
                    <a:lstStyle/>
                    <a:p>
                      <a:pPr algn="ctr"/>
                      <a:r>
                        <a:rPr lang="en-US" sz="1400" b="1" dirty="0" smtClean="0">
                          <a:solidFill>
                            <a:schemeClr val="tx1"/>
                          </a:solidFill>
                        </a:rPr>
                        <a:t>1000</a:t>
                      </a:r>
                      <a:endParaRPr lang="en-US" sz="1400" b="1" dirty="0">
                        <a:solidFill>
                          <a:schemeClr val="tx1"/>
                        </a:solidFill>
                      </a:endParaRPr>
                    </a:p>
                  </a:txBody>
                  <a:tcPr/>
                </a:tc>
              </a:tr>
              <a:tr h="257657">
                <a:tc>
                  <a:txBody>
                    <a:bodyPr/>
                    <a:lstStyle/>
                    <a:p>
                      <a:pPr marL="0" marR="0">
                        <a:lnSpc>
                          <a:spcPct val="115000"/>
                        </a:lnSpc>
                        <a:spcBef>
                          <a:spcPts val="0"/>
                        </a:spcBef>
                        <a:spcAft>
                          <a:spcPts val="0"/>
                        </a:spcAft>
                      </a:pPr>
                      <a:r>
                        <a:rPr lang="en-US" sz="1400" b="1" dirty="0">
                          <a:solidFill>
                            <a:schemeClr val="tx1"/>
                          </a:solidFill>
                          <a:latin typeface="Times New Roman"/>
                          <a:ea typeface="Calibri"/>
                          <a:cs typeface="Times New Roman"/>
                        </a:rPr>
                        <a:t>28 Jan</a:t>
                      </a:r>
                      <a:endParaRPr lang="en-US" sz="1400" b="1" dirty="0">
                        <a:solidFill>
                          <a:schemeClr val="tx1"/>
                        </a:solidFill>
                        <a:latin typeface="Calibri"/>
                        <a:ea typeface="Calibri"/>
                        <a:cs typeface="Times New Roman"/>
                      </a:endParaRPr>
                    </a:p>
                  </a:txBody>
                  <a:tcPr marL="68580" marR="68580" marT="0" marB="0"/>
                </a:tc>
                <a:tc>
                  <a:txBody>
                    <a:bodyPr/>
                    <a:lstStyle/>
                    <a:p>
                      <a:pPr algn="ctr"/>
                      <a:r>
                        <a:rPr lang="en-US" sz="1400" b="1" dirty="0" smtClean="0">
                          <a:solidFill>
                            <a:schemeClr val="tx1"/>
                          </a:solidFill>
                        </a:rPr>
                        <a:t>-</a:t>
                      </a:r>
                      <a:endParaRPr lang="en-US" sz="1400" b="1" dirty="0">
                        <a:solidFill>
                          <a:schemeClr val="tx1"/>
                        </a:solidFill>
                      </a:endParaRPr>
                    </a:p>
                  </a:txBody>
                  <a:tcPr/>
                </a:tc>
                <a:tc>
                  <a:txBody>
                    <a:bodyPr/>
                    <a:lstStyle/>
                    <a:p>
                      <a:pPr algn="ctr"/>
                      <a:r>
                        <a:rPr lang="en-US" sz="1400" b="1" dirty="0" smtClean="0">
                          <a:solidFill>
                            <a:schemeClr val="tx1"/>
                          </a:solidFill>
                        </a:rPr>
                        <a:t>1000</a:t>
                      </a:r>
                      <a:endParaRPr lang="en-US" sz="1400" b="1" dirty="0">
                        <a:solidFill>
                          <a:schemeClr val="tx1"/>
                        </a:solidFill>
                      </a:endParaRPr>
                    </a:p>
                  </a:txBody>
                  <a:tcPr/>
                </a:tc>
                <a:tc>
                  <a:txBody>
                    <a:bodyPr/>
                    <a:lstStyle/>
                    <a:p>
                      <a:pPr algn="ctr"/>
                      <a:r>
                        <a:rPr lang="en-US" sz="1400" b="1" dirty="0" smtClean="0">
                          <a:solidFill>
                            <a:schemeClr val="tx1"/>
                          </a:solidFill>
                        </a:rPr>
                        <a:t>0</a:t>
                      </a:r>
                      <a:endParaRPr lang="en-US" sz="1400" b="1" dirty="0">
                        <a:solidFill>
                          <a:schemeClr val="tx1"/>
                        </a:solidFill>
                      </a:endParaRPr>
                    </a:p>
                  </a:txBody>
                  <a:tcPr/>
                </a:tc>
              </a:tr>
              <a:tr h="196786">
                <a:tc gridSpan="4">
                  <a:txBody>
                    <a:bodyPr/>
                    <a:lstStyle/>
                    <a:p>
                      <a:pPr marL="0" marR="0" algn="ctr">
                        <a:lnSpc>
                          <a:spcPct val="115000"/>
                        </a:lnSpc>
                        <a:spcBef>
                          <a:spcPts val="0"/>
                        </a:spcBef>
                        <a:spcAft>
                          <a:spcPts val="0"/>
                        </a:spcAft>
                      </a:pPr>
                      <a:r>
                        <a:rPr lang="en-US" sz="1400" b="1" dirty="0" smtClean="0">
                          <a:solidFill>
                            <a:schemeClr val="tx1"/>
                          </a:solidFill>
                          <a:latin typeface="Calibri"/>
                          <a:ea typeface="Calibri"/>
                          <a:cs typeface="Times New Roman"/>
                        </a:rPr>
                        <a:t>By 10</a:t>
                      </a:r>
                      <a:r>
                        <a:rPr lang="en-US" sz="1400" b="1" baseline="30000" dirty="0" smtClean="0">
                          <a:solidFill>
                            <a:schemeClr val="tx1"/>
                          </a:solidFill>
                          <a:latin typeface="Calibri"/>
                          <a:ea typeface="Calibri"/>
                          <a:cs typeface="Times New Roman"/>
                        </a:rPr>
                        <a:t>th</a:t>
                      </a:r>
                      <a:r>
                        <a:rPr lang="en-US" sz="1400" b="1" dirty="0" smtClean="0">
                          <a:solidFill>
                            <a:schemeClr val="tx1"/>
                          </a:solidFill>
                          <a:latin typeface="Calibri"/>
                          <a:ea typeface="Calibri"/>
                          <a:cs typeface="Times New Roman"/>
                        </a:rPr>
                        <a:t> February the  drug was totally out of stock in the health center</a:t>
                      </a:r>
                      <a:endParaRPr lang="en-US" sz="1400" b="1" dirty="0">
                        <a:solidFill>
                          <a:schemeClr val="tx1"/>
                        </a:solidFill>
                        <a:latin typeface="Calibri"/>
                        <a:ea typeface="Calibri"/>
                        <a:cs typeface="Times New Roman"/>
                      </a:endParaRPr>
                    </a:p>
                  </a:txBody>
                  <a:tcPr marL="68580" marR="68580" marT="0" marB="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257657">
                <a:tc>
                  <a:txBody>
                    <a:bodyPr/>
                    <a:lstStyle/>
                    <a:p>
                      <a:pPr marL="0" marR="0">
                        <a:lnSpc>
                          <a:spcPct val="115000"/>
                        </a:lnSpc>
                        <a:spcBef>
                          <a:spcPts val="0"/>
                        </a:spcBef>
                        <a:spcAft>
                          <a:spcPts val="0"/>
                        </a:spcAft>
                      </a:pPr>
                      <a:r>
                        <a:rPr lang="en-US" sz="1400" b="1">
                          <a:solidFill>
                            <a:schemeClr val="tx1"/>
                          </a:solidFill>
                          <a:latin typeface="Times New Roman"/>
                          <a:ea typeface="Calibri"/>
                          <a:cs typeface="Times New Roman"/>
                        </a:rPr>
                        <a:t>10 March</a:t>
                      </a:r>
                      <a:endParaRPr lang="en-US" sz="1400" b="1">
                        <a:solidFill>
                          <a:schemeClr val="tx1"/>
                        </a:solidFill>
                        <a:latin typeface="Calibri"/>
                        <a:ea typeface="Calibri"/>
                        <a:cs typeface="Times New Roman"/>
                      </a:endParaRPr>
                    </a:p>
                  </a:txBody>
                  <a:tcPr marL="68580" marR="68580" marT="0" marB="0"/>
                </a:tc>
                <a:tc>
                  <a:txBody>
                    <a:bodyPr/>
                    <a:lstStyle/>
                    <a:p>
                      <a:pPr algn="ctr"/>
                      <a:r>
                        <a:rPr lang="en-US" sz="1400" b="1" dirty="0" smtClean="0">
                          <a:solidFill>
                            <a:schemeClr val="tx1"/>
                          </a:solidFill>
                        </a:rPr>
                        <a:t>6000</a:t>
                      </a:r>
                      <a:endParaRPr lang="en-US" sz="1400" b="1" dirty="0">
                        <a:solidFill>
                          <a:schemeClr val="tx1"/>
                        </a:solidFill>
                      </a:endParaRPr>
                    </a:p>
                  </a:txBody>
                  <a:tcPr/>
                </a:tc>
                <a:tc>
                  <a:txBody>
                    <a:bodyPr/>
                    <a:lstStyle/>
                    <a:p>
                      <a:pPr algn="ctr"/>
                      <a:r>
                        <a:rPr lang="en-US" sz="1400" b="1" dirty="0" smtClean="0">
                          <a:solidFill>
                            <a:schemeClr val="tx1"/>
                          </a:solidFill>
                        </a:rPr>
                        <a:t>2000</a:t>
                      </a:r>
                      <a:endParaRPr lang="en-US" sz="1400" b="1" dirty="0">
                        <a:solidFill>
                          <a:schemeClr val="tx1"/>
                        </a:solidFill>
                      </a:endParaRPr>
                    </a:p>
                  </a:txBody>
                  <a:tcPr/>
                </a:tc>
                <a:tc>
                  <a:txBody>
                    <a:bodyPr/>
                    <a:lstStyle/>
                    <a:p>
                      <a:pPr algn="ctr"/>
                      <a:r>
                        <a:rPr lang="en-US" sz="1400" b="1" dirty="0" smtClean="0">
                          <a:solidFill>
                            <a:schemeClr val="tx1"/>
                          </a:solidFill>
                        </a:rPr>
                        <a:t>4000</a:t>
                      </a:r>
                      <a:endParaRPr lang="en-US" sz="1400" b="1" dirty="0">
                        <a:solidFill>
                          <a:schemeClr val="tx1"/>
                        </a:solidFill>
                      </a:endParaRPr>
                    </a:p>
                  </a:txBody>
                  <a:tcPr/>
                </a:tc>
              </a:tr>
              <a:tr h="257657">
                <a:tc>
                  <a:txBody>
                    <a:bodyPr/>
                    <a:lstStyle/>
                    <a:p>
                      <a:pPr marL="0" marR="0">
                        <a:lnSpc>
                          <a:spcPct val="115000"/>
                        </a:lnSpc>
                        <a:spcBef>
                          <a:spcPts val="0"/>
                        </a:spcBef>
                        <a:spcAft>
                          <a:spcPts val="0"/>
                        </a:spcAft>
                      </a:pPr>
                      <a:r>
                        <a:rPr lang="en-US" sz="1400" b="1" dirty="0" smtClean="0">
                          <a:solidFill>
                            <a:schemeClr val="tx1"/>
                          </a:solidFill>
                          <a:latin typeface="Times New Roman"/>
                          <a:ea typeface="Calibri"/>
                          <a:cs typeface="Times New Roman"/>
                        </a:rPr>
                        <a:t>28 </a:t>
                      </a:r>
                      <a:r>
                        <a:rPr lang="en-US" sz="1400" b="1" dirty="0">
                          <a:solidFill>
                            <a:schemeClr val="tx1"/>
                          </a:solidFill>
                          <a:latin typeface="Times New Roman"/>
                          <a:ea typeface="Calibri"/>
                          <a:cs typeface="Times New Roman"/>
                        </a:rPr>
                        <a:t>April</a:t>
                      </a:r>
                      <a:endParaRPr lang="en-US" sz="1400" b="1" dirty="0">
                        <a:solidFill>
                          <a:schemeClr val="tx1"/>
                        </a:solidFill>
                        <a:latin typeface="Calibri"/>
                        <a:ea typeface="Calibri"/>
                        <a:cs typeface="Times New Roman"/>
                      </a:endParaRPr>
                    </a:p>
                  </a:txBody>
                  <a:tcPr marL="68580" marR="68580" marT="0" marB="0"/>
                </a:tc>
                <a:tc>
                  <a:txBody>
                    <a:bodyPr/>
                    <a:lstStyle/>
                    <a:p>
                      <a:pPr algn="ctr"/>
                      <a:r>
                        <a:rPr lang="en-US" sz="1400" b="1" dirty="0" smtClean="0">
                          <a:solidFill>
                            <a:schemeClr val="tx1"/>
                          </a:solidFill>
                        </a:rPr>
                        <a:t>-</a:t>
                      </a:r>
                      <a:endParaRPr lang="en-US" sz="1400" b="1" dirty="0">
                        <a:solidFill>
                          <a:schemeClr val="tx1"/>
                        </a:solidFill>
                      </a:endParaRPr>
                    </a:p>
                  </a:txBody>
                  <a:tcPr/>
                </a:tc>
                <a:tc>
                  <a:txBody>
                    <a:bodyPr/>
                    <a:lstStyle/>
                    <a:p>
                      <a:pPr algn="ctr"/>
                      <a:r>
                        <a:rPr lang="en-US" sz="1400" b="1" dirty="0" smtClean="0">
                          <a:solidFill>
                            <a:schemeClr val="tx1"/>
                          </a:solidFill>
                        </a:rPr>
                        <a:t>1000</a:t>
                      </a:r>
                      <a:endParaRPr lang="en-US" sz="1400" b="1" dirty="0">
                        <a:solidFill>
                          <a:schemeClr val="tx1"/>
                        </a:solidFill>
                      </a:endParaRPr>
                    </a:p>
                  </a:txBody>
                  <a:tcPr/>
                </a:tc>
                <a:tc>
                  <a:txBody>
                    <a:bodyPr/>
                    <a:lstStyle/>
                    <a:p>
                      <a:pPr algn="ctr"/>
                      <a:r>
                        <a:rPr lang="en-US" sz="1400" b="1" dirty="0" smtClean="0">
                          <a:solidFill>
                            <a:schemeClr val="tx1"/>
                          </a:solidFill>
                        </a:rPr>
                        <a:t>3000</a:t>
                      </a:r>
                      <a:endParaRPr lang="en-US" sz="1400" b="1" dirty="0">
                        <a:solidFill>
                          <a:schemeClr val="tx1"/>
                        </a:solidFill>
                      </a:endParaRPr>
                    </a:p>
                  </a:txBody>
                  <a:tcPr/>
                </a:tc>
              </a:tr>
              <a:tr h="257657">
                <a:tc>
                  <a:txBody>
                    <a:bodyPr/>
                    <a:lstStyle/>
                    <a:p>
                      <a:pPr marL="0" marR="0">
                        <a:lnSpc>
                          <a:spcPct val="115000"/>
                        </a:lnSpc>
                        <a:spcBef>
                          <a:spcPts val="0"/>
                        </a:spcBef>
                        <a:spcAft>
                          <a:spcPts val="0"/>
                        </a:spcAft>
                      </a:pPr>
                      <a:r>
                        <a:rPr lang="en-US" sz="1400" b="1" dirty="0">
                          <a:solidFill>
                            <a:schemeClr val="tx1"/>
                          </a:solidFill>
                          <a:latin typeface="Times New Roman"/>
                          <a:ea typeface="Calibri"/>
                          <a:cs typeface="Times New Roman"/>
                        </a:rPr>
                        <a:t>4 </a:t>
                      </a:r>
                      <a:r>
                        <a:rPr lang="en-US" sz="1400" b="1" dirty="0" smtClean="0">
                          <a:solidFill>
                            <a:schemeClr val="tx1"/>
                          </a:solidFill>
                          <a:latin typeface="Times New Roman"/>
                          <a:ea typeface="Calibri"/>
                          <a:cs typeface="Times New Roman"/>
                        </a:rPr>
                        <a:t>June</a:t>
                      </a:r>
                      <a:endParaRPr lang="en-US" sz="1400" b="1" dirty="0">
                        <a:solidFill>
                          <a:schemeClr val="tx1"/>
                        </a:solidFill>
                        <a:latin typeface="Calibri"/>
                        <a:ea typeface="Calibri"/>
                        <a:cs typeface="Times New Roman"/>
                      </a:endParaRPr>
                    </a:p>
                  </a:txBody>
                  <a:tcPr marL="68580" marR="68580" marT="0" marB="0"/>
                </a:tc>
                <a:tc>
                  <a:txBody>
                    <a:bodyPr/>
                    <a:lstStyle/>
                    <a:p>
                      <a:pPr algn="ctr"/>
                      <a:r>
                        <a:rPr lang="en-US" sz="1400" b="1" dirty="0" smtClean="0">
                          <a:solidFill>
                            <a:schemeClr val="tx1"/>
                          </a:solidFill>
                        </a:rPr>
                        <a:t>-</a:t>
                      </a:r>
                      <a:endParaRPr lang="en-US" sz="1400" b="1" dirty="0">
                        <a:solidFill>
                          <a:schemeClr val="tx1"/>
                        </a:solidFill>
                      </a:endParaRPr>
                    </a:p>
                  </a:txBody>
                  <a:tcPr/>
                </a:tc>
                <a:tc>
                  <a:txBody>
                    <a:bodyPr/>
                    <a:lstStyle/>
                    <a:p>
                      <a:pPr algn="ctr"/>
                      <a:r>
                        <a:rPr lang="en-US" sz="1400" b="1" dirty="0" smtClean="0">
                          <a:solidFill>
                            <a:schemeClr val="tx1"/>
                          </a:solidFill>
                        </a:rPr>
                        <a:t>2000</a:t>
                      </a:r>
                      <a:endParaRPr lang="en-US" sz="1400" b="1" dirty="0">
                        <a:solidFill>
                          <a:schemeClr val="tx1"/>
                        </a:solidFill>
                      </a:endParaRPr>
                    </a:p>
                  </a:txBody>
                  <a:tcPr/>
                </a:tc>
                <a:tc>
                  <a:txBody>
                    <a:bodyPr/>
                    <a:lstStyle/>
                    <a:p>
                      <a:pPr algn="ctr"/>
                      <a:r>
                        <a:rPr lang="en-US" sz="1400" b="1" dirty="0" smtClean="0">
                          <a:solidFill>
                            <a:schemeClr val="tx1"/>
                          </a:solidFill>
                        </a:rPr>
                        <a:t>1000</a:t>
                      </a:r>
                      <a:endParaRPr lang="en-US" sz="1400" b="1" dirty="0">
                        <a:solidFill>
                          <a:schemeClr val="tx1"/>
                        </a:solidFill>
                      </a:endParaRPr>
                    </a:p>
                  </a:txBody>
                  <a:tcPr/>
                </a:tc>
              </a:tr>
              <a:tr h="257657">
                <a:tc>
                  <a:txBody>
                    <a:bodyPr/>
                    <a:lstStyle/>
                    <a:p>
                      <a:pPr marL="0" marR="0">
                        <a:lnSpc>
                          <a:spcPct val="115000"/>
                        </a:lnSpc>
                        <a:spcBef>
                          <a:spcPts val="0"/>
                        </a:spcBef>
                        <a:spcAft>
                          <a:spcPts val="0"/>
                        </a:spcAft>
                      </a:pPr>
                      <a:r>
                        <a:rPr lang="en-US" sz="1400" b="1" dirty="0">
                          <a:solidFill>
                            <a:schemeClr val="tx1"/>
                          </a:solidFill>
                          <a:latin typeface="Times New Roman"/>
                          <a:ea typeface="Calibri"/>
                          <a:cs typeface="Times New Roman"/>
                        </a:rPr>
                        <a:t>10 </a:t>
                      </a:r>
                      <a:r>
                        <a:rPr lang="en-US" sz="1400" b="1" dirty="0" smtClean="0">
                          <a:solidFill>
                            <a:schemeClr val="tx1"/>
                          </a:solidFill>
                          <a:latin typeface="Times New Roman"/>
                          <a:ea typeface="Calibri"/>
                          <a:cs typeface="Times New Roman"/>
                        </a:rPr>
                        <a:t>July</a:t>
                      </a:r>
                      <a:endParaRPr lang="en-US" sz="1400" b="1" dirty="0">
                        <a:solidFill>
                          <a:schemeClr val="tx1"/>
                        </a:solidFill>
                        <a:latin typeface="Calibri"/>
                        <a:ea typeface="Calibri"/>
                        <a:cs typeface="Times New Roman"/>
                      </a:endParaRPr>
                    </a:p>
                  </a:txBody>
                  <a:tcPr marL="68580" marR="68580" marT="0" marB="0"/>
                </a:tc>
                <a:tc>
                  <a:txBody>
                    <a:bodyPr/>
                    <a:lstStyle/>
                    <a:p>
                      <a:pPr algn="ctr"/>
                      <a:r>
                        <a:rPr lang="en-US" sz="1400" b="1" dirty="0" smtClean="0">
                          <a:solidFill>
                            <a:schemeClr val="tx1"/>
                          </a:solidFill>
                        </a:rPr>
                        <a:t>3000</a:t>
                      </a:r>
                      <a:endParaRPr lang="en-US" sz="1400" b="1" dirty="0">
                        <a:solidFill>
                          <a:schemeClr val="tx1"/>
                        </a:solidFill>
                      </a:endParaRPr>
                    </a:p>
                  </a:txBody>
                  <a:tcPr/>
                </a:tc>
                <a:tc>
                  <a:txBody>
                    <a:bodyPr/>
                    <a:lstStyle/>
                    <a:p>
                      <a:pPr algn="ctr"/>
                      <a:r>
                        <a:rPr lang="en-US" sz="1400" b="1" dirty="0" smtClean="0">
                          <a:solidFill>
                            <a:schemeClr val="tx1"/>
                          </a:solidFill>
                        </a:rPr>
                        <a:t>-</a:t>
                      </a:r>
                      <a:endParaRPr lang="en-US" sz="1400" b="1" dirty="0">
                        <a:solidFill>
                          <a:schemeClr val="tx1"/>
                        </a:solidFill>
                      </a:endParaRPr>
                    </a:p>
                  </a:txBody>
                  <a:tcPr/>
                </a:tc>
                <a:tc>
                  <a:txBody>
                    <a:bodyPr/>
                    <a:lstStyle/>
                    <a:p>
                      <a:pPr algn="ctr"/>
                      <a:r>
                        <a:rPr lang="en-US" sz="1400" b="1" dirty="0" smtClean="0">
                          <a:solidFill>
                            <a:schemeClr val="tx1"/>
                          </a:solidFill>
                        </a:rPr>
                        <a:t>4000</a:t>
                      </a:r>
                      <a:endParaRPr lang="en-US" sz="1400" b="1" dirty="0">
                        <a:solidFill>
                          <a:schemeClr val="tx1"/>
                        </a:solidFill>
                      </a:endParaRPr>
                    </a:p>
                  </a:txBody>
                  <a:tcPr/>
                </a:tc>
              </a:tr>
              <a:tr h="257657">
                <a:tc>
                  <a:txBody>
                    <a:bodyPr/>
                    <a:lstStyle/>
                    <a:p>
                      <a:pPr marL="0" marR="0">
                        <a:lnSpc>
                          <a:spcPct val="115000"/>
                        </a:lnSpc>
                        <a:spcBef>
                          <a:spcPts val="0"/>
                        </a:spcBef>
                        <a:spcAft>
                          <a:spcPts val="0"/>
                        </a:spcAft>
                      </a:pPr>
                      <a:r>
                        <a:rPr lang="en-US" sz="1400" b="1" dirty="0" smtClean="0">
                          <a:solidFill>
                            <a:schemeClr val="tx1"/>
                          </a:solidFill>
                          <a:latin typeface="Calibri"/>
                          <a:ea typeface="Calibri"/>
                          <a:cs typeface="Times New Roman"/>
                        </a:rPr>
                        <a:t>15 July</a:t>
                      </a:r>
                      <a:endParaRPr lang="en-US" sz="1400" b="1" dirty="0">
                        <a:solidFill>
                          <a:schemeClr val="tx1"/>
                        </a:solidFill>
                        <a:latin typeface="Calibri"/>
                        <a:ea typeface="Calibri"/>
                        <a:cs typeface="Times New Roman"/>
                      </a:endParaRPr>
                    </a:p>
                  </a:txBody>
                  <a:tcPr marL="68580" marR="68580" marT="0" marB="0"/>
                </a:tc>
                <a:tc>
                  <a:txBody>
                    <a:bodyPr/>
                    <a:lstStyle/>
                    <a:p>
                      <a:pPr algn="ctr"/>
                      <a:r>
                        <a:rPr lang="en-US" sz="1400" b="1" dirty="0" smtClean="0">
                          <a:solidFill>
                            <a:schemeClr val="tx1"/>
                          </a:solidFill>
                        </a:rPr>
                        <a:t>-</a:t>
                      </a:r>
                      <a:endParaRPr lang="en-US" sz="1400" b="1" dirty="0">
                        <a:solidFill>
                          <a:schemeClr val="tx1"/>
                        </a:solidFill>
                      </a:endParaRPr>
                    </a:p>
                  </a:txBody>
                  <a:tcPr/>
                </a:tc>
                <a:tc>
                  <a:txBody>
                    <a:bodyPr/>
                    <a:lstStyle/>
                    <a:p>
                      <a:pPr algn="ctr"/>
                      <a:r>
                        <a:rPr lang="en-US" sz="1400" b="1" dirty="0" smtClean="0">
                          <a:solidFill>
                            <a:schemeClr val="tx1"/>
                          </a:solidFill>
                        </a:rPr>
                        <a:t>2000</a:t>
                      </a:r>
                      <a:endParaRPr lang="en-US" sz="1400" b="1" dirty="0">
                        <a:solidFill>
                          <a:schemeClr val="tx1"/>
                        </a:solidFill>
                      </a:endParaRPr>
                    </a:p>
                  </a:txBody>
                  <a:tcPr/>
                </a:tc>
                <a:tc>
                  <a:txBody>
                    <a:bodyPr/>
                    <a:lstStyle/>
                    <a:p>
                      <a:pPr algn="ctr"/>
                      <a:r>
                        <a:rPr lang="en-US" sz="1400" b="1" dirty="0" smtClean="0">
                          <a:solidFill>
                            <a:schemeClr val="tx1"/>
                          </a:solidFill>
                        </a:rPr>
                        <a:t>2000</a:t>
                      </a:r>
                      <a:endParaRPr lang="en-US" sz="1400" b="1" dirty="0">
                        <a:solidFill>
                          <a:schemeClr val="tx1"/>
                        </a:solidFill>
                      </a:endParaRPr>
                    </a:p>
                  </a:txBody>
                  <a:tcPr/>
                </a:tc>
              </a:tr>
              <a:tr h="429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Times New Roman"/>
                          <a:ea typeface="Calibri"/>
                          <a:cs typeface="Times New Roman"/>
                        </a:rPr>
                        <a:t>30 Aug</a:t>
                      </a:r>
                      <a:endParaRPr lang="en-US" sz="1400" b="1" dirty="0" smtClean="0">
                        <a:solidFill>
                          <a:schemeClr val="tx1"/>
                        </a:solidFill>
                        <a:latin typeface="+mn-lt"/>
                        <a:ea typeface="Calibri"/>
                        <a:cs typeface="Times New Roman"/>
                      </a:endParaRPr>
                    </a:p>
                    <a:p>
                      <a:endParaRPr lang="en-US" sz="1400" b="1" dirty="0">
                        <a:solidFill>
                          <a:schemeClr val="tx1"/>
                        </a:solidFill>
                      </a:endParaRPr>
                    </a:p>
                  </a:txBody>
                  <a:tcPr/>
                </a:tc>
                <a:tc>
                  <a:txBody>
                    <a:bodyPr/>
                    <a:lstStyle/>
                    <a:p>
                      <a:pPr algn="ctr"/>
                      <a:r>
                        <a:rPr lang="en-US" sz="1400" b="1" dirty="0" smtClean="0">
                          <a:solidFill>
                            <a:schemeClr val="tx1"/>
                          </a:solidFill>
                        </a:rPr>
                        <a:t>-</a:t>
                      </a:r>
                      <a:endParaRPr lang="en-US" sz="1400" b="1" dirty="0">
                        <a:solidFill>
                          <a:schemeClr val="tx1"/>
                        </a:solidFill>
                      </a:endParaRPr>
                    </a:p>
                  </a:txBody>
                  <a:tcPr/>
                </a:tc>
                <a:tc>
                  <a:txBody>
                    <a:bodyPr/>
                    <a:lstStyle/>
                    <a:p>
                      <a:pPr algn="ctr"/>
                      <a:r>
                        <a:rPr lang="en-US" sz="1400" b="1" dirty="0" smtClean="0">
                          <a:solidFill>
                            <a:schemeClr val="tx1"/>
                          </a:solidFill>
                        </a:rPr>
                        <a:t>-</a:t>
                      </a:r>
                      <a:endParaRPr lang="en-US" sz="1400" b="1" dirty="0">
                        <a:solidFill>
                          <a:schemeClr val="tx1"/>
                        </a:solidFill>
                      </a:endParaRPr>
                    </a:p>
                  </a:txBody>
                  <a:tcPr/>
                </a:tc>
                <a:tc>
                  <a:txBody>
                    <a:bodyPr/>
                    <a:lstStyle/>
                    <a:p>
                      <a:pPr algn="ctr"/>
                      <a:r>
                        <a:rPr lang="en-US" sz="1400" b="1" dirty="0" smtClean="0">
                          <a:solidFill>
                            <a:schemeClr val="tx1"/>
                          </a:solidFill>
                        </a:rPr>
                        <a:t>2000</a:t>
                      </a:r>
                      <a:endParaRPr lang="en-US" sz="1400" b="1" dirty="0">
                        <a:solidFill>
                          <a:schemeClr val="tx1"/>
                        </a:solidFill>
                      </a:endParaRPr>
                    </a:p>
                  </a:txBody>
                  <a:tcPr/>
                </a:tc>
              </a:tr>
            </a:tbl>
          </a:graphicData>
        </a:graphic>
      </p:graphicFrame>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34674642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pPr lvl="0">
              <a:buNone/>
            </a:pPr>
            <a:r>
              <a:rPr lang="en-US" dirty="0" smtClean="0"/>
              <a:t>Example 2: Drug “X” is available in tablet formulation of 500mg strength. It is used for the treatment of three diseases (A, B and C). The average amount of the drug needed per course of treatment was 20 tablets for disease “A”, 20 tablets for disease “B” and 10 tablets for disease “C” (assume the average treatment schedule is the same for all group of patients). The total number of treatment episodes (number of cases who need drug treatment) per year in a given hospital were 500 (disease “A”), 2000 (disease “B”) and 1000 (disease “C”). If one box contains 100 strips of 10 tablets, calculate:</a:t>
            </a:r>
            <a:endParaRPr lang="en-US" sz="2800" dirty="0" smtClean="0"/>
          </a:p>
          <a:p>
            <a:pPr lvl="1"/>
            <a:r>
              <a:rPr lang="en-US" dirty="0" smtClean="0"/>
              <a:t>The total quantity of the drug needed in box unit (consider 5% allowance). </a:t>
            </a:r>
            <a:endParaRPr lang="en-US" sz="2400" dirty="0" smtClean="0"/>
          </a:p>
          <a:p>
            <a:endParaRPr lang="en-US" dirty="0"/>
          </a:p>
        </p:txBody>
      </p:sp>
      <p:sp>
        <p:nvSpPr>
          <p:cNvPr id="4" name="Date Placeholder 3"/>
          <p:cNvSpPr>
            <a:spLocks noGrp="1"/>
          </p:cNvSpPr>
          <p:nvPr>
            <p:ph type="dt" sz="half" idx="10"/>
          </p:nvPr>
        </p:nvSpPr>
        <p:spPr/>
        <p:txBody>
          <a:bodyPr/>
          <a:lstStyle/>
          <a:p>
            <a:fld id="{AD5433AA-A442-41CE-85BB-ED30DFFA23F0}"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C07B8F-4B6E-44C2-9B43-6C0464F993AC}" type="slidenum">
              <a:rPr lang="en-US" smtClean="0">
                <a:solidFill>
                  <a:prstClr val="black">
                    <a:tint val="75000"/>
                  </a:prstClr>
                </a:solidFill>
              </a:rPr>
              <a:pPr/>
              <a:t>65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52931913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21362"/>
          </a:xfrm>
        </p:spPr>
        <p:txBody>
          <a:bodyPr/>
          <a:lstStyle/>
          <a:p>
            <a:r>
              <a:rPr lang="en-US" dirty="0" smtClean="0"/>
              <a:t>3.4. Drug Procurement</a:t>
            </a:r>
            <a:endParaRPr lang="en-US" dirty="0"/>
          </a:p>
        </p:txBody>
      </p:sp>
      <p:sp>
        <p:nvSpPr>
          <p:cNvPr id="3" name="Date Placeholder 2"/>
          <p:cNvSpPr>
            <a:spLocks noGrp="1"/>
          </p:cNvSpPr>
          <p:nvPr>
            <p:ph type="dt" sz="half" idx="10"/>
          </p:nvPr>
        </p:nvSpPr>
        <p:spPr/>
        <p:txBody>
          <a:bodyPr/>
          <a:lstStyle/>
          <a:p>
            <a:fld id="{78C2160F-320A-457A-AD91-04D988DE2E90}"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EA6140-AA30-4772-8612-C58B27E9DB7D}" type="slidenum">
              <a:rPr lang="en-US" smtClean="0">
                <a:solidFill>
                  <a:prstClr val="black">
                    <a:tint val="75000"/>
                  </a:prstClr>
                </a:solidFill>
              </a:rPr>
              <a:pPr/>
              <a:t>66</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52130480"/>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lvl="0"/>
            <a:r>
              <a:rPr lang="en-US" dirty="0"/>
              <a:t>Procurement is the process of acquiring drug product through </a:t>
            </a:r>
            <a:r>
              <a:rPr lang="en-US" dirty="0">
                <a:solidFill>
                  <a:srgbClr val="FF0000"/>
                </a:solidFill>
              </a:rPr>
              <a:t>purchase, manufacture or donation</a:t>
            </a:r>
            <a:r>
              <a:rPr lang="en-US" dirty="0"/>
              <a:t>. </a:t>
            </a:r>
            <a:endParaRPr lang="en-US" sz="2800" dirty="0"/>
          </a:p>
          <a:p>
            <a:pPr lvl="0"/>
            <a:r>
              <a:rPr lang="en-US" dirty="0"/>
              <a:t>It is a major determinant of drug availability and the total health cost.</a:t>
            </a:r>
            <a:endParaRPr lang="en-US" sz="2800" dirty="0"/>
          </a:p>
          <a:p>
            <a:pPr lvl="0"/>
            <a:r>
              <a:rPr lang="en-US" dirty="0"/>
              <a:t>An effective procurement process should:</a:t>
            </a:r>
            <a:endParaRPr lang="en-US" sz="2800" dirty="0"/>
          </a:p>
          <a:p>
            <a:pPr lvl="2"/>
            <a:r>
              <a:rPr lang="en-US" dirty="0" smtClean="0"/>
              <a:t>Procure </a:t>
            </a:r>
            <a:r>
              <a:rPr lang="en-US" dirty="0"/>
              <a:t>the right drug in the right time</a:t>
            </a:r>
            <a:endParaRPr lang="en-US" sz="2000" dirty="0"/>
          </a:p>
          <a:p>
            <a:pPr lvl="2"/>
            <a:r>
              <a:rPr lang="en-US" dirty="0" smtClean="0"/>
              <a:t>Obtain </a:t>
            </a:r>
            <a:r>
              <a:rPr lang="en-US" dirty="0"/>
              <a:t>the lowest possible purchase price</a:t>
            </a:r>
            <a:endParaRPr lang="en-US" sz="2000" dirty="0"/>
          </a:p>
          <a:p>
            <a:pPr lvl="2"/>
            <a:r>
              <a:rPr lang="en-US" dirty="0" smtClean="0"/>
              <a:t>Ensures </a:t>
            </a:r>
            <a:r>
              <a:rPr lang="en-US" dirty="0"/>
              <a:t>that all drugs procured meet recognized standard quality</a:t>
            </a:r>
            <a:endParaRPr lang="en-US" sz="2000" dirty="0"/>
          </a:p>
          <a:p>
            <a:pPr lvl="2"/>
            <a:r>
              <a:rPr lang="en-US" dirty="0" smtClean="0"/>
              <a:t>Arrange </a:t>
            </a:r>
            <a:r>
              <a:rPr lang="en-US" dirty="0"/>
              <a:t>timely delivery to avoid shortage and stock </a:t>
            </a:r>
            <a:r>
              <a:rPr lang="en-US" dirty="0" smtClean="0"/>
              <a:t>out</a:t>
            </a:r>
          </a:p>
          <a:p>
            <a:pPr lvl="2"/>
            <a:r>
              <a:rPr lang="en-US" dirty="0" smtClean="0"/>
              <a:t>Achieve the lowest total cost</a:t>
            </a:r>
          </a:p>
          <a:p>
            <a:pPr lvl="2"/>
            <a:endParaRPr lang="en-US" sz="2000" dirty="0"/>
          </a:p>
          <a:p>
            <a:endParaRPr lang="en-US" dirty="0"/>
          </a:p>
        </p:txBody>
      </p:sp>
      <p:sp>
        <p:nvSpPr>
          <p:cNvPr id="4" name="Date Placeholder 3"/>
          <p:cNvSpPr>
            <a:spLocks noGrp="1"/>
          </p:cNvSpPr>
          <p:nvPr>
            <p:ph type="dt" sz="half" idx="10"/>
          </p:nvPr>
        </p:nvSpPr>
        <p:spPr/>
        <p:txBody>
          <a:bodyPr/>
          <a:lstStyle/>
          <a:p>
            <a:fld id="{FA560405-64A6-4F11-BB5D-AA845473EED4}"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EA6140-AA30-4772-8612-C58B27E9DB7D}" type="slidenum">
              <a:rPr lang="en-US" smtClean="0">
                <a:solidFill>
                  <a:prstClr val="black">
                    <a:tint val="75000"/>
                  </a:prstClr>
                </a:solidFill>
              </a:rPr>
              <a:pPr/>
              <a:t>67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985132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en-US" b="1" dirty="0" smtClean="0"/>
              <a:t>Procurement cycle:</a:t>
            </a:r>
          </a:p>
          <a:p>
            <a:pPr>
              <a:buNone/>
            </a:pPr>
            <a:endParaRPr lang="en-US" b="1" dirty="0"/>
          </a:p>
        </p:txBody>
      </p:sp>
      <p:pic>
        <p:nvPicPr>
          <p:cNvPr id="5" name="Picture 4"/>
          <p:cNvPicPr/>
          <p:nvPr/>
        </p:nvPicPr>
        <p:blipFill>
          <a:blip r:embed="rId2" cstate="print"/>
          <a:srcRect/>
          <a:stretch>
            <a:fillRect/>
          </a:stretch>
        </p:blipFill>
        <p:spPr bwMode="auto">
          <a:xfrm>
            <a:off x="1143000" y="1479039"/>
            <a:ext cx="6858000" cy="4464561"/>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FE26C5E8-1876-4D75-8210-7513DDF3061E}" type="datetime1">
              <a:rPr lang="en-US" smtClean="0">
                <a:solidFill>
                  <a:prstClr val="black">
                    <a:tint val="75000"/>
                  </a:prstClr>
                </a:solidFill>
              </a:rPr>
              <a:t>4/25/2020</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EA6140-AA30-4772-8612-C58B27E9DB7D}" type="slidenum">
              <a:rPr lang="en-US" smtClean="0">
                <a:solidFill>
                  <a:prstClr val="black">
                    <a:tint val="75000"/>
                  </a:prstClr>
                </a:solidFill>
              </a:rPr>
              <a:pPr/>
              <a:t>68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4361271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Operational Principles of Good </a:t>
            </a:r>
            <a:r>
              <a:rPr lang="en-US" b="1" dirty="0"/>
              <a:t>P</a:t>
            </a:r>
            <a:r>
              <a:rPr lang="en-US" b="1" dirty="0" smtClean="0"/>
              <a:t>harmaceutical </a:t>
            </a:r>
            <a:r>
              <a:rPr lang="en-US" b="1" dirty="0"/>
              <a:t>P</a:t>
            </a:r>
            <a:r>
              <a:rPr lang="en-US" b="1" dirty="0" smtClean="0"/>
              <a:t>rocurement</a:t>
            </a:r>
            <a:endParaRPr lang="en-US" b="1" dirty="0"/>
          </a:p>
        </p:txBody>
      </p:sp>
      <p:sp>
        <p:nvSpPr>
          <p:cNvPr id="3" name="Content Placeholder 2"/>
          <p:cNvSpPr>
            <a:spLocks noGrp="1"/>
          </p:cNvSpPr>
          <p:nvPr>
            <p:ph idx="1"/>
          </p:nvPr>
        </p:nvSpPr>
        <p:spPr/>
        <p:txBody>
          <a:bodyPr/>
          <a:lstStyle/>
          <a:p>
            <a:pPr lvl="0"/>
            <a:r>
              <a:rPr lang="en-US" dirty="0"/>
              <a:t>There are operational principles for good pharmaceutical procurement clustered in to </a:t>
            </a:r>
            <a:r>
              <a:rPr lang="en-US" dirty="0" smtClean="0"/>
              <a:t>four:</a:t>
            </a:r>
          </a:p>
          <a:p>
            <a:pPr lvl="1"/>
            <a:r>
              <a:rPr lang="en-US" dirty="0" smtClean="0"/>
              <a:t>Efficient and transparent management</a:t>
            </a:r>
          </a:p>
          <a:p>
            <a:pPr lvl="1"/>
            <a:r>
              <a:rPr lang="en-US" dirty="0" smtClean="0"/>
              <a:t>Financing and competition</a:t>
            </a:r>
          </a:p>
          <a:p>
            <a:pPr lvl="1"/>
            <a:r>
              <a:rPr lang="en-US" dirty="0" smtClean="0"/>
              <a:t>Drug selection and quantification</a:t>
            </a:r>
          </a:p>
          <a:p>
            <a:pPr lvl="1"/>
            <a:r>
              <a:rPr lang="en-US" dirty="0" smtClean="0"/>
              <a:t>Supplier selection and quality assurance</a:t>
            </a:r>
            <a:endParaRPr lang="en-US" dirty="0"/>
          </a:p>
          <a:p>
            <a:endParaRPr lang="en-US" dirty="0"/>
          </a:p>
        </p:txBody>
      </p:sp>
      <p:sp>
        <p:nvSpPr>
          <p:cNvPr id="4" name="Date Placeholder 3"/>
          <p:cNvSpPr>
            <a:spLocks noGrp="1"/>
          </p:cNvSpPr>
          <p:nvPr>
            <p:ph type="dt" sz="half" idx="10"/>
          </p:nvPr>
        </p:nvSpPr>
        <p:spPr/>
        <p:txBody>
          <a:bodyPr/>
          <a:lstStyle/>
          <a:p>
            <a:fld id="{8B8089A6-8CFC-4D5E-B038-6CDFDBC63220}"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EA6140-AA30-4772-8612-C58B27E9DB7D}" type="slidenum">
              <a:rPr lang="en-US" smtClean="0">
                <a:solidFill>
                  <a:prstClr val="black">
                    <a:tint val="75000"/>
                  </a:prstClr>
                </a:solidFill>
              </a:rPr>
              <a:pPr/>
              <a:t>69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9016910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Challenges for drug management</a:t>
            </a:r>
            <a:endParaRPr lang="en-US" b="1" dirty="0"/>
          </a:p>
        </p:txBody>
      </p:sp>
      <p:sp>
        <p:nvSpPr>
          <p:cNvPr id="3" name="Content Placeholder 2"/>
          <p:cNvSpPr>
            <a:spLocks noGrp="1"/>
          </p:cNvSpPr>
          <p:nvPr>
            <p:ph idx="1"/>
          </p:nvPr>
        </p:nvSpPr>
        <p:spPr/>
        <p:txBody>
          <a:bodyPr/>
          <a:lstStyle/>
          <a:p>
            <a:pPr lvl="0"/>
            <a:r>
              <a:rPr lang="en-US" dirty="0"/>
              <a:t>Achieving financial sustainability</a:t>
            </a:r>
          </a:p>
          <a:p>
            <a:pPr lvl="0"/>
            <a:r>
              <a:rPr lang="en-US" dirty="0"/>
              <a:t>Improving efficiency in public drug supply</a:t>
            </a:r>
          </a:p>
          <a:p>
            <a:pPr lvl="0"/>
            <a:r>
              <a:rPr lang="en-US" dirty="0"/>
              <a:t>Changing the perceptions and behaviors of providers, patients and the public</a:t>
            </a:r>
          </a:p>
          <a:p>
            <a:pPr lvl="0"/>
            <a:r>
              <a:rPr lang="en-US" dirty="0"/>
              <a:t>Reorienting the role of government</a:t>
            </a:r>
          </a:p>
          <a:p>
            <a:pPr lvl="0"/>
            <a:r>
              <a:rPr lang="en-US" dirty="0"/>
              <a:t>Regulating safety, efficacy and quality </a:t>
            </a:r>
          </a:p>
          <a:p>
            <a:endParaRPr lang="en-US" dirty="0"/>
          </a:p>
        </p:txBody>
      </p:sp>
      <p:sp>
        <p:nvSpPr>
          <p:cNvPr id="4" name="Date Placeholder 3"/>
          <p:cNvSpPr>
            <a:spLocks noGrp="1"/>
          </p:cNvSpPr>
          <p:nvPr>
            <p:ph type="dt" sz="half" idx="10"/>
          </p:nvPr>
        </p:nvSpPr>
        <p:spPr/>
        <p:txBody>
          <a:bodyPr/>
          <a:lstStyle/>
          <a:p>
            <a:fld id="{997D3455-9FAA-4B6B-A494-630D807C0FCD}"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1CD2F681-1A86-4E8F-BCBD-B1ED175AC95E}" type="slidenum">
              <a:rPr lang="en-US" smtClean="0"/>
              <a:pPr/>
              <a:t>7</a:t>
            </a:fld>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Efficient and transparent management</a:t>
            </a:r>
            <a:endParaRPr lang="en-US" b="1" dirty="0"/>
          </a:p>
        </p:txBody>
      </p:sp>
      <p:sp>
        <p:nvSpPr>
          <p:cNvPr id="3" name="Content Placeholder 2"/>
          <p:cNvSpPr>
            <a:spLocks noGrp="1"/>
          </p:cNvSpPr>
          <p:nvPr>
            <p:ph idx="1"/>
          </p:nvPr>
        </p:nvSpPr>
        <p:spPr/>
        <p:txBody>
          <a:bodyPr/>
          <a:lstStyle/>
          <a:p>
            <a:pPr lvl="0"/>
            <a:r>
              <a:rPr lang="en-US" dirty="0"/>
              <a:t>Separation of key procurement functions and </a:t>
            </a:r>
            <a:r>
              <a:rPr lang="en-US" dirty="0" smtClean="0"/>
              <a:t>responsibilities</a:t>
            </a:r>
          </a:p>
          <a:p>
            <a:pPr lvl="0"/>
            <a:endParaRPr lang="en-US" dirty="0"/>
          </a:p>
          <a:p>
            <a:pPr lvl="0"/>
            <a:r>
              <a:rPr lang="en-US" dirty="0"/>
              <a:t>Transparency, written procedures and using explicit criteria to award contracts</a:t>
            </a:r>
            <a:r>
              <a:rPr lang="en-US" dirty="0" smtClean="0"/>
              <a:t>.</a:t>
            </a:r>
          </a:p>
          <a:p>
            <a:pPr lvl="0"/>
            <a:endParaRPr lang="en-US" dirty="0"/>
          </a:p>
          <a:p>
            <a:r>
              <a:rPr lang="en-US" dirty="0" smtClean="0"/>
              <a:t>Planning procurement and monitoring procurement performance </a:t>
            </a:r>
            <a:endParaRPr lang="en-US" dirty="0"/>
          </a:p>
        </p:txBody>
      </p:sp>
      <p:sp>
        <p:nvSpPr>
          <p:cNvPr id="4" name="Date Placeholder 3"/>
          <p:cNvSpPr>
            <a:spLocks noGrp="1"/>
          </p:cNvSpPr>
          <p:nvPr>
            <p:ph type="dt" sz="half" idx="10"/>
          </p:nvPr>
        </p:nvSpPr>
        <p:spPr/>
        <p:txBody>
          <a:bodyPr/>
          <a:lstStyle/>
          <a:p>
            <a:fld id="{53C1001E-6800-4732-8FEF-9B20D7881A7B}"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EA6140-AA30-4772-8612-C58B27E9DB7D}" type="slidenum">
              <a:rPr lang="en-US" smtClean="0">
                <a:solidFill>
                  <a:prstClr val="black">
                    <a:tint val="75000"/>
                  </a:prstClr>
                </a:solidFill>
              </a:rPr>
              <a:pPr/>
              <a:t>70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944630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Drug Selection and Quantification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US" dirty="0" smtClean="0"/>
              <a:t>Procurement limited </a:t>
            </a:r>
            <a:r>
              <a:rPr lang="en-US" dirty="0"/>
              <a:t>to an </a:t>
            </a:r>
            <a:r>
              <a:rPr lang="en-US" dirty="0">
                <a:solidFill>
                  <a:schemeClr val="accent1"/>
                </a:solidFill>
              </a:rPr>
              <a:t>essential drugs list or national/local formulary </a:t>
            </a:r>
            <a:r>
              <a:rPr lang="en-US" dirty="0" smtClean="0">
                <a:solidFill>
                  <a:schemeClr val="accent1"/>
                </a:solidFill>
              </a:rPr>
              <a:t>list</a:t>
            </a:r>
          </a:p>
          <a:p>
            <a:pPr lvl="0"/>
            <a:endParaRPr lang="en-US" dirty="0"/>
          </a:p>
          <a:p>
            <a:pPr lvl="0"/>
            <a:r>
              <a:rPr lang="en-US" dirty="0" smtClean="0"/>
              <a:t>Procurement by </a:t>
            </a:r>
            <a:r>
              <a:rPr lang="en-US" dirty="0" smtClean="0">
                <a:solidFill>
                  <a:srgbClr val="FF0000"/>
                </a:solidFill>
              </a:rPr>
              <a:t>generic name</a:t>
            </a:r>
          </a:p>
          <a:p>
            <a:pPr lvl="0"/>
            <a:endParaRPr lang="en-US" dirty="0"/>
          </a:p>
          <a:p>
            <a:pPr lvl="0"/>
            <a:r>
              <a:rPr lang="en-US" dirty="0"/>
              <a:t>Order </a:t>
            </a:r>
            <a:r>
              <a:rPr lang="en-US" dirty="0" smtClean="0"/>
              <a:t>quantities based </a:t>
            </a:r>
            <a:r>
              <a:rPr lang="en-US" dirty="0"/>
              <a:t>on a reliable estimate of actual </a:t>
            </a:r>
            <a:r>
              <a:rPr lang="en-US" dirty="0" smtClean="0"/>
              <a:t>need</a:t>
            </a:r>
            <a:endParaRPr lang="en-US" dirty="0"/>
          </a:p>
          <a:p>
            <a:endParaRPr lang="en-US" dirty="0"/>
          </a:p>
        </p:txBody>
      </p:sp>
      <p:sp>
        <p:nvSpPr>
          <p:cNvPr id="4" name="Date Placeholder 3"/>
          <p:cNvSpPr>
            <a:spLocks noGrp="1"/>
          </p:cNvSpPr>
          <p:nvPr>
            <p:ph type="dt" sz="half" idx="10"/>
          </p:nvPr>
        </p:nvSpPr>
        <p:spPr/>
        <p:txBody>
          <a:bodyPr/>
          <a:lstStyle/>
          <a:p>
            <a:fld id="{3AE88A0A-8E97-40A3-BD4C-0EB7790B296E}"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EA6140-AA30-4772-8612-C58B27E9DB7D}" type="slidenum">
              <a:rPr lang="en-US" smtClean="0">
                <a:solidFill>
                  <a:prstClr val="black">
                    <a:tint val="75000"/>
                  </a:prstClr>
                </a:solidFill>
              </a:rPr>
              <a:pPr/>
              <a:t>71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963274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Financing and Competition</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lvl="0"/>
            <a:r>
              <a:rPr lang="en-US" dirty="0"/>
              <a:t>R</a:t>
            </a:r>
            <a:r>
              <a:rPr lang="en-US" dirty="0" smtClean="0"/>
              <a:t>eliable </a:t>
            </a:r>
            <a:r>
              <a:rPr lang="en-US" dirty="0"/>
              <a:t>financing for </a:t>
            </a:r>
            <a:r>
              <a:rPr lang="en-US" dirty="0" smtClean="0"/>
              <a:t>procurement</a:t>
            </a:r>
          </a:p>
          <a:p>
            <a:pPr lvl="0"/>
            <a:endParaRPr lang="en-US" dirty="0"/>
          </a:p>
          <a:p>
            <a:pPr lvl="0"/>
            <a:r>
              <a:rPr lang="en-US" dirty="0"/>
              <a:t>Procurement in </a:t>
            </a:r>
            <a:r>
              <a:rPr lang="en-US" dirty="0" smtClean="0">
                <a:solidFill>
                  <a:srgbClr val="FF0000"/>
                </a:solidFill>
              </a:rPr>
              <a:t>bulk</a:t>
            </a:r>
          </a:p>
          <a:p>
            <a:pPr lvl="0"/>
            <a:endParaRPr lang="en-US" dirty="0"/>
          </a:p>
          <a:p>
            <a:pPr lvl="0"/>
            <a:r>
              <a:rPr lang="en-US" dirty="0">
                <a:solidFill>
                  <a:srgbClr val="FF0000"/>
                </a:solidFill>
              </a:rPr>
              <a:t>Competitive procurement methods</a:t>
            </a:r>
            <a:r>
              <a:rPr lang="en-US" dirty="0"/>
              <a:t>, except for very small or emergency </a:t>
            </a:r>
            <a:r>
              <a:rPr lang="en-US" dirty="0" smtClean="0"/>
              <a:t>orders</a:t>
            </a:r>
          </a:p>
          <a:p>
            <a:pPr lvl="0"/>
            <a:endParaRPr lang="en-US" dirty="0"/>
          </a:p>
          <a:p>
            <a:pPr lvl="0"/>
            <a:r>
              <a:rPr lang="en-US" dirty="0">
                <a:solidFill>
                  <a:srgbClr val="FF0000"/>
                </a:solidFill>
              </a:rPr>
              <a:t>S</a:t>
            </a:r>
            <a:r>
              <a:rPr lang="en-US" dirty="0" smtClean="0">
                <a:solidFill>
                  <a:srgbClr val="FF0000"/>
                </a:solidFill>
              </a:rPr>
              <a:t>ole-source commitment</a:t>
            </a:r>
            <a:endParaRPr lang="en-US" dirty="0">
              <a:solidFill>
                <a:srgbClr val="FF0000"/>
              </a:solidFill>
            </a:endParaRPr>
          </a:p>
          <a:p>
            <a:endParaRPr lang="en-US" dirty="0"/>
          </a:p>
        </p:txBody>
      </p:sp>
      <p:sp>
        <p:nvSpPr>
          <p:cNvPr id="4" name="Date Placeholder 3"/>
          <p:cNvSpPr>
            <a:spLocks noGrp="1"/>
          </p:cNvSpPr>
          <p:nvPr>
            <p:ph type="dt" sz="half" idx="10"/>
          </p:nvPr>
        </p:nvSpPr>
        <p:spPr/>
        <p:txBody>
          <a:bodyPr/>
          <a:lstStyle/>
          <a:p>
            <a:fld id="{EE25611A-2C51-423D-B214-78ACF1EE55F9}"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EA6140-AA30-4772-8612-C58B27E9DB7D}" type="slidenum">
              <a:rPr lang="en-US" smtClean="0">
                <a:solidFill>
                  <a:prstClr val="black">
                    <a:tint val="75000"/>
                  </a:prstClr>
                </a:solidFill>
              </a:rPr>
              <a:pPr/>
              <a:t>72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4069155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Supplier Selection and Quality Assurance</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normAutofit fontScale="92500" lnSpcReduction="20000"/>
          </a:bodyPr>
          <a:lstStyle/>
          <a:p>
            <a:pPr lvl="0"/>
            <a:r>
              <a:rPr lang="en-US" dirty="0" smtClean="0"/>
              <a:t>Prospective </a:t>
            </a:r>
            <a:r>
              <a:rPr lang="en-US" dirty="0"/>
              <a:t>suppliers should be pre-qualified, and selected suppliers should be </a:t>
            </a:r>
            <a:r>
              <a:rPr lang="en-US" dirty="0" smtClean="0"/>
              <a:t>monitored</a:t>
            </a:r>
            <a:endParaRPr lang="en-US" sz="2800" dirty="0"/>
          </a:p>
          <a:p>
            <a:pPr lvl="0">
              <a:buNone/>
            </a:pPr>
            <a:endParaRPr lang="en-US" dirty="0" smtClean="0"/>
          </a:p>
          <a:p>
            <a:pPr lvl="1"/>
            <a:r>
              <a:rPr lang="en-US" dirty="0" smtClean="0"/>
              <a:t>Criteria</a:t>
            </a:r>
            <a:r>
              <a:rPr lang="en-US" dirty="0"/>
              <a:t>:</a:t>
            </a:r>
            <a:r>
              <a:rPr lang="en-US" sz="2400" dirty="0"/>
              <a:t> </a:t>
            </a:r>
          </a:p>
          <a:p>
            <a:pPr lvl="2"/>
            <a:r>
              <a:rPr lang="en-US" dirty="0" smtClean="0"/>
              <a:t>Price </a:t>
            </a:r>
            <a:r>
              <a:rPr lang="en-US" dirty="0"/>
              <a:t>and quality of products</a:t>
            </a:r>
            <a:endParaRPr lang="en-US" sz="2000" dirty="0"/>
          </a:p>
          <a:p>
            <a:pPr lvl="2"/>
            <a:r>
              <a:rPr lang="en-US" dirty="0" smtClean="0"/>
              <a:t>Delivery </a:t>
            </a:r>
            <a:r>
              <a:rPr lang="en-US" dirty="0"/>
              <a:t>times</a:t>
            </a:r>
            <a:endParaRPr lang="en-US" sz="2000" dirty="0"/>
          </a:p>
          <a:p>
            <a:pPr lvl="2"/>
            <a:r>
              <a:rPr lang="en-US" dirty="0" smtClean="0"/>
              <a:t>Regulations</a:t>
            </a:r>
            <a:endParaRPr lang="en-US" sz="2000" dirty="0"/>
          </a:p>
          <a:p>
            <a:pPr lvl="2"/>
            <a:r>
              <a:rPr lang="en-US" dirty="0" smtClean="0"/>
              <a:t>Reliability</a:t>
            </a:r>
            <a:endParaRPr lang="en-US" sz="2000" dirty="0"/>
          </a:p>
          <a:p>
            <a:pPr lvl="2"/>
            <a:r>
              <a:rPr lang="en-US" dirty="0" smtClean="0"/>
              <a:t>Reputation </a:t>
            </a:r>
            <a:endParaRPr lang="en-US" sz="2000" dirty="0"/>
          </a:p>
          <a:p>
            <a:pPr lvl="2"/>
            <a:r>
              <a:rPr lang="en-US" dirty="0" smtClean="0"/>
              <a:t>Guaranties </a:t>
            </a:r>
            <a:endParaRPr lang="en-US" sz="2000" dirty="0"/>
          </a:p>
          <a:p>
            <a:pPr lvl="0"/>
            <a:r>
              <a:rPr lang="en-US" dirty="0"/>
              <a:t>Product quality assurance </a:t>
            </a:r>
            <a:r>
              <a:rPr lang="en-US" dirty="0" smtClean="0"/>
              <a:t>program</a:t>
            </a:r>
            <a:endParaRPr lang="en-US" sz="2800" dirty="0"/>
          </a:p>
          <a:p>
            <a:endParaRPr lang="en-US" dirty="0"/>
          </a:p>
        </p:txBody>
      </p:sp>
      <p:sp>
        <p:nvSpPr>
          <p:cNvPr id="4" name="Date Placeholder 3"/>
          <p:cNvSpPr>
            <a:spLocks noGrp="1"/>
          </p:cNvSpPr>
          <p:nvPr>
            <p:ph type="dt" sz="half" idx="10"/>
          </p:nvPr>
        </p:nvSpPr>
        <p:spPr/>
        <p:txBody>
          <a:bodyPr/>
          <a:lstStyle/>
          <a:p>
            <a:fld id="{418E35CB-A2C8-419B-BFA3-792346C5ADE7}"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EA6140-AA30-4772-8612-C58B27E9DB7D}" type="slidenum">
              <a:rPr lang="en-US" smtClean="0">
                <a:solidFill>
                  <a:prstClr val="black">
                    <a:tint val="75000"/>
                  </a:prstClr>
                </a:solidFill>
              </a:rPr>
              <a:pPr/>
              <a:t>73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380724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0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20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Procurement Mechanisms</a:t>
            </a:r>
            <a:endParaRPr lang="en-US" b="1" dirty="0"/>
          </a:p>
        </p:txBody>
      </p:sp>
      <p:sp>
        <p:nvSpPr>
          <p:cNvPr id="3" name="Content Placeholder 2"/>
          <p:cNvSpPr>
            <a:spLocks noGrp="1"/>
          </p:cNvSpPr>
          <p:nvPr>
            <p:ph idx="1"/>
          </p:nvPr>
        </p:nvSpPr>
        <p:spPr>
          <a:xfrm>
            <a:off x="457200" y="1371600"/>
            <a:ext cx="8229600" cy="4754563"/>
          </a:xfrm>
        </p:spPr>
        <p:txBody>
          <a:bodyPr/>
          <a:lstStyle/>
          <a:p>
            <a:pPr marL="514350" indent="-514350">
              <a:buAutoNum type="alphaLcPeriod"/>
            </a:pPr>
            <a:r>
              <a:rPr lang="en-US" b="1" dirty="0" smtClean="0"/>
              <a:t>Based on the responsible body for procurement and distribution:</a:t>
            </a:r>
          </a:p>
          <a:p>
            <a:pPr marL="914400" lvl="1" indent="-514350"/>
            <a:r>
              <a:rPr lang="en-US" dirty="0" smtClean="0"/>
              <a:t>Central store system</a:t>
            </a:r>
          </a:p>
          <a:p>
            <a:pPr marL="914400" lvl="1" indent="-514350"/>
            <a:r>
              <a:rPr lang="en-US" dirty="0" smtClean="0"/>
              <a:t>Autonomous supply agency system</a:t>
            </a:r>
          </a:p>
          <a:p>
            <a:pPr marL="914400" lvl="1" indent="-514350"/>
            <a:r>
              <a:rPr lang="en-US" dirty="0" smtClean="0"/>
              <a:t>Direct delivery system</a:t>
            </a:r>
          </a:p>
          <a:p>
            <a:pPr marL="914400" lvl="1" indent="-514350"/>
            <a:r>
              <a:rPr lang="en-US" dirty="0" smtClean="0"/>
              <a:t>Prime vendor system</a:t>
            </a:r>
          </a:p>
          <a:p>
            <a:pPr marL="914400" lvl="1" indent="-514350"/>
            <a:r>
              <a:rPr lang="en-US" dirty="0" smtClean="0"/>
              <a:t>Fully private supply</a:t>
            </a:r>
          </a:p>
          <a:p>
            <a:pPr marL="914400" lvl="1" indent="-514350"/>
            <a:endParaRPr lang="en-US" dirty="0"/>
          </a:p>
        </p:txBody>
      </p:sp>
      <p:sp>
        <p:nvSpPr>
          <p:cNvPr id="4" name="Date Placeholder 3"/>
          <p:cNvSpPr>
            <a:spLocks noGrp="1"/>
          </p:cNvSpPr>
          <p:nvPr>
            <p:ph type="dt" sz="half" idx="10"/>
          </p:nvPr>
        </p:nvSpPr>
        <p:spPr/>
        <p:txBody>
          <a:bodyPr/>
          <a:lstStyle/>
          <a:p>
            <a:fld id="{0D467C6F-7C45-42CD-8689-6AE5E9B668B6}"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EA6140-AA30-4772-8612-C58B27E9DB7D}" type="slidenum">
              <a:rPr lang="en-US" smtClean="0">
                <a:solidFill>
                  <a:prstClr val="black">
                    <a:tint val="75000"/>
                  </a:prstClr>
                </a:solidFill>
              </a:rPr>
              <a:pPr/>
              <a:t>74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145941609"/>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514350" lvl="0" indent="-514350">
              <a:buNone/>
            </a:pPr>
            <a:r>
              <a:rPr lang="en-US" b="1" dirty="0" smtClean="0"/>
              <a:t>b. Based </a:t>
            </a:r>
            <a:r>
              <a:rPr lang="en-US" b="1" dirty="0"/>
              <a:t>on the level demand is determined </a:t>
            </a:r>
            <a:endParaRPr lang="en-US" b="1" dirty="0" smtClean="0"/>
          </a:p>
          <a:p>
            <a:pPr marL="514350" lvl="0" indent="-514350">
              <a:buNone/>
            </a:pPr>
            <a:endParaRPr lang="en-US" sz="2400" dirty="0"/>
          </a:p>
          <a:p>
            <a:pPr lvl="1">
              <a:buFont typeface="Wingdings" pitchFamily="2" charset="2"/>
              <a:buChar char="v"/>
            </a:pPr>
            <a:r>
              <a:rPr lang="en-US" b="1" dirty="0" smtClean="0"/>
              <a:t>Push </a:t>
            </a:r>
            <a:r>
              <a:rPr lang="en-US" b="1" dirty="0"/>
              <a:t>system (allocation/ration system)</a:t>
            </a:r>
            <a:endParaRPr lang="en-US" sz="2400" dirty="0"/>
          </a:p>
          <a:p>
            <a:pPr lvl="0"/>
            <a:r>
              <a:rPr lang="en-US" dirty="0"/>
              <a:t>Supply sources at some level determine what type and quantities of drugs will be delivered to the lower levels.</a:t>
            </a:r>
            <a:endParaRPr lang="en-US" sz="2800" dirty="0"/>
          </a:p>
          <a:p>
            <a:pPr lvl="0"/>
            <a:r>
              <a:rPr lang="en-US" dirty="0"/>
              <a:t>Conditions:</a:t>
            </a:r>
            <a:endParaRPr lang="en-US" sz="2800" dirty="0"/>
          </a:p>
          <a:p>
            <a:pPr lvl="1"/>
            <a:r>
              <a:rPr lang="en-US" dirty="0"/>
              <a:t>Lower staff-not competent</a:t>
            </a:r>
            <a:endParaRPr lang="en-US" sz="2400" dirty="0"/>
          </a:p>
          <a:p>
            <a:pPr lvl="1"/>
            <a:r>
              <a:rPr lang="en-US" dirty="0"/>
              <a:t>Demand greatly exceeds supply (ration necessary)</a:t>
            </a:r>
            <a:endParaRPr lang="en-US" sz="2400" dirty="0"/>
          </a:p>
          <a:p>
            <a:pPr lvl="1"/>
            <a:r>
              <a:rPr lang="en-US" dirty="0"/>
              <a:t>Limited number of products are being handled</a:t>
            </a:r>
            <a:endParaRPr lang="en-US" sz="2400" dirty="0"/>
          </a:p>
          <a:p>
            <a:pPr lvl="1"/>
            <a:r>
              <a:rPr lang="en-US" dirty="0"/>
              <a:t>Disaster relief is needed</a:t>
            </a:r>
            <a:endParaRPr lang="en-US" sz="2400" dirty="0"/>
          </a:p>
          <a:p>
            <a:endParaRPr lang="en-US" dirty="0"/>
          </a:p>
        </p:txBody>
      </p:sp>
      <p:sp>
        <p:nvSpPr>
          <p:cNvPr id="4" name="Date Placeholder 3"/>
          <p:cNvSpPr>
            <a:spLocks noGrp="1"/>
          </p:cNvSpPr>
          <p:nvPr>
            <p:ph type="dt" sz="half" idx="10"/>
          </p:nvPr>
        </p:nvSpPr>
        <p:spPr/>
        <p:txBody>
          <a:bodyPr/>
          <a:lstStyle/>
          <a:p>
            <a:fld id="{27937C7B-965E-40F6-BACB-8DE79CA94400}"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EA6140-AA30-4772-8612-C58B27E9DB7D}" type="slidenum">
              <a:rPr lang="en-US" smtClean="0">
                <a:solidFill>
                  <a:prstClr val="black">
                    <a:tint val="75000"/>
                  </a:prstClr>
                </a:solidFill>
              </a:rPr>
              <a:pPr/>
              <a:t>75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0207213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lvl="1">
              <a:buFont typeface="Wingdings" pitchFamily="2" charset="2"/>
              <a:buChar char="v"/>
            </a:pPr>
            <a:r>
              <a:rPr lang="en-US" b="1" dirty="0"/>
              <a:t>Pull system (independent demand</a:t>
            </a:r>
            <a:r>
              <a:rPr lang="en-US" b="1" dirty="0" smtClean="0"/>
              <a:t>/ requisition </a:t>
            </a:r>
            <a:r>
              <a:rPr lang="en-US" b="1" dirty="0"/>
              <a:t>system</a:t>
            </a:r>
            <a:endParaRPr lang="en-US" sz="2400" dirty="0"/>
          </a:p>
          <a:p>
            <a:pPr lvl="0"/>
            <a:r>
              <a:rPr lang="en-US" dirty="0"/>
              <a:t>Each level of the system determines what types and quantities are needed and place orders with the supply source.</a:t>
            </a:r>
            <a:endParaRPr lang="en-US" sz="2800" dirty="0"/>
          </a:p>
          <a:p>
            <a:pPr lvl="0"/>
            <a:r>
              <a:rPr lang="en-US" dirty="0"/>
              <a:t>Conditions:</a:t>
            </a:r>
            <a:endParaRPr lang="en-US" sz="2800" dirty="0"/>
          </a:p>
          <a:p>
            <a:pPr lvl="1"/>
            <a:r>
              <a:rPr lang="en-US" dirty="0"/>
              <a:t>Lower level staff-competent</a:t>
            </a:r>
            <a:endParaRPr lang="en-US" sz="2400" dirty="0"/>
          </a:p>
          <a:p>
            <a:pPr lvl="1"/>
            <a:r>
              <a:rPr lang="en-US" dirty="0"/>
              <a:t>Sufficient supply is available</a:t>
            </a:r>
            <a:endParaRPr lang="en-US" sz="2400" dirty="0"/>
          </a:p>
          <a:p>
            <a:pPr lvl="1"/>
            <a:r>
              <a:rPr lang="en-US" dirty="0"/>
              <a:t>Large range of products are managed</a:t>
            </a:r>
            <a:endParaRPr lang="en-US" sz="2400" dirty="0"/>
          </a:p>
          <a:p>
            <a:pPr lvl="1"/>
            <a:r>
              <a:rPr lang="en-US" dirty="0"/>
              <a:t>There is regular supervision and performance monitoring </a:t>
            </a:r>
            <a:endParaRPr lang="en-US" sz="2400" dirty="0"/>
          </a:p>
          <a:p>
            <a:endParaRPr lang="en-US" dirty="0"/>
          </a:p>
        </p:txBody>
      </p:sp>
      <p:sp>
        <p:nvSpPr>
          <p:cNvPr id="4" name="Date Placeholder 3"/>
          <p:cNvSpPr>
            <a:spLocks noGrp="1"/>
          </p:cNvSpPr>
          <p:nvPr>
            <p:ph type="dt" sz="half" idx="10"/>
          </p:nvPr>
        </p:nvSpPr>
        <p:spPr/>
        <p:txBody>
          <a:bodyPr/>
          <a:lstStyle/>
          <a:p>
            <a:fld id="{61D369D4-ED1F-407A-9974-212E5722F7B2}"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EA6140-AA30-4772-8612-C58B27E9DB7D}" type="slidenum">
              <a:rPr lang="en-US" smtClean="0">
                <a:solidFill>
                  <a:prstClr val="black">
                    <a:tint val="75000"/>
                  </a:prstClr>
                </a:solidFill>
              </a:rPr>
              <a:pPr/>
              <a:t>76</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67366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Procurement Methods</a:t>
            </a:r>
            <a:endParaRPr lang="en-US" b="1" dirty="0"/>
          </a:p>
        </p:txBody>
      </p:sp>
      <p:sp>
        <p:nvSpPr>
          <p:cNvPr id="3" name="Content Placeholder 2"/>
          <p:cNvSpPr>
            <a:spLocks noGrp="1"/>
          </p:cNvSpPr>
          <p:nvPr>
            <p:ph idx="1"/>
          </p:nvPr>
        </p:nvSpPr>
        <p:spPr/>
        <p:txBody>
          <a:bodyPr/>
          <a:lstStyle/>
          <a:p>
            <a:pPr lvl="0"/>
            <a:r>
              <a:rPr lang="en-US" dirty="0"/>
              <a:t>All pharmaceutical procurement methods fall into one of the following four basic categories:</a:t>
            </a:r>
            <a:endParaRPr lang="en-US" sz="2800" dirty="0"/>
          </a:p>
          <a:p>
            <a:pPr lvl="1"/>
            <a:r>
              <a:rPr lang="en-US" dirty="0"/>
              <a:t>Open tender</a:t>
            </a:r>
            <a:endParaRPr lang="en-US" sz="2400" dirty="0"/>
          </a:p>
          <a:p>
            <a:pPr lvl="1"/>
            <a:r>
              <a:rPr lang="en-US" dirty="0"/>
              <a:t>Restricted tender</a:t>
            </a:r>
            <a:endParaRPr lang="en-US" sz="2400" dirty="0"/>
          </a:p>
          <a:p>
            <a:pPr lvl="1"/>
            <a:r>
              <a:rPr lang="en-US" dirty="0"/>
              <a:t>Competitive negotiation</a:t>
            </a:r>
            <a:endParaRPr lang="en-US" sz="2400" dirty="0"/>
          </a:p>
          <a:p>
            <a:pPr lvl="1"/>
            <a:r>
              <a:rPr lang="en-US" dirty="0"/>
              <a:t>Direct procurement</a:t>
            </a:r>
            <a:endParaRPr lang="en-US" sz="2400" dirty="0"/>
          </a:p>
          <a:p>
            <a:endParaRPr lang="en-US" dirty="0"/>
          </a:p>
        </p:txBody>
      </p:sp>
      <p:sp>
        <p:nvSpPr>
          <p:cNvPr id="4" name="Date Placeholder 3"/>
          <p:cNvSpPr>
            <a:spLocks noGrp="1"/>
          </p:cNvSpPr>
          <p:nvPr>
            <p:ph type="dt" sz="half" idx="10"/>
          </p:nvPr>
        </p:nvSpPr>
        <p:spPr/>
        <p:txBody>
          <a:bodyPr/>
          <a:lstStyle/>
          <a:p>
            <a:fld id="{8F0D3E13-11CA-4C39-BF76-C0B668DCE4AC}"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EA6140-AA30-4772-8612-C58B27E9DB7D}" type="slidenum">
              <a:rPr lang="en-US" smtClean="0">
                <a:solidFill>
                  <a:prstClr val="black">
                    <a:tint val="75000"/>
                  </a:prstClr>
                </a:solidFill>
              </a:rPr>
              <a:pPr/>
              <a:t>77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53702498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p:spPr>
        <p:txBody>
          <a:bodyPr>
            <a:normAutofit fontScale="90000"/>
          </a:bodyPr>
          <a:lstStyle/>
          <a:p>
            <a:r>
              <a:rPr lang="en-US" sz="3100" b="1" dirty="0" smtClean="0"/>
              <a:t/>
            </a:r>
            <a:br>
              <a:rPr lang="en-US" sz="3100" b="1" dirty="0" smtClean="0"/>
            </a:br>
            <a:r>
              <a:rPr lang="en-US" sz="3100" b="1" dirty="0" smtClean="0"/>
              <a:t>Table</a:t>
            </a:r>
            <a:r>
              <a:rPr lang="en-US" sz="3100" b="1" dirty="0"/>
              <a:t>: Advantages and disadvantages of different procurement methods</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graphicFrame>
        <p:nvGraphicFramePr>
          <p:cNvPr id="4" name="Table 3"/>
          <p:cNvGraphicFramePr>
            <a:graphicFrameLocks noGrp="1"/>
          </p:cNvGraphicFramePr>
          <p:nvPr/>
        </p:nvGraphicFramePr>
        <p:xfrm>
          <a:off x="533400" y="1397000"/>
          <a:ext cx="7772400" cy="4645152"/>
        </p:xfrm>
        <a:graphic>
          <a:graphicData uri="http://schemas.openxmlformats.org/drawingml/2006/table">
            <a:tbl>
              <a:tblPr firstRow="1" bandRow="1">
                <a:tableStyleId>{5C22544A-7EE6-4342-B048-85BDC9FD1C3A}</a:tableStyleId>
              </a:tblPr>
              <a:tblGrid>
                <a:gridCol w="2590800"/>
                <a:gridCol w="2590800"/>
                <a:gridCol w="2590800"/>
              </a:tblGrid>
              <a:tr h="894080">
                <a:tc>
                  <a:txBody>
                    <a:bodyPr/>
                    <a:lstStyle/>
                    <a:p>
                      <a:pPr marL="0" marR="0" algn="ctr">
                        <a:lnSpc>
                          <a:spcPct val="115000"/>
                        </a:lnSpc>
                        <a:spcBef>
                          <a:spcPts val="0"/>
                        </a:spcBef>
                        <a:spcAft>
                          <a:spcPts val="0"/>
                        </a:spcAft>
                      </a:pPr>
                      <a:r>
                        <a:rPr lang="en-US" sz="1400" b="1" dirty="0">
                          <a:solidFill>
                            <a:srgbClr val="000000"/>
                          </a:solidFill>
                          <a:latin typeface="Bookman Old Style"/>
                          <a:ea typeface="Calibri"/>
                          <a:cs typeface="Calibri"/>
                        </a:rPr>
                        <a:t>Method</a:t>
                      </a:r>
                      <a:endParaRPr lang="en-US" sz="14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solidFill>
                            <a:srgbClr val="000000"/>
                          </a:solidFill>
                          <a:latin typeface="Bookman Old Style"/>
                          <a:ea typeface="Calibri"/>
                          <a:cs typeface="Calibri"/>
                        </a:rPr>
                        <a:t>Advantages</a:t>
                      </a:r>
                      <a:endParaRPr lang="en-US" sz="14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solidFill>
                            <a:srgbClr val="000000"/>
                          </a:solidFill>
                          <a:latin typeface="Bookman Old Style"/>
                          <a:ea typeface="Calibri"/>
                          <a:cs typeface="Calibri"/>
                        </a:rPr>
                        <a:t>Disadvantages</a:t>
                      </a:r>
                      <a:endParaRPr lang="en-US" sz="1400" dirty="0">
                        <a:latin typeface="Calibri"/>
                        <a:ea typeface="Calibri"/>
                        <a:cs typeface="Times New Roman"/>
                      </a:endParaRPr>
                    </a:p>
                  </a:txBody>
                  <a:tcPr marL="68580" marR="68580" marT="0" marB="0"/>
                </a:tc>
              </a:tr>
              <a:tr h="894080">
                <a:tc>
                  <a:txBody>
                    <a:bodyPr/>
                    <a:lstStyle/>
                    <a:p>
                      <a:pPr marL="0" marR="0">
                        <a:lnSpc>
                          <a:spcPct val="115000"/>
                        </a:lnSpc>
                        <a:spcBef>
                          <a:spcPts val="0"/>
                        </a:spcBef>
                        <a:spcAft>
                          <a:spcPts val="0"/>
                        </a:spcAft>
                      </a:pPr>
                      <a:r>
                        <a:rPr lang="en-US" sz="1400" dirty="0">
                          <a:solidFill>
                            <a:srgbClr val="000000"/>
                          </a:solidFill>
                          <a:latin typeface="Bookman Old Style"/>
                          <a:ea typeface="Calibri"/>
                          <a:cs typeface="Calibri"/>
                        </a:rPr>
                        <a:t>Open tender</a:t>
                      </a:r>
                      <a:endParaRPr lang="en-US" sz="1400" dirty="0">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SzPts val="1200"/>
                        <a:buFont typeface="Times New Roman"/>
                        <a:buChar char="♦"/>
                      </a:pPr>
                      <a:r>
                        <a:rPr lang="en-US" sz="1400" dirty="0">
                          <a:solidFill>
                            <a:srgbClr val="000000"/>
                          </a:solidFill>
                          <a:latin typeface="Bookman Old Style"/>
                          <a:ea typeface="Calibri"/>
                          <a:cs typeface="Calibri"/>
                        </a:rPr>
                        <a:t>Many bids, some with low prices</a:t>
                      </a:r>
                      <a:endParaRPr lang="en-US" sz="1400" dirty="0">
                        <a:latin typeface="Calibri"/>
                        <a:ea typeface="Calibri"/>
                        <a:cs typeface="Times New Roman"/>
                      </a:endParaRPr>
                    </a:p>
                    <a:p>
                      <a:pPr marL="342900" marR="0" lvl="0" indent="-342900">
                        <a:lnSpc>
                          <a:spcPct val="115000"/>
                        </a:lnSpc>
                        <a:spcBef>
                          <a:spcPts val="0"/>
                        </a:spcBef>
                        <a:spcAft>
                          <a:spcPts val="0"/>
                        </a:spcAft>
                        <a:buSzPts val="1200"/>
                        <a:buFont typeface="Times New Roman"/>
                        <a:buChar char="♦"/>
                      </a:pPr>
                      <a:r>
                        <a:rPr lang="en-US" sz="1400" dirty="0">
                          <a:solidFill>
                            <a:srgbClr val="000000"/>
                          </a:solidFill>
                          <a:latin typeface="Bookman Old Style"/>
                          <a:ea typeface="Calibri"/>
                          <a:cs typeface="Calibri"/>
                        </a:rPr>
                        <a:t>New suppliers can be identified</a:t>
                      </a:r>
                      <a:endParaRPr lang="en-US" sz="1400" dirty="0">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SzPts val="1200"/>
                        <a:buFont typeface="Times New Roman"/>
                        <a:buChar char="♦"/>
                      </a:pPr>
                      <a:r>
                        <a:rPr lang="en-US" sz="1400">
                          <a:solidFill>
                            <a:srgbClr val="000000"/>
                          </a:solidFill>
                          <a:latin typeface="Bookman Old Style"/>
                          <a:ea typeface="Calibri"/>
                          <a:cs typeface="Calibri"/>
                        </a:rPr>
                        <a:t>High workload is required in evaluation of bids and selection of suppliers</a:t>
                      </a:r>
                      <a:endParaRPr lang="en-US" sz="1400">
                        <a:latin typeface="Calibri"/>
                        <a:ea typeface="Calibri"/>
                        <a:cs typeface="Times New Roman"/>
                      </a:endParaRPr>
                    </a:p>
                  </a:txBody>
                  <a:tcPr marL="68580" marR="68580" marT="0" marB="0"/>
                </a:tc>
              </a:tr>
              <a:tr h="894080">
                <a:tc>
                  <a:txBody>
                    <a:bodyPr/>
                    <a:lstStyle/>
                    <a:p>
                      <a:pPr marL="0" marR="0">
                        <a:lnSpc>
                          <a:spcPct val="115000"/>
                        </a:lnSpc>
                        <a:spcBef>
                          <a:spcPts val="0"/>
                        </a:spcBef>
                        <a:spcAft>
                          <a:spcPts val="0"/>
                        </a:spcAft>
                      </a:pPr>
                      <a:r>
                        <a:rPr lang="en-US" sz="1400" dirty="0">
                          <a:solidFill>
                            <a:srgbClr val="000000"/>
                          </a:solidFill>
                          <a:latin typeface="Bookman Old Style"/>
                          <a:ea typeface="Calibri"/>
                          <a:cs typeface="Calibri"/>
                        </a:rPr>
                        <a:t>Restricted tender</a:t>
                      </a:r>
                      <a:endParaRPr lang="en-US" sz="1400" dirty="0">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SzPts val="1200"/>
                        <a:buFont typeface="Times New Roman"/>
                        <a:buChar char="♦"/>
                      </a:pPr>
                      <a:r>
                        <a:rPr lang="en-US" sz="1400">
                          <a:solidFill>
                            <a:srgbClr val="000000"/>
                          </a:solidFill>
                          <a:latin typeface="Bookman Old Style"/>
                          <a:ea typeface="Calibri"/>
                          <a:cs typeface="Calibri"/>
                        </a:rPr>
                        <a:t>Fewer bids (less workload than open tender</a:t>
                      </a:r>
                      <a:endParaRPr lang="en-US" sz="1400">
                        <a:latin typeface="Calibri"/>
                        <a:ea typeface="Calibri"/>
                        <a:cs typeface="Times New Roman"/>
                      </a:endParaRPr>
                    </a:p>
                    <a:p>
                      <a:pPr marL="342900" marR="0" lvl="0" indent="-342900">
                        <a:lnSpc>
                          <a:spcPct val="115000"/>
                        </a:lnSpc>
                        <a:spcBef>
                          <a:spcPts val="0"/>
                        </a:spcBef>
                        <a:spcAft>
                          <a:spcPts val="0"/>
                        </a:spcAft>
                        <a:buSzPts val="1200"/>
                        <a:buFont typeface="Times New Roman"/>
                        <a:buChar char="♦"/>
                      </a:pPr>
                      <a:r>
                        <a:rPr lang="en-US" sz="1400">
                          <a:solidFill>
                            <a:srgbClr val="000000"/>
                          </a:solidFill>
                          <a:latin typeface="Bookman Old Style"/>
                          <a:ea typeface="Calibri"/>
                          <a:cs typeface="Calibri"/>
                        </a:rPr>
                        <a:t>Quality easier to ensure</a:t>
                      </a:r>
                      <a:endParaRPr lang="en-US" sz="1400">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SzPts val="1200"/>
                        <a:buFont typeface="Times New Roman"/>
                        <a:buChar char="♦"/>
                      </a:pPr>
                      <a:r>
                        <a:rPr lang="en-US" sz="1400">
                          <a:solidFill>
                            <a:srgbClr val="000000"/>
                          </a:solidFill>
                          <a:latin typeface="Bookman Old Style"/>
                          <a:ea typeface="Calibri"/>
                          <a:cs typeface="Calibri"/>
                        </a:rPr>
                        <a:t>More limited options</a:t>
                      </a:r>
                      <a:endParaRPr lang="en-US" sz="1400">
                        <a:latin typeface="Calibri"/>
                        <a:ea typeface="Calibri"/>
                        <a:cs typeface="Times New Roman"/>
                      </a:endParaRPr>
                    </a:p>
                    <a:p>
                      <a:pPr marL="342900" marR="0" lvl="0" indent="-342900">
                        <a:lnSpc>
                          <a:spcPct val="115000"/>
                        </a:lnSpc>
                        <a:spcBef>
                          <a:spcPts val="0"/>
                        </a:spcBef>
                        <a:spcAft>
                          <a:spcPts val="0"/>
                        </a:spcAft>
                        <a:buSzPts val="1200"/>
                        <a:buFont typeface="Times New Roman"/>
                        <a:buChar char="♦"/>
                      </a:pPr>
                      <a:r>
                        <a:rPr lang="en-US" sz="1400">
                          <a:solidFill>
                            <a:srgbClr val="000000"/>
                          </a:solidFill>
                          <a:latin typeface="Bookman Old Style"/>
                          <a:ea typeface="Calibri"/>
                          <a:cs typeface="Calibri"/>
                        </a:rPr>
                        <a:t>System for prequalification must be set</a:t>
                      </a:r>
                      <a:endParaRPr lang="en-US" sz="1400">
                        <a:latin typeface="Calibri"/>
                        <a:ea typeface="Calibri"/>
                        <a:cs typeface="Times New Roman"/>
                      </a:endParaRPr>
                    </a:p>
                  </a:txBody>
                  <a:tcPr marL="68580" marR="68580" marT="0" marB="0"/>
                </a:tc>
              </a:tr>
              <a:tr h="894080">
                <a:tc>
                  <a:txBody>
                    <a:bodyPr/>
                    <a:lstStyle/>
                    <a:p>
                      <a:pPr marL="0" marR="0">
                        <a:lnSpc>
                          <a:spcPct val="115000"/>
                        </a:lnSpc>
                        <a:spcBef>
                          <a:spcPts val="0"/>
                        </a:spcBef>
                        <a:spcAft>
                          <a:spcPts val="0"/>
                        </a:spcAft>
                      </a:pPr>
                      <a:r>
                        <a:rPr lang="en-US" sz="1400">
                          <a:solidFill>
                            <a:srgbClr val="000000"/>
                          </a:solidFill>
                          <a:latin typeface="Bookman Old Style"/>
                          <a:ea typeface="Calibri"/>
                          <a:cs typeface="Calibri"/>
                        </a:rPr>
                        <a:t>Competitive negotiation</a:t>
                      </a:r>
                      <a:endParaRPr lang="en-US" sz="1400">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SzPts val="1200"/>
                        <a:buFont typeface="Times New Roman"/>
                        <a:buChar char="♦"/>
                      </a:pPr>
                      <a:r>
                        <a:rPr lang="en-US" sz="1400" dirty="0">
                          <a:solidFill>
                            <a:srgbClr val="000000"/>
                          </a:solidFill>
                          <a:latin typeface="Bookman Old Style"/>
                          <a:ea typeface="Calibri"/>
                          <a:cs typeface="Calibri"/>
                        </a:rPr>
                        <a:t>Suppliers are generally well known</a:t>
                      </a:r>
                      <a:endParaRPr lang="en-US" sz="1400" dirty="0">
                        <a:latin typeface="Calibri"/>
                        <a:ea typeface="Calibri"/>
                        <a:cs typeface="Times New Roman"/>
                      </a:endParaRPr>
                    </a:p>
                    <a:p>
                      <a:pPr marL="342900" marR="0" lvl="0" indent="-342900">
                        <a:lnSpc>
                          <a:spcPct val="115000"/>
                        </a:lnSpc>
                        <a:spcBef>
                          <a:spcPts val="0"/>
                        </a:spcBef>
                        <a:spcAft>
                          <a:spcPts val="0"/>
                        </a:spcAft>
                        <a:buSzPts val="1200"/>
                        <a:buFont typeface="Times New Roman"/>
                        <a:buChar char="♦"/>
                      </a:pPr>
                      <a:r>
                        <a:rPr lang="en-US" sz="1400" dirty="0">
                          <a:solidFill>
                            <a:srgbClr val="000000"/>
                          </a:solidFill>
                          <a:latin typeface="Bookman Old Style"/>
                          <a:ea typeface="Calibri"/>
                          <a:cs typeface="Calibri"/>
                        </a:rPr>
                        <a:t>Less evaluation work</a:t>
                      </a:r>
                      <a:endParaRPr lang="en-US" sz="1400" dirty="0">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SzPts val="1200"/>
                        <a:buFont typeface="Times New Roman"/>
                        <a:buChar char="♦"/>
                      </a:pPr>
                      <a:r>
                        <a:rPr lang="en-US" sz="1400">
                          <a:solidFill>
                            <a:srgbClr val="000000"/>
                          </a:solidFill>
                          <a:latin typeface="Bookman Old Style"/>
                          <a:ea typeface="Calibri"/>
                          <a:cs typeface="Calibri"/>
                        </a:rPr>
                        <a:t>Higher price</a:t>
                      </a:r>
                      <a:endParaRPr lang="en-US" sz="1400">
                        <a:latin typeface="Calibri"/>
                        <a:ea typeface="Calibri"/>
                        <a:cs typeface="Times New Roman"/>
                      </a:endParaRPr>
                    </a:p>
                  </a:txBody>
                  <a:tcPr marL="68580" marR="68580" marT="0" marB="0"/>
                </a:tc>
              </a:tr>
              <a:tr h="894080">
                <a:tc>
                  <a:txBody>
                    <a:bodyPr/>
                    <a:lstStyle/>
                    <a:p>
                      <a:pPr marL="0" marR="0">
                        <a:lnSpc>
                          <a:spcPct val="115000"/>
                        </a:lnSpc>
                        <a:spcBef>
                          <a:spcPts val="0"/>
                        </a:spcBef>
                        <a:spcAft>
                          <a:spcPts val="0"/>
                        </a:spcAft>
                      </a:pPr>
                      <a:r>
                        <a:rPr lang="en-US" sz="1400" dirty="0">
                          <a:solidFill>
                            <a:srgbClr val="000000"/>
                          </a:solidFill>
                          <a:latin typeface="Bookman Old Style"/>
                          <a:ea typeface="Calibri"/>
                          <a:cs typeface="Calibri"/>
                        </a:rPr>
                        <a:t>Direct procurement</a:t>
                      </a:r>
                      <a:endParaRPr lang="en-US" sz="1400" dirty="0">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SzPts val="1200"/>
                        <a:buFont typeface="Times New Roman"/>
                        <a:buChar char="♦"/>
                      </a:pPr>
                      <a:r>
                        <a:rPr lang="en-US" sz="1400" dirty="0">
                          <a:solidFill>
                            <a:srgbClr val="000000"/>
                          </a:solidFill>
                          <a:latin typeface="Bookman Old Style"/>
                          <a:ea typeface="Calibri"/>
                          <a:cs typeface="Calibri"/>
                        </a:rPr>
                        <a:t>Easy and quick</a:t>
                      </a:r>
                      <a:endParaRPr lang="en-US" sz="1400" dirty="0">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SzPts val="1200"/>
                        <a:buFont typeface="Times New Roman"/>
                        <a:buChar char="♦"/>
                      </a:pPr>
                      <a:r>
                        <a:rPr lang="en-US" sz="1400" dirty="0">
                          <a:solidFill>
                            <a:srgbClr val="000000"/>
                          </a:solidFill>
                          <a:latin typeface="Bookman Old Style"/>
                          <a:ea typeface="Calibri"/>
                          <a:cs typeface="Calibri"/>
                        </a:rPr>
                        <a:t>Higher price</a:t>
                      </a:r>
                      <a:endParaRPr lang="en-US" sz="1400" dirty="0">
                        <a:latin typeface="Calibri"/>
                        <a:ea typeface="Calibri"/>
                        <a:cs typeface="Times New Roman"/>
                      </a:endParaRPr>
                    </a:p>
                  </a:txBody>
                  <a:tcPr marL="68580" marR="68580" marT="0" marB="0"/>
                </a:tc>
              </a:tr>
            </a:tbl>
          </a:graphicData>
        </a:graphic>
      </p:graphicFrame>
      <p:sp>
        <p:nvSpPr>
          <p:cNvPr id="6" name="Date Placeholder 5"/>
          <p:cNvSpPr>
            <a:spLocks noGrp="1"/>
          </p:cNvSpPr>
          <p:nvPr>
            <p:ph type="dt" sz="half" idx="10"/>
          </p:nvPr>
        </p:nvSpPr>
        <p:spPr/>
        <p:txBody>
          <a:bodyPr/>
          <a:lstStyle/>
          <a:p>
            <a:fld id="{A7207574-34DB-41D9-8035-726D57F408A7}" type="datetime1">
              <a:rPr lang="en-US" smtClean="0">
                <a:solidFill>
                  <a:prstClr val="black">
                    <a:tint val="75000"/>
                  </a:prstClr>
                </a:solidFill>
              </a:rPr>
              <a:t>4/25/2020</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EA6140-AA30-4772-8612-C58B27E9DB7D}" type="slidenum">
              <a:rPr lang="en-US" smtClean="0">
                <a:solidFill>
                  <a:prstClr val="black">
                    <a:tint val="75000"/>
                  </a:prstClr>
                </a:solidFill>
              </a:rPr>
              <a:pPr/>
              <a:t>78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831246005"/>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Purchasing Models</a:t>
            </a:r>
            <a:endParaRPr lang="en-US" b="1" dirty="0"/>
          </a:p>
        </p:txBody>
      </p:sp>
      <p:sp>
        <p:nvSpPr>
          <p:cNvPr id="3" name="Content Placeholder 2"/>
          <p:cNvSpPr>
            <a:spLocks noGrp="1"/>
          </p:cNvSpPr>
          <p:nvPr>
            <p:ph idx="1"/>
          </p:nvPr>
        </p:nvSpPr>
        <p:spPr/>
        <p:txBody>
          <a:bodyPr/>
          <a:lstStyle/>
          <a:p>
            <a:r>
              <a:rPr lang="en-US" dirty="0"/>
              <a:t>Procurement may proceed under different models:</a:t>
            </a:r>
          </a:p>
          <a:p>
            <a:pPr lvl="1"/>
            <a:r>
              <a:rPr lang="en-US" dirty="0" smtClean="0"/>
              <a:t>Annual purchasing</a:t>
            </a:r>
          </a:p>
          <a:p>
            <a:pPr lvl="1"/>
            <a:endParaRPr lang="en-US" dirty="0" smtClean="0"/>
          </a:p>
          <a:p>
            <a:pPr lvl="1"/>
            <a:r>
              <a:rPr lang="en-US" dirty="0" smtClean="0"/>
              <a:t>Scheduled purchasing</a:t>
            </a:r>
          </a:p>
          <a:p>
            <a:pPr lvl="1"/>
            <a:endParaRPr lang="en-US" dirty="0" smtClean="0"/>
          </a:p>
          <a:p>
            <a:pPr lvl="1"/>
            <a:r>
              <a:rPr lang="en-US" dirty="0" smtClean="0"/>
              <a:t>Perpetual purchasing</a:t>
            </a:r>
            <a:endParaRPr lang="en-US" dirty="0"/>
          </a:p>
        </p:txBody>
      </p:sp>
      <p:sp>
        <p:nvSpPr>
          <p:cNvPr id="4" name="Date Placeholder 3"/>
          <p:cNvSpPr>
            <a:spLocks noGrp="1"/>
          </p:cNvSpPr>
          <p:nvPr>
            <p:ph type="dt" sz="half" idx="10"/>
          </p:nvPr>
        </p:nvSpPr>
        <p:spPr/>
        <p:txBody>
          <a:bodyPr/>
          <a:lstStyle/>
          <a:p>
            <a:fld id="{8E5DD378-9436-42A1-A4C0-C78B81DAAC14}"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EA6140-AA30-4772-8612-C58B27E9DB7D}" type="slidenum">
              <a:rPr lang="en-US" smtClean="0">
                <a:solidFill>
                  <a:prstClr val="black">
                    <a:tint val="75000"/>
                  </a:prstClr>
                </a:solidFill>
              </a:rPr>
              <a:pPr/>
              <a:t>79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34026681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lstStyle/>
          <a:p>
            <a:r>
              <a:rPr lang="en-US" b="1" dirty="0" smtClean="0"/>
              <a:t>CHAPTER TWO</a:t>
            </a:r>
            <a:endParaRPr lang="en-US" b="1" dirty="0"/>
          </a:p>
        </p:txBody>
      </p:sp>
      <p:sp>
        <p:nvSpPr>
          <p:cNvPr id="4" name="Title 1"/>
          <p:cNvSpPr txBox="1">
            <a:spLocks/>
          </p:cNvSpPr>
          <p:nvPr/>
        </p:nvSpPr>
        <p:spPr>
          <a:xfrm>
            <a:off x="685800" y="24384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ESSENTIAL MEDICINE CONCEPT</a:t>
            </a: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Date Placeholder 2"/>
          <p:cNvSpPr>
            <a:spLocks noGrp="1"/>
          </p:cNvSpPr>
          <p:nvPr>
            <p:ph type="dt" sz="half" idx="10"/>
          </p:nvPr>
        </p:nvSpPr>
        <p:spPr/>
        <p:txBody>
          <a:bodyPr/>
          <a:lstStyle/>
          <a:p>
            <a:fld id="{1C87C5C7-916C-4D18-BDDE-390D845FF2B6}"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1CD2F681-1A86-4E8F-BCBD-B1ED175AC95E}" type="slidenum">
              <a:rPr lang="en-US" smtClean="0"/>
              <a:pPr/>
              <a:t>8</a:t>
            </a:fld>
            <a:endParaRPr lang="en-US"/>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Common Procurement Challenges</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Absence of a comprehensive procurement </a:t>
            </a:r>
            <a:r>
              <a:rPr lang="en-US" dirty="0" smtClean="0"/>
              <a:t>policy</a:t>
            </a:r>
          </a:p>
          <a:p>
            <a:pPr lvl="0"/>
            <a:endParaRPr lang="en-US" dirty="0"/>
          </a:p>
          <a:p>
            <a:pPr lvl="0"/>
            <a:r>
              <a:rPr lang="en-US" dirty="0"/>
              <a:t>Inadequate rules, regulations, and </a:t>
            </a:r>
            <a:r>
              <a:rPr lang="en-US" dirty="0" smtClean="0"/>
              <a:t>structures</a:t>
            </a:r>
          </a:p>
          <a:p>
            <a:pPr lvl="0"/>
            <a:endParaRPr lang="en-US" dirty="0"/>
          </a:p>
          <a:p>
            <a:pPr lvl="0"/>
            <a:r>
              <a:rPr lang="en-US" dirty="0"/>
              <a:t>Public sector staff with little experience and training to respond to market situations</a:t>
            </a:r>
          </a:p>
          <a:p>
            <a:endParaRPr lang="en-US" dirty="0"/>
          </a:p>
        </p:txBody>
      </p:sp>
      <p:sp>
        <p:nvSpPr>
          <p:cNvPr id="4" name="Date Placeholder 3"/>
          <p:cNvSpPr>
            <a:spLocks noGrp="1"/>
          </p:cNvSpPr>
          <p:nvPr>
            <p:ph type="dt" sz="half" idx="10"/>
          </p:nvPr>
        </p:nvSpPr>
        <p:spPr/>
        <p:txBody>
          <a:bodyPr/>
          <a:lstStyle/>
          <a:p>
            <a:fld id="{A425B82E-1CDC-43CF-828E-603F89535594}"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EA6140-AA30-4772-8612-C58B27E9DB7D}" type="slidenum">
              <a:rPr lang="en-US" smtClean="0">
                <a:solidFill>
                  <a:prstClr val="black">
                    <a:tint val="75000"/>
                  </a:prstClr>
                </a:solidFill>
              </a:rPr>
              <a:pPr/>
              <a:t>80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604377345"/>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lvl="0"/>
            <a:r>
              <a:rPr lang="en-US" sz="2800" dirty="0"/>
              <a:t>Government funding that is insufficient and/or released at irregular </a:t>
            </a:r>
            <a:r>
              <a:rPr lang="en-US" sz="2800" dirty="0" smtClean="0"/>
              <a:t>intervals</a:t>
            </a:r>
          </a:p>
          <a:p>
            <a:pPr lvl="0"/>
            <a:endParaRPr lang="en-US" sz="2800" dirty="0"/>
          </a:p>
          <a:p>
            <a:pPr lvl="0"/>
            <a:r>
              <a:rPr lang="en-US" sz="2800" dirty="0"/>
              <a:t>Donor agencies with conflicting procurement </a:t>
            </a:r>
            <a:r>
              <a:rPr lang="en-US" sz="2800" dirty="0" smtClean="0"/>
              <a:t>regulations</a:t>
            </a:r>
          </a:p>
          <a:p>
            <a:pPr lvl="0"/>
            <a:endParaRPr lang="en-US" sz="2800" dirty="0"/>
          </a:p>
          <a:p>
            <a:pPr lvl="0"/>
            <a:r>
              <a:rPr lang="en-US" sz="2800" dirty="0"/>
              <a:t>Fragmented drug procurement at provincial or district </a:t>
            </a:r>
            <a:r>
              <a:rPr lang="en-US" sz="2800" dirty="0" smtClean="0"/>
              <a:t>level</a:t>
            </a:r>
          </a:p>
          <a:p>
            <a:pPr lvl="0"/>
            <a:endParaRPr lang="en-US" sz="2800" dirty="0"/>
          </a:p>
          <a:p>
            <a:pPr lvl="0"/>
            <a:r>
              <a:rPr lang="en-US" sz="2800" dirty="0"/>
              <a:t>Lack of unbiased market </a:t>
            </a:r>
            <a:r>
              <a:rPr lang="en-US" sz="2800" dirty="0" smtClean="0"/>
              <a:t>information</a:t>
            </a:r>
          </a:p>
          <a:p>
            <a:pPr lvl="0"/>
            <a:endParaRPr lang="en-US" sz="2800" dirty="0"/>
          </a:p>
          <a:p>
            <a:pPr lvl="0"/>
            <a:r>
              <a:rPr lang="en-US" sz="2800" dirty="0"/>
              <a:t>Corruption and lack of transparency</a:t>
            </a:r>
          </a:p>
          <a:p>
            <a:endParaRPr lang="en-US" dirty="0"/>
          </a:p>
        </p:txBody>
      </p:sp>
      <p:sp>
        <p:nvSpPr>
          <p:cNvPr id="4" name="Date Placeholder 3"/>
          <p:cNvSpPr>
            <a:spLocks noGrp="1"/>
          </p:cNvSpPr>
          <p:nvPr>
            <p:ph type="dt" sz="half" idx="10"/>
          </p:nvPr>
        </p:nvSpPr>
        <p:spPr/>
        <p:txBody>
          <a:bodyPr/>
          <a:lstStyle/>
          <a:p>
            <a:fld id="{DB99EAE4-A618-4F34-80AA-D8D674595B9D}"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EA6140-AA30-4772-8612-C58B27E9DB7D}" type="slidenum">
              <a:rPr lang="en-US" smtClean="0">
                <a:solidFill>
                  <a:prstClr val="black">
                    <a:tint val="75000"/>
                  </a:prstClr>
                </a:solidFill>
              </a:rPr>
              <a:pPr/>
              <a:t>81</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4277497166"/>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dirty="0" smtClean="0"/>
              <a:t>3.5. DRUG DISTRIBUTION</a:t>
            </a:r>
            <a:endParaRPr lang="en-US" dirty="0"/>
          </a:p>
        </p:txBody>
      </p:sp>
      <p:sp>
        <p:nvSpPr>
          <p:cNvPr id="3" name="Date Placeholder 2"/>
          <p:cNvSpPr>
            <a:spLocks noGrp="1"/>
          </p:cNvSpPr>
          <p:nvPr>
            <p:ph type="dt" sz="half" idx="10"/>
          </p:nvPr>
        </p:nvSpPr>
        <p:spPr/>
        <p:txBody>
          <a:bodyPr/>
          <a:lstStyle/>
          <a:p>
            <a:fld id="{FF458D4F-8187-4547-A9DD-DD4D744321EE}"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82</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2699558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a:t>Drug distribution is a continuous process of </a:t>
            </a:r>
            <a:r>
              <a:rPr lang="en-US" dirty="0">
                <a:solidFill>
                  <a:srgbClr val="FF0000"/>
                </a:solidFill>
              </a:rPr>
              <a:t>receiving drugs from the supplier and moving them safely/securely</a:t>
            </a:r>
            <a:r>
              <a:rPr lang="en-US" dirty="0"/>
              <a:t>, </a:t>
            </a:r>
            <a:r>
              <a:rPr lang="en-US" dirty="0">
                <a:solidFill>
                  <a:srgbClr val="FF0000"/>
                </a:solidFill>
              </a:rPr>
              <a:t>expeditiously</a:t>
            </a:r>
            <a:r>
              <a:rPr lang="en-US" dirty="0"/>
              <a:t> to the many point in the health care system at which the drugs will be dispensed to patients</a:t>
            </a:r>
            <a:r>
              <a:rPr lang="en-US" dirty="0" smtClean="0"/>
              <a:t>.</a:t>
            </a:r>
          </a:p>
          <a:p>
            <a:pPr>
              <a:buNone/>
            </a:pPr>
            <a:r>
              <a:rPr lang="en-US" dirty="0" smtClean="0"/>
              <a:t> </a:t>
            </a:r>
            <a:endParaRPr lang="en-US" dirty="0"/>
          </a:p>
          <a:p>
            <a:r>
              <a:rPr lang="en-US" dirty="0"/>
              <a:t>A well-run distribution system should:</a:t>
            </a:r>
          </a:p>
          <a:p>
            <a:pPr lvl="1"/>
            <a:r>
              <a:rPr lang="en-US" dirty="0"/>
              <a:t>Maintain a constant supply of </a:t>
            </a:r>
            <a:r>
              <a:rPr lang="en-US" dirty="0" smtClean="0"/>
              <a:t>drugs</a:t>
            </a:r>
          </a:p>
          <a:p>
            <a:pPr lvl="1"/>
            <a:endParaRPr lang="en-US" dirty="0"/>
          </a:p>
          <a:p>
            <a:pPr lvl="1"/>
            <a:r>
              <a:rPr lang="en-US" dirty="0"/>
              <a:t>Keep drugs in good condition</a:t>
            </a:r>
          </a:p>
          <a:p>
            <a:endParaRPr lang="en-US" dirty="0"/>
          </a:p>
        </p:txBody>
      </p:sp>
      <p:sp>
        <p:nvSpPr>
          <p:cNvPr id="4" name="Date Placeholder 3"/>
          <p:cNvSpPr>
            <a:spLocks noGrp="1"/>
          </p:cNvSpPr>
          <p:nvPr>
            <p:ph type="dt" sz="half" idx="10"/>
          </p:nvPr>
        </p:nvSpPr>
        <p:spPr/>
        <p:txBody>
          <a:bodyPr/>
          <a:lstStyle/>
          <a:p>
            <a:fld id="{DECA1728-58F8-46D8-BFCB-6FC37D2F7EBD}"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83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65713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lvl="1"/>
            <a:r>
              <a:rPr lang="en-US" dirty="0" smtClean="0"/>
              <a:t>Minimize drug loses due to spoilage and expiry</a:t>
            </a:r>
          </a:p>
          <a:p>
            <a:pPr lvl="1"/>
            <a:endParaRPr lang="en-US" dirty="0" smtClean="0"/>
          </a:p>
          <a:p>
            <a:pPr lvl="1"/>
            <a:r>
              <a:rPr lang="en-US" dirty="0" smtClean="0"/>
              <a:t>Rationalize drug storage costs</a:t>
            </a:r>
          </a:p>
          <a:p>
            <a:pPr lvl="1"/>
            <a:endParaRPr lang="en-US" dirty="0" smtClean="0"/>
          </a:p>
          <a:p>
            <a:pPr lvl="1"/>
            <a:r>
              <a:rPr lang="en-US" dirty="0" smtClean="0"/>
              <a:t>Use available transport as efficiently as possible</a:t>
            </a:r>
          </a:p>
          <a:p>
            <a:pPr lvl="1"/>
            <a:endParaRPr lang="en-US" dirty="0" smtClean="0"/>
          </a:p>
          <a:p>
            <a:pPr lvl="1"/>
            <a:r>
              <a:rPr lang="en-US" dirty="0" smtClean="0"/>
              <a:t>Reduce theft and fraud</a:t>
            </a:r>
          </a:p>
          <a:p>
            <a:pPr lvl="1"/>
            <a:endParaRPr lang="en-US" dirty="0" smtClean="0"/>
          </a:p>
          <a:p>
            <a:pPr lvl="1"/>
            <a:r>
              <a:rPr lang="en-US" dirty="0" smtClean="0"/>
              <a:t>Provide information for forecasting drug needs</a:t>
            </a:r>
          </a:p>
          <a:p>
            <a:endParaRPr lang="en-US" dirty="0"/>
          </a:p>
        </p:txBody>
      </p:sp>
      <p:sp>
        <p:nvSpPr>
          <p:cNvPr id="4" name="Date Placeholder 3"/>
          <p:cNvSpPr>
            <a:spLocks noGrp="1"/>
          </p:cNvSpPr>
          <p:nvPr>
            <p:ph type="dt" sz="half" idx="10"/>
          </p:nvPr>
        </p:nvSpPr>
        <p:spPr/>
        <p:txBody>
          <a:bodyPr/>
          <a:lstStyle/>
          <a:p>
            <a:fld id="{CC5CBECE-6921-4A7F-BFC9-A8934BD4B4DC}"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84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07649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distribution cycle</a:t>
            </a:r>
            <a:endParaRPr lang="en-US" b="1" dirty="0"/>
          </a:p>
        </p:txBody>
      </p:sp>
      <p:pic>
        <p:nvPicPr>
          <p:cNvPr id="4" name="Content Placeholder 3" descr="DC"/>
          <p:cNvPicPr>
            <a:picLocks noGrp="1"/>
          </p:cNvPicPr>
          <p:nvPr>
            <p:ph idx="1"/>
          </p:nvPr>
        </p:nvPicPr>
        <p:blipFill>
          <a:blip r:embed="rId2" cstate="print"/>
          <a:srcRect/>
          <a:stretch>
            <a:fillRect/>
          </a:stretch>
        </p:blipFill>
        <p:spPr bwMode="auto">
          <a:xfrm>
            <a:off x="457200" y="1371600"/>
            <a:ext cx="7924799" cy="4876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45DB44F1-4E77-43D0-A6F3-C628E4991530}" type="datetime1">
              <a:rPr lang="en-US" smtClean="0">
                <a:solidFill>
                  <a:prstClr val="black">
                    <a:tint val="75000"/>
                  </a:prstClr>
                </a:solidFill>
              </a:rPr>
              <a:t>4/25/2020</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63AE9D-3104-4C68-8FB4-8678315DBF96}" type="slidenum">
              <a:rPr lang="en-US" smtClean="0">
                <a:solidFill>
                  <a:prstClr val="black">
                    <a:tint val="75000"/>
                  </a:prstClr>
                </a:solidFill>
              </a:rPr>
              <a:pPr/>
              <a:t>85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04309156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Visual inspection</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Visual inspection is the process of examining products and their packaging to look for obvious problems with product quality.</a:t>
            </a:r>
          </a:p>
          <a:p>
            <a:pPr>
              <a:buNone/>
            </a:pPr>
            <a:endParaRPr lang="en-US" b="1" dirty="0" smtClean="0"/>
          </a:p>
          <a:p>
            <a:pPr>
              <a:buNone/>
            </a:pPr>
            <a:r>
              <a:rPr lang="en-US" b="1" dirty="0" smtClean="0"/>
              <a:t>When to conduct visual inspection</a:t>
            </a:r>
            <a:endParaRPr lang="en-US" dirty="0" smtClean="0"/>
          </a:p>
          <a:p>
            <a:pPr>
              <a:buNone/>
            </a:pPr>
            <a:r>
              <a:rPr lang="en-US" dirty="0" smtClean="0"/>
              <a:t>Visual inspection can be conducted during the following circumstances:</a:t>
            </a:r>
          </a:p>
          <a:p>
            <a:pPr lvl="0"/>
            <a:r>
              <a:rPr lang="en-US" dirty="0" smtClean="0"/>
              <a:t>Receiving products</a:t>
            </a:r>
          </a:p>
          <a:p>
            <a:pPr lvl="0"/>
            <a:r>
              <a:rPr lang="en-US" dirty="0" smtClean="0"/>
              <a:t>Issuing products from one level to another</a:t>
            </a:r>
          </a:p>
          <a:p>
            <a:pPr lvl="0"/>
            <a:r>
              <a:rPr lang="en-US" dirty="0" smtClean="0"/>
              <a:t>Dispensing products to patients</a:t>
            </a:r>
          </a:p>
          <a:p>
            <a:pPr lvl="0"/>
            <a:r>
              <a:rPr lang="en-US" dirty="0" smtClean="0"/>
              <a:t>Storage</a:t>
            </a:r>
          </a:p>
          <a:p>
            <a:endParaRPr lang="en-US" dirty="0"/>
          </a:p>
        </p:txBody>
      </p:sp>
      <p:sp>
        <p:nvSpPr>
          <p:cNvPr id="4" name="Date Placeholder 3"/>
          <p:cNvSpPr>
            <a:spLocks noGrp="1"/>
          </p:cNvSpPr>
          <p:nvPr>
            <p:ph type="dt" sz="half" idx="10"/>
          </p:nvPr>
        </p:nvSpPr>
        <p:spPr/>
        <p:txBody>
          <a:bodyPr/>
          <a:lstStyle/>
          <a:p>
            <a:fld id="{4A63079D-5919-4285-B00F-EDB8F7C4BF1F}"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86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9201389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inspection…</a:t>
            </a:r>
            <a:endParaRPr lang="en-US" dirty="0"/>
          </a:p>
        </p:txBody>
      </p:sp>
      <p:sp>
        <p:nvSpPr>
          <p:cNvPr id="3" name="Content Placeholder 2"/>
          <p:cNvSpPr>
            <a:spLocks noGrp="1"/>
          </p:cNvSpPr>
          <p:nvPr>
            <p:ph idx="1"/>
          </p:nvPr>
        </p:nvSpPr>
        <p:spPr/>
        <p:txBody>
          <a:bodyPr/>
          <a:lstStyle/>
          <a:p>
            <a:pPr lvl="0"/>
            <a:r>
              <a:rPr lang="en-US" dirty="0" smtClean="0"/>
              <a:t>Conducting physical inventory</a:t>
            </a:r>
          </a:p>
          <a:p>
            <a:pPr lvl="0"/>
            <a:r>
              <a:rPr lang="en-US" dirty="0" smtClean="0"/>
              <a:t>Receiving complaints from lower levels or customers</a:t>
            </a:r>
          </a:p>
          <a:p>
            <a:pPr lvl="0"/>
            <a:r>
              <a:rPr lang="en-US" dirty="0" smtClean="0"/>
              <a:t>Products are to expire</a:t>
            </a:r>
          </a:p>
          <a:p>
            <a:pPr lvl="0"/>
            <a:r>
              <a:rPr lang="en-US" dirty="0" smtClean="0"/>
              <a:t>Products show signs of damage</a:t>
            </a:r>
          </a:p>
          <a:p>
            <a:pPr lvl="0"/>
            <a:r>
              <a:rPr lang="en-US" dirty="0" smtClean="0"/>
              <a:t>Products have been kept under improper storage conditions</a:t>
            </a:r>
          </a:p>
          <a:p>
            <a:endParaRPr lang="en-US" dirty="0"/>
          </a:p>
        </p:txBody>
      </p:sp>
      <p:sp>
        <p:nvSpPr>
          <p:cNvPr id="4" name="Date Placeholder 3"/>
          <p:cNvSpPr>
            <a:spLocks noGrp="1"/>
          </p:cNvSpPr>
          <p:nvPr>
            <p:ph type="dt" sz="half" idx="10"/>
          </p:nvPr>
        </p:nvSpPr>
        <p:spPr/>
        <p:txBody>
          <a:bodyPr/>
          <a:lstStyle/>
          <a:p>
            <a:fld id="{CA79BD86-30FC-41FB-8CDB-603C2EB5E9FD}"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87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7706672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inspection…</a:t>
            </a:r>
            <a:endParaRPr lang="en-US" dirty="0"/>
          </a:p>
        </p:txBody>
      </p:sp>
      <p:sp>
        <p:nvSpPr>
          <p:cNvPr id="3" name="Content Placeholder 2"/>
          <p:cNvSpPr>
            <a:spLocks noGrp="1"/>
          </p:cNvSpPr>
          <p:nvPr>
            <p:ph idx="1"/>
          </p:nvPr>
        </p:nvSpPr>
        <p:spPr/>
        <p:txBody>
          <a:bodyPr/>
          <a:lstStyle/>
          <a:p>
            <a:pPr>
              <a:buNone/>
            </a:pPr>
            <a:r>
              <a:rPr lang="en-US" b="1" dirty="0" smtClean="0"/>
              <a:t>What to look for in a visual inspection</a:t>
            </a:r>
            <a:endParaRPr lang="en-US" dirty="0" smtClean="0"/>
          </a:p>
          <a:p>
            <a:pPr lvl="0"/>
            <a:r>
              <a:rPr lang="en-US" dirty="0" smtClean="0"/>
              <a:t>Mechanical damage</a:t>
            </a:r>
          </a:p>
          <a:p>
            <a:pPr lvl="0"/>
            <a:r>
              <a:rPr lang="en-US" dirty="0" smtClean="0"/>
              <a:t>Chemical damage</a:t>
            </a:r>
          </a:p>
          <a:p>
            <a:pPr lvl="0"/>
            <a:r>
              <a:rPr lang="en-US" dirty="0" smtClean="0"/>
              <a:t>Packaging </a:t>
            </a:r>
          </a:p>
          <a:p>
            <a:pPr lvl="0"/>
            <a:r>
              <a:rPr lang="en-US" dirty="0" smtClean="0"/>
              <a:t>Labeling (product identity, expiry date, lot number…..)</a:t>
            </a:r>
          </a:p>
          <a:p>
            <a:pPr lvl="0"/>
            <a:r>
              <a:rPr lang="en-US" dirty="0" smtClean="0"/>
              <a:t>Quantity of products</a:t>
            </a:r>
          </a:p>
          <a:p>
            <a:endParaRPr lang="en-US" dirty="0"/>
          </a:p>
        </p:txBody>
      </p:sp>
      <p:sp>
        <p:nvSpPr>
          <p:cNvPr id="4" name="Date Placeholder 3"/>
          <p:cNvSpPr>
            <a:spLocks noGrp="1"/>
          </p:cNvSpPr>
          <p:nvPr>
            <p:ph type="dt" sz="half" idx="10"/>
          </p:nvPr>
        </p:nvSpPr>
        <p:spPr/>
        <p:txBody>
          <a:bodyPr/>
          <a:lstStyle/>
          <a:p>
            <a:fld id="{CB47E3C0-A812-42BF-9171-25BC7ADBDC3E}"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88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417844562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u="sng" dirty="0" smtClean="0"/>
              <a:t>B. Stock management (storage, handling, arrangement….)</a:t>
            </a:r>
            <a:endParaRPr lang="en-US" dirty="0"/>
          </a:p>
        </p:txBody>
      </p:sp>
      <p:sp>
        <p:nvSpPr>
          <p:cNvPr id="3" name="Content Placeholder 2"/>
          <p:cNvSpPr>
            <a:spLocks noGrp="1"/>
          </p:cNvSpPr>
          <p:nvPr>
            <p:ph idx="1"/>
          </p:nvPr>
        </p:nvSpPr>
        <p:spPr/>
        <p:txBody>
          <a:bodyPr>
            <a:normAutofit fontScale="92500" lnSpcReduction="10000"/>
          </a:bodyPr>
          <a:lstStyle/>
          <a:p>
            <a:pPr lvl="0">
              <a:buNone/>
            </a:pPr>
            <a:r>
              <a:rPr lang="en-US" sz="2800" b="1" u="sng" dirty="0" smtClean="0"/>
              <a:t>Storage of pharmaceuticals</a:t>
            </a:r>
            <a:endParaRPr lang="en-US" sz="2800" dirty="0"/>
          </a:p>
          <a:p>
            <a:pPr lvl="0"/>
            <a:r>
              <a:rPr lang="en-US" dirty="0"/>
              <a:t>Proper storage practice is the safe keeping of products until ultimately reaches the consumer</a:t>
            </a:r>
            <a:endParaRPr lang="en-US" sz="2800" dirty="0"/>
          </a:p>
          <a:p>
            <a:pPr lvl="0"/>
            <a:r>
              <a:rPr lang="en-US" dirty="0"/>
              <a:t>Generally pharmaceuticals should be protected from:</a:t>
            </a:r>
            <a:endParaRPr lang="en-US" sz="2800" dirty="0"/>
          </a:p>
          <a:p>
            <a:pPr lvl="1"/>
            <a:r>
              <a:rPr lang="en-US" dirty="0"/>
              <a:t>Moisture</a:t>
            </a:r>
            <a:endParaRPr lang="en-US" sz="2400" dirty="0"/>
          </a:p>
          <a:p>
            <a:pPr lvl="1"/>
            <a:r>
              <a:rPr lang="en-US" dirty="0"/>
              <a:t>Heat</a:t>
            </a:r>
            <a:endParaRPr lang="en-US" sz="2400" dirty="0"/>
          </a:p>
          <a:p>
            <a:pPr lvl="1"/>
            <a:r>
              <a:rPr lang="en-US" dirty="0"/>
              <a:t>Sunlight</a:t>
            </a:r>
            <a:endParaRPr lang="en-US" sz="2400" dirty="0"/>
          </a:p>
          <a:p>
            <a:pPr lvl="1"/>
            <a:r>
              <a:rPr lang="en-US" dirty="0"/>
              <a:t>Physical damage</a:t>
            </a:r>
            <a:endParaRPr lang="en-US" sz="2400" dirty="0"/>
          </a:p>
          <a:p>
            <a:pPr lvl="1"/>
            <a:r>
              <a:rPr lang="en-US" dirty="0"/>
              <a:t>Dirt….</a:t>
            </a:r>
            <a:endParaRPr lang="en-US" sz="2400" dirty="0"/>
          </a:p>
          <a:p>
            <a:endParaRPr lang="en-US" dirty="0"/>
          </a:p>
        </p:txBody>
      </p:sp>
      <p:sp>
        <p:nvSpPr>
          <p:cNvPr id="4" name="Date Placeholder 3"/>
          <p:cNvSpPr>
            <a:spLocks noGrp="1"/>
          </p:cNvSpPr>
          <p:nvPr>
            <p:ph type="dt" sz="half" idx="10"/>
          </p:nvPr>
        </p:nvSpPr>
        <p:spPr/>
        <p:txBody>
          <a:bodyPr/>
          <a:lstStyle/>
          <a:p>
            <a:fld id="{00CBD1F8-1868-4F0A-84CE-EE795F2530D4}"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89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187655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t>
            </a:r>
            <a:endParaRPr lang="en-US" dirty="0"/>
          </a:p>
        </p:txBody>
      </p:sp>
      <p:sp>
        <p:nvSpPr>
          <p:cNvPr id="3" name="Content Placeholder 2"/>
          <p:cNvSpPr>
            <a:spLocks noGrp="1"/>
          </p:cNvSpPr>
          <p:nvPr>
            <p:ph idx="1"/>
          </p:nvPr>
        </p:nvSpPr>
        <p:spPr/>
        <p:txBody>
          <a:bodyPr/>
          <a:lstStyle/>
          <a:p>
            <a:r>
              <a:rPr lang="en-US" dirty="0" smtClean="0"/>
              <a:t>Explain essential medicine concept</a:t>
            </a:r>
            <a:endParaRPr lang="en-US" dirty="0"/>
          </a:p>
        </p:txBody>
      </p:sp>
      <p:sp>
        <p:nvSpPr>
          <p:cNvPr id="4" name="Date Placeholder 3"/>
          <p:cNvSpPr>
            <a:spLocks noGrp="1"/>
          </p:cNvSpPr>
          <p:nvPr>
            <p:ph type="dt" sz="half" idx="10"/>
          </p:nvPr>
        </p:nvSpPr>
        <p:spPr/>
        <p:txBody>
          <a:bodyPr/>
          <a:lstStyle/>
          <a:p>
            <a:fld id="{877D6149-B2D6-4781-8C9C-F07FD2D70C3C}" type="datetime1">
              <a:rPr lang="en-US" smtClean="0"/>
              <a:t>4/25/2020</a:t>
            </a:fld>
            <a:endParaRPr lang="en-US"/>
          </a:p>
        </p:txBody>
      </p:sp>
      <p:sp>
        <p:nvSpPr>
          <p:cNvPr id="5" name="Footer Placeholder 4"/>
          <p:cNvSpPr>
            <a:spLocks noGrp="1"/>
          </p:cNvSpPr>
          <p:nvPr>
            <p:ph type="ftr" sz="quarter" idx="11"/>
          </p:nvPr>
        </p:nvSpPr>
        <p:spPr/>
        <p:txBody>
          <a:bodyPr/>
          <a:lstStyle/>
          <a:p>
            <a:r>
              <a:rPr lang="en-US" smtClean="0"/>
              <a:t>Drug Supply Management</a:t>
            </a:r>
            <a:endParaRPr lang="en-US"/>
          </a:p>
        </p:txBody>
      </p:sp>
      <p:sp>
        <p:nvSpPr>
          <p:cNvPr id="6" name="Slide Number Placeholder 5"/>
          <p:cNvSpPr>
            <a:spLocks noGrp="1"/>
          </p:cNvSpPr>
          <p:nvPr>
            <p:ph type="sldNum" sz="quarter" idx="12"/>
          </p:nvPr>
        </p:nvSpPr>
        <p:spPr/>
        <p:txBody>
          <a:bodyPr/>
          <a:lstStyle/>
          <a:p>
            <a:fld id="{1CD2F681-1A86-4E8F-BCBD-B1ED175AC95E}" type="slidenum">
              <a:rPr lang="en-US" smtClean="0"/>
              <a:pPr/>
              <a:t>9</a:t>
            </a:fld>
            <a:endParaRPr lang="en-US"/>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t>Characteristics of a well managed stores operation and good storage guidelines</a:t>
            </a:r>
            <a:endParaRPr lang="en-US" sz="3200" b="1" i="1" dirty="0"/>
          </a:p>
        </p:txBody>
      </p:sp>
      <p:sp>
        <p:nvSpPr>
          <p:cNvPr id="3" name="Content Placeholder 2"/>
          <p:cNvSpPr>
            <a:spLocks noGrp="1"/>
          </p:cNvSpPr>
          <p:nvPr>
            <p:ph idx="1"/>
          </p:nvPr>
        </p:nvSpPr>
        <p:spPr/>
        <p:txBody>
          <a:bodyPr>
            <a:normAutofit fontScale="92500" lnSpcReduction="20000"/>
          </a:bodyPr>
          <a:lstStyle/>
          <a:p>
            <a:pPr lvl="0"/>
            <a:r>
              <a:rPr lang="en-US" dirty="0" smtClean="0"/>
              <a:t>Clearly defined management structure</a:t>
            </a:r>
          </a:p>
          <a:p>
            <a:pPr lvl="0"/>
            <a:r>
              <a:rPr lang="en-US" dirty="0" smtClean="0"/>
              <a:t>Staffs appropriately qualified, trained, disciplined and rewarded </a:t>
            </a:r>
          </a:p>
          <a:p>
            <a:pPr lvl="0"/>
            <a:r>
              <a:rPr lang="en-US" dirty="0" smtClean="0"/>
              <a:t>Store divided into zones</a:t>
            </a:r>
          </a:p>
          <a:p>
            <a:pPr lvl="0"/>
            <a:r>
              <a:rPr lang="en-US" dirty="0" smtClean="0"/>
              <a:t>Stocks arranged within each zone in some order system</a:t>
            </a:r>
          </a:p>
          <a:p>
            <a:pPr lvl="0"/>
            <a:r>
              <a:rPr lang="en-US" dirty="0" smtClean="0"/>
              <a:t>Stocks stored on pallets on the floor or pallet racks or on shelves</a:t>
            </a:r>
          </a:p>
          <a:p>
            <a:pPr lvl="0"/>
            <a:r>
              <a:rPr lang="en-US" dirty="0" smtClean="0"/>
              <a:t>Store products based on manufacturer’ specification</a:t>
            </a:r>
          </a:p>
          <a:p>
            <a:endParaRPr lang="en-US" dirty="0"/>
          </a:p>
        </p:txBody>
      </p:sp>
      <p:sp>
        <p:nvSpPr>
          <p:cNvPr id="4" name="Date Placeholder 3"/>
          <p:cNvSpPr>
            <a:spLocks noGrp="1"/>
          </p:cNvSpPr>
          <p:nvPr>
            <p:ph type="dt" sz="half" idx="10"/>
          </p:nvPr>
        </p:nvSpPr>
        <p:spPr/>
        <p:txBody>
          <a:bodyPr/>
          <a:lstStyle/>
          <a:p>
            <a:fld id="{A6674699-C861-402A-B2AF-65C4EC414DE4}"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90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1613119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normAutofit fontScale="92500"/>
          </a:bodyPr>
          <a:lstStyle/>
          <a:p>
            <a:pPr lvl="0"/>
            <a:r>
              <a:rPr lang="en-US" sz="2800" dirty="0" smtClean="0"/>
              <a:t>Good housekeeping- regular cleaning and inspection</a:t>
            </a:r>
          </a:p>
          <a:p>
            <a:pPr lvl="0"/>
            <a:r>
              <a:rPr lang="en-US" sz="2800" dirty="0" smtClean="0"/>
              <a:t>Store pharmaceuticals in a dry, well-lit, well-ventilated store room-out of direct sun light</a:t>
            </a:r>
          </a:p>
          <a:p>
            <a:pPr lvl="0"/>
            <a:r>
              <a:rPr lang="en-US" sz="2800" dirty="0" smtClean="0"/>
              <a:t>Protect storeroom from water penetration</a:t>
            </a:r>
          </a:p>
          <a:p>
            <a:pPr lvl="0"/>
            <a:r>
              <a:rPr lang="en-US" sz="2800" dirty="0" smtClean="0"/>
              <a:t>Keep fire safety equipment available, accessible, and functional, and train employees to use it</a:t>
            </a:r>
          </a:p>
          <a:p>
            <a:pPr lvl="0"/>
            <a:r>
              <a:rPr lang="en-US" sz="2800" dirty="0" smtClean="0"/>
              <a:t>Store latex products away from electric motors and fluorescent lights</a:t>
            </a:r>
          </a:p>
          <a:p>
            <a:pPr lvl="0"/>
            <a:r>
              <a:rPr lang="en-US" sz="2800" dirty="0" smtClean="0"/>
              <a:t>Maintain cold storage, including a cold chain, as required</a:t>
            </a:r>
          </a:p>
          <a:p>
            <a:pPr lvl="0"/>
            <a:endParaRPr lang="en-US" sz="2800" dirty="0" smtClean="0"/>
          </a:p>
        </p:txBody>
      </p:sp>
      <p:sp>
        <p:nvSpPr>
          <p:cNvPr id="4" name="Date Placeholder 3"/>
          <p:cNvSpPr>
            <a:spLocks noGrp="1"/>
          </p:cNvSpPr>
          <p:nvPr>
            <p:ph type="dt" sz="half" idx="10"/>
          </p:nvPr>
        </p:nvSpPr>
        <p:spPr/>
        <p:txBody>
          <a:bodyPr/>
          <a:lstStyle/>
          <a:p>
            <a:fld id="{41EA5921-4327-4E6E-B979-ACD969DDE649}"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91</a:t>
            </a:fld>
            <a:endParaRPr lang="en-US">
              <a:solidFill>
                <a:prstClr val="black">
                  <a:tint val="75000"/>
                </a:prstClr>
              </a:solidFill>
            </a:endParaRPr>
          </a:p>
        </p:txBody>
      </p:sp>
      <p:sp>
        <p:nvSpPr>
          <p:cNvPr id="6" name="Title 1"/>
          <p:cNvSpPr>
            <a:spLocks noGrp="1"/>
          </p:cNvSpPr>
          <p:nvPr>
            <p:ph type="title"/>
          </p:nvPr>
        </p:nvSpPr>
        <p:spPr>
          <a:xfrm>
            <a:off x="457200" y="274638"/>
            <a:ext cx="8229600" cy="1143000"/>
          </a:xfrm>
        </p:spPr>
        <p:txBody>
          <a:bodyPr/>
          <a:lstStyle/>
          <a:p>
            <a:r>
              <a:rPr lang="en-US" dirty="0" smtClean="0"/>
              <a:t>Storage…. </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4351612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Limit storage area access to authorized personnel and lock up controlled substances</a:t>
            </a:r>
          </a:p>
          <a:p>
            <a:pPr lvl="0"/>
            <a:r>
              <a:rPr lang="en-US" dirty="0" smtClean="0"/>
              <a:t>Stack cartons at least 10 cm off the floor and, 30cm away from the wall and other stacks, and no more than 2.5m high</a:t>
            </a:r>
          </a:p>
          <a:p>
            <a:pPr lvl="0"/>
            <a:r>
              <a:rPr lang="en-US" dirty="0" smtClean="0"/>
              <a:t>Store medical supplies away from insecticides, chemicals, old files, office supplies and other materials</a:t>
            </a:r>
          </a:p>
          <a:p>
            <a:pPr lvl="0"/>
            <a:r>
              <a:rPr lang="en-US" dirty="0" smtClean="0"/>
              <a:t>Arrange cartons with arrows pointing up, and identification labels, expiry dates, and manufacturing dates clearly visible </a:t>
            </a:r>
          </a:p>
          <a:p>
            <a:endParaRPr lang="en-US" dirty="0"/>
          </a:p>
        </p:txBody>
      </p:sp>
      <p:sp>
        <p:nvSpPr>
          <p:cNvPr id="4" name="Date Placeholder 3"/>
          <p:cNvSpPr>
            <a:spLocks noGrp="1"/>
          </p:cNvSpPr>
          <p:nvPr>
            <p:ph type="dt" sz="half" idx="10"/>
          </p:nvPr>
        </p:nvSpPr>
        <p:spPr/>
        <p:txBody>
          <a:bodyPr/>
          <a:lstStyle/>
          <a:p>
            <a:fld id="{B994ADD7-6802-47E1-B895-8AC43401FA3D}"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92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384480541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Liquid and heavy products kept at the lower shelves</a:t>
            </a:r>
          </a:p>
          <a:p>
            <a:pPr lvl="0"/>
            <a:r>
              <a:rPr lang="en-US" dirty="0" smtClean="0"/>
              <a:t>Products arranged to facilitate first expiry first out</a:t>
            </a:r>
          </a:p>
          <a:p>
            <a:pPr lvl="0"/>
            <a:r>
              <a:rPr lang="en-US" dirty="0" smtClean="0"/>
              <a:t>Damaged/expired products stored separately</a:t>
            </a:r>
          </a:p>
          <a:p>
            <a:pPr lvl="0"/>
            <a:r>
              <a:rPr lang="en-US" dirty="0" smtClean="0"/>
              <a:t>Store flammable products separately from other products</a:t>
            </a:r>
          </a:p>
          <a:p>
            <a:pPr lvl="0"/>
            <a:r>
              <a:rPr lang="en-US" dirty="0" smtClean="0"/>
              <a:t>Report products with near expiry</a:t>
            </a:r>
          </a:p>
          <a:p>
            <a:endParaRPr lang="en-US" dirty="0"/>
          </a:p>
        </p:txBody>
      </p:sp>
      <p:sp>
        <p:nvSpPr>
          <p:cNvPr id="4" name="Date Placeholder 3"/>
          <p:cNvSpPr>
            <a:spLocks noGrp="1"/>
          </p:cNvSpPr>
          <p:nvPr>
            <p:ph type="dt" sz="half" idx="10"/>
          </p:nvPr>
        </p:nvSpPr>
        <p:spPr/>
        <p:txBody>
          <a:bodyPr/>
          <a:lstStyle/>
          <a:p>
            <a:fld id="{19B0D210-7442-46F5-AA16-ED9035CD3CA9}"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93</a:t>
            </a:fld>
            <a:endParaRPr lang="en-US">
              <a:solidFill>
                <a:prstClr val="black">
                  <a:tint val="75000"/>
                </a:prstClr>
              </a:solidFill>
            </a:endParaRPr>
          </a:p>
        </p:txBody>
      </p:sp>
      <p:sp>
        <p:nvSpPr>
          <p:cNvPr id="6" name="Title 1"/>
          <p:cNvSpPr>
            <a:spLocks noGrp="1"/>
          </p:cNvSpPr>
          <p:nvPr>
            <p:ph type="title"/>
          </p:nvPr>
        </p:nvSpPr>
        <p:spPr/>
        <p:txBody>
          <a:bodyPr/>
          <a:lstStyle/>
          <a:p>
            <a:r>
              <a:rPr lang="en-US" dirty="0" smtClean="0"/>
              <a:t>Storage…. </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23265088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Location and design of store</a:t>
            </a:r>
            <a:endParaRPr lang="en-US" i="1" dirty="0"/>
          </a:p>
        </p:txBody>
      </p:sp>
      <p:sp>
        <p:nvSpPr>
          <p:cNvPr id="3" name="Content Placeholder 2"/>
          <p:cNvSpPr>
            <a:spLocks noGrp="1"/>
          </p:cNvSpPr>
          <p:nvPr>
            <p:ph idx="1"/>
          </p:nvPr>
        </p:nvSpPr>
        <p:spPr/>
        <p:txBody>
          <a:bodyPr/>
          <a:lstStyle/>
          <a:p>
            <a:r>
              <a:rPr lang="en-US" dirty="0" smtClean="0"/>
              <a:t>Location</a:t>
            </a:r>
          </a:p>
          <a:p>
            <a:endParaRPr lang="en-US" dirty="0"/>
          </a:p>
          <a:p>
            <a:r>
              <a:rPr lang="en-US" dirty="0" smtClean="0"/>
              <a:t>Design</a:t>
            </a:r>
          </a:p>
          <a:p>
            <a:pPr lvl="1"/>
            <a:r>
              <a:rPr lang="en-US" dirty="0" smtClean="0"/>
              <a:t>Size</a:t>
            </a:r>
          </a:p>
          <a:p>
            <a:pPr lvl="1"/>
            <a:r>
              <a:rPr lang="en-US" dirty="0" smtClean="0"/>
              <a:t>Height of the wall</a:t>
            </a:r>
          </a:p>
          <a:p>
            <a:pPr lvl="1"/>
            <a:r>
              <a:rPr lang="en-US" dirty="0" smtClean="0"/>
              <a:t>Roof </a:t>
            </a:r>
            <a:endParaRPr lang="en-US" dirty="0"/>
          </a:p>
        </p:txBody>
      </p:sp>
      <p:sp>
        <p:nvSpPr>
          <p:cNvPr id="4" name="Date Placeholder 3"/>
          <p:cNvSpPr>
            <a:spLocks noGrp="1"/>
          </p:cNvSpPr>
          <p:nvPr>
            <p:ph type="dt" sz="half" idx="10"/>
          </p:nvPr>
        </p:nvSpPr>
        <p:spPr/>
        <p:txBody>
          <a:bodyPr/>
          <a:lstStyle/>
          <a:p>
            <a:fld id="{6AAF02A6-A0EF-4317-8A9A-15F255A9676A}"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94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42620514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Storage conditions</a:t>
            </a:r>
            <a:endParaRPr lang="en-US" i="1" dirty="0"/>
          </a:p>
        </p:txBody>
      </p:sp>
      <p:sp>
        <p:nvSpPr>
          <p:cNvPr id="3" name="Content Placeholder 2"/>
          <p:cNvSpPr>
            <a:spLocks noGrp="1"/>
          </p:cNvSpPr>
          <p:nvPr>
            <p:ph idx="1"/>
          </p:nvPr>
        </p:nvSpPr>
        <p:spPr/>
        <p:txBody>
          <a:bodyPr>
            <a:normAutofit/>
          </a:bodyPr>
          <a:lstStyle/>
          <a:p>
            <a:r>
              <a:rPr lang="en-US" sz="2800" dirty="0" smtClean="0"/>
              <a:t>There are two main types of storage conditions:</a:t>
            </a:r>
          </a:p>
          <a:p>
            <a:pPr lvl="1"/>
            <a:r>
              <a:rPr lang="en-US" dirty="0" smtClean="0"/>
              <a:t>Normal storage condition</a:t>
            </a:r>
          </a:p>
          <a:p>
            <a:pPr lvl="1"/>
            <a:endParaRPr lang="en-US" dirty="0" smtClean="0"/>
          </a:p>
          <a:p>
            <a:pPr lvl="1"/>
            <a:r>
              <a:rPr lang="en-US" dirty="0" smtClean="0"/>
              <a:t>Special storage condition</a:t>
            </a:r>
          </a:p>
          <a:p>
            <a:pPr lvl="2"/>
            <a:r>
              <a:rPr lang="en-US" sz="2800" dirty="0" smtClean="0"/>
              <a:t>Cold storage condition</a:t>
            </a:r>
          </a:p>
          <a:p>
            <a:pPr lvl="2"/>
            <a:r>
              <a:rPr lang="en-US" sz="2800" dirty="0" smtClean="0"/>
              <a:t>Separate storage</a:t>
            </a:r>
            <a:endParaRPr lang="en-US" sz="2800" dirty="0"/>
          </a:p>
        </p:txBody>
      </p:sp>
      <p:sp>
        <p:nvSpPr>
          <p:cNvPr id="4" name="Date Placeholder 3"/>
          <p:cNvSpPr>
            <a:spLocks noGrp="1"/>
          </p:cNvSpPr>
          <p:nvPr>
            <p:ph type="dt" sz="half" idx="10"/>
          </p:nvPr>
        </p:nvSpPr>
        <p:spPr/>
        <p:txBody>
          <a:bodyPr/>
          <a:lstStyle/>
          <a:p>
            <a:fld id="{27A514FD-5629-4623-BE97-37B5DFC53979}"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95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40891961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Storage temperature and environment</a:t>
            </a:r>
            <a:endParaRPr lang="en-US" sz="3200" dirty="0"/>
          </a:p>
        </p:txBody>
      </p:sp>
      <p:sp>
        <p:nvSpPr>
          <p:cNvPr id="3" name="Content Placeholder 2"/>
          <p:cNvSpPr>
            <a:spLocks noGrp="1"/>
          </p:cNvSpPr>
          <p:nvPr>
            <p:ph idx="1"/>
          </p:nvPr>
        </p:nvSpPr>
        <p:spPr/>
        <p:txBody>
          <a:bodyPr>
            <a:normAutofit fontScale="92500" lnSpcReduction="10000"/>
          </a:bodyPr>
          <a:lstStyle/>
          <a:p>
            <a:pPr lvl="1"/>
            <a:r>
              <a:rPr lang="en-US" dirty="0"/>
              <a:t>Dry place ……………………. &lt;5% relative </a:t>
            </a:r>
            <a:r>
              <a:rPr lang="en-US" dirty="0" smtClean="0"/>
              <a:t>humidity</a:t>
            </a:r>
          </a:p>
          <a:p>
            <a:pPr lvl="1"/>
            <a:endParaRPr lang="en-US" sz="2400" dirty="0"/>
          </a:p>
          <a:p>
            <a:pPr lvl="1"/>
            <a:r>
              <a:rPr lang="en-US" dirty="0"/>
              <a:t>Protect from heat ……………. not &gt;</a:t>
            </a:r>
            <a:r>
              <a:rPr lang="en-US" dirty="0" smtClean="0"/>
              <a:t>30</a:t>
            </a:r>
            <a:r>
              <a:rPr lang="en-US" baseline="30000" dirty="0" smtClean="0"/>
              <a:t>o</a:t>
            </a:r>
            <a:r>
              <a:rPr lang="en-US" dirty="0" smtClean="0"/>
              <a:t>C</a:t>
            </a:r>
          </a:p>
          <a:p>
            <a:pPr lvl="1"/>
            <a:endParaRPr lang="en-US" sz="2400" dirty="0"/>
          </a:p>
          <a:p>
            <a:pPr lvl="1"/>
            <a:r>
              <a:rPr lang="en-US" dirty="0"/>
              <a:t>At room temperature ………… 15</a:t>
            </a:r>
            <a:r>
              <a:rPr lang="en-US" baseline="30000" dirty="0"/>
              <a:t>o</a:t>
            </a:r>
            <a:r>
              <a:rPr lang="en-US" dirty="0"/>
              <a:t>C – 30</a:t>
            </a:r>
            <a:r>
              <a:rPr lang="en-US" baseline="30000" dirty="0"/>
              <a:t>o</a:t>
            </a:r>
            <a:r>
              <a:rPr lang="en-US" dirty="0"/>
              <a:t>C  </a:t>
            </a:r>
            <a:endParaRPr lang="en-US" dirty="0" smtClean="0"/>
          </a:p>
          <a:p>
            <a:pPr lvl="1"/>
            <a:endParaRPr lang="en-US" sz="2400" dirty="0"/>
          </a:p>
          <a:p>
            <a:pPr lvl="1"/>
            <a:r>
              <a:rPr lang="en-US" dirty="0"/>
              <a:t>Cool place …………………… 8</a:t>
            </a:r>
            <a:r>
              <a:rPr lang="en-US" baseline="30000" dirty="0"/>
              <a:t>o</a:t>
            </a:r>
            <a:r>
              <a:rPr lang="en-US" dirty="0"/>
              <a:t>C – </a:t>
            </a:r>
            <a:r>
              <a:rPr lang="en-US" dirty="0" smtClean="0"/>
              <a:t>15</a:t>
            </a:r>
            <a:r>
              <a:rPr lang="en-US" baseline="30000" dirty="0" smtClean="0"/>
              <a:t>o</a:t>
            </a:r>
            <a:r>
              <a:rPr lang="en-US" dirty="0" smtClean="0"/>
              <a:t>C</a:t>
            </a:r>
          </a:p>
          <a:p>
            <a:pPr lvl="1"/>
            <a:endParaRPr lang="en-US" sz="2400" dirty="0"/>
          </a:p>
          <a:p>
            <a:pPr lvl="1"/>
            <a:r>
              <a:rPr lang="en-US" dirty="0"/>
              <a:t>Cold place (</a:t>
            </a:r>
            <a:r>
              <a:rPr lang="en-US" dirty="0" smtClean="0"/>
              <a:t>refrigeration)-not </a:t>
            </a:r>
            <a:r>
              <a:rPr lang="en-US" dirty="0"/>
              <a:t>&gt;8</a:t>
            </a:r>
            <a:r>
              <a:rPr lang="en-US" baseline="30000" dirty="0"/>
              <a:t>o</a:t>
            </a:r>
            <a:r>
              <a:rPr lang="en-US" dirty="0"/>
              <a:t>C (usually 2-8 </a:t>
            </a:r>
            <a:r>
              <a:rPr lang="en-US" baseline="30000" dirty="0" err="1"/>
              <a:t>o</a:t>
            </a:r>
            <a:r>
              <a:rPr lang="en-US" dirty="0" err="1"/>
              <a:t>C</a:t>
            </a:r>
            <a:r>
              <a:rPr lang="en-US" dirty="0" smtClean="0"/>
              <a:t>)</a:t>
            </a:r>
          </a:p>
          <a:p>
            <a:pPr lvl="1"/>
            <a:endParaRPr lang="en-US" sz="2400" dirty="0"/>
          </a:p>
          <a:p>
            <a:pPr lvl="1"/>
            <a:r>
              <a:rPr lang="en-US" dirty="0"/>
              <a:t>In deep freezer ………………. -20</a:t>
            </a:r>
            <a:r>
              <a:rPr lang="en-US" baseline="30000" dirty="0"/>
              <a:t>o</a:t>
            </a:r>
            <a:r>
              <a:rPr lang="en-US" dirty="0"/>
              <a:t>C – 0</a:t>
            </a:r>
            <a:r>
              <a:rPr lang="en-US" baseline="30000" dirty="0"/>
              <a:t>o</a:t>
            </a:r>
            <a:r>
              <a:rPr lang="en-US" dirty="0"/>
              <a:t>C</a:t>
            </a:r>
            <a:endParaRPr lang="en-US" sz="2400" dirty="0"/>
          </a:p>
          <a:p>
            <a:endParaRPr lang="en-US" dirty="0"/>
          </a:p>
        </p:txBody>
      </p:sp>
      <p:sp>
        <p:nvSpPr>
          <p:cNvPr id="4" name="Date Placeholder 3"/>
          <p:cNvSpPr>
            <a:spLocks noGrp="1"/>
          </p:cNvSpPr>
          <p:nvPr>
            <p:ph type="dt" sz="half" idx="10"/>
          </p:nvPr>
        </p:nvSpPr>
        <p:spPr/>
        <p:txBody>
          <a:bodyPr/>
          <a:lstStyle/>
          <a:p>
            <a:fld id="{3958B8BC-6328-4251-9413-EA36340F9745}"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96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4612327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lvl="0">
              <a:buNone/>
            </a:pPr>
            <a:r>
              <a:rPr lang="en-US" b="1" u="sng" dirty="0" smtClean="0"/>
              <a:t>Arrangement </a:t>
            </a:r>
            <a:r>
              <a:rPr lang="en-US" b="1" u="sng" dirty="0"/>
              <a:t>of drugs</a:t>
            </a:r>
            <a:endParaRPr lang="en-US" sz="2800" dirty="0"/>
          </a:p>
          <a:p>
            <a:pPr lvl="0"/>
            <a:r>
              <a:rPr lang="en-US" dirty="0"/>
              <a:t>Arranging drugs properly enables to control shelf life and simplify </a:t>
            </a:r>
            <a:r>
              <a:rPr lang="en-US" dirty="0" smtClean="0"/>
              <a:t>accessibility.</a:t>
            </a:r>
          </a:p>
          <a:p>
            <a:pPr lvl="0"/>
            <a:endParaRPr lang="en-US" sz="2800" dirty="0"/>
          </a:p>
          <a:p>
            <a:pPr lvl="0"/>
            <a:r>
              <a:rPr lang="en-US" dirty="0"/>
              <a:t>Types:</a:t>
            </a:r>
            <a:endParaRPr lang="en-US" sz="2800" dirty="0"/>
          </a:p>
          <a:p>
            <a:pPr lvl="1"/>
            <a:r>
              <a:rPr lang="en-US" dirty="0" err="1"/>
              <a:t>Pharmaco</a:t>
            </a:r>
            <a:r>
              <a:rPr lang="en-US" dirty="0"/>
              <a:t>-therapeutic</a:t>
            </a:r>
            <a:endParaRPr lang="en-US" sz="2400" dirty="0"/>
          </a:p>
          <a:p>
            <a:pPr lvl="1"/>
            <a:r>
              <a:rPr lang="en-US" dirty="0"/>
              <a:t>Alphabetic</a:t>
            </a:r>
            <a:endParaRPr lang="en-US" sz="2400" dirty="0"/>
          </a:p>
          <a:p>
            <a:pPr lvl="1"/>
            <a:r>
              <a:rPr lang="en-US" dirty="0" err="1"/>
              <a:t>Pharmaceutic</a:t>
            </a:r>
            <a:r>
              <a:rPr lang="en-US" dirty="0"/>
              <a:t> order/dosage form</a:t>
            </a:r>
            <a:endParaRPr lang="en-US" sz="2400" dirty="0"/>
          </a:p>
          <a:p>
            <a:endParaRPr lang="en-US" dirty="0"/>
          </a:p>
        </p:txBody>
      </p:sp>
      <p:sp>
        <p:nvSpPr>
          <p:cNvPr id="4" name="Date Placeholder 3"/>
          <p:cNvSpPr>
            <a:spLocks noGrp="1"/>
          </p:cNvSpPr>
          <p:nvPr>
            <p:ph type="dt" sz="half" idx="10"/>
          </p:nvPr>
        </p:nvSpPr>
        <p:spPr/>
        <p:txBody>
          <a:bodyPr/>
          <a:lstStyle/>
          <a:p>
            <a:fld id="{50C4BD2C-EAC0-419D-87C6-5EA69E82C7C7}"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97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12081313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buNone/>
            </a:pPr>
            <a:r>
              <a:rPr lang="en-US" b="1" u="sng" dirty="0" smtClean="0"/>
              <a:t>Stock </a:t>
            </a:r>
            <a:r>
              <a:rPr lang="en-US" b="1" u="sng" dirty="0"/>
              <a:t>rotation</a:t>
            </a:r>
            <a:endParaRPr lang="en-US" sz="2800" dirty="0"/>
          </a:p>
          <a:p>
            <a:pPr lvl="0"/>
            <a:r>
              <a:rPr lang="en-US" dirty="0"/>
              <a:t>First Expiry First Out (FEFO):</a:t>
            </a:r>
            <a:endParaRPr lang="en-US" sz="2800" dirty="0"/>
          </a:p>
          <a:p>
            <a:pPr lvl="1"/>
            <a:r>
              <a:rPr lang="en-US" dirty="0"/>
              <a:t>Involves arranging drugs with the earliest expiration date in front/on top and drugs with the latest expiration date in the back/below so that </a:t>
            </a:r>
            <a:r>
              <a:rPr lang="en-US" dirty="0">
                <a:solidFill>
                  <a:srgbClr val="00B0F0"/>
                </a:solidFill>
              </a:rPr>
              <a:t>drugs with near expiry will be issued and/or dispensed first</a:t>
            </a:r>
            <a:r>
              <a:rPr lang="en-US" dirty="0" smtClean="0"/>
              <a:t>.</a:t>
            </a:r>
          </a:p>
          <a:p>
            <a:pPr lvl="1"/>
            <a:endParaRPr lang="en-US" sz="2400" dirty="0"/>
          </a:p>
          <a:p>
            <a:pPr lvl="0"/>
            <a:r>
              <a:rPr lang="en-US" dirty="0"/>
              <a:t>Other approaches: First In First Out(FIFO), Last In First Out (LIFO)</a:t>
            </a:r>
            <a:endParaRPr lang="en-US" sz="2800" dirty="0"/>
          </a:p>
          <a:p>
            <a:endParaRPr lang="en-US" dirty="0"/>
          </a:p>
        </p:txBody>
      </p:sp>
      <p:sp>
        <p:nvSpPr>
          <p:cNvPr id="4" name="Date Placeholder 3"/>
          <p:cNvSpPr>
            <a:spLocks noGrp="1"/>
          </p:cNvSpPr>
          <p:nvPr>
            <p:ph type="dt" sz="half" idx="10"/>
          </p:nvPr>
        </p:nvSpPr>
        <p:spPr/>
        <p:txBody>
          <a:bodyPr/>
          <a:lstStyle/>
          <a:p>
            <a:fld id="{59CDD964-4E7B-4886-AD45-4F3DA41A139A}"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98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60383354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normAutofit fontScale="85000" lnSpcReduction="20000"/>
          </a:bodyPr>
          <a:lstStyle/>
          <a:p>
            <a:pPr lvl="0">
              <a:buNone/>
            </a:pPr>
            <a:endParaRPr lang="en-US" dirty="0"/>
          </a:p>
          <a:p>
            <a:pPr lvl="0"/>
            <a:r>
              <a:rPr lang="en-US" dirty="0"/>
              <a:t>Inventory is the stock on hand at any given time</a:t>
            </a:r>
            <a:r>
              <a:rPr lang="en-US" dirty="0" smtClean="0"/>
              <a:t>.</a:t>
            </a:r>
          </a:p>
          <a:p>
            <a:pPr lvl="0"/>
            <a:endParaRPr lang="en-US" dirty="0"/>
          </a:p>
          <a:p>
            <a:pPr lvl="0"/>
            <a:r>
              <a:rPr lang="en-US" dirty="0"/>
              <a:t>Inventory control is the process of maintaining of stock properly at all times</a:t>
            </a:r>
            <a:r>
              <a:rPr lang="en-US" dirty="0" smtClean="0"/>
              <a:t>.</a:t>
            </a:r>
          </a:p>
          <a:p>
            <a:pPr lvl="0"/>
            <a:endParaRPr lang="en-US" dirty="0" smtClean="0"/>
          </a:p>
          <a:p>
            <a:pPr lvl="0"/>
            <a:r>
              <a:rPr lang="en-US" dirty="0" smtClean="0"/>
              <a:t>It </a:t>
            </a:r>
            <a:r>
              <a:rPr lang="en-US" dirty="0"/>
              <a:t>is a process of assuring that </a:t>
            </a:r>
            <a:r>
              <a:rPr lang="en-US" dirty="0">
                <a:solidFill>
                  <a:srgbClr val="00B0F0"/>
                </a:solidFill>
              </a:rPr>
              <a:t>the right volume and movement are secured </a:t>
            </a:r>
            <a:r>
              <a:rPr lang="en-US" dirty="0"/>
              <a:t>in order to ensure that the obtained drugs have reached to the final consumer correctly.</a:t>
            </a:r>
          </a:p>
          <a:p>
            <a:endParaRPr lang="en-US" dirty="0"/>
          </a:p>
        </p:txBody>
      </p:sp>
      <p:sp>
        <p:nvSpPr>
          <p:cNvPr id="4" name="Date Placeholder 3"/>
          <p:cNvSpPr>
            <a:spLocks noGrp="1"/>
          </p:cNvSpPr>
          <p:nvPr>
            <p:ph type="dt" sz="half" idx="10"/>
          </p:nvPr>
        </p:nvSpPr>
        <p:spPr/>
        <p:txBody>
          <a:bodyPr/>
          <a:lstStyle/>
          <a:p>
            <a:fld id="{1FCF5403-B457-4946-B747-7A1992DD2BAC}" type="datetime1">
              <a:rPr lang="en-US" smtClean="0">
                <a:solidFill>
                  <a:prstClr val="black">
                    <a:tint val="75000"/>
                  </a:prstClr>
                </a:solidFill>
              </a:rPr>
              <a:t>4/25/2020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3AE9D-3104-4C68-8FB4-8678315DBF96}" type="slidenum">
              <a:rPr lang="en-US" smtClean="0">
                <a:solidFill>
                  <a:prstClr val="black">
                    <a:tint val="75000"/>
                  </a:prstClr>
                </a:solidFill>
              </a:rPr>
              <a:pPr/>
              <a:t>99</a:t>
            </a:fld>
            <a:endParaRPr lang="en-US">
              <a:solidFill>
                <a:prstClr val="black">
                  <a:tint val="75000"/>
                </a:prstClr>
              </a:solidFill>
            </a:endParaRPr>
          </a:p>
        </p:txBody>
      </p:sp>
      <p:sp>
        <p:nvSpPr>
          <p:cNvPr id="6" name="Title 1"/>
          <p:cNvSpPr>
            <a:spLocks noGrp="1"/>
          </p:cNvSpPr>
          <p:nvPr>
            <p:ph type="title"/>
          </p:nvPr>
        </p:nvSpPr>
        <p:spPr>
          <a:xfrm>
            <a:off x="457200" y="274638"/>
            <a:ext cx="8229600" cy="1630362"/>
          </a:xfrm>
        </p:spPr>
        <p:txBody>
          <a:bodyPr>
            <a:normAutofit fontScale="90000"/>
          </a:bodyPr>
          <a:lstStyle/>
          <a:p>
            <a:pPr lvl="0"/>
            <a:r>
              <a:rPr lang="en-US" b="1" u="sng" dirty="0" smtClean="0"/>
              <a:t>C. Inventory Control and Logistic Management Information System( LMIS)</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Drug Supply Management</a:t>
            </a:r>
            <a:endParaRPr lang="en-US">
              <a:solidFill>
                <a:prstClr val="black">
                  <a:tint val="75000"/>
                </a:prstClr>
              </a:solidFill>
            </a:endParaRPr>
          </a:p>
        </p:txBody>
      </p:sp>
    </p:spTree>
    <p:extLst>
      <p:ext uri="{BB962C8B-B14F-4D97-AF65-F5344CB8AC3E}">
        <p14:creationId xmlns:p14="http://schemas.microsoft.com/office/powerpoint/2010/main" val="4288979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APS">
    <a:dk1>
      <a:sysClr val="windowText" lastClr="000000"/>
    </a:dk1>
    <a:lt1>
      <a:sysClr val="window" lastClr="FFFFFF"/>
    </a:lt1>
    <a:dk2>
      <a:srgbClr val="5261AC"/>
    </a:dk2>
    <a:lt2>
      <a:srgbClr val="FFFFFF"/>
    </a:lt2>
    <a:accent1>
      <a:srgbClr val="9FA617"/>
    </a:accent1>
    <a:accent2>
      <a:srgbClr val="5261AC"/>
    </a:accent2>
    <a:accent3>
      <a:srgbClr val="F05133"/>
    </a:accent3>
    <a:accent4>
      <a:srgbClr val="009AC7"/>
    </a:accent4>
    <a:accent5>
      <a:srgbClr val="FFD457"/>
    </a:accent5>
    <a:accent6>
      <a:srgbClr val="9FA617"/>
    </a:accent6>
    <a:hlink>
      <a:srgbClr val="7F7F7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IAPS">
    <a:dk1>
      <a:sysClr val="windowText" lastClr="000000"/>
    </a:dk1>
    <a:lt1>
      <a:sysClr val="window" lastClr="FFFFFF"/>
    </a:lt1>
    <a:dk2>
      <a:srgbClr val="5261AC"/>
    </a:dk2>
    <a:lt2>
      <a:srgbClr val="FFFFFF"/>
    </a:lt2>
    <a:accent1>
      <a:srgbClr val="9FA617"/>
    </a:accent1>
    <a:accent2>
      <a:srgbClr val="5261AC"/>
    </a:accent2>
    <a:accent3>
      <a:srgbClr val="F05133"/>
    </a:accent3>
    <a:accent4>
      <a:srgbClr val="009AC7"/>
    </a:accent4>
    <a:accent5>
      <a:srgbClr val="FFD457"/>
    </a:accent5>
    <a:accent6>
      <a:srgbClr val="9FA617"/>
    </a:accent6>
    <a:hlink>
      <a:srgbClr val="7F7F7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1574</TotalTime>
  <Words>11883</Words>
  <Application>Microsoft Office PowerPoint</Application>
  <PresentationFormat>On-screen Show (4:3)</PresentationFormat>
  <Paragraphs>2285</Paragraphs>
  <Slides>237</Slides>
  <Notes>37</Notes>
  <HiddenSlides>0</HiddenSlides>
  <MMClips>0</MMClips>
  <ScaleCrop>false</ScaleCrop>
  <HeadingPairs>
    <vt:vector size="4" baseType="variant">
      <vt:variant>
        <vt:lpstr>Theme</vt:lpstr>
      </vt:variant>
      <vt:variant>
        <vt:i4>5</vt:i4>
      </vt:variant>
      <vt:variant>
        <vt:lpstr>Slide Titles</vt:lpstr>
      </vt:variant>
      <vt:variant>
        <vt:i4>237</vt:i4>
      </vt:variant>
    </vt:vector>
  </HeadingPairs>
  <TitlesOfParts>
    <vt:vector size="242" baseType="lpstr">
      <vt:lpstr>Office Theme</vt:lpstr>
      <vt:lpstr>1_Office Theme</vt:lpstr>
      <vt:lpstr>2_Office Theme</vt:lpstr>
      <vt:lpstr>3_Office Theme</vt:lpstr>
      <vt:lpstr>4_Office Theme</vt:lpstr>
      <vt:lpstr>DRUG SUPPLY MANAGEMENT</vt:lpstr>
      <vt:lpstr>CHAPTER ONE</vt:lpstr>
      <vt:lpstr>Objective </vt:lpstr>
      <vt:lpstr>Why drug supply management (DSM)?</vt:lpstr>
      <vt:lpstr>Why worry about drugs and their management?</vt:lpstr>
      <vt:lpstr>Important lessons in drug management</vt:lpstr>
      <vt:lpstr>Challenges for drug management</vt:lpstr>
      <vt:lpstr>CHAPTER TWO</vt:lpstr>
      <vt:lpstr>Objective </vt:lpstr>
      <vt:lpstr>2.1. Historical Background</vt:lpstr>
      <vt:lpstr>PowerPoint Presentation</vt:lpstr>
      <vt:lpstr>2.2. Essential medicine concept and its principles</vt:lpstr>
      <vt:lpstr>PowerPoint Presentation</vt:lpstr>
      <vt:lpstr>PowerPoint Presentation</vt:lpstr>
      <vt:lpstr>CHAPTER THREE</vt:lpstr>
      <vt:lpstr>Objectives </vt:lpstr>
      <vt:lpstr>3.1. Overview </vt:lpstr>
      <vt:lpstr>PowerPoint Presentation</vt:lpstr>
      <vt:lpstr>3.2. Drug Selection</vt:lpstr>
      <vt:lpstr>PowerPoint Presentation</vt:lpstr>
      <vt:lpstr>Criteria for drug selection</vt:lpstr>
      <vt:lpstr>PowerPoint Presentation</vt:lpstr>
      <vt:lpstr>Basic steps in drug selection</vt:lpstr>
      <vt:lpstr>PowerPoint Presentation</vt:lpstr>
      <vt:lpstr>Source of drug information</vt:lpstr>
      <vt:lpstr>3.3. DRUG QUANTIFICATION</vt:lpstr>
      <vt:lpstr>PowerPoint Presentation</vt:lpstr>
      <vt:lpstr>PowerPoint Presentation</vt:lpstr>
      <vt:lpstr>Quantification Methods</vt:lpstr>
      <vt:lpstr>PowerPoint Presentation</vt:lpstr>
      <vt:lpstr>A. Consumption method</vt:lpstr>
      <vt:lpstr>PowerPoint Presentation</vt:lpstr>
      <vt:lpstr>PowerPoint Presentation</vt:lpstr>
      <vt:lpstr>PowerPoint Presentation</vt:lpstr>
      <vt:lpstr>PowerPoint Presentation</vt:lpstr>
      <vt:lpstr>Additional points</vt:lpstr>
      <vt:lpstr>PowerPoint Presentation</vt:lpstr>
      <vt:lpstr>PowerPoint Presentation</vt:lpstr>
      <vt:lpstr>B. Morbidity method</vt:lpstr>
      <vt:lpstr>PowerPoint Presentation</vt:lpstr>
      <vt:lpstr>PowerPoint Presentation</vt:lpstr>
      <vt:lpstr>PowerPoint Presentation</vt:lpstr>
      <vt:lpstr>PowerPoint Presentation</vt:lpstr>
      <vt:lpstr>PowerPoint Presentation</vt:lpstr>
      <vt:lpstr>PowerPoint Presentation</vt:lpstr>
      <vt:lpstr>  Morbidity method- additional tip  Always make adjustment for different reasons</vt:lpstr>
      <vt:lpstr>PowerPoint Presentation</vt:lpstr>
      <vt:lpstr>PowerPoint Presentation</vt:lpstr>
      <vt:lpstr>C. Proxy/adjusted consumption method</vt:lpstr>
      <vt:lpstr>PowerPoint Presentation</vt:lpstr>
      <vt:lpstr>PowerPoint Presentation</vt:lpstr>
      <vt:lpstr>PowerPoint Presentation</vt:lpstr>
      <vt:lpstr>D. Service-level projection of budget requirements</vt:lpstr>
      <vt:lpstr>PowerPoint Presentation</vt:lpstr>
      <vt:lpstr>PowerPoint Presentation</vt:lpstr>
      <vt:lpstr>Methods of reconciliation of demand with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3.4. Drug Procurement</vt:lpstr>
      <vt:lpstr>PowerPoint Presentation</vt:lpstr>
      <vt:lpstr>PowerPoint Presentation</vt:lpstr>
      <vt:lpstr>Operational Principles of Good Pharmaceutical Procurement</vt:lpstr>
      <vt:lpstr>Efficient and transparent management</vt:lpstr>
      <vt:lpstr>Drug Selection and Quantification </vt:lpstr>
      <vt:lpstr>Financing and Competition </vt:lpstr>
      <vt:lpstr>Supplier Selection and Quality Assurance </vt:lpstr>
      <vt:lpstr>Procurement Mechanisms</vt:lpstr>
      <vt:lpstr>PowerPoint Presentation</vt:lpstr>
      <vt:lpstr>PowerPoint Presentation</vt:lpstr>
      <vt:lpstr>Procurement Methods</vt:lpstr>
      <vt:lpstr> Table: Advantages and disadvantages of different procurement methods </vt:lpstr>
      <vt:lpstr>Purchasing Models</vt:lpstr>
      <vt:lpstr>Common Procurement Challenges </vt:lpstr>
      <vt:lpstr>PowerPoint Presentation</vt:lpstr>
      <vt:lpstr>3.5. DRUG DISTRIBUTION</vt:lpstr>
      <vt:lpstr>PowerPoint Presentation</vt:lpstr>
      <vt:lpstr>PowerPoint Presentation</vt:lpstr>
      <vt:lpstr>The distribution cycle</vt:lpstr>
      <vt:lpstr>A. Visual inspection</vt:lpstr>
      <vt:lpstr>Visual inspection…</vt:lpstr>
      <vt:lpstr>Visual inspection…</vt:lpstr>
      <vt:lpstr>B. Stock management (storage, handling, arrangement….)</vt:lpstr>
      <vt:lpstr>Characteristics of a well managed stores operation and good storage guidelines</vt:lpstr>
      <vt:lpstr>Storage…. </vt:lpstr>
      <vt:lpstr>Storage…. </vt:lpstr>
      <vt:lpstr>Storage…. </vt:lpstr>
      <vt:lpstr>Location and design of store</vt:lpstr>
      <vt:lpstr>Storage conditions</vt:lpstr>
      <vt:lpstr>Storage temperature and environment</vt:lpstr>
      <vt:lpstr>PowerPoint Presentation</vt:lpstr>
      <vt:lpstr>PowerPoint Presentation</vt:lpstr>
      <vt:lpstr>C. Inventory Control and Logistic Management Information System( LMIS)</vt:lpstr>
      <vt:lpstr>Inventory control system……</vt:lpstr>
      <vt:lpstr>Inventory control system……</vt:lpstr>
      <vt:lpstr>Inventory control system……</vt:lpstr>
      <vt:lpstr>Inventory control system……</vt:lpstr>
      <vt:lpstr>Inventory control system……</vt:lpstr>
      <vt:lpstr>Inventory control system……</vt:lpstr>
      <vt:lpstr>Inventory control system……</vt:lpstr>
      <vt:lpstr>Inventory control system……</vt:lpstr>
      <vt:lpstr>Inventory control system……</vt:lpstr>
      <vt:lpstr>Inventory control system……</vt:lpstr>
      <vt:lpstr>Inventory control system……</vt:lpstr>
      <vt:lpstr>Inventory control system……</vt:lpstr>
      <vt:lpstr>Inventory control system……</vt:lpstr>
      <vt:lpstr>Inventory control system……</vt:lpstr>
      <vt:lpstr>Inventory control system……</vt:lpstr>
      <vt:lpstr>Inventory control system……</vt:lpstr>
      <vt:lpstr>Inventory control system……</vt:lpstr>
      <vt:lpstr>Inventory control system……</vt:lpstr>
      <vt:lpstr>Inventory control system……</vt:lpstr>
      <vt:lpstr>Inventory control system……</vt:lpstr>
      <vt:lpstr>Inventory control system……</vt:lpstr>
      <vt:lpstr>Inventory control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3.6. DRUG USE</vt:lpstr>
      <vt:lpstr>PowerPoint Presentation</vt:lpstr>
      <vt:lpstr>PowerPoint Presentation</vt:lpstr>
      <vt:lpstr>Rational drug use involves:</vt:lpstr>
      <vt:lpstr>a. Rational Prescribing</vt:lpstr>
      <vt:lpstr>What roles can you play as a pharmacist to promote rational prescribing?</vt:lpstr>
      <vt:lpstr>b. Rational dispensing</vt:lpstr>
      <vt:lpstr>PowerPoint Presentation</vt:lpstr>
      <vt:lpstr>Dispensing  a prescription….</vt:lpstr>
      <vt:lpstr>PowerPoint Presentation</vt:lpstr>
      <vt:lpstr>PowerPoint Presentation</vt:lpstr>
      <vt:lpstr>c. Appropriate patient use</vt:lpstr>
      <vt:lpstr>Irrational drug use</vt:lpstr>
      <vt:lpstr>Impact of irrational drug use</vt:lpstr>
      <vt:lpstr>Factors underlying irrational drug use</vt:lpstr>
      <vt:lpstr>PowerPoint Presentation</vt:lpstr>
      <vt:lpstr>PowerPoint Presentation</vt:lpstr>
      <vt:lpstr>PowerPoint Presentation</vt:lpstr>
      <vt:lpstr>PowerPoint Presentation</vt:lpstr>
      <vt:lpstr>PowerPoint Presentation</vt:lpstr>
      <vt:lpstr> Stepwise approach for promotion of rational drug use </vt:lpstr>
      <vt:lpstr>PowerPoint Presentation</vt:lpstr>
      <vt:lpstr> Interventions/strategies to improve drug use </vt:lpstr>
      <vt:lpstr>PowerPoint Presentation</vt:lpstr>
      <vt:lpstr> Characteristics of effective interventions: </vt:lpstr>
      <vt:lpstr>CHAPTER FOUR INVESTIGATING DRUG USE</vt:lpstr>
      <vt:lpstr>objectives</vt:lpstr>
      <vt:lpstr>Outline </vt:lpstr>
      <vt:lpstr>PowerPoint Presentation</vt:lpstr>
      <vt:lpstr>A. Quantitative Methods</vt:lpstr>
      <vt:lpstr>1. WHO drug use indicators</vt:lpstr>
      <vt:lpstr>A. Core drug use indicators (12) </vt:lpstr>
      <vt:lpstr>II. Patient-care indicators (5)</vt:lpstr>
      <vt:lpstr>III. Facility indicators</vt:lpstr>
      <vt:lpstr>B. Complementary drug use indicators (7)</vt:lpstr>
      <vt:lpstr>2. Aggregate data</vt:lpstr>
      <vt:lpstr>1. Defined Daily Dose (DDD) methodology</vt:lpstr>
      <vt:lpstr>DDD…</vt:lpstr>
      <vt:lpstr>DDD…</vt:lpstr>
      <vt:lpstr>DDD…</vt:lpstr>
      <vt:lpstr>3. Other drug use studies</vt:lpstr>
      <vt:lpstr>B. Qualitative Methods</vt:lpstr>
      <vt:lpstr>PowerPoint Presentation</vt:lpstr>
      <vt:lpstr>CHAPTER FIVE</vt:lpstr>
      <vt:lpstr>Learning Objectives</vt:lpstr>
      <vt:lpstr>5.1. Rationale</vt:lpstr>
      <vt:lpstr>Rationale</vt:lpstr>
      <vt:lpstr>Rationale</vt:lpstr>
      <vt:lpstr>Rationale</vt:lpstr>
      <vt:lpstr>Rationale</vt:lpstr>
      <vt:lpstr>5.2. what is a national drug policy</vt:lpstr>
      <vt:lpstr>A national drug policy is an essential part of health policy</vt:lpstr>
      <vt:lpstr>5.3. Objectives of a national drug policy</vt:lpstr>
      <vt:lpstr>5.4.  national drug policy  development process</vt:lpstr>
      <vt:lpstr>national drug policy  development process</vt:lpstr>
      <vt:lpstr>national drug policy  development process</vt:lpstr>
      <vt:lpstr>national drug policy  development process</vt:lpstr>
      <vt:lpstr>national drug policy  development process</vt:lpstr>
      <vt:lpstr>national drug policy  development process</vt:lpstr>
      <vt:lpstr> 5.5.  Key components of a national drug policy</vt:lpstr>
      <vt:lpstr>Key components of a national drug policy</vt:lpstr>
      <vt:lpstr>PowerPoint Presentation</vt:lpstr>
      <vt:lpstr>5.6. Ethiopian National Drug Policy 1993 and its implementation</vt:lpstr>
      <vt:lpstr>Ethiopian National Drug Policy 1993 and its implementation</vt:lpstr>
      <vt:lpstr>Ethiopian National Drug Policy and its implementation 1993</vt:lpstr>
      <vt:lpstr>PowerPoint Presentation</vt:lpstr>
      <vt:lpstr>Ethiopian National Drug Policy and its implementation 1993</vt:lpstr>
      <vt:lpstr>Ethiopian National Drug Policy and its implementation 1993</vt:lpstr>
      <vt:lpstr>Ethiopian National Drug Policy and its implementation 1993</vt:lpstr>
      <vt:lpstr>PowerPoint Presentation</vt:lpstr>
      <vt:lpstr>Ethiopian National Drug Policy and its implementation 1993</vt:lpstr>
      <vt:lpstr>Ethiopian National Drug Policy and its implementation 1993</vt:lpstr>
      <vt:lpstr>PowerPoint Presentation</vt:lpstr>
      <vt:lpstr>Ethiopian National Drug Policy and its implementation 1993</vt:lpstr>
      <vt:lpstr>Ethiopian NDP revision: the need</vt:lpstr>
      <vt:lpstr>Ethiopian NDP revision: the need…</vt:lpstr>
      <vt:lpstr>Ethiopian NDP revision: the need…</vt:lpstr>
      <vt:lpstr>Ethiopian NDP revision: the need…</vt:lpstr>
      <vt:lpstr>Contents of the Draft Revised NDP</vt:lpstr>
      <vt:lpstr>Contents of the Draft Revised NDP</vt:lpstr>
      <vt:lpstr>CHAPTER SIX</vt:lpstr>
      <vt:lpstr>Objectives </vt:lpstr>
      <vt:lpstr>1. Auditable Pharmaceutical Transaction and Services</vt:lpstr>
      <vt:lpstr>The Evolution of APTS</vt:lpstr>
      <vt:lpstr>Evolution of APTS …</vt:lpstr>
      <vt:lpstr>Evolution of APTS …</vt:lpstr>
      <vt:lpstr>Essential Elements of APTS</vt:lpstr>
      <vt:lpstr>Essential Elements …</vt:lpstr>
      <vt:lpstr>Essential elements …</vt:lpstr>
      <vt:lpstr>Essential Elements … </vt:lpstr>
      <vt:lpstr>Organization and workflow at dispensaries </vt:lpstr>
      <vt:lpstr>Essential elements …</vt:lpstr>
      <vt:lpstr>Benefits of implementing APTS</vt:lpstr>
      <vt:lpstr>Benefits …</vt:lpstr>
      <vt:lpstr>Benefits of APTS …</vt:lpstr>
      <vt:lpstr>APTS practical experience</vt:lpstr>
      <vt:lpstr>PowerPoint Presentation</vt:lpstr>
      <vt:lpstr>Reduced wastage rate </vt:lpstr>
      <vt:lpstr>PowerPoint Presentation</vt:lpstr>
      <vt:lpstr>2. Integrated Pharmaceutical Logistic System (IPLS)</vt:lpstr>
      <vt:lpstr>IPLS….</vt:lpstr>
      <vt:lpstr>IPLS….</vt:lpstr>
      <vt:lpstr>IPLS</vt:lpstr>
      <vt:lpstr>Information flow in IPLS</vt:lpstr>
      <vt:lpstr>Information flow in IPLS</vt:lpstr>
      <vt:lpstr>Information flow in IPLS</vt:lpstr>
      <vt:lpstr>Stock levels in IPLS</vt:lpstr>
      <vt:lpstr>Logistic records in IPLS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SUPPLY MANAGEMENT</dc:title>
  <dc:creator>Dawit</dc:creator>
  <cp:lastModifiedBy>Admin</cp:lastModifiedBy>
  <cp:revision>66</cp:revision>
  <dcterms:created xsi:type="dcterms:W3CDTF">2014-10-27T06:49:44Z</dcterms:created>
  <dcterms:modified xsi:type="dcterms:W3CDTF">2020-04-25T20:56:22Z</dcterms:modified>
</cp:coreProperties>
</file>