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8" r:id="rId2"/>
    <p:sldId id="259" r:id="rId3"/>
    <p:sldId id="260" r:id="rId4"/>
    <p:sldId id="256" r:id="rId5"/>
    <p:sldId id="257" r:id="rId6"/>
    <p:sldId id="270" r:id="rId7"/>
    <p:sldId id="261" r:id="rId8"/>
    <p:sldId id="262" r:id="rId9"/>
    <p:sldId id="263" r:id="rId10"/>
    <p:sldId id="264" r:id="rId11"/>
    <p:sldId id="265" r:id="rId12"/>
    <p:sldId id="266" r:id="rId13"/>
    <p:sldId id="267" r:id="rId14"/>
    <p:sldId id="269" r:id="rId15"/>
    <p:sldId id="268"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7" autoAdjust="0"/>
    <p:restoredTop sz="94660"/>
  </p:normalViewPr>
  <p:slideViewPr>
    <p:cSldViewPr snapToGrid="0">
      <p:cViewPr varScale="1">
        <p:scale>
          <a:sx n="51" d="100"/>
          <a:sy n="51" d="100"/>
        </p:scale>
        <p:origin x="90" y="5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t>7/18/2021</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dirty="0"/>
              <a:t>7/18/2021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dirty="0"/>
              <a:t>7/18/2021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dirty="0"/>
              <a:t>7/18/2021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dirty="0"/>
              <a:t>7/18/2021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dirty="0"/>
              <a:t>7/18/2021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dirty="0"/>
              <a:t>7/18/2021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dirty="0"/>
              <a:t>7/18/2021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t>7/18/2021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53789A-C914-4DB1-8815-80B5EC7335C5}" type="datetimeFigureOut">
              <a:rPr lang="en-US" dirty="0"/>
              <a:t>7/18/2021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dirty="0"/>
              <a:t>7/18/2021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7/18/2021</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n.wikipedia.org/wiki/Sympathetic_nervous_system"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61872" y="758952"/>
            <a:ext cx="9418320" cy="2155698"/>
          </a:xfrm>
        </p:spPr>
        <p:txBody>
          <a:bodyPr/>
          <a:lstStyle/>
          <a:p>
            <a:r>
              <a:rPr lang="en-GB" dirty="0" smtClean="0"/>
              <a:t>Detection of Deception</a:t>
            </a:r>
            <a:endParaRPr lang="en-GB" dirty="0"/>
          </a:p>
        </p:txBody>
      </p:sp>
      <p:sp>
        <p:nvSpPr>
          <p:cNvPr id="6" name="Subtitle 5"/>
          <p:cNvSpPr>
            <a:spLocks noGrp="1"/>
          </p:cNvSpPr>
          <p:nvPr>
            <p:ph type="subTitle" idx="1"/>
          </p:nvPr>
        </p:nvSpPr>
        <p:spPr>
          <a:xfrm>
            <a:off x="1261872" y="3257550"/>
            <a:ext cx="9418320" cy="3234690"/>
          </a:xfrm>
        </p:spPr>
        <p:txBody>
          <a:bodyPr>
            <a:normAutofit/>
          </a:bodyPr>
          <a:lstStyle/>
          <a:p>
            <a:pPr marL="609600" indent="-609600">
              <a:buFont typeface="Wingdings" panose="05000000000000000000" pitchFamily="2" charset="2"/>
              <a:buAutoNum type="arabicPeriod"/>
              <a:defRPr/>
            </a:pPr>
            <a:r>
              <a:rPr lang="en-US" dirty="0"/>
              <a:t>Devices which record the psycho-physiological response.</a:t>
            </a:r>
          </a:p>
          <a:p>
            <a:pPr marL="609600" indent="-609600">
              <a:buFont typeface="Wingdings" panose="05000000000000000000" pitchFamily="2" charset="2"/>
              <a:buAutoNum type="arabicPeriod"/>
              <a:defRPr/>
            </a:pPr>
            <a:r>
              <a:rPr lang="en-US" dirty="0"/>
              <a:t>Use of drugs that try to inhibit the inhibitor</a:t>
            </a:r>
          </a:p>
          <a:p>
            <a:pPr marL="609600" indent="-609600">
              <a:buFont typeface="Wingdings" panose="05000000000000000000" pitchFamily="2" charset="2"/>
              <a:buAutoNum type="arabicPeriod"/>
              <a:defRPr/>
            </a:pPr>
            <a:r>
              <a:rPr lang="en-US" dirty="0"/>
              <a:t>Hypnotism</a:t>
            </a:r>
          </a:p>
          <a:p>
            <a:pPr marL="609600" indent="-609600">
              <a:buFont typeface="Wingdings" panose="05000000000000000000" pitchFamily="2" charset="2"/>
              <a:buAutoNum type="arabicPeriod"/>
              <a:defRPr/>
            </a:pPr>
            <a:r>
              <a:rPr lang="en-US" dirty="0"/>
              <a:t>By observation</a:t>
            </a:r>
          </a:p>
          <a:p>
            <a:pPr marL="609600" indent="-609600">
              <a:buFont typeface="Wingdings" panose="05000000000000000000" pitchFamily="2" charset="2"/>
              <a:buAutoNum type="arabicPeriod"/>
              <a:defRPr/>
            </a:pPr>
            <a:r>
              <a:rPr lang="en-US" dirty="0"/>
              <a:t>Scientific Interrogation</a:t>
            </a:r>
          </a:p>
          <a:p>
            <a:pPr marL="609600" indent="-609600">
              <a:buFont typeface="Wingdings" panose="05000000000000000000" pitchFamily="2" charset="2"/>
              <a:buAutoNum type="arabicPeriod"/>
              <a:defRPr/>
            </a:pPr>
            <a:r>
              <a:rPr lang="en-US" dirty="0"/>
              <a:t>Confession</a:t>
            </a:r>
          </a:p>
          <a:p>
            <a:endParaRPr lang="en-GB" dirty="0"/>
          </a:p>
        </p:txBody>
      </p:sp>
    </p:spTree>
    <p:extLst>
      <p:ext uri="{BB962C8B-B14F-4D97-AF65-F5344CB8AC3E}">
        <p14:creationId xmlns:p14="http://schemas.microsoft.com/office/powerpoint/2010/main" val="3415959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Peak of Tension (POT</a:t>
            </a:r>
            <a:r>
              <a:rPr lang="en-US" altLang="en-US" dirty="0" smtClean="0"/>
              <a:t>) </a:t>
            </a:r>
            <a:endParaRPr lang="en-GB" dirty="0"/>
          </a:p>
        </p:txBody>
      </p:sp>
      <p:sp>
        <p:nvSpPr>
          <p:cNvPr id="3" name="Content Placeholder 2"/>
          <p:cNvSpPr>
            <a:spLocks noGrp="1"/>
          </p:cNvSpPr>
          <p:nvPr>
            <p:ph idx="1"/>
          </p:nvPr>
        </p:nvSpPr>
        <p:spPr/>
        <p:txBody>
          <a:bodyPr/>
          <a:lstStyle/>
          <a:p>
            <a:r>
              <a:rPr lang="en-GB" sz="2000" dirty="0"/>
              <a:t>Developed by Keeler</a:t>
            </a:r>
          </a:p>
          <a:p>
            <a:r>
              <a:rPr lang="en-GB" sz="2000" dirty="0"/>
              <a:t>Can be used when specific details of a crime are unknown to the investigator</a:t>
            </a:r>
          </a:p>
          <a:p>
            <a:r>
              <a:rPr lang="en-GB" sz="2000" dirty="0"/>
              <a:t>Suspect is presented serially with potential relevant clues</a:t>
            </a:r>
          </a:p>
          <a:p>
            <a:pPr lvl="1"/>
            <a:r>
              <a:rPr lang="en-GB" sz="1800" dirty="0"/>
              <a:t>Areas in which a body may be located</a:t>
            </a:r>
          </a:p>
          <a:p>
            <a:pPr lvl="1"/>
            <a:r>
              <a:rPr lang="en-GB" sz="1800" dirty="0"/>
              <a:t>Amounts of money that may have been stolen</a:t>
            </a:r>
          </a:p>
          <a:p>
            <a:r>
              <a:rPr lang="en-GB" sz="2000" dirty="0" smtClean="0"/>
              <a:t>Assumption</a:t>
            </a:r>
            <a:r>
              <a:rPr lang="en-GB" sz="2000" dirty="0"/>
              <a:t>:</a:t>
            </a:r>
          </a:p>
          <a:p>
            <a:pPr lvl="1"/>
            <a:r>
              <a:rPr lang="en-GB" sz="1800" dirty="0"/>
              <a:t>A guilty person will react strongest when the correct alternative is chosen</a:t>
            </a:r>
          </a:p>
          <a:p>
            <a:pPr lvl="1"/>
            <a:r>
              <a:rPr lang="en-GB" sz="1800" dirty="0"/>
              <a:t>An innocent person may simply become more aroused as the test goes on, but will not show a significant sudden increase in arousal to one alternative</a:t>
            </a:r>
          </a:p>
          <a:p>
            <a:endParaRPr lang="en-GB" dirty="0"/>
          </a:p>
        </p:txBody>
      </p:sp>
    </p:spTree>
    <p:extLst>
      <p:ext uri="{BB962C8B-B14F-4D97-AF65-F5344CB8AC3E}">
        <p14:creationId xmlns:p14="http://schemas.microsoft.com/office/powerpoint/2010/main" val="41776065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Concealed Information Test (CIT)</a:t>
            </a:r>
            <a:endParaRPr lang="en-GB" dirty="0"/>
          </a:p>
        </p:txBody>
      </p:sp>
      <p:sp>
        <p:nvSpPr>
          <p:cNvPr id="3" name="Content Placeholder 2"/>
          <p:cNvSpPr>
            <a:spLocks noGrp="1"/>
          </p:cNvSpPr>
          <p:nvPr>
            <p:ph idx="1"/>
          </p:nvPr>
        </p:nvSpPr>
        <p:spPr/>
        <p:txBody>
          <a:bodyPr>
            <a:normAutofit lnSpcReduction="10000"/>
          </a:bodyPr>
          <a:lstStyle/>
          <a:p>
            <a:r>
              <a:rPr lang="en-GB" dirty="0"/>
              <a:t>AKA – Guilty Knowledge Test (GKT</a:t>
            </a:r>
            <a:r>
              <a:rPr lang="en-GB" dirty="0" smtClean="0"/>
              <a:t>). Developed </a:t>
            </a:r>
            <a:r>
              <a:rPr lang="en-GB" dirty="0"/>
              <a:t>by David </a:t>
            </a:r>
            <a:r>
              <a:rPr lang="en-GB" dirty="0" err="1"/>
              <a:t>Lykken</a:t>
            </a:r>
            <a:r>
              <a:rPr lang="en-GB" dirty="0"/>
              <a:t> in </a:t>
            </a:r>
            <a:r>
              <a:rPr lang="en-GB" dirty="0" smtClean="0"/>
              <a:t>1958.</a:t>
            </a:r>
            <a:endParaRPr lang="en-GB" dirty="0"/>
          </a:p>
          <a:p>
            <a:r>
              <a:rPr lang="en-GB" dirty="0"/>
              <a:t>Rather than trying to detect arousal caused by lying, tries to detect arousal from recognition of “guilty </a:t>
            </a:r>
            <a:r>
              <a:rPr lang="en-GB" dirty="0" smtClean="0"/>
              <a:t>knowledge”.</a:t>
            </a:r>
          </a:p>
          <a:p>
            <a:r>
              <a:rPr lang="en-GB" dirty="0" smtClean="0"/>
              <a:t>Multiple-choice </a:t>
            </a:r>
            <a:r>
              <a:rPr lang="en-GB" dirty="0"/>
              <a:t>(serially presented) questions where the investigator knows the correct answer</a:t>
            </a:r>
          </a:p>
          <a:p>
            <a:pPr lvl="1"/>
            <a:r>
              <a:rPr lang="en-GB" dirty="0"/>
              <a:t>“What was the weapon used to kill Mr. </a:t>
            </a:r>
            <a:r>
              <a:rPr lang="en-GB" dirty="0" err="1"/>
              <a:t>Boddy</a:t>
            </a:r>
            <a:r>
              <a:rPr lang="en-GB" dirty="0"/>
              <a:t>?”</a:t>
            </a:r>
          </a:p>
          <a:p>
            <a:pPr lvl="2"/>
            <a:r>
              <a:rPr lang="en-GB" dirty="0"/>
              <a:t>Candlestick</a:t>
            </a:r>
          </a:p>
          <a:p>
            <a:pPr lvl="2"/>
            <a:r>
              <a:rPr lang="en-GB" dirty="0"/>
              <a:t>Rope</a:t>
            </a:r>
          </a:p>
          <a:p>
            <a:pPr lvl="2"/>
            <a:r>
              <a:rPr lang="en-GB" dirty="0"/>
              <a:t>Revolver</a:t>
            </a:r>
          </a:p>
          <a:p>
            <a:pPr lvl="2"/>
            <a:r>
              <a:rPr lang="en-GB" dirty="0"/>
              <a:t>Lead Pipe</a:t>
            </a:r>
          </a:p>
          <a:p>
            <a:r>
              <a:rPr lang="en-GB" dirty="0" smtClean="0"/>
              <a:t>Assumption</a:t>
            </a:r>
            <a:r>
              <a:rPr lang="en-GB" dirty="0"/>
              <a:t>:</a:t>
            </a:r>
          </a:p>
          <a:p>
            <a:pPr lvl="1"/>
            <a:r>
              <a:rPr lang="en-GB" dirty="0"/>
              <a:t>A guilty person’s arousal will increase upon recognizing the correct alternative due to involuntary orienting response</a:t>
            </a:r>
          </a:p>
          <a:p>
            <a:pPr lvl="1"/>
            <a:r>
              <a:rPr lang="en-GB" dirty="0"/>
              <a:t>Innocent person will not be able to discern the correct alternative from the others</a:t>
            </a:r>
          </a:p>
          <a:p>
            <a:endParaRPr lang="en-GB" dirty="0"/>
          </a:p>
        </p:txBody>
      </p:sp>
    </p:spTree>
    <p:extLst>
      <p:ext uri="{BB962C8B-B14F-4D97-AF65-F5344CB8AC3E}">
        <p14:creationId xmlns:p14="http://schemas.microsoft.com/office/powerpoint/2010/main" val="1708636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NARCO ANALYSIS</a:t>
            </a:r>
            <a:endParaRPr lang="en-GB" dirty="0"/>
          </a:p>
        </p:txBody>
      </p:sp>
    </p:spTree>
    <p:extLst>
      <p:ext uri="{BB962C8B-B14F-4D97-AF65-F5344CB8AC3E}">
        <p14:creationId xmlns:p14="http://schemas.microsoft.com/office/powerpoint/2010/main" val="2241032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Invasive Technique.</a:t>
            </a:r>
          </a:p>
          <a:p>
            <a:r>
              <a:rPr lang="en-GB" dirty="0" smtClean="0"/>
              <a:t>This </a:t>
            </a:r>
            <a:r>
              <a:rPr lang="en-GB" dirty="0"/>
              <a:t>method of deception detection is practically  the same as that of administration of truth </a:t>
            </a:r>
            <a:r>
              <a:rPr lang="en-GB" dirty="0" smtClean="0"/>
              <a:t>serum (</a:t>
            </a:r>
            <a:r>
              <a:rPr lang="en-US" dirty="0"/>
              <a:t>HYOSCINE HYDROBROMIDE </a:t>
            </a:r>
            <a:r>
              <a:rPr lang="en-US" dirty="0" smtClean="0"/>
              <a:t>)</a:t>
            </a:r>
            <a:r>
              <a:rPr lang="en-GB" dirty="0" smtClean="0"/>
              <a:t>. </a:t>
            </a:r>
            <a:r>
              <a:rPr lang="en-GB" dirty="0"/>
              <a:t>The only difference is the drug used. Psychiatric sodium amytal or sodium </a:t>
            </a:r>
            <a:r>
              <a:rPr lang="en-GB" dirty="0" err="1" smtClean="0"/>
              <a:t>penthotal</a:t>
            </a:r>
            <a:r>
              <a:rPr lang="en-GB" dirty="0" smtClean="0"/>
              <a:t>/ sodium </a:t>
            </a:r>
            <a:r>
              <a:rPr lang="en-GB" dirty="0" err="1" smtClean="0"/>
              <a:t>pentathal</a:t>
            </a:r>
            <a:r>
              <a:rPr lang="en-GB" dirty="0" smtClean="0"/>
              <a:t> </a:t>
            </a:r>
            <a:r>
              <a:rPr lang="en-GB" dirty="0"/>
              <a:t>is administered by the subject.</a:t>
            </a:r>
          </a:p>
          <a:p>
            <a:r>
              <a:rPr lang="en-GB" dirty="0"/>
              <a:t>When the effects appear , questioning starts.</a:t>
            </a:r>
          </a:p>
          <a:p>
            <a:r>
              <a:rPr lang="en-GB" dirty="0"/>
              <a:t>It is claimed that the drug causes depression of the inhibitory mechanism of the brain and the subjects talk </a:t>
            </a:r>
            <a:r>
              <a:rPr lang="en-GB" dirty="0" smtClean="0"/>
              <a:t>freely.</a:t>
            </a:r>
          </a:p>
          <a:p>
            <a:pPr algn="just">
              <a:defRPr/>
            </a:pPr>
            <a:r>
              <a:rPr lang="en-US" dirty="0"/>
              <a:t>The administration of the drug and subsequent interrogation must be done by a </a:t>
            </a:r>
            <a:r>
              <a:rPr lang="en-US" dirty="0" smtClean="0"/>
              <a:t>psychiatrist.</a:t>
            </a:r>
          </a:p>
          <a:p>
            <a:pPr algn="just">
              <a:defRPr/>
            </a:pPr>
            <a:r>
              <a:rPr lang="en-US" dirty="0" smtClean="0"/>
              <a:t>Like </a:t>
            </a:r>
            <a:r>
              <a:rPr lang="en-US" dirty="0"/>
              <a:t>the administration of the truth serum, the result of the test is not admissible.</a:t>
            </a:r>
          </a:p>
          <a:p>
            <a:endParaRPr lang="en-GB" dirty="0"/>
          </a:p>
        </p:txBody>
      </p:sp>
    </p:spTree>
    <p:extLst>
      <p:ext uri="{BB962C8B-B14F-4D97-AF65-F5344CB8AC3E}">
        <p14:creationId xmlns:p14="http://schemas.microsoft.com/office/powerpoint/2010/main" val="3556602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HYPNOSIS</a:t>
            </a:r>
            <a:endParaRPr lang="en-GB" dirty="0"/>
          </a:p>
        </p:txBody>
      </p:sp>
    </p:spTree>
    <p:extLst>
      <p:ext uri="{BB962C8B-B14F-4D97-AF65-F5344CB8AC3E}">
        <p14:creationId xmlns:p14="http://schemas.microsoft.com/office/powerpoint/2010/main" val="42922859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1872" y="762000"/>
            <a:ext cx="8606028" cy="5418137"/>
          </a:xfrm>
        </p:spPr>
        <p:txBody>
          <a:bodyPr>
            <a:normAutofit/>
          </a:bodyPr>
          <a:lstStyle/>
          <a:p>
            <a:pPr algn="just">
              <a:lnSpc>
                <a:spcPct val="90000"/>
              </a:lnSpc>
              <a:defRPr/>
            </a:pPr>
            <a:r>
              <a:rPr lang="en-US" sz="2000" dirty="0" smtClean="0"/>
              <a:t>Hypnotism means ‘sleep’.</a:t>
            </a:r>
          </a:p>
          <a:p>
            <a:pPr algn="just">
              <a:lnSpc>
                <a:spcPct val="90000"/>
              </a:lnSpc>
              <a:defRPr/>
            </a:pPr>
            <a:r>
              <a:rPr lang="en-US" sz="2000" dirty="0" smtClean="0"/>
              <a:t>Trance like mental state in which people experience increase attention, concentration and suggestibility.</a:t>
            </a:r>
          </a:p>
          <a:p>
            <a:pPr algn="just">
              <a:lnSpc>
                <a:spcPct val="90000"/>
              </a:lnSpc>
              <a:defRPr/>
            </a:pPr>
            <a:r>
              <a:rPr lang="en-US" sz="2000" dirty="0" smtClean="0"/>
              <a:t>It </a:t>
            </a:r>
            <a:r>
              <a:rPr lang="en-US" sz="2000" dirty="0"/>
              <a:t>is the alteration of consciousness and concentration in which the subject manifests a heightened of suggestibility while awareness is maintained.</a:t>
            </a:r>
          </a:p>
          <a:p>
            <a:pPr algn="just">
              <a:lnSpc>
                <a:spcPct val="90000"/>
              </a:lnSpc>
              <a:defRPr/>
            </a:pPr>
            <a:r>
              <a:rPr lang="en-US" sz="2000" dirty="0"/>
              <a:t>Not all persons are susceptible to hypnotic induction. Subjects who are compulsive-depressive type, strong-willed like lawyers, accountants, physicians and other professionals are usually non-hypnotizable.</a:t>
            </a:r>
          </a:p>
          <a:p>
            <a:endParaRPr lang="en-GB" sz="2000" dirty="0"/>
          </a:p>
        </p:txBody>
      </p:sp>
    </p:spTree>
    <p:extLst>
      <p:ext uri="{BB962C8B-B14F-4D97-AF65-F5344CB8AC3E}">
        <p14:creationId xmlns:p14="http://schemas.microsoft.com/office/powerpoint/2010/main" val="16541843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BRAIN FINGERPRINTING</a:t>
            </a:r>
            <a:endParaRPr lang="en-GB" dirty="0"/>
          </a:p>
        </p:txBody>
      </p:sp>
    </p:spTree>
    <p:extLst>
      <p:ext uri="{BB962C8B-B14F-4D97-AF65-F5344CB8AC3E}">
        <p14:creationId xmlns:p14="http://schemas.microsoft.com/office/powerpoint/2010/main" val="15627303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Invented by Dr. Lawrence A. Farwell.</a:t>
            </a:r>
          </a:p>
          <a:p>
            <a:r>
              <a:rPr lang="en-US" dirty="0" smtClean="0"/>
              <a:t>Also known as brain mapping, brain scanning and P300 Test.</a:t>
            </a:r>
          </a:p>
          <a:p>
            <a:r>
              <a:rPr lang="en-US" dirty="0" smtClean="0"/>
              <a:t>Measures recognition of familiar stimuli by measuring electrical  brain wave responses to words, phrases or pictures.</a:t>
            </a:r>
          </a:p>
          <a:p>
            <a:endParaRPr lang="en-GB" dirty="0"/>
          </a:p>
        </p:txBody>
      </p:sp>
    </p:spTree>
    <p:extLst>
      <p:ext uri="{BB962C8B-B14F-4D97-AF65-F5344CB8AC3E}">
        <p14:creationId xmlns:p14="http://schemas.microsoft.com/office/powerpoint/2010/main" val="11429564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a:t>
            </a:r>
            <a:endParaRPr lang="en-GB" dirty="0"/>
          </a:p>
        </p:txBody>
      </p:sp>
      <p:sp>
        <p:nvSpPr>
          <p:cNvPr id="3" name="Content Placeholder 2"/>
          <p:cNvSpPr>
            <a:spLocks noGrp="1"/>
          </p:cNvSpPr>
          <p:nvPr>
            <p:ph idx="1"/>
          </p:nvPr>
        </p:nvSpPr>
        <p:spPr/>
        <p:txBody>
          <a:bodyPr>
            <a:normAutofit/>
          </a:bodyPr>
          <a:lstStyle/>
          <a:p>
            <a:r>
              <a:rPr lang="en-US" dirty="0" smtClean="0"/>
              <a:t>Brain fingerprinting uses brain waves to test memory.</a:t>
            </a:r>
          </a:p>
          <a:p>
            <a:r>
              <a:rPr lang="en-US" dirty="0" smtClean="0"/>
              <a:t>A suspect is given words/images in a context that would be known only to police or the person who committed the crime</a:t>
            </a:r>
          </a:p>
          <a:p>
            <a:r>
              <a:rPr lang="en-US" dirty="0" smtClean="0"/>
              <a:t>Electrical signal known as P300 is emitted from brain beginning approx. 300 milliseconds after it is confronted with a stimulus.</a:t>
            </a:r>
          </a:p>
          <a:p>
            <a:r>
              <a:rPr lang="en-US" dirty="0" smtClean="0"/>
              <a:t>No verbal response is required.</a:t>
            </a:r>
          </a:p>
          <a:p>
            <a:r>
              <a:rPr lang="en-US" dirty="0" smtClean="0"/>
              <a:t>Subject wears a special headband with </a:t>
            </a:r>
            <a:r>
              <a:rPr lang="en-US" dirty="0" err="1" smtClean="0"/>
              <a:t>electri</a:t>
            </a:r>
            <a:r>
              <a:rPr lang="en-US" dirty="0" smtClean="0"/>
              <a:t> sensors that </a:t>
            </a:r>
            <a:r>
              <a:rPr lang="en-US" dirty="0" err="1" smtClean="0"/>
              <a:t>measues</a:t>
            </a:r>
            <a:r>
              <a:rPr lang="en-US" dirty="0" smtClean="0"/>
              <a:t>  the EEG from several locations of the scalp.</a:t>
            </a:r>
          </a:p>
          <a:p>
            <a:r>
              <a:rPr lang="en-US" dirty="0" smtClean="0"/>
              <a:t>Stimulus : 3 types :</a:t>
            </a:r>
          </a:p>
          <a:p>
            <a:pPr lvl="1"/>
            <a:r>
              <a:rPr lang="en-US" dirty="0" smtClean="0"/>
              <a:t>Irrelevant</a:t>
            </a:r>
          </a:p>
          <a:p>
            <a:pPr lvl="1"/>
            <a:r>
              <a:rPr lang="en-US" dirty="0" smtClean="0"/>
              <a:t>Target</a:t>
            </a:r>
          </a:p>
          <a:p>
            <a:pPr lvl="1"/>
            <a:r>
              <a:rPr lang="en-US" dirty="0" smtClean="0"/>
              <a:t>Probe</a:t>
            </a:r>
          </a:p>
        </p:txBody>
      </p:sp>
    </p:spTree>
    <p:extLst>
      <p:ext uri="{BB962C8B-B14F-4D97-AF65-F5344CB8AC3E}">
        <p14:creationId xmlns:p14="http://schemas.microsoft.com/office/powerpoint/2010/main" val="13635682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BEOS</a:t>
            </a:r>
            <a:endParaRPr lang="en-GB" dirty="0"/>
          </a:p>
        </p:txBody>
      </p:sp>
    </p:spTree>
    <p:extLst>
      <p:ext uri="{BB962C8B-B14F-4D97-AF65-F5344CB8AC3E}">
        <p14:creationId xmlns:p14="http://schemas.microsoft.com/office/powerpoint/2010/main" val="1729419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1872" y="438150"/>
            <a:ext cx="8595360" cy="5741987"/>
          </a:xfrm>
        </p:spPr>
        <p:txBody>
          <a:bodyPr>
            <a:noAutofit/>
          </a:bodyPr>
          <a:lstStyle/>
          <a:p>
            <a:r>
              <a:rPr lang="en-GB" sz="2000" dirty="0"/>
              <a:t>General Verbal </a:t>
            </a:r>
            <a:r>
              <a:rPr lang="en-GB" sz="2000" dirty="0" smtClean="0"/>
              <a:t>Responses :</a:t>
            </a:r>
          </a:p>
          <a:p>
            <a:pPr lvl="1"/>
            <a:r>
              <a:rPr lang="en-GB" sz="2000" dirty="0" smtClean="0"/>
              <a:t>May </a:t>
            </a:r>
            <a:r>
              <a:rPr lang="en-GB" sz="2000" dirty="0"/>
              <a:t>take longer to start </a:t>
            </a:r>
            <a:r>
              <a:rPr lang="en-GB" sz="2000" dirty="0" smtClean="0"/>
              <a:t>answering</a:t>
            </a:r>
          </a:p>
          <a:p>
            <a:pPr lvl="1"/>
            <a:r>
              <a:rPr lang="en-GB" sz="2000" dirty="0" smtClean="0"/>
              <a:t>May </a:t>
            </a:r>
            <a:r>
              <a:rPr lang="en-GB" sz="2000" dirty="0"/>
              <a:t>answer to quickly or before the question is </a:t>
            </a:r>
            <a:r>
              <a:rPr lang="en-GB" sz="2000" dirty="0" smtClean="0"/>
              <a:t>completed</a:t>
            </a:r>
          </a:p>
          <a:p>
            <a:pPr lvl="1"/>
            <a:r>
              <a:rPr lang="en-GB" sz="2000" dirty="0" smtClean="0"/>
              <a:t>Often </a:t>
            </a:r>
            <a:r>
              <a:rPr lang="en-GB" sz="2000" dirty="0"/>
              <a:t>ask the questioner to repeat the question or they repeat it </a:t>
            </a:r>
            <a:r>
              <a:rPr lang="en-GB" sz="2000" dirty="0" smtClean="0"/>
              <a:t>themselves</a:t>
            </a:r>
          </a:p>
          <a:p>
            <a:pPr lvl="1"/>
            <a:r>
              <a:rPr lang="en-GB" sz="2000" dirty="0" smtClean="0"/>
              <a:t>Persistent </a:t>
            </a:r>
            <a:r>
              <a:rPr lang="en-GB" sz="2000" dirty="0" smtClean="0"/>
              <a:t>complaints</a:t>
            </a:r>
          </a:p>
          <a:p>
            <a:pPr lvl="1"/>
            <a:r>
              <a:rPr lang="en-GB" sz="2000" dirty="0" smtClean="0"/>
              <a:t>Unnatural </a:t>
            </a:r>
            <a:r>
              <a:rPr lang="en-GB" sz="2000" dirty="0"/>
              <a:t>silence</a:t>
            </a:r>
          </a:p>
          <a:p>
            <a:endParaRPr lang="en-GB" sz="2000" dirty="0"/>
          </a:p>
        </p:txBody>
      </p:sp>
    </p:spTree>
    <p:extLst>
      <p:ext uri="{BB962C8B-B14F-4D97-AF65-F5344CB8AC3E}">
        <p14:creationId xmlns:p14="http://schemas.microsoft.com/office/powerpoint/2010/main" val="22429634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95350"/>
            <a:ext cx="9228582" cy="5284787"/>
          </a:xfrm>
        </p:spPr>
        <p:txBody>
          <a:bodyPr>
            <a:normAutofit fontScale="92500" lnSpcReduction="10000"/>
          </a:bodyPr>
          <a:lstStyle/>
          <a:p>
            <a:endParaRPr lang="en-GB" dirty="0"/>
          </a:p>
          <a:p>
            <a:r>
              <a:rPr lang="en-GB" dirty="0"/>
              <a:t> Brain electrical oscillation signature </a:t>
            </a:r>
            <a:r>
              <a:rPr lang="en-GB" dirty="0" smtClean="0"/>
              <a:t>profiling.</a:t>
            </a:r>
          </a:p>
          <a:p>
            <a:r>
              <a:rPr lang="en-US" dirty="0" smtClean="0"/>
              <a:t>Developed by. Dr. C. R. </a:t>
            </a:r>
            <a:r>
              <a:rPr lang="en-US" dirty="0" err="1" smtClean="0"/>
              <a:t>Mukundan</a:t>
            </a:r>
            <a:r>
              <a:rPr lang="en-US" dirty="0" smtClean="0"/>
              <a:t>.</a:t>
            </a:r>
            <a:endParaRPr lang="en-GB" dirty="0" smtClean="0"/>
          </a:p>
          <a:p>
            <a:r>
              <a:rPr lang="en-GB" dirty="0"/>
              <a:t>The BEOS test was designed and developed as an alternative method to the use of polygraph based lie-detection test and </a:t>
            </a:r>
            <a:r>
              <a:rPr lang="en-GB" dirty="0" smtClean="0"/>
              <a:t>test based </a:t>
            </a:r>
            <a:r>
              <a:rPr lang="en-GB" dirty="0"/>
              <a:t>on recognition measured by event related potential of P300</a:t>
            </a:r>
            <a:r>
              <a:rPr lang="en-GB" dirty="0" smtClean="0"/>
              <a:t>.</a:t>
            </a:r>
          </a:p>
          <a:p>
            <a:r>
              <a:rPr lang="en-US" dirty="0" smtClean="0"/>
              <a:t>Based on knowing and remembrance.</a:t>
            </a:r>
          </a:p>
          <a:p>
            <a:r>
              <a:rPr lang="en-GB" dirty="0" smtClean="0"/>
              <a:t>BEOS is a neurocognitive indicator of the presence of remembrance taking </a:t>
            </a:r>
            <a:r>
              <a:rPr lang="en-GB" dirty="0"/>
              <a:t>place in the brain, when the same is cued by probes referring to previous experiences. </a:t>
            </a:r>
            <a:endParaRPr lang="en-GB" dirty="0" smtClean="0"/>
          </a:p>
          <a:p>
            <a:r>
              <a:rPr lang="en-GB" dirty="0" smtClean="0"/>
              <a:t>They </a:t>
            </a:r>
            <a:r>
              <a:rPr lang="en-GB" dirty="0"/>
              <a:t>are presented in a </a:t>
            </a:r>
            <a:r>
              <a:rPr lang="en-GB" dirty="0" smtClean="0"/>
              <a:t>sequential manner </a:t>
            </a:r>
            <a:r>
              <a:rPr lang="en-GB" dirty="0"/>
              <a:t>to an individual, who sits </a:t>
            </a:r>
            <a:r>
              <a:rPr lang="en-GB" dirty="0" smtClean="0"/>
              <a:t>silently, without </a:t>
            </a:r>
            <a:r>
              <a:rPr lang="en-GB" dirty="0"/>
              <a:t>having to give any response to the probes</a:t>
            </a:r>
            <a:r>
              <a:rPr lang="en-GB" dirty="0" smtClean="0"/>
              <a:t>.</a:t>
            </a:r>
          </a:p>
          <a:p>
            <a:r>
              <a:rPr lang="en-GB" smtClean="0"/>
              <a:t>There </a:t>
            </a:r>
            <a:r>
              <a:rPr lang="en-GB"/>
              <a:t>are </a:t>
            </a:r>
            <a:r>
              <a:rPr lang="en-GB" smtClean="0"/>
              <a:t>several changes </a:t>
            </a:r>
            <a:r>
              <a:rPr lang="en-GB" dirty="0"/>
              <a:t>associated with remembrance that take place in the brain during retrieval and BEOS score of Experiential Knowledge (EK</a:t>
            </a:r>
            <a:r>
              <a:rPr lang="en-GB"/>
              <a:t>) </a:t>
            </a:r>
            <a:r>
              <a:rPr lang="en-GB" smtClean="0"/>
              <a:t>is a </a:t>
            </a:r>
            <a:r>
              <a:rPr lang="en-GB" dirty="0"/>
              <a:t>reflection of several of them.</a:t>
            </a:r>
            <a:endParaRPr lang="en-GB" dirty="0" smtClean="0"/>
          </a:p>
          <a:p>
            <a:r>
              <a:rPr lang="en-GB" dirty="0"/>
              <a:t>A</a:t>
            </a:r>
            <a:r>
              <a:rPr lang="en-GB" dirty="0" smtClean="0"/>
              <a:t>pplicable </a:t>
            </a:r>
            <a:r>
              <a:rPr lang="en-GB" dirty="0"/>
              <a:t>in forensic field for detection of a person as suspect, accused, witness or complainant. </a:t>
            </a:r>
          </a:p>
        </p:txBody>
      </p:sp>
    </p:spTree>
    <p:extLst>
      <p:ext uri="{BB962C8B-B14F-4D97-AF65-F5344CB8AC3E}">
        <p14:creationId xmlns:p14="http://schemas.microsoft.com/office/powerpoint/2010/main" val="868019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1872" y="381000"/>
            <a:ext cx="8929878" cy="6115050"/>
          </a:xfrm>
        </p:spPr>
        <p:txBody>
          <a:bodyPr>
            <a:noAutofit/>
          </a:bodyPr>
          <a:lstStyle/>
          <a:p>
            <a:r>
              <a:rPr lang="en-GB" dirty="0"/>
              <a:t>The </a:t>
            </a:r>
            <a:r>
              <a:rPr lang="en-GB" dirty="0" err="1"/>
              <a:t>Behavioral</a:t>
            </a:r>
            <a:r>
              <a:rPr lang="en-GB" dirty="0"/>
              <a:t> Clusters of Deception: Deceptive people follow certain </a:t>
            </a:r>
            <a:r>
              <a:rPr lang="en-GB" dirty="0" err="1"/>
              <a:t>behavioral</a:t>
            </a:r>
            <a:r>
              <a:rPr lang="en-GB" dirty="0"/>
              <a:t> patterns. </a:t>
            </a:r>
          </a:p>
          <a:p>
            <a:r>
              <a:rPr lang="en-GB" dirty="0"/>
              <a:t>General </a:t>
            </a:r>
            <a:r>
              <a:rPr lang="en-GB" dirty="0" err="1"/>
              <a:t>Behaviors</a:t>
            </a:r>
            <a:r>
              <a:rPr lang="en-GB" dirty="0"/>
              <a:t>:</a:t>
            </a:r>
          </a:p>
          <a:p>
            <a:pPr lvl="1"/>
            <a:r>
              <a:rPr lang="en-GB" sz="1800" dirty="0"/>
              <a:t>Increased discomfort and anxiety, hostility, unmerited anger towards you, persistent evasiveness, resistance</a:t>
            </a:r>
          </a:p>
          <a:p>
            <a:r>
              <a:rPr lang="en-GB" dirty="0"/>
              <a:t>Posture:</a:t>
            </a:r>
          </a:p>
          <a:p>
            <a:pPr lvl="1"/>
            <a:r>
              <a:rPr lang="en-GB" sz="1800" dirty="0"/>
              <a:t>Early signs of extreme rigidity followed by alternating stiffness and relaxation. Hands, legs, objects put in front of body to form a barrier (folding arms, crossing legs, etc.). Feigned lack of interest. Posture changes caused by topic changes. Not facing you. Distancing or leaning away from you.</a:t>
            </a:r>
          </a:p>
          <a:p>
            <a:r>
              <a:rPr lang="en-GB" dirty="0"/>
              <a:t>Gestures and Movements:</a:t>
            </a:r>
          </a:p>
          <a:p>
            <a:pPr lvl="1"/>
            <a:r>
              <a:rPr lang="en-GB" sz="1800" dirty="0"/>
              <a:t>Rubbing the forehead near the temple region. Squeezing the face, rubbing the neck, or stroking the back of the head with the hand. Using fewer hand movements to illustrate their actions than usual. Movement away from you. Lip licking and hard swallowing. Wringing hands. Hiding the eyes</a:t>
            </a:r>
          </a:p>
          <a:p>
            <a:r>
              <a:rPr lang="en-GB" dirty="0"/>
              <a:t>General Expressions:	</a:t>
            </a:r>
          </a:p>
          <a:p>
            <a:pPr lvl="1"/>
            <a:r>
              <a:rPr lang="en-GB" sz="1800" dirty="0"/>
              <a:t>Averting the eyes. Focusing the eyes - some will try to stare down to show control. (A truthful person stares only half the time on average). Face </a:t>
            </a:r>
            <a:r>
              <a:rPr lang="en-GB" sz="1800" dirty="0" smtClean="0"/>
              <a:t>whitening. Face </a:t>
            </a:r>
            <a:r>
              <a:rPr lang="en-GB" sz="1800" dirty="0"/>
              <a:t>flushing</a:t>
            </a:r>
            <a:r>
              <a:rPr lang="en-GB" sz="1800" dirty="0" smtClean="0"/>
              <a:t>.</a:t>
            </a:r>
            <a:endParaRPr lang="en-GB" sz="1800" dirty="0"/>
          </a:p>
        </p:txBody>
      </p:sp>
    </p:spTree>
    <p:extLst>
      <p:ext uri="{BB962C8B-B14F-4D97-AF65-F5344CB8AC3E}">
        <p14:creationId xmlns:p14="http://schemas.microsoft.com/office/powerpoint/2010/main" val="3425430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LIE DETECTOR / POLYGRAPH</a:t>
            </a:r>
            <a:endParaRPr lang="en-GB" dirty="0"/>
          </a:p>
        </p:txBody>
      </p:sp>
    </p:spTree>
    <p:extLst>
      <p:ext uri="{BB962C8B-B14F-4D97-AF65-F5344CB8AC3E}">
        <p14:creationId xmlns:p14="http://schemas.microsoft.com/office/powerpoint/2010/main" val="3809521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Physiological detection of deception (PDD)</a:t>
            </a:r>
            <a:endParaRPr lang="en-GB" dirty="0"/>
          </a:p>
        </p:txBody>
      </p:sp>
      <p:sp>
        <p:nvSpPr>
          <p:cNvPr id="3" name="Content Placeholder 2"/>
          <p:cNvSpPr>
            <a:spLocks noGrp="1"/>
          </p:cNvSpPr>
          <p:nvPr>
            <p:ph sz="half" idx="1"/>
          </p:nvPr>
        </p:nvSpPr>
        <p:spPr>
          <a:xfrm>
            <a:off x="1261872" y="1828800"/>
            <a:ext cx="4681728" cy="4495800"/>
          </a:xfrm>
        </p:spPr>
        <p:txBody>
          <a:bodyPr>
            <a:normAutofit lnSpcReduction="10000"/>
          </a:bodyPr>
          <a:lstStyle/>
          <a:p>
            <a:r>
              <a:rPr lang="en-US" dirty="0"/>
              <a:t>The polygraph measures physiological changes caused by the </a:t>
            </a:r>
            <a:r>
              <a:rPr lang="en-US" dirty="0">
                <a:hlinkClick r:id="rId2" tooltip="Sympathetic nervous system"/>
              </a:rPr>
              <a:t>sympathetic nervous system</a:t>
            </a:r>
            <a:r>
              <a:rPr lang="en-US" dirty="0"/>
              <a:t> during questioning. </a:t>
            </a:r>
          </a:p>
          <a:p>
            <a:pPr lvl="1"/>
            <a:r>
              <a:rPr lang="en-GB" dirty="0" smtClean="0"/>
              <a:t>GALVANOGRAPH : Skin conductance changes / </a:t>
            </a:r>
            <a:r>
              <a:rPr lang="en-US" altLang="en-US" dirty="0"/>
              <a:t>Galvanic skin response (GSR</a:t>
            </a:r>
            <a:r>
              <a:rPr lang="en-US" altLang="en-US" dirty="0" smtClean="0"/>
              <a:t>)</a:t>
            </a:r>
            <a:r>
              <a:rPr lang="en-GB" dirty="0" smtClean="0"/>
              <a:t> (sweating) </a:t>
            </a:r>
          </a:p>
          <a:p>
            <a:pPr lvl="1"/>
            <a:r>
              <a:rPr lang="en-GB" dirty="0" smtClean="0"/>
              <a:t>SPHYGMOMANOMETER : Blood pressure</a:t>
            </a:r>
          </a:p>
          <a:p>
            <a:pPr lvl="1"/>
            <a:r>
              <a:rPr lang="en-GB" dirty="0" smtClean="0"/>
              <a:t>PNEUMOGRAPH : Thoracic </a:t>
            </a:r>
            <a:r>
              <a:rPr lang="en-GB" dirty="0"/>
              <a:t>and abdominal respiration</a:t>
            </a:r>
          </a:p>
          <a:p>
            <a:pPr lvl="1"/>
            <a:r>
              <a:rPr lang="en-GB" dirty="0" smtClean="0"/>
              <a:t>Heart rate</a:t>
            </a:r>
          </a:p>
          <a:p>
            <a:r>
              <a:rPr lang="en-GB" dirty="0"/>
              <a:t>Directly measure arousal or other cognitive </a:t>
            </a:r>
            <a:r>
              <a:rPr lang="en-GB" dirty="0" smtClean="0"/>
              <a:t>processes.</a:t>
            </a:r>
          </a:p>
          <a:p>
            <a:r>
              <a:rPr lang="en-GB" dirty="0" smtClean="0"/>
              <a:t>Polygram </a:t>
            </a:r>
            <a:r>
              <a:rPr lang="en-GB" dirty="0"/>
              <a:t>– refers to the composite records of </a:t>
            </a:r>
            <a:r>
              <a:rPr lang="en-GB" dirty="0" err="1"/>
              <a:t>pneumograph</a:t>
            </a:r>
            <a:r>
              <a:rPr lang="en-GB" dirty="0"/>
              <a:t>, </a:t>
            </a:r>
            <a:r>
              <a:rPr lang="en-GB" dirty="0" err="1"/>
              <a:t>Galvanograph</a:t>
            </a:r>
            <a:r>
              <a:rPr lang="en-GB" dirty="0"/>
              <a:t> and </a:t>
            </a:r>
            <a:r>
              <a:rPr lang="en-GB" dirty="0" err="1"/>
              <a:t>cardiosphygmograph</a:t>
            </a:r>
            <a:r>
              <a:rPr lang="en-GB" dirty="0"/>
              <a:t> tracings recorded from series of questions.</a:t>
            </a:r>
          </a:p>
          <a:p>
            <a:endParaRPr lang="en-GB" dirty="0"/>
          </a:p>
          <a:p>
            <a:endParaRPr lang="en-GB" dirty="0"/>
          </a:p>
        </p:txBody>
      </p:sp>
      <p:pic>
        <p:nvPicPr>
          <p:cNvPr id="6" name="Picture 4" descr="5"/>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172200" y="2247900"/>
            <a:ext cx="5072368" cy="2344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5011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ie-detector-par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3683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The “lie detector” refers more to the test used</a:t>
            </a:r>
            <a:endParaRPr lang="en-GB" dirty="0"/>
          </a:p>
        </p:txBody>
      </p:sp>
      <p:sp>
        <p:nvSpPr>
          <p:cNvPr id="6" name="Content Placeholder 5"/>
          <p:cNvSpPr>
            <a:spLocks noGrp="1"/>
          </p:cNvSpPr>
          <p:nvPr>
            <p:ph idx="1"/>
          </p:nvPr>
        </p:nvSpPr>
        <p:spPr/>
        <p:txBody>
          <a:bodyPr/>
          <a:lstStyle/>
          <a:p>
            <a:r>
              <a:rPr lang="en-GB" dirty="0"/>
              <a:t>Relevant/Irrelevant test</a:t>
            </a:r>
          </a:p>
          <a:p>
            <a:r>
              <a:rPr lang="en-GB" dirty="0"/>
              <a:t>Rising Peak of Tension</a:t>
            </a:r>
          </a:p>
          <a:p>
            <a:r>
              <a:rPr lang="en-GB" dirty="0"/>
              <a:t>Comparison Question Test</a:t>
            </a:r>
          </a:p>
          <a:p>
            <a:r>
              <a:rPr lang="en-GB" dirty="0"/>
              <a:t>Directed Lie Test</a:t>
            </a:r>
          </a:p>
          <a:p>
            <a:r>
              <a:rPr lang="en-GB" dirty="0"/>
              <a:t>Concealed Information Test</a:t>
            </a:r>
          </a:p>
          <a:p>
            <a:endParaRPr lang="en-US" dirty="0" smtClean="0"/>
          </a:p>
          <a:p>
            <a:endParaRPr lang="en-GB" dirty="0"/>
          </a:p>
        </p:txBody>
      </p:sp>
    </p:spTree>
    <p:extLst>
      <p:ext uri="{BB962C8B-B14F-4D97-AF65-F5344CB8AC3E}">
        <p14:creationId xmlns:p14="http://schemas.microsoft.com/office/powerpoint/2010/main" val="2694778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autonomic nervous system acts as a self-regulating autonomic response of the body.</a:t>
            </a:r>
          </a:p>
          <a:p>
            <a:r>
              <a:rPr lang="en-GB" dirty="0" smtClean="0"/>
              <a:t>Autonomic nervous system is composed of two complimentary branches: the sympathetic and the parasympathetic nervous system, acting opposite each other.</a:t>
            </a:r>
          </a:p>
          <a:p>
            <a:pPr algn="just">
              <a:defRPr/>
            </a:pPr>
            <a:r>
              <a:rPr lang="en-US" dirty="0"/>
              <a:t>When a person is under the influence of physical (exertion) or emotional (anger, excitement, fear, lie detection, etc.) stimuli, the sympathetic will dominate and over-ride the parasympathetic, thus there will be a changes in the heart rate, pulse rate, blood pressure, respiratory tracing, psycho galvanic reflexes, time of response </a:t>
            </a:r>
            <a:r>
              <a:rPr lang="en-US" dirty="0" smtClean="0"/>
              <a:t>to </a:t>
            </a:r>
            <a:r>
              <a:rPr lang="en-US" dirty="0"/>
              <a:t>question, voice tracing, etc</a:t>
            </a:r>
            <a:r>
              <a:rPr lang="en-US" dirty="0" smtClean="0"/>
              <a:t>.</a:t>
            </a:r>
          </a:p>
          <a:p>
            <a:pPr algn="just">
              <a:defRPr/>
            </a:pPr>
            <a:r>
              <a:rPr lang="en-GB" dirty="0"/>
              <a:t>The parasympathetic nervous system works to restore things to normal when the conditions of stress have been removed. It is the dominant branch when the condition is normal and the subject is calm, contented and relaxed.</a:t>
            </a:r>
          </a:p>
          <a:p>
            <a:pPr algn="just">
              <a:defRPr/>
            </a:pPr>
            <a:r>
              <a:rPr lang="en-GB" dirty="0"/>
              <a:t>The recording of some of the psycho-physiological reaction of a subject when he is subjected to a series of questions, and the scientific interpretation by trained experts are the basis of the tests. </a:t>
            </a:r>
          </a:p>
          <a:p>
            <a:pPr algn="just">
              <a:defRPr/>
            </a:pPr>
            <a:endParaRPr lang="en-US" dirty="0"/>
          </a:p>
        </p:txBody>
      </p:sp>
    </p:spTree>
    <p:extLst>
      <p:ext uri="{BB962C8B-B14F-4D97-AF65-F5344CB8AC3E}">
        <p14:creationId xmlns:p14="http://schemas.microsoft.com/office/powerpoint/2010/main" val="3996121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Relevant/Irrelevant Test</a:t>
            </a:r>
            <a:endParaRPr lang="en-GB" dirty="0"/>
          </a:p>
        </p:txBody>
      </p:sp>
      <p:sp>
        <p:nvSpPr>
          <p:cNvPr id="3" name="Content Placeholder 2"/>
          <p:cNvSpPr>
            <a:spLocks noGrp="1"/>
          </p:cNvSpPr>
          <p:nvPr>
            <p:ph idx="1"/>
          </p:nvPr>
        </p:nvSpPr>
        <p:spPr/>
        <p:txBody>
          <a:bodyPr>
            <a:normAutofit/>
          </a:bodyPr>
          <a:lstStyle/>
          <a:p>
            <a:r>
              <a:rPr lang="en-GB" sz="2800" dirty="0"/>
              <a:t>Earliest method of polygraph testing</a:t>
            </a:r>
          </a:p>
          <a:p>
            <a:r>
              <a:rPr lang="en-GB" sz="2800" dirty="0"/>
              <a:t>Two kinds of questions</a:t>
            </a:r>
          </a:p>
          <a:p>
            <a:pPr lvl="1"/>
            <a:r>
              <a:rPr lang="en-GB" sz="2400" dirty="0" smtClean="0"/>
              <a:t>Relevant : Deal </a:t>
            </a:r>
            <a:r>
              <a:rPr lang="en-GB" sz="2400" dirty="0"/>
              <a:t>with issue at hand</a:t>
            </a:r>
          </a:p>
          <a:p>
            <a:pPr lvl="1"/>
            <a:r>
              <a:rPr lang="en-GB" sz="2400" dirty="0" smtClean="0"/>
              <a:t>Irrelevant : Deal </a:t>
            </a:r>
            <a:r>
              <a:rPr lang="en-GB" sz="2400" dirty="0"/>
              <a:t>with outside facts or details</a:t>
            </a:r>
          </a:p>
          <a:p>
            <a:r>
              <a:rPr lang="en-GB" sz="2800" dirty="0" smtClean="0"/>
              <a:t>Assumption</a:t>
            </a:r>
            <a:r>
              <a:rPr lang="en-GB" sz="2800" dirty="0"/>
              <a:t>:</a:t>
            </a:r>
          </a:p>
          <a:p>
            <a:pPr lvl="1"/>
            <a:r>
              <a:rPr lang="en-GB" sz="2400" dirty="0"/>
              <a:t>A liar or guilty person will be more aroused by relevant questions than Irrelevant ones, while an innocent person will show no difference</a:t>
            </a:r>
          </a:p>
          <a:p>
            <a:pPr lvl="1"/>
            <a:r>
              <a:rPr lang="en-GB" sz="2400" dirty="0"/>
              <a:t>So, if arousal(relevant) &gt; arousal(irrelevant) = lying</a:t>
            </a:r>
          </a:p>
          <a:p>
            <a:pPr lvl="1"/>
            <a:endParaRPr lang="en-GB" dirty="0"/>
          </a:p>
        </p:txBody>
      </p:sp>
    </p:spTree>
    <p:extLst>
      <p:ext uri="{BB962C8B-B14F-4D97-AF65-F5344CB8AC3E}">
        <p14:creationId xmlns:p14="http://schemas.microsoft.com/office/powerpoint/2010/main" val="3783532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118</TotalTime>
  <Words>1230</Words>
  <Application>Microsoft Office PowerPoint</Application>
  <PresentationFormat>Widescreen</PresentationFormat>
  <Paragraphs>108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Century Schoolbook</vt:lpstr>
      <vt:lpstr>Wingdings</vt:lpstr>
      <vt:lpstr>Wingdings 2</vt:lpstr>
      <vt:lpstr>View</vt:lpstr>
      <vt:lpstr>Detection of Deception</vt:lpstr>
      <vt:lpstr>PowerPoint Presentation</vt:lpstr>
      <vt:lpstr>PowerPoint Presentation</vt:lpstr>
      <vt:lpstr>LIE DETECTOR / POLYGRAPH</vt:lpstr>
      <vt:lpstr>Physiological detection of deception (PDD)</vt:lpstr>
      <vt:lpstr>PowerPoint Presentation</vt:lpstr>
      <vt:lpstr>The “lie detector” refers more to the test used</vt:lpstr>
      <vt:lpstr>Principle</vt:lpstr>
      <vt:lpstr>Relevant/Irrelevant Test</vt:lpstr>
      <vt:lpstr>Peak of Tension (POT) </vt:lpstr>
      <vt:lpstr>Concealed Information Test (CIT)</vt:lpstr>
      <vt:lpstr>NARCO ANALYSIS</vt:lpstr>
      <vt:lpstr>PowerPoint Presentation</vt:lpstr>
      <vt:lpstr>HYPNOSIS</vt:lpstr>
      <vt:lpstr>PowerPoint Presentation</vt:lpstr>
      <vt:lpstr>BRAIN FINGERPRINTING</vt:lpstr>
      <vt:lpstr>PowerPoint Presentation</vt:lpstr>
      <vt:lpstr>Principle</vt:lpstr>
      <vt:lpstr>BEOS</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Detection of Deception</dc:title>
  <dc:creator>Shruti Rajwar</dc:creator>
  <cp:lastModifiedBy>Shruti Rajwar</cp:lastModifiedBy>
  <cp:revision>10</cp:revision>
  <dcterms:created xsi:type="dcterms:W3CDTF">2021-07-18T05:18:55Z</dcterms:created>
  <dcterms:modified xsi:type="dcterms:W3CDTF">2021-07-18T09:19:05Z</dcterms:modified>
</cp:coreProperties>
</file>