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61" r:id="rId3"/>
    <p:sldId id="257" r:id="rId4"/>
    <p:sldId id="260" r:id="rId5"/>
    <p:sldId id="258" r:id="rId6"/>
    <p:sldId id="259" r:id="rId7"/>
    <p:sldId id="262" r:id="rId8"/>
    <p:sldId id="263" r:id="rId9"/>
    <p:sldId id="264" r:id="rId10"/>
    <p:sldId id="266" r:id="rId11"/>
    <p:sldId id="267" r:id="rId1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browse/>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54" d="100"/>
          <a:sy n="54" d="100"/>
        </p:scale>
        <p:origin x="96" y="51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446534" y="3085765"/>
            <a:ext cx="11262866" cy="33048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ctrTitle"/>
          </p:nvPr>
        </p:nvSpPr>
        <p:spPr>
          <a:xfrm>
            <a:off x="581191" y="1020431"/>
            <a:ext cx="10993549" cy="1475013"/>
          </a:xfrm>
          <a:effectLst/>
        </p:spPr>
        <p:txBody>
          <a:bodyPr anchor="b">
            <a:normAutofit/>
          </a:bodyPr>
          <a:lstStyle>
            <a:lvl1pPr>
              <a:defRPr sz="3600">
                <a:solidFill>
                  <a:schemeClr val="accent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581194" y="2495445"/>
            <a:ext cx="10993546" cy="590321"/>
          </a:xfrm>
        </p:spPr>
        <p:txBody>
          <a:bodyPr anchor="t">
            <a:normAutofit/>
          </a:bodyPr>
          <a:lstStyle>
            <a:lvl1pPr marL="0" indent="0" algn="l">
              <a:buNone/>
              <a:defRPr sz="1600" cap="all">
                <a:solidFill>
                  <a:schemeClr val="accent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a:xfrm>
            <a:off x="7605951" y="5956137"/>
            <a:ext cx="2844800" cy="365125"/>
          </a:xfrm>
        </p:spPr>
        <p:txBody>
          <a:bodyPr/>
          <a:lstStyle>
            <a:lvl1pPr>
              <a:defRPr>
                <a:solidFill>
                  <a:schemeClr val="accent1">
                    <a:lumMod val="75000"/>
                    <a:lumOff val="25000"/>
                  </a:schemeClr>
                </a:solidFill>
              </a:defRPr>
            </a:lvl1pPr>
          </a:lstStyle>
          <a:p>
            <a:fld id="{B61BEF0D-F0BB-DE4B-95CE-6DB70DBA9567}" type="datetimeFigureOut">
              <a:rPr lang="en-US" dirty="0"/>
              <a:pPr/>
              <a:t>7/13/2021</a:t>
            </a:fld>
            <a:endParaRPr lang="en-US" dirty="0"/>
          </a:p>
        </p:txBody>
      </p:sp>
      <p:sp>
        <p:nvSpPr>
          <p:cNvPr id="5" name="Footer Placeholder 4"/>
          <p:cNvSpPr>
            <a:spLocks noGrp="1"/>
          </p:cNvSpPr>
          <p:nvPr>
            <p:ph type="ftr" sz="quarter" idx="11"/>
          </p:nvPr>
        </p:nvSpPr>
        <p:spPr>
          <a:xfrm>
            <a:off x="581192" y="5951811"/>
            <a:ext cx="6917210" cy="365125"/>
          </a:xfrm>
        </p:spPr>
        <p:txBody>
          <a:bodyPr/>
          <a:lstStyle>
            <a:lvl1pPr>
              <a:defRPr>
                <a:solidFill>
                  <a:schemeClr val="accent1">
                    <a:lumMod val="75000"/>
                    <a:lumOff val="25000"/>
                  </a:schemeClr>
                </a:solidFill>
              </a:defRPr>
            </a:lvl1pPr>
          </a:lstStyle>
          <a:p>
            <a:endParaRPr lang="en-US" dirty="0"/>
          </a:p>
        </p:txBody>
      </p:sp>
      <p:sp>
        <p:nvSpPr>
          <p:cNvPr id="6" name="Slide Number Placeholder 5"/>
          <p:cNvSpPr>
            <a:spLocks noGrp="1"/>
          </p:cNvSpPr>
          <p:nvPr>
            <p:ph type="sldNum" sz="quarter" idx="12"/>
          </p:nvPr>
        </p:nvSpPr>
        <p:spPr>
          <a:xfrm>
            <a:off x="10558300" y="5956137"/>
            <a:ext cx="1016440" cy="365125"/>
          </a:xfrm>
        </p:spPr>
        <p:txBody>
          <a:bodyPr/>
          <a:lstStyle>
            <a:lvl1pPr>
              <a:defRPr>
                <a:solidFill>
                  <a:schemeClr val="accent1">
                    <a:lumMod val="75000"/>
                    <a:lumOff val="25000"/>
                  </a:schemeClr>
                </a:solidFill>
              </a:defRPr>
            </a:lvl1p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8" name="Rectangle 7"/>
          <p:cNvSpPr>
            <a:spLocks noChangeAspect="1"/>
          </p:cNvSpPr>
          <p:nvPr/>
        </p:nvSpPr>
        <p:spPr>
          <a:xfrm>
            <a:off x="440286" y="614407"/>
            <a:ext cx="11309338" cy="1189298"/>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9" name="Title 1"/>
          <p:cNvSpPr>
            <a:spLocks noGrp="1"/>
          </p:cNvSpPr>
          <p:nvPr>
            <p:ph type="title"/>
          </p:nvPr>
        </p:nvSpPr>
        <p:spPr>
          <a:xfrm>
            <a:off x="581192" y="702156"/>
            <a:ext cx="11029616" cy="1013800"/>
          </a:xfrm>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lvl1pPr algn="l">
              <a:defRPr/>
            </a:lvl1pPr>
            <a:lvl2pPr algn="l">
              <a:defRPr/>
            </a:lvl2pPr>
            <a:lvl3pPr algn="l">
              <a:defRPr/>
            </a:lvl3pPr>
            <a:lvl4pPr algn="l">
              <a:defRPr/>
            </a:lvl4pPr>
            <a:lvl5pPr algn="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7/13/2021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7" name="Rectangle 6"/>
          <p:cNvSpPr>
            <a:spLocks noChangeAspect="1"/>
          </p:cNvSpPr>
          <p:nvPr/>
        </p:nvSpPr>
        <p:spPr>
          <a:xfrm>
            <a:off x="8839201" y="599725"/>
            <a:ext cx="2906817" cy="581695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Vertical Title 1"/>
          <p:cNvSpPr>
            <a:spLocks noGrp="1"/>
          </p:cNvSpPr>
          <p:nvPr>
            <p:ph type="title" orient="vert"/>
          </p:nvPr>
        </p:nvSpPr>
        <p:spPr>
          <a:xfrm>
            <a:off x="8839201" y="675726"/>
            <a:ext cx="2004164" cy="5183073"/>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774923" y="675726"/>
            <a:ext cx="7896279" cy="5183073"/>
          </a:xfrm>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a:xfrm>
            <a:off x="8993673" y="5956137"/>
            <a:ext cx="1328141" cy="365125"/>
          </a:xfrm>
        </p:spPr>
        <p:txBody>
          <a:bodyPr/>
          <a:lstStyle>
            <a:lvl1pPr>
              <a:defRPr>
                <a:solidFill>
                  <a:schemeClr val="accent1">
                    <a:lumMod val="75000"/>
                    <a:lumOff val="25000"/>
                  </a:schemeClr>
                </a:solidFill>
              </a:defRPr>
            </a:lvl1pPr>
          </a:lstStyle>
          <a:p>
            <a:fld id="{B61BEF0D-F0BB-DE4B-95CE-6DB70DBA9567}" type="datetimeFigureOut">
              <a:rPr lang="en-US" dirty="0"/>
              <a:pPr/>
              <a:t>7/13/2021</a:t>
            </a:fld>
            <a:endParaRPr lang="en-US" dirty="0"/>
          </a:p>
        </p:txBody>
      </p:sp>
      <p:sp>
        <p:nvSpPr>
          <p:cNvPr id="5" name="Footer Placeholder 4"/>
          <p:cNvSpPr>
            <a:spLocks noGrp="1"/>
          </p:cNvSpPr>
          <p:nvPr>
            <p:ph type="ftr" sz="quarter" idx="11"/>
          </p:nvPr>
        </p:nvSpPr>
        <p:spPr>
          <a:xfrm>
            <a:off x="774923" y="5951811"/>
            <a:ext cx="7896279" cy="365125"/>
          </a:xfrm>
        </p:spPr>
        <p:txBody>
          <a:bodyPr/>
          <a:lstStyle/>
          <a:p>
            <a:endParaRPr lang="en-US" dirty="0"/>
          </a:p>
        </p:txBody>
      </p:sp>
      <p:sp>
        <p:nvSpPr>
          <p:cNvPr id="6" name="Slide Number Placeholder 5"/>
          <p:cNvSpPr>
            <a:spLocks noGrp="1"/>
          </p:cNvSpPr>
          <p:nvPr>
            <p:ph type="sldNum" sz="quarter" idx="12"/>
          </p:nvPr>
        </p:nvSpPr>
        <p:spPr>
          <a:xfrm>
            <a:off x="10446615" y="5956137"/>
            <a:ext cx="1164195" cy="365125"/>
          </a:xfrm>
        </p:spPr>
        <p:txBody>
          <a:bodyPr/>
          <a:lstStyle>
            <a:lvl1pPr>
              <a:defRPr>
                <a:solidFill>
                  <a:schemeClr val="accent1">
                    <a:lumMod val="75000"/>
                    <a:lumOff val="25000"/>
                  </a:schemeClr>
                </a:solidFill>
              </a:defRPr>
            </a:lvl1p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7" name="Rectangle 6"/>
          <p:cNvSpPr>
            <a:spLocks noChangeAspect="1"/>
          </p:cNvSpPr>
          <p:nvPr/>
        </p:nvSpPr>
        <p:spPr>
          <a:xfrm>
            <a:off x="440286" y="614407"/>
            <a:ext cx="11309338" cy="1189298"/>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2" y="702156"/>
            <a:ext cx="11029616" cy="1013800"/>
          </a:xfrm>
        </p:spPr>
        <p:txBody>
          <a:bodyPr/>
          <a:lstStyle/>
          <a:p>
            <a:r>
              <a:rPr lang="en-US" smtClean="0"/>
              <a:t>Click to edit Master title style</a:t>
            </a:r>
            <a:endParaRPr lang="en-US" dirty="0"/>
          </a:p>
        </p:txBody>
      </p:sp>
      <p:sp>
        <p:nvSpPr>
          <p:cNvPr id="3" name="Content Placeholder 2"/>
          <p:cNvSpPr>
            <a:spLocks noGrp="1"/>
          </p:cNvSpPr>
          <p:nvPr>
            <p:ph idx="1"/>
          </p:nvPr>
        </p:nvSpPr>
        <p:spPr>
          <a:xfrm>
            <a:off x="581192" y="2180496"/>
            <a:ext cx="11029615" cy="367830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7/13/2021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10558300" y="5956137"/>
            <a:ext cx="1052508"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8" name="Rectangle 7"/>
          <p:cNvSpPr>
            <a:spLocks noChangeAspect="1"/>
          </p:cNvSpPr>
          <p:nvPr/>
        </p:nvSpPr>
        <p:spPr>
          <a:xfrm>
            <a:off x="447817" y="5141974"/>
            <a:ext cx="11290860"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3043910"/>
            <a:ext cx="11029615" cy="1497507"/>
          </a:xfrm>
        </p:spPr>
        <p:txBody>
          <a:bodyPr anchor="b">
            <a:normAutofit/>
          </a:bodyPr>
          <a:lstStyle>
            <a:lvl1pPr algn="l">
              <a:defRPr sz="3600" b="0" cap="all">
                <a:solidFill>
                  <a:schemeClr val="accent1"/>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581192" y="4541417"/>
            <a:ext cx="11029615" cy="600556"/>
          </a:xfrm>
        </p:spPr>
        <p:txBody>
          <a:bodyPr anchor="t">
            <a:normAutofit/>
          </a:bodyPr>
          <a:lstStyle>
            <a:lvl1pPr marL="0" indent="0" algn="l">
              <a:buNone/>
              <a:defRPr sz="1800" cap="all">
                <a:solidFill>
                  <a:schemeClr val="accent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solidFill>
                  <a:schemeClr val="accent1">
                    <a:lumMod val="75000"/>
                    <a:lumOff val="25000"/>
                  </a:schemeClr>
                </a:solidFill>
              </a:defRPr>
            </a:lvl1pPr>
          </a:lstStyle>
          <a:p>
            <a:fld id="{B61BEF0D-F0BB-DE4B-95CE-6DB70DBA9567}" type="datetimeFigureOut">
              <a:rPr lang="en-US" dirty="0"/>
              <a:pPr/>
              <a:t>7/13/2021</a:t>
            </a:fld>
            <a:endParaRPr lang="en-US" dirty="0"/>
          </a:p>
        </p:txBody>
      </p:sp>
      <p:sp>
        <p:nvSpPr>
          <p:cNvPr id="5" name="Footer Placeholder 4"/>
          <p:cNvSpPr>
            <a:spLocks noGrp="1"/>
          </p:cNvSpPr>
          <p:nvPr>
            <p:ph type="ftr" sz="quarter" idx="11"/>
          </p:nvPr>
        </p:nvSpPr>
        <p:spPr/>
        <p:txBody>
          <a:bodyPr/>
          <a:lstStyle>
            <a:lvl1pPr>
              <a:defRPr>
                <a:solidFill>
                  <a:schemeClr val="accent1">
                    <a:lumMod val="75000"/>
                    <a:lumOff val="25000"/>
                  </a:schemeClr>
                </a:solidFill>
              </a:defRPr>
            </a:lvl1pPr>
          </a:lstStyle>
          <a:p>
            <a:endParaRPr lang="en-US" dirty="0"/>
          </a:p>
        </p:txBody>
      </p:sp>
      <p:sp>
        <p:nvSpPr>
          <p:cNvPr id="6" name="Slide Number Placeholder 5"/>
          <p:cNvSpPr>
            <a:spLocks noGrp="1"/>
          </p:cNvSpPr>
          <p:nvPr>
            <p:ph type="sldNum" sz="quarter" idx="12"/>
          </p:nvPr>
        </p:nvSpPr>
        <p:spPr/>
        <p:txBody>
          <a:bodyPr/>
          <a:lstStyle>
            <a:lvl1pPr>
              <a:defRPr>
                <a:solidFill>
                  <a:schemeClr val="accent1">
                    <a:lumMod val="75000"/>
                    <a:lumOff val="25000"/>
                  </a:schemeClr>
                </a:solidFill>
              </a:defRPr>
            </a:lvl1p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Rectangle 7"/>
          <p:cNvSpPr>
            <a:spLocks noChangeAspect="1"/>
          </p:cNvSpPr>
          <p:nvPr/>
        </p:nvSpPr>
        <p:spPr>
          <a:xfrm>
            <a:off x="445982"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729658"/>
            <a:ext cx="11029616" cy="988332"/>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581193" y="2228003"/>
            <a:ext cx="5422390" cy="363304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188417" y="2228003"/>
            <a:ext cx="5422392" cy="363304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7/13/2021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1" name="Rectangle 10"/>
          <p:cNvSpPr>
            <a:spLocks noChangeAspect="1"/>
          </p:cNvSpPr>
          <p:nvPr/>
        </p:nvSpPr>
        <p:spPr>
          <a:xfrm>
            <a:off x="445982"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2" name="Title 1"/>
          <p:cNvSpPr>
            <a:spLocks noGrp="1"/>
          </p:cNvSpPr>
          <p:nvPr>
            <p:ph type="title"/>
          </p:nvPr>
        </p:nvSpPr>
        <p:spPr>
          <a:xfrm>
            <a:off x="581193" y="729658"/>
            <a:ext cx="11029616" cy="988332"/>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887219" y="2250892"/>
            <a:ext cx="5087075" cy="536005"/>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581194" y="2926052"/>
            <a:ext cx="5393100" cy="2934999"/>
          </a:xfrm>
        </p:spPr>
        <p:txBody>
          <a:bodyPr anchor="t">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523735" y="2250892"/>
            <a:ext cx="5087073" cy="553373"/>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217709" y="2926052"/>
            <a:ext cx="5393100" cy="2934999"/>
          </a:xfrm>
        </p:spPr>
        <p:txBody>
          <a:bodyPr anchor="t">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7/13/2021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7" name="Rectangle 6"/>
          <p:cNvSpPr>
            <a:spLocks noChangeAspect="1"/>
          </p:cNvSpPr>
          <p:nvPr/>
        </p:nvSpPr>
        <p:spPr>
          <a:xfrm>
            <a:off x="440683"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8" name="Title 1"/>
          <p:cNvSpPr>
            <a:spLocks noGrp="1"/>
          </p:cNvSpPr>
          <p:nvPr>
            <p:ph type="title"/>
          </p:nvPr>
        </p:nvSpPr>
        <p:spPr>
          <a:xfrm>
            <a:off x="575894" y="729658"/>
            <a:ext cx="11029616" cy="988332"/>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7/13/2021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7/13/2021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9" name="Rectangle 8"/>
          <p:cNvSpPr>
            <a:spLocks noChangeAspect="1"/>
          </p:cNvSpPr>
          <p:nvPr/>
        </p:nvSpPr>
        <p:spPr>
          <a:xfrm>
            <a:off x="447817" y="5141973"/>
            <a:ext cx="11298200" cy="1274702"/>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2" y="5262296"/>
            <a:ext cx="4909445" cy="689514"/>
          </a:xfrm>
        </p:spPr>
        <p:txBody>
          <a:bodyPr anchor="ctr"/>
          <a:lstStyle>
            <a:lvl1pPr algn="l">
              <a:defRPr sz="2000" b="0">
                <a:solidFill>
                  <a:schemeClr val="accent1">
                    <a:lumMod val="75000"/>
                    <a:lumOff val="25000"/>
                  </a:schemeClr>
                </a:solidFill>
              </a:defRPr>
            </a:lvl1pPr>
          </a:lstStyle>
          <a:p>
            <a:r>
              <a:rPr lang="en-US" smtClean="0"/>
              <a:t>Click to edit Master title style</a:t>
            </a:r>
            <a:endParaRPr lang="en-US" dirty="0"/>
          </a:p>
        </p:txBody>
      </p:sp>
      <p:sp>
        <p:nvSpPr>
          <p:cNvPr id="3" name="Content Placeholder 2"/>
          <p:cNvSpPr>
            <a:spLocks noGrp="1"/>
          </p:cNvSpPr>
          <p:nvPr>
            <p:ph idx="1"/>
          </p:nvPr>
        </p:nvSpPr>
        <p:spPr>
          <a:xfrm>
            <a:off x="447816" y="601200"/>
            <a:ext cx="11292840" cy="4204800"/>
          </a:xfrm>
        </p:spPr>
        <p:txBody>
          <a:bodyPr anchor="ctr">
            <a:normAutofit/>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vl6pPr>
              <a:defRPr sz="1400">
                <a:solidFill>
                  <a:schemeClr val="tx2"/>
                </a:solidFill>
              </a:defRPr>
            </a:lvl6pPr>
            <a:lvl7pPr>
              <a:defRPr sz="1400">
                <a:solidFill>
                  <a:schemeClr val="tx2"/>
                </a:solidFill>
              </a:defRPr>
            </a:lvl7pPr>
            <a:lvl8pPr>
              <a:defRPr sz="1400">
                <a:solidFill>
                  <a:schemeClr val="tx2"/>
                </a:solidFill>
              </a:defRPr>
            </a:lvl8pPr>
            <a:lvl9pPr>
              <a:defRPr sz="1400">
                <a:solidFill>
                  <a:schemeClr val="tx2"/>
                </a:solidFill>
              </a:defRPr>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5740823" y="5262296"/>
            <a:ext cx="5869987" cy="689515"/>
          </a:xfrm>
        </p:spPr>
        <p:txBody>
          <a:bodyPr anchor="ctr">
            <a:normAutofit/>
          </a:bodyPr>
          <a:lstStyle>
            <a:lvl1pPr marL="0" indent="0" algn="r">
              <a:buNone/>
              <a:defRPr sz="1100">
                <a:solidFill>
                  <a:schemeClr val="bg1"/>
                </a:solidFill>
              </a:defRPr>
            </a:lvl1pPr>
            <a:lvl2pPr marL="457200" indent="0">
              <a:buNone/>
              <a:defRPr sz="11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solidFill>
                  <a:schemeClr val="accent1">
                    <a:lumMod val="75000"/>
                    <a:lumOff val="25000"/>
                  </a:schemeClr>
                </a:solidFill>
              </a:defRPr>
            </a:lvl1pPr>
          </a:lstStyle>
          <a:p>
            <a:fld id="{B61BEF0D-F0BB-DE4B-95CE-6DB70DBA9567}" type="datetimeFigureOut">
              <a:rPr lang="en-US" dirty="0"/>
              <a:pPr/>
              <a:t>7/13/2021</a:t>
            </a:fld>
            <a:endParaRPr lang="en-US" dirty="0"/>
          </a:p>
        </p:txBody>
      </p:sp>
      <p:sp>
        <p:nvSpPr>
          <p:cNvPr id="6" name="Footer Placeholder 5"/>
          <p:cNvSpPr>
            <a:spLocks noGrp="1"/>
          </p:cNvSpPr>
          <p:nvPr>
            <p:ph type="ftr" sz="quarter" idx="11"/>
          </p:nvPr>
        </p:nvSpPr>
        <p:spPr/>
        <p:txBody>
          <a:bodyPr/>
          <a:lstStyle>
            <a:lvl1pPr>
              <a:defRPr>
                <a:solidFill>
                  <a:schemeClr val="accent1">
                    <a:lumMod val="75000"/>
                    <a:lumOff val="25000"/>
                  </a:schemeClr>
                </a:solidFill>
              </a:defRPr>
            </a:lvl1pPr>
          </a:lstStyle>
          <a:p>
            <a:endParaRPr lang="en-US" dirty="0"/>
          </a:p>
        </p:txBody>
      </p:sp>
      <p:sp>
        <p:nvSpPr>
          <p:cNvPr id="7" name="Slide Number Placeholder 6"/>
          <p:cNvSpPr>
            <a:spLocks noGrp="1"/>
          </p:cNvSpPr>
          <p:nvPr>
            <p:ph type="sldNum" sz="quarter" idx="12"/>
          </p:nvPr>
        </p:nvSpPr>
        <p:spPr/>
        <p:txBody>
          <a:bodyPr/>
          <a:lstStyle>
            <a:lvl1pPr>
              <a:defRPr>
                <a:solidFill>
                  <a:schemeClr val="accent1">
                    <a:lumMod val="75000"/>
                    <a:lumOff val="25000"/>
                  </a:schemeClr>
                </a:solidFill>
              </a:defRPr>
            </a:lvl1p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1193" y="4693389"/>
            <a:ext cx="11029616" cy="566738"/>
          </a:xfrm>
        </p:spPr>
        <p:txBody>
          <a:bodyPr anchor="b">
            <a:normAutofit/>
          </a:bodyPr>
          <a:lstStyle>
            <a:lvl1pPr algn="l">
              <a:defRPr sz="2400" b="0">
                <a:solidFill>
                  <a:schemeClr val="accent1"/>
                </a:solidFill>
              </a:defRPr>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447817" y="599725"/>
            <a:ext cx="11290859" cy="3557252"/>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581192" y="5260127"/>
            <a:ext cx="11029617" cy="598671"/>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7/13/2021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81192" y="705124"/>
            <a:ext cx="11029616" cy="1189554"/>
          </a:xfrm>
          <a:prstGeom prst="rect">
            <a:avLst/>
          </a:prstGeom>
        </p:spPr>
        <p:txBody>
          <a:bodyPr vert="horz" lIns="91440" tIns="45720" rIns="91440" bIns="45720" rtlCol="0" anchor="b">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581192" y="2336003"/>
            <a:ext cx="11029616" cy="3522794"/>
          </a:xfrm>
          <a:prstGeom prst="rect">
            <a:avLst/>
          </a:prstGeom>
        </p:spPr>
        <p:txBody>
          <a:bodyPr vert="horz" lIns="91440" tIns="45720" rIns="91440" bIns="45720" rtlCol="0" anchor="ct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605951" y="5956137"/>
            <a:ext cx="2844799" cy="365125"/>
          </a:xfrm>
          <a:prstGeom prst="rect">
            <a:avLst/>
          </a:prstGeom>
        </p:spPr>
        <p:txBody>
          <a:bodyPr vert="horz" lIns="91440" tIns="45720" rIns="91440" bIns="45720" rtlCol="0" anchor="ctr"/>
          <a:lstStyle>
            <a:lvl1pPr algn="r">
              <a:defRPr sz="900">
                <a:solidFill>
                  <a:schemeClr val="accent2"/>
                </a:solidFill>
              </a:defRPr>
            </a:lvl1pPr>
          </a:lstStyle>
          <a:p>
            <a:fld id="{B61BEF0D-F0BB-DE4B-95CE-6DB70DBA9567}" type="datetimeFigureOut">
              <a:rPr lang="en-US" dirty="0"/>
              <a:pPr/>
              <a:t>7/13/2021</a:t>
            </a:fld>
            <a:endParaRPr lang="en-US" dirty="0"/>
          </a:p>
        </p:txBody>
      </p:sp>
      <p:sp>
        <p:nvSpPr>
          <p:cNvPr id="5" name="Footer Placeholder 4"/>
          <p:cNvSpPr>
            <a:spLocks noGrp="1"/>
          </p:cNvSpPr>
          <p:nvPr>
            <p:ph type="ftr" sz="quarter" idx="3"/>
          </p:nvPr>
        </p:nvSpPr>
        <p:spPr>
          <a:xfrm>
            <a:off x="581192" y="5951811"/>
            <a:ext cx="6917210" cy="365125"/>
          </a:xfrm>
          <a:prstGeom prst="rect">
            <a:avLst/>
          </a:prstGeom>
        </p:spPr>
        <p:txBody>
          <a:bodyPr vert="horz" lIns="91440" tIns="45720" rIns="91440" bIns="45720" rtlCol="0" anchor="ctr"/>
          <a:lstStyle>
            <a:lvl1pPr algn="l">
              <a:defRPr sz="900" cap="all">
                <a:solidFill>
                  <a:schemeClr val="accent2"/>
                </a:solidFill>
              </a:defRPr>
            </a:lvl1pPr>
          </a:lstStyle>
          <a:p>
            <a:endParaRPr lang="en-US" dirty="0"/>
          </a:p>
        </p:txBody>
      </p:sp>
      <p:sp>
        <p:nvSpPr>
          <p:cNvPr id="6" name="Slide Number Placeholder 5"/>
          <p:cNvSpPr>
            <a:spLocks noGrp="1"/>
          </p:cNvSpPr>
          <p:nvPr>
            <p:ph type="sldNum" sz="quarter" idx="4"/>
          </p:nvPr>
        </p:nvSpPr>
        <p:spPr>
          <a:xfrm>
            <a:off x="10558300" y="5956137"/>
            <a:ext cx="1052510" cy="365125"/>
          </a:xfrm>
          <a:prstGeom prst="rect">
            <a:avLst/>
          </a:prstGeom>
        </p:spPr>
        <p:txBody>
          <a:bodyPr vert="horz" lIns="91440" tIns="45720" rIns="91440" bIns="45720" rtlCol="0" anchor="ctr"/>
          <a:lstStyle>
            <a:lvl1pPr algn="r">
              <a:defRPr sz="900">
                <a:solidFill>
                  <a:schemeClr val="accent2"/>
                </a:solidFill>
              </a:defRPr>
            </a:lvl1pPr>
          </a:lstStyle>
          <a:p>
            <a:fld id="{D57F1E4F-1CFF-5643-939E-217C01CDF565}" type="slidenum">
              <a:rPr lang="en-US" dirty="0"/>
              <a:pPr/>
              <a:t>‹#›</a:t>
            </a:fld>
            <a:endParaRPr lang="en-US" dirty="0"/>
          </a:p>
        </p:txBody>
      </p:sp>
      <p:sp>
        <p:nvSpPr>
          <p:cNvPr id="9" name="Rectangle 8"/>
          <p:cNvSpPr/>
          <p:nvPr/>
        </p:nvSpPr>
        <p:spPr>
          <a:xfrm>
            <a:off x="446534" y="457200"/>
            <a:ext cx="3703320" cy="9499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a:xfrm>
            <a:off x="8042147" y="453643"/>
            <a:ext cx="3703320" cy="98554"/>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a:xfrm>
            <a:off x="4241830" y="457200"/>
            <a:ext cx="3703320" cy="9144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457200" rtl="0" eaLnBrk="1" latinLnBrk="0" hangingPunct="1">
        <a:spcBef>
          <a:spcPct val="0"/>
        </a:spcBef>
        <a:buNone/>
        <a:defRPr sz="2800" b="0" kern="1200" cap="all">
          <a:solidFill>
            <a:schemeClr val="bg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06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800" kern="1200">
          <a:solidFill>
            <a:schemeClr val="tx2"/>
          </a:solidFill>
          <a:latin typeface="+mn-lt"/>
          <a:ea typeface="+mn-ea"/>
          <a:cs typeface="+mn-cs"/>
        </a:defRPr>
      </a:lvl1pPr>
      <a:lvl2pPr marL="630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600" kern="1200">
          <a:solidFill>
            <a:schemeClr val="tx2"/>
          </a:solidFill>
          <a:latin typeface="+mn-lt"/>
          <a:ea typeface="+mn-ea"/>
          <a:cs typeface="+mn-cs"/>
        </a:defRPr>
      </a:lvl2pPr>
      <a:lvl3pPr marL="900000" indent="-270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400" kern="1200">
          <a:solidFill>
            <a:schemeClr val="tx2"/>
          </a:solidFill>
          <a:latin typeface="+mn-lt"/>
          <a:ea typeface="+mn-ea"/>
          <a:cs typeface="+mn-cs"/>
        </a:defRPr>
      </a:lvl3pPr>
      <a:lvl4pPr marL="124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4pPr>
      <a:lvl5pPr marL="160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Tools for detection of deception – voice stress analyzer</a:t>
            </a:r>
            <a:endParaRPr lang="en-GB" dirty="0"/>
          </a:p>
        </p:txBody>
      </p:sp>
    </p:spTree>
    <p:extLst>
      <p:ext uri="{BB962C8B-B14F-4D97-AF65-F5344CB8AC3E}">
        <p14:creationId xmlns:p14="http://schemas.microsoft.com/office/powerpoint/2010/main" val="178900654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Advantages</a:t>
            </a:r>
            <a:endParaRPr lang="en-GB" dirty="0"/>
          </a:p>
        </p:txBody>
      </p:sp>
      <p:sp>
        <p:nvSpPr>
          <p:cNvPr id="3" name="Content Placeholder 2"/>
          <p:cNvSpPr>
            <a:spLocks noGrp="1"/>
          </p:cNvSpPr>
          <p:nvPr>
            <p:ph idx="1"/>
          </p:nvPr>
        </p:nvSpPr>
        <p:spPr/>
        <p:txBody>
          <a:bodyPr/>
          <a:lstStyle/>
          <a:p>
            <a:r>
              <a:rPr lang="en-US" dirty="0" smtClean="0"/>
              <a:t>Allows for a more relaxed </a:t>
            </a:r>
            <a:r>
              <a:rPr lang="en-US" dirty="0" smtClean="0"/>
              <a:t>atmosphere as </a:t>
            </a:r>
            <a:r>
              <a:rPr lang="en-US" dirty="0" smtClean="0"/>
              <a:t>the subject is not hooked up to special sensors and pressure cuffs</a:t>
            </a:r>
          </a:p>
          <a:p>
            <a:r>
              <a:rPr lang="en-US" dirty="0" smtClean="0"/>
              <a:t>Only a microphone is required.</a:t>
            </a:r>
          </a:p>
          <a:p>
            <a:r>
              <a:rPr lang="en-US" dirty="0" smtClean="0"/>
              <a:t>Relies upon involuntary changes in the movements of vocal muscles which cannot be controlled by the subject.</a:t>
            </a:r>
          </a:p>
          <a:p>
            <a:r>
              <a:rPr lang="en-US" dirty="0" smtClean="0"/>
              <a:t>Can be used in covert operations and then analyzed with CVSA later.</a:t>
            </a:r>
          </a:p>
          <a:p>
            <a:r>
              <a:rPr lang="en-US" dirty="0" smtClean="0"/>
              <a:t>Cost effective, easier to use, less invasive.</a:t>
            </a:r>
            <a:endParaRPr lang="en-GB" dirty="0"/>
          </a:p>
        </p:txBody>
      </p:sp>
    </p:spTree>
    <p:extLst>
      <p:ext uri="{BB962C8B-B14F-4D97-AF65-F5344CB8AC3E}">
        <p14:creationId xmlns:p14="http://schemas.microsoft.com/office/powerpoint/2010/main" val="10246650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disadvantages</a:t>
            </a:r>
            <a:endParaRPr lang="en-GB" dirty="0"/>
          </a:p>
        </p:txBody>
      </p:sp>
      <p:sp>
        <p:nvSpPr>
          <p:cNvPr id="3" name="Content Placeholder 2"/>
          <p:cNvSpPr>
            <a:spLocks noGrp="1"/>
          </p:cNvSpPr>
          <p:nvPr>
            <p:ph idx="1"/>
          </p:nvPr>
        </p:nvSpPr>
        <p:spPr/>
        <p:txBody>
          <a:bodyPr/>
          <a:lstStyle/>
          <a:p>
            <a:r>
              <a:rPr lang="en-GB" dirty="0"/>
              <a:t>The stress is a human reaction to the deception, but it can also be caused by other stimuli</a:t>
            </a:r>
            <a:r>
              <a:rPr lang="en-GB"/>
              <a:t>. </a:t>
            </a:r>
            <a:endParaRPr lang="en-GB" smtClean="0"/>
          </a:p>
          <a:p>
            <a:r>
              <a:rPr lang="en-GB" smtClean="0"/>
              <a:t>Therefore </a:t>
            </a:r>
            <a:r>
              <a:rPr lang="en-GB" dirty="0"/>
              <a:t>it would be beneficial to avoid intrusive techniques which demand physical connection of the subject to the detectors. It evokes additional stress which can potentially change the results.</a:t>
            </a:r>
          </a:p>
        </p:txBody>
      </p:sp>
    </p:spTree>
    <p:extLst>
      <p:ext uri="{BB962C8B-B14F-4D97-AF65-F5344CB8AC3E}">
        <p14:creationId xmlns:p14="http://schemas.microsoft.com/office/powerpoint/2010/main" val="70976290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Introduction</a:t>
            </a:r>
            <a:endParaRPr lang="en-GB" dirty="0"/>
          </a:p>
        </p:txBody>
      </p:sp>
      <p:sp>
        <p:nvSpPr>
          <p:cNvPr id="3" name="Content Placeholder 2"/>
          <p:cNvSpPr>
            <a:spLocks noGrp="1"/>
          </p:cNvSpPr>
          <p:nvPr>
            <p:ph idx="1"/>
          </p:nvPr>
        </p:nvSpPr>
        <p:spPr/>
        <p:txBody>
          <a:bodyPr>
            <a:normAutofit lnSpcReduction="10000"/>
          </a:bodyPr>
          <a:lstStyle/>
          <a:p>
            <a:r>
              <a:rPr lang="en-GB" dirty="0"/>
              <a:t>The objective of the Voice Stress </a:t>
            </a:r>
            <a:r>
              <a:rPr lang="en-GB" dirty="0" smtClean="0"/>
              <a:t>Analysis is  </a:t>
            </a:r>
            <a:r>
              <a:rPr lang="en-GB" dirty="0"/>
              <a:t>similar to a Polygraph </a:t>
            </a:r>
            <a:r>
              <a:rPr lang="en-GB" dirty="0" smtClean="0"/>
              <a:t>test i.e</a:t>
            </a:r>
            <a:r>
              <a:rPr lang="en-GB" dirty="0" smtClean="0"/>
              <a:t>. </a:t>
            </a:r>
            <a:r>
              <a:rPr lang="en-GB" u="sng" dirty="0" smtClean="0"/>
              <a:t>to </a:t>
            </a:r>
            <a:r>
              <a:rPr lang="en-GB" u="sng" dirty="0"/>
              <a:t>assess whether the subject’s version of an event is a true reflection of the facts.</a:t>
            </a:r>
          </a:p>
          <a:p>
            <a:r>
              <a:rPr lang="en-US" dirty="0" smtClean="0"/>
              <a:t>In the field of deception detection, </a:t>
            </a:r>
            <a:r>
              <a:rPr lang="en-US" dirty="0" err="1" smtClean="0"/>
              <a:t>Lippold’s</a:t>
            </a:r>
            <a:r>
              <a:rPr lang="en-US" dirty="0" smtClean="0"/>
              <a:t> work has been interpreted to mean that </a:t>
            </a:r>
            <a:r>
              <a:rPr lang="en-US" u="sng" dirty="0" smtClean="0"/>
              <a:t>conscious efforts to deceive will result in measurable micro tremors.</a:t>
            </a:r>
          </a:p>
          <a:p>
            <a:r>
              <a:rPr lang="en-US" dirty="0" smtClean="0"/>
              <a:t>VSA are computer based systems capable of measuring stress in a person’s voice as an indicator of deception.</a:t>
            </a:r>
          </a:p>
          <a:p>
            <a:r>
              <a:rPr lang="en-US" dirty="0" smtClean="0"/>
              <a:t>Stressed speech is the speech that exhibits change in characteristics caused by mental stress such as anxiety or fear. </a:t>
            </a:r>
          </a:p>
          <a:p>
            <a:r>
              <a:rPr lang="en-US" dirty="0" smtClean="0"/>
              <a:t>All lie detection examination relies upon the fact that </a:t>
            </a:r>
            <a:r>
              <a:rPr lang="en-US" b="1" u="sng" dirty="0" smtClean="0"/>
              <a:t>telling a significant lie will produce some degree of psychological stress, which causes number of physiological changes</a:t>
            </a:r>
            <a:r>
              <a:rPr lang="en-US" dirty="0" smtClean="0"/>
              <a:t>.</a:t>
            </a:r>
          </a:p>
          <a:p>
            <a:r>
              <a:rPr lang="en-US" dirty="0" smtClean="0"/>
              <a:t>Most VSA do not claim to detect lie but they do claim to detect these micro tremors which might be related to the stress of trying to conceal or to deceive.</a:t>
            </a:r>
            <a:endParaRPr lang="en-GB" dirty="0"/>
          </a:p>
        </p:txBody>
      </p:sp>
    </p:spTree>
    <p:extLst>
      <p:ext uri="{BB962C8B-B14F-4D97-AF65-F5344CB8AC3E}">
        <p14:creationId xmlns:p14="http://schemas.microsoft.com/office/powerpoint/2010/main" val="61095263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History</a:t>
            </a:r>
            <a:endParaRPr lang="en-GB" dirty="0"/>
          </a:p>
        </p:txBody>
      </p:sp>
      <p:sp>
        <p:nvSpPr>
          <p:cNvPr id="5" name="Content Placeholder 4"/>
          <p:cNvSpPr>
            <a:spLocks noGrp="1"/>
          </p:cNvSpPr>
          <p:nvPr>
            <p:ph idx="1"/>
          </p:nvPr>
        </p:nvSpPr>
        <p:spPr/>
        <p:txBody>
          <a:bodyPr>
            <a:normAutofit/>
          </a:bodyPr>
          <a:lstStyle/>
          <a:p>
            <a:r>
              <a:rPr lang="en-US" dirty="0"/>
              <a:t>VSA are based on </a:t>
            </a:r>
            <a:r>
              <a:rPr lang="en-US" dirty="0" smtClean="0"/>
              <a:t> Dr. </a:t>
            </a:r>
            <a:r>
              <a:rPr lang="en-US" dirty="0" err="1" smtClean="0"/>
              <a:t>Olof</a:t>
            </a:r>
            <a:r>
              <a:rPr lang="en-US" dirty="0" smtClean="0"/>
              <a:t> </a:t>
            </a:r>
            <a:r>
              <a:rPr lang="en-US" dirty="0" err="1" smtClean="0"/>
              <a:t>Lippold’s</a:t>
            </a:r>
            <a:r>
              <a:rPr lang="en-US" dirty="0" smtClean="0"/>
              <a:t> </a:t>
            </a:r>
            <a:r>
              <a:rPr lang="en-US" dirty="0"/>
              <a:t>work.</a:t>
            </a:r>
          </a:p>
          <a:p>
            <a:pPr fontAlgn="base"/>
            <a:r>
              <a:rPr lang="en-GB" dirty="0"/>
              <a:t> When an individual is under stress, the muscles in our body are tensed to prepare for fight-or-flight. </a:t>
            </a:r>
            <a:endParaRPr lang="en-GB" dirty="0" smtClean="0"/>
          </a:p>
          <a:p>
            <a:pPr fontAlgn="base"/>
            <a:r>
              <a:rPr lang="en-GB" dirty="0" err="1" smtClean="0"/>
              <a:t>Lippold</a:t>
            </a:r>
            <a:r>
              <a:rPr lang="en-GB" dirty="0" smtClean="0"/>
              <a:t> </a:t>
            </a:r>
            <a:r>
              <a:rPr lang="en-GB" dirty="0"/>
              <a:t>discovered that </a:t>
            </a:r>
            <a:r>
              <a:rPr lang="en-GB" u="sng" dirty="0"/>
              <a:t>all muscles in the human body, including the vocal chords, vibrate at a certain frequency—an 8-12 Hz range—as muscles tighten and then relax in an effort to maintain tension</a:t>
            </a:r>
            <a:r>
              <a:rPr lang="en-GB" dirty="0"/>
              <a:t>.</a:t>
            </a:r>
          </a:p>
          <a:p>
            <a:pPr fontAlgn="base"/>
            <a:r>
              <a:rPr lang="en-GB" dirty="0" err="1"/>
              <a:t>Lippold</a:t>
            </a:r>
            <a:r>
              <a:rPr lang="en-GB" dirty="0"/>
              <a:t> was able to chart these oscillations using electrodes applied to the extensor muscle of the middle finger. He recorded the data on an </a:t>
            </a:r>
            <a:r>
              <a:rPr lang="en-GB" dirty="0" err="1"/>
              <a:t>Electromyograph</a:t>
            </a:r>
            <a:r>
              <a:rPr lang="en-GB" dirty="0"/>
              <a:t> (EMG), a medical technology designed for evaluating and recording electrical activity generated by muscles in the human body</a:t>
            </a:r>
            <a:r>
              <a:rPr lang="en-GB" dirty="0" smtClean="0"/>
              <a:t>.</a:t>
            </a:r>
            <a:endParaRPr lang="en-GB" dirty="0"/>
          </a:p>
        </p:txBody>
      </p:sp>
    </p:spTree>
    <p:extLst>
      <p:ext uri="{BB962C8B-B14F-4D97-AF65-F5344CB8AC3E}">
        <p14:creationId xmlns:p14="http://schemas.microsoft.com/office/powerpoint/2010/main" val="250568841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dirty="0"/>
              <a:t>First instrument aka Psychological Stress </a:t>
            </a:r>
            <a:r>
              <a:rPr lang="en-US" dirty="0" smtClean="0"/>
              <a:t>Evaluator </a:t>
            </a:r>
            <a:r>
              <a:rPr lang="en-US" dirty="0"/>
              <a:t>was introduced in 1972 by </a:t>
            </a:r>
            <a:r>
              <a:rPr lang="en-US" dirty="0" err="1"/>
              <a:t>Dektor</a:t>
            </a:r>
            <a:r>
              <a:rPr lang="en-US" dirty="0"/>
              <a:t> </a:t>
            </a:r>
            <a:r>
              <a:rPr lang="en-US" dirty="0" smtClean="0"/>
              <a:t>Counter Intelligence </a:t>
            </a:r>
            <a:r>
              <a:rPr lang="en-US" dirty="0"/>
              <a:t>and Security. Inc</a:t>
            </a:r>
            <a:r>
              <a:rPr lang="en-US" dirty="0" smtClean="0"/>
              <a:t>. which was founded by </a:t>
            </a:r>
            <a:r>
              <a:rPr lang="en-GB" dirty="0"/>
              <a:t>three retired U.S. military officers—Allan D. Bell Jr., Wilson H. Ford, and Charles R. </a:t>
            </a:r>
            <a:r>
              <a:rPr lang="en-GB" dirty="0" err="1"/>
              <a:t>McQuiston</a:t>
            </a:r>
            <a:endParaRPr lang="en-US" dirty="0"/>
          </a:p>
          <a:p>
            <a:r>
              <a:rPr lang="en-US" dirty="0"/>
              <a:t>Their PSE was met with  success but received criticism from the polygraph community.</a:t>
            </a:r>
          </a:p>
          <a:p>
            <a:r>
              <a:rPr lang="en-US" dirty="0"/>
              <a:t>CVSA was introduced as an improvement upon the PSE in 1988.</a:t>
            </a:r>
          </a:p>
          <a:p>
            <a:r>
              <a:rPr lang="en-US" dirty="0"/>
              <a:t>VSA systems are marketed as computer base systems which measures stress in a person’s voice as an indicator of deception.</a:t>
            </a:r>
          </a:p>
          <a:p>
            <a:pPr fontAlgn="base"/>
            <a:r>
              <a:rPr lang="en-GB" dirty="0" err="1" smtClean="0"/>
              <a:t>Dektor’s</a:t>
            </a:r>
            <a:r>
              <a:rPr lang="en-GB" dirty="0" smtClean="0"/>
              <a:t> </a:t>
            </a:r>
            <a:r>
              <a:rPr lang="en-GB" dirty="0"/>
              <a:t>founders developed the </a:t>
            </a:r>
            <a:r>
              <a:rPr lang="en-GB" dirty="0" err="1"/>
              <a:t>McQuiston</a:t>
            </a:r>
            <a:r>
              <a:rPr lang="en-GB" dirty="0"/>
              <a:t>-Ford algorithm to measure the frequencies caused by the muscle tremors studied by Halliday, </a:t>
            </a:r>
            <a:r>
              <a:rPr lang="en-GB" dirty="0" err="1"/>
              <a:t>Redfearn</a:t>
            </a:r>
            <a:r>
              <a:rPr lang="en-GB" dirty="0"/>
              <a:t>, and </a:t>
            </a:r>
            <a:r>
              <a:rPr lang="en-GB" dirty="0" err="1"/>
              <a:t>Lippold</a:t>
            </a:r>
            <a:r>
              <a:rPr lang="en-GB" dirty="0"/>
              <a:t>. </a:t>
            </a:r>
            <a:endParaRPr lang="en-GB" dirty="0" smtClean="0"/>
          </a:p>
          <a:p>
            <a:endParaRPr lang="en-GB" dirty="0"/>
          </a:p>
        </p:txBody>
      </p:sp>
    </p:spTree>
    <p:extLst>
      <p:ext uri="{BB962C8B-B14F-4D97-AF65-F5344CB8AC3E}">
        <p14:creationId xmlns:p14="http://schemas.microsoft.com/office/powerpoint/2010/main" val="330574259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Principle</a:t>
            </a:r>
            <a:endParaRPr lang="en-GB" dirty="0"/>
          </a:p>
        </p:txBody>
      </p:sp>
      <p:sp>
        <p:nvSpPr>
          <p:cNvPr id="3" name="Content Placeholder 2"/>
          <p:cNvSpPr>
            <a:spLocks noGrp="1"/>
          </p:cNvSpPr>
          <p:nvPr>
            <p:ph idx="1"/>
          </p:nvPr>
        </p:nvSpPr>
        <p:spPr/>
        <p:txBody>
          <a:bodyPr/>
          <a:lstStyle/>
          <a:p>
            <a:r>
              <a:rPr lang="en-GB" dirty="0"/>
              <a:t>In the same way that any muscle reacts to stress by alternatively relaxing and tensing in fight-or-flight mode, the muscles that control the voice do the same. </a:t>
            </a:r>
            <a:endParaRPr lang="en-GB" dirty="0" smtClean="0"/>
          </a:p>
          <a:p>
            <a:r>
              <a:rPr lang="en-GB" dirty="0" smtClean="0"/>
              <a:t>Once </a:t>
            </a:r>
            <a:r>
              <a:rPr lang="en-GB" dirty="0" smtClean="0"/>
              <a:t>an individual enter </a:t>
            </a:r>
            <a:r>
              <a:rPr lang="en-GB" dirty="0"/>
              <a:t>into the FOF </a:t>
            </a:r>
            <a:r>
              <a:rPr lang="en-GB" dirty="0" smtClean="0"/>
              <a:t>mode, the </a:t>
            </a:r>
            <a:r>
              <a:rPr lang="en-GB" dirty="0"/>
              <a:t>basic frequency is diminished and is significantly less.</a:t>
            </a:r>
            <a:endParaRPr lang="en-GB" dirty="0" smtClean="0"/>
          </a:p>
          <a:p>
            <a:r>
              <a:rPr lang="en-GB" dirty="0" smtClean="0"/>
              <a:t>The </a:t>
            </a:r>
            <a:r>
              <a:rPr lang="en-GB" dirty="0"/>
              <a:t>human voice isn’t affected by the changes in the muscle, and there is no sound involved; it is purely a </a:t>
            </a:r>
            <a:r>
              <a:rPr lang="en-GB" b="1" dirty="0"/>
              <a:t>muscle change in response to stress </a:t>
            </a:r>
            <a:r>
              <a:rPr lang="en-GB" dirty="0"/>
              <a:t>that can’t be discerned by our ears but can be </a:t>
            </a:r>
            <a:r>
              <a:rPr lang="en-GB" dirty="0" err="1"/>
              <a:t>analyzed</a:t>
            </a:r>
            <a:r>
              <a:rPr lang="en-GB" dirty="0"/>
              <a:t> by technology when the voice is captured via microphone.   </a:t>
            </a:r>
            <a:endParaRPr lang="en-GB" dirty="0" smtClean="0"/>
          </a:p>
          <a:p>
            <a:r>
              <a:rPr lang="en-US" dirty="0" smtClean="0"/>
              <a:t>Therefore this technology </a:t>
            </a:r>
            <a:r>
              <a:rPr lang="en-US" b="1" dirty="0" smtClean="0"/>
              <a:t>detects micro-tremors in the muscles of a person’s throat and larynx when they speak while relaxed but disappear when speaker experiences stress.</a:t>
            </a:r>
            <a:endParaRPr lang="en-GB" b="1" dirty="0"/>
          </a:p>
          <a:p>
            <a:endParaRPr lang="en-GB" b="1" dirty="0"/>
          </a:p>
        </p:txBody>
      </p:sp>
    </p:spTree>
    <p:extLst>
      <p:ext uri="{BB962C8B-B14F-4D97-AF65-F5344CB8AC3E}">
        <p14:creationId xmlns:p14="http://schemas.microsoft.com/office/powerpoint/2010/main" val="356698022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GB" b="1" dirty="0"/>
              <a:t>How does a Voice Stress Analysis work?</a:t>
            </a:r>
            <a:r>
              <a:rPr lang="en-GB" dirty="0"/>
              <a:t/>
            </a:r>
            <a:br>
              <a:rPr lang="en-GB" dirty="0"/>
            </a:br>
            <a:endParaRPr lang="en-GB" dirty="0"/>
          </a:p>
        </p:txBody>
      </p:sp>
      <p:sp>
        <p:nvSpPr>
          <p:cNvPr id="7" name="Content Placeholder 6"/>
          <p:cNvSpPr>
            <a:spLocks noGrp="1"/>
          </p:cNvSpPr>
          <p:nvPr>
            <p:ph idx="1"/>
          </p:nvPr>
        </p:nvSpPr>
        <p:spPr/>
        <p:txBody>
          <a:bodyPr>
            <a:normAutofit fontScale="92500" lnSpcReduction="10000"/>
          </a:bodyPr>
          <a:lstStyle/>
          <a:p>
            <a:r>
              <a:rPr lang="en-GB" dirty="0" smtClean="0"/>
              <a:t>The </a:t>
            </a:r>
            <a:r>
              <a:rPr lang="en-GB" dirty="0"/>
              <a:t>subject being tested is required to complete a consent form giving permission for the test and stipulates who may view the results</a:t>
            </a:r>
            <a:r>
              <a:rPr lang="en-GB" dirty="0" smtClean="0"/>
              <a:t>.</a:t>
            </a:r>
            <a:r>
              <a:rPr lang="en-GB" dirty="0"/>
              <a:t> </a:t>
            </a:r>
          </a:p>
          <a:p>
            <a:r>
              <a:rPr lang="en-GB" dirty="0"/>
              <a:t>The Voice Stress Analyst must explain the reason for the test together with the process to be followed</a:t>
            </a:r>
            <a:r>
              <a:rPr lang="en-GB" dirty="0" smtClean="0"/>
              <a:t>.</a:t>
            </a:r>
            <a:r>
              <a:rPr lang="en-GB" dirty="0"/>
              <a:t> </a:t>
            </a:r>
          </a:p>
          <a:p>
            <a:r>
              <a:rPr lang="en-GB" dirty="0"/>
              <a:t>It is imperative that the subject understands which questions will be asked and what the relation is to the incident</a:t>
            </a:r>
            <a:r>
              <a:rPr lang="en-GB" dirty="0" smtClean="0"/>
              <a:t>.</a:t>
            </a:r>
            <a:r>
              <a:rPr lang="en-GB" dirty="0"/>
              <a:t> </a:t>
            </a:r>
          </a:p>
          <a:p>
            <a:r>
              <a:rPr lang="en-GB" dirty="0"/>
              <a:t>The subject is asked a range of questions that include control questions</a:t>
            </a:r>
            <a:r>
              <a:rPr lang="en-GB" dirty="0" smtClean="0"/>
              <a:t>.</a:t>
            </a:r>
            <a:r>
              <a:rPr lang="en-GB" dirty="0"/>
              <a:t> </a:t>
            </a:r>
          </a:p>
          <a:p>
            <a:r>
              <a:rPr lang="en-GB" dirty="0"/>
              <a:t>The subject’s natural body behaviour is measured without any physical attachments unlike a polygraph test</a:t>
            </a:r>
            <a:r>
              <a:rPr lang="en-GB" dirty="0" smtClean="0"/>
              <a:t>.</a:t>
            </a:r>
            <a:r>
              <a:rPr lang="en-GB" dirty="0"/>
              <a:t> </a:t>
            </a:r>
          </a:p>
          <a:p>
            <a:r>
              <a:rPr lang="en-GB" dirty="0"/>
              <a:t>Only a qualified analyst may conduct a Voice Stress Analysis.</a:t>
            </a:r>
          </a:p>
          <a:p>
            <a:r>
              <a:rPr lang="en-GB" dirty="0"/>
              <a:t>The natural behaviour of a person, who is experiencing stress, is fight, flight or freeze.  This causes their throat muscles to tighten which has an effect on their vocal cords and is picked up in a person’s voice.</a:t>
            </a:r>
          </a:p>
          <a:p>
            <a:r>
              <a:rPr lang="en-GB" dirty="0"/>
              <a:t>The result to each question asked by the examiner is available immediately.  This may lead the examiner to ask more direct question pertaining to a specific object, person and or situation.</a:t>
            </a:r>
          </a:p>
          <a:p>
            <a:pPr marL="0" indent="0">
              <a:buNone/>
            </a:pPr>
            <a:endParaRPr lang="en-GB" dirty="0"/>
          </a:p>
        </p:txBody>
      </p:sp>
    </p:spTree>
    <p:extLst>
      <p:ext uri="{BB962C8B-B14F-4D97-AF65-F5344CB8AC3E}">
        <p14:creationId xmlns:p14="http://schemas.microsoft.com/office/powerpoint/2010/main" val="48156202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Formulating of Questions to be asked</a:t>
            </a:r>
            <a:r>
              <a:rPr lang="en-GB" dirty="0"/>
              <a:t/>
            </a:r>
            <a:br>
              <a:rPr lang="en-GB" dirty="0"/>
            </a:br>
            <a:endParaRPr lang="en-GB" dirty="0"/>
          </a:p>
        </p:txBody>
      </p:sp>
      <p:sp>
        <p:nvSpPr>
          <p:cNvPr id="3" name="Content Placeholder 2"/>
          <p:cNvSpPr>
            <a:spLocks noGrp="1"/>
          </p:cNvSpPr>
          <p:nvPr>
            <p:ph idx="1"/>
          </p:nvPr>
        </p:nvSpPr>
        <p:spPr>
          <a:xfrm>
            <a:off x="581192" y="2180496"/>
            <a:ext cx="11029616" cy="3924090"/>
          </a:xfrm>
        </p:spPr>
        <p:txBody>
          <a:bodyPr>
            <a:normAutofit fontScale="92500" lnSpcReduction="10000"/>
          </a:bodyPr>
          <a:lstStyle/>
          <a:p>
            <a:r>
              <a:rPr lang="en-GB" dirty="0" smtClean="0"/>
              <a:t>The </a:t>
            </a:r>
            <a:r>
              <a:rPr lang="en-GB" dirty="0"/>
              <a:t>outcome of the voice Stress Analysis needs to be carefully considered prior conducting the test. </a:t>
            </a:r>
            <a:r>
              <a:rPr lang="en-GB" dirty="0" smtClean="0"/>
              <a:t>Therefore </a:t>
            </a:r>
            <a:r>
              <a:rPr lang="en-GB" dirty="0"/>
              <a:t>the questions have to be carefully formulated and have to be event, incident and or subject specific.</a:t>
            </a:r>
          </a:p>
          <a:p>
            <a:r>
              <a:rPr lang="en-GB" dirty="0"/>
              <a:t>It is important to remember that the questions need to be Yes/No questions.</a:t>
            </a:r>
          </a:p>
          <a:p>
            <a:r>
              <a:rPr lang="en-GB" b="1" dirty="0"/>
              <a:t>Relevant questions</a:t>
            </a:r>
            <a:r>
              <a:rPr lang="en-GB" dirty="0"/>
              <a:t>, which were significant for obtaining the information from the object. </a:t>
            </a:r>
            <a:r>
              <a:rPr lang="en-GB" dirty="0" smtClean="0"/>
              <a:t>The </a:t>
            </a:r>
            <a:r>
              <a:rPr lang="en-GB" dirty="0"/>
              <a:t>purpose of those questions was to evoke stress, for example during the speaker’s deceit. </a:t>
            </a:r>
            <a:endParaRPr lang="en-GB" dirty="0" smtClean="0"/>
          </a:p>
          <a:p>
            <a:r>
              <a:rPr lang="en-GB" b="1" dirty="0" smtClean="0"/>
              <a:t>Irrelevant </a:t>
            </a:r>
            <a:r>
              <a:rPr lang="en-GB" b="1" dirty="0"/>
              <a:t>questions </a:t>
            </a:r>
            <a:r>
              <a:rPr lang="en-GB" dirty="0"/>
              <a:t>were used as a buffer between the relevant questions. The purpose of those questions was to introduce some break and the speaker’s relaxation and they were not related to the topic of the discussion. </a:t>
            </a:r>
            <a:endParaRPr lang="en-GB" dirty="0" smtClean="0"/>
          </a:p>
          <a:p>
            <a:r>
              <a:rPr lang="en-GB" b="1" dirty="0" smtClean="0"/>
              <a:t>Control </a:t>
            </a:r>
            <a:r>
              <a:rPr lang="en-GB" b="1" dirty="0"/>
              <a:t>questions </a:t>
            </a:r>
            <a:r>
              <a:rPr lang="en-GB" dirty="0"/>
              <a:t>reveal the truth and their purpose is to demonstrate the comparison to the relevant question. </a:t>
            </a:r>
            <a:endParaRPr lang="en-GB" dirty="0" smtClean="0"/>
          </a:p>
          <a:p>
            <a:r>
              <a:rPr lang="en-GB" dirty="0" smtClean="0"/>
              <a:t>The </a:t>
            </a:r>
            <a:r>
              <a:rPr lang="en-GB" dirty="0"/>
              <a:t>recordings </a:t>
            </a:r>
            <a:r>
              <a:rPr lang="en-GB" dirty="0" smtClean="0"/>
              <a:t>are </a:t>
            </a:r>
            <a:r>
              <a:rPr lang="en-GB" dirty="0"/>
              <a:t>carried out in good acoustic conditions in a quiet room with the dynamic microphone Shure SM 58 SE, the acoustic mixer </a:t>
            </a:r>
            <a:r>
              <a:rPr lang="en-GB" dirty="0" err="1"/>
              <a:t>Behringer</a:t>
            </a:r>
            <a:r>
              <a:rPr lang="en-GB" dirty="0"/>
              <a:t> </a:t>
            </a:r>
            <a:r>
              <a:rPr lang="en-GB" dirty="0" err="1"/>
              <a:t>Eurorack</a:t>
            </a:r>
            <a:r>
              <a:rPr lang="en-GB" dirty="0"/>
              <a:t> MX 802A and the external analogue-digital converter Creative Sound Blaster Audigy 2 NX. </a:t>
            </a:r>
            <a:endParaRPr lang="en-GB" dirty="0" smtClean="0"/>
          </a:p>
          <a:p>
            <a:r>
              <a:rPr lang="en-GB" dirty="0" smtClean="0"/>
              <a:t>The </a:t>
            </a:r>
            <a:r>
              <a:rPr lang="en-GB" dirty="0"/>
              <a:t>signals </a:t>
            </a:r>
            <a:r>
              <a:rPr lang="en-GB" dirty="0" smtClean="0"/>
              <a:t>are </a:t>
            </a:r>
            <a:r>
              <a:rPr lang="en-GB" dirty="0"/>
              <a:t>recorded with the sampling rate of 44,100 samples per second with 16 bit resolution. </a:t>
            </a:r>
          </a:p>
        </p:txBody>
      </p:sp>
    </p:spTree>
    <p:extLst>
      <p:ext uri="{BB962C8B-B14F-4D97-AF65-F5344CB8AC3E}">
        <p14:creationId xmlns:p14="http://schemas.microsoft.com/office/powerpoint/2010/main" val="227771085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The Analysis</a:t>
            </a:r>
            <a:r>
              <a:rPr lang="en-GB" dirty="0"/>
              <a:t/>
            </a:r>
            <a:br>
              <a:rPr lang="en-GB" dirty="0"/>
            </a:br>
            <a:endParaRPr lang="en-GB" dirty="0"/>
          </a:p>
        </p:txBody>
      </p:sp>
      <p:sp>
        <p:nvSpPr>
          <p:cNvPr id="3" name="Content Placeholder 2"/>
          <p:cNvSpPr>
            <a:spLocks noGrp="1"/>
          </p:cNvSpPr>
          <p:nvPr>
            <p:ph idx="1"/>
          </p:nvPr>
        </p:nvSpPr>
        <p:spPr/>
        <p:txBody>
          <a:bodyPr/>
          <a:lstStyle/>
          <a:p>
            <a:r>
              <a:rPr lang="en-GB" dirty="0" smtClean="0"/>
              <a:t>There </a:t>
            </a:r>
            <a:r>
              <a:rPr lang="en-GB" dirty="0"/>
              <a:t>are 4 phases of analysis:</a:t>
            </a:r>
          </a:p>
          <a:p>
            <a:pPr lvl="1"/>
            <a:r>
              <a:rPr lang="en-GB" dirty="0"/>
              <a:t>1</a:t>
            </a:r>
            <a:r>
              <a:rPr lang="en-GB" baseline="30000" dirty="0"/>
              <a:t>st</a:t>
            </a:r>
            <a:r>
              <a:rPr lang="en-GB" dirty="0"/>
              <a:t> Phase       – Calibration of stress levels during the subject’s statement and forming a stress “base line”. This indicates the subject’s natural level of stress before the monitoring of voice patterns;</a:t>
            </a:r>
          </a:p>
          <a:p>
            <a:pPr lvl="1"/>
            <a:r>
              <a:rPr lang="en-GB" dirty="0"/>
              <a:t>2</a:t>
            </a:r>
            <a:r>
              <a:rPr lang="en-GB" baseline="30000" dirty="0"/>
              <a:t>nd</a:t>
            </a:r>
            <a:r>
              <a:rPr lang="en-GB" dirty="0"/>
              <a:t> Phase      – Pre Examination of voice patterns;</a:t>
            </a:r>
          </a:p>
          <a:p>
            <a:pPr lvl="1"/>
            <a:r>
              <a:rPr lang="en-GB" dirty="0"/>
              <a:t>3</a:t>
            </a:r>
            <a:r>
              <a:rPr lang="en-GB" baseline="30000" dirty="0"/>
              <a:t>rd</a:t>
            </a:r>
            <a:r>
              <a:rPr lang="en-GB" dirty="0"/>
              <a:t> Phase       – Examination and analysis of statements and cross questioning; and</a:t>
            </a:r>
          </a:p>
          <a:p>
            <a:pPr lvl="1"/>
            <a:r>
              <a:rPr lang="en-GB" dirty="0"/>
              <a:t>4</a:t>
            </a:r>
            <a:r>
              <a:rPr lang="en-GB" baseline="30000" dirty="0"/>
              <a:t>th</a:t>
            </a:r>
            <a:r>
              <a:rPr lang="en-GB" dirty="0"/>
              <a:t> Phase       – Direct Questions with Yes and No answers.</a:t>
            </a:r>
          </a:p>
          <a:p>
            <a:pPr marL="0" indent="0">
              <a:buNone/>
            </a:pPr>
            <a:r>
              <a:rPr lang="en-GB" b="1" dirty="0"/>
              <a:t> </a:t>
            </a:r>
            <a:endParaRPr lang="en-GB" dirty="0"/>
          </a:p>
          <a:p>
            <a:endParaRPr lang="en-GB" dirty="0"/>
          </a:p>
        </p:txBody>
      </p:sp>
    </p:spTree>
    <p:extLst>
      <p:ext uri="{BB962C8B-B14F-4D97-AF65-F5344CB8AC3E}">
        <p14:creationId xmlns:p14="http://schemas.microsoft.com/office/powerpoint/2010/main" val="387069407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Result Specifications</a:t>
            </a:r>
            <a:r>
              <a:rPr lang="en-GB" dirty="0"/>
              <a:t/>
            </a:r>
            <a:br>
              <a:rPr lang="en-GB" dirty="0"/>
            </a:br>
            <a:endParaRPr lang="en-GB" dirty="0"/>
          </a:p>
        </p:txBody>
      </p:sp>
      <p:sp>
        <p:nvSpPr>
          <p:cNvPr id="3" name="Content Placeholder 2"/>
          <p:cNvSpPr>
            <a:spLocks noGrp="1"/>
          </p:cNvSpPr>
          <p:nvPr>
            <p:ph idx="1"/>
          </p:nvPr>
        </p:nvSpPr>
        <p:spPr/>
        <p:txBody>
          <a:bodyPr>
            <a:normAutofit/>
          </a:bodyPr>
          <a:lstStyle/>
          <a:p>
            <a:r>
              <a:rPr lang="en-GB" dirty="0" smtClean="0"/>
              <a:t>The </a:t>
            </a:r>
            <a:r>
              <a:rPr lang="en-GB" dirty="0"/>
              <a:t>results indicate which questions were asked, and if the answers </a:t>
            </a:r>
            <a:r>
              <a:rPr lang="en-GB" dirty="0" smtClean="0"/>
              <a:t>are </a:t>
            </a:r>
            <a:r>
              <a:rPr lang="en-GB" dirty="0"/>
              <a:t>true reflection of events based on the reaction of a subjects voice.</a:t>
            </a:r>
          </a:p>
          <a:p>
            <a:r>
              <a:rPr lang="en-GB" dirty="0" smtClean="0"/>
              <a:t>Results </a:t>
            </a:r>
            <a:r>
              <a:rPr lang="en-GB" dirty="0"/>
              <a:t>can be as follows:</a:t>
            </a:r>
          </a:p>
          <a:p>
            <a:pPr lvl="1"/>
            <a:r>
              <a:rPr lang="en-GB" dirty="0" smtClean="0"/>
              <a:t>Deception </a:t>
            </a:r>
            <a:r>
              <a:rPr lang="en-GB" dirty="0"/>
              <a:t>– Subject is NOT telling the truth;</a:t>
            </a:r>
          </a:p>
          <a:p>
            <a:pPr lvl="1"/>
            <a:r>
              <a:rPr lang="en-GB" dirty="0"/>
              <a:t>No </a:t>
            </a:r>
            <a:r>
              <a:rPr lang="en-GB" dirty="0" smtClean="0"/>
              <a:t>deception </a:t>
            </a:r>
            <a:r>
              <a:rPr lang="en-GB" dirty="0"/>
              <a:t>– Subject IS telling the truth;</a:t>
            </a:r>
          </a:p>
          <a:p>
            <a:pPr lvl="1"/>
            <a:r>
              <a:rPr lang="en-GB" dirty="0" smtClean="0"/>
              <a:t>Subject </a:t>
            </a:r>
            <a:r>
              <a:rPr lang="en-GB" dirty="0"/>
              <a:t>not sure </a:t>
            </a:r>
            <a:r>
              <a:rPr lang="en-GB" dirty="0" smtClean="0"/>
              <a:t>- Subject </a:t>
            </a:r>
            <a:r>
              <a:rPr lang="en-GB" dirty="0"/>
              <a:t>is confused;</a:t>
            </a:r>
          </a:p>
          <a:p>
            <a:endParaRPr lang="en-GB" dirty="0"/>
          </a:p>
        </p:txBody>
      </p:sp>
    </p:spTree>
    <p:extLst>
      <p:ext uri="{BB962C8B-B14F-4D97-AF65-F5344CB8AC3E}">
        <p14:creationId xmlns:p14="http://schemas.microsoft.com/office/powerpoint/2010/main" val="1562019159"/>
      </p:ext>
    </p:extLst>
  </p:cSld>
  <p:clrMapOvr>
    <a:masterClrMapping/>
  </p:clrMapOvr>
  <p:timing>
    <p:tnLst>
      <p:par>
        <p:cTn id="1" dur="indefinite" restart="never" nodeType="tmRoot"/>
      </p:par>
    </p:tnLst>
  </p:timing>
</p:sld>
</file>

<file path=ppt/theme/theme1.xml><?xml version="1.0" encoding="utf-8"?>
<a:theme xmlns:a="http://schemas.openxmlformats.org/drawingml/2006/main" name="Dividend">
  <a:themeElements>
    <a:clrScheme name="Dividend">
      <a:dk1>
        <a:sysClr val="windowText" lastClr="000000"/>
      </a:dk1>
      <a:lt1>
        <a:sysClr val="window" lastClr="FFFFFF"/>
      </a:lt1>
      <a:dk2>
        <a:srgbClr val="3D3D3D"/>
      </a:dk2>
      <a:lt2>
        <a:srgbClr val="EBEBEB"/>
      </a:lt2>
      <a:accent1>
        <a:srgbClr val="4D1434"/>
      </a:accent1>
      <a:accent2>
        <a:srgbClr val="903163"/>
      </a:accent2>
      <a:accent3>
        <a:srgbClr val="B2324B"/>
      </a:accent3>
      <a:accent4>
        <a:srgbClr val="969FA7"/>
      </a:accent4>
      <a:accent5>
        <a:srgbClr val="66B1CE"/>
      </a:accent5>
      <a:accent6>
        <a:srgbClr val="40619D"/>
      </a:accent6>
      <a:hlink>
        <a:srgbClr val="828282"/>
      </a:hlink>
      <a:folHlink>
        <a:srgbClr val="A5A5A5"/>
      </a:folHlink>
    </a:clrScheme>
    <a:fontScheme name="Dividend">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ividend">
      <a:fillStyleLst>
        <a:solidFill>
          <a:schemeClr val="phClr"/>
        </a:solidFill>
        <a:gradFill rotWithShape="1">
          <a:gsLst>
            <a:gs pos="0">
              <a:schemeClr val="phClr">
                <a:tint val="68000"/>
                <a:alpha val="90000"/>
                <a:lumMod val="100000"/>
              </a:schemeClr>
            </a:gs>
            <a:gs pos="100000">
              <a:schemeClr val="phClr">
                <a:tint val="90000"/>
                <a:lumMod val="95000"/>
              </a:schemeClr>
            </a:gs>
          </a:gsLst>
          <a:lin ang="5400000" scaled="1"/>
        </a:gradFill>
        <a:gradFill rotWithShape="1">
          <a:gsLst>
            <a:gs pos="0">
              <a:schemeClr val="phClr">
                <a:tint val="98000"/>
                <a:lumMod val="110000"/>
              </a:schemeClr>
            </a:gs>
            <a:gs pos="84000">
              <a:schemeClr val="phClr">
                <a:shade val="90000"/>
                <a:lumMod val="88000"/>
              </a:schemeClr>
            </a:gs>
          </a:gsLst>
          <a:lin ang="5400000" scaled="0"/>
        </a:gradFill>
      </a:fillStyleLst>
      <a:lnStyleLst>
        <a:ln w="12700" cap="rnd" cmpd="sng" algn="ctr">
          <a:solidFill>
            <a:schemeClr val="phClr">
              <a:lumMod val="90000"/>
            </a:schemeClr>
          </a:solidFill>
          <a:prstDash val="solid"/>
        </a:ln>
        <a:ln w="22225"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55000"/>
              </a:srgbClr>
            </a:outerShdw>
          </a:effectLst>
        </a:effectStyle>
        <a:effectStyle>
          <a:effectLst>
            <a:outerShdw blurRad="88900" dist="38100" dir="5040000" rotWithShape="0">
              <a:srgbClr val="000000">
                <a:alpha val="60000"/>
              </a:srgbClr>
            </a:outerShdw>
          </a:effectLst>
          <a:scene3d>
            <a:camera prst="orthographicFront">
              <a:rot lat="0" lon="0" rev="0"/>
            </a:camera>
            <a:lightRig rig="threePt" dir="tl">
              <a:rot lat="0" lon="0" rev="1200000"/>
            </a:lightRig>
          </a:scene3d>
          <a:sp3d>
            <a:bevelT w="38100" h="50800"/>
          </a:sp3d>
        </a:effectStyle>
      </a:effectStyleLst>
      <a:bgFillStyleLst>
        <a:solidFill>
          <a:schemeClr val="phClr"/>
        </a:solidFill>
        <a:gradFill rotWithShape="1">
          <a:gsLst>
            <a:gs pos="0">
              <a:schemeClr val="phClr">
                <a:tint val="90000"/>
                <a:lumMod val="110000"/>
              </a:schemeClr>
            </a:gs>
            <a:gs pos="88000">
              <a:schemeClr val="phClr">
                <a:shade val="94000"/>
                <a:satMod val="110000"/>
                <a:lumMod val="88000"/>
              </a:schemeClr>
            </a:gs>
          </a:gsLst>
          <a:lin ang="5400000" scaled="0"/>
        </a:gradFill>
        <a:gradFill rotWithShape="1">
          <a:gsLst>
            <a:gs pos="0">
              <a:schemeClr val="phClr">
                <a:tint val="90000"/>
                <a:lumMod val="110000"/>
              </a:schemeClr>
            </a:gs>
            <a:gs pos="100000">
              <a:schemeClr val="phClr">
                <a:shade val="98000"/>
                <a:satMod val="110000"/>
                <a:lumMod val="8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Dividend" id="{9697A71B-4AB7-4A1A-BD5B-BB2D22835B57}" vid="{C21699FF-00E4-43C8-BBCC-D7E5536C3717}"/>
    </a:ext>
  </a:extLst>
</a:theme>
</file>

<file path=docProps/app.xml><?xml version="1.0" encoding="utf-8"?>
<Properties xmlns="http://schemas.openxmlformats.org/officeDocument/2006/extended-properties" xmlns:vt="http://schemas.openxmlformats.org/officeDocument/2006/docPropsVTypes">
  <Template>TM03457464[[fn=Dividend]]</Template>
  <TotalTime>299</TotalTime>
  <Words>816</Words>
  <Application>Microsoft Office PowerPoint</Application>
  <PresentationFormat>Widescreen</PresentationFormat>
  <Paragraphs>62</Paragraphs>
  <Slides>11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11</vt:i4>
      </vt:variant>
    </vt:vector>
  </HeadingPairs>
  <TitlesOfParts>
    <vt:vector size="14" baseType="lpstr">
      <vt:lpstr>Gill Sans MT</vt:lpstr>
      <vt:lpstr>Wingdings 2</vt:lpstr>
      <vt:lpstr>Dividend</vt:lpstr>
      <vt:lpstr>Tools for detection of deception – voice stress analyzer</vt:lpstr>
      <vt:lpstr>Introduction</vt:lpstr>
      <vt:lpstr>History</vt:lpstr>
      <vt:lpstr>PowerPoint Presentation</vt:lpstr>
      <vt:lpstr>Principle</vt:lpstr>
      <vt:lpstr>How does a Voice Stress Analysis work? </vt:lpstr>
      <vt:lpstr>Formulating of Questions to be asked </vt:lpstr>
      <vt:lpstr>The Analysis </vt:lpstr>
      <vt:lpstr>Result Specifications </vt:lpstr>
      <vt:lpstr>Advantages</vt:lpstr>
      <vt:lpstr>disadvantages</vt:lpstr>
    </vt:vector>
  </TitlesOfParts>
  <Company>Hewlett-Packard</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Tools for detection of deception – voice stress analyzer</dc:title>
  <dc:creator>Shruti Rajwar</dc:creator>
  <cp:lastModifiedBy>Shruti Rajwar</cp:lastModifiedBy>
  <cp:revision>13</cp:revision>
  <dcterms:created xsi:type="dcterms:W3CDTF">2020-03-26T04:50:33Z</dcterms:created>
  <dcterms:modified xsi:type="dcterms:W3CDTF">2021-07-13T10:03:58Z</dcterms:modified>
</cp:coreProperties>
</file>