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3" r:id="rId8"/>
    <p:sldId id="264" r:id="rId9"/>
    <p:sldId id="265" r:id="rId10"/>
    <p:sldId id="266" r:id="rId11"/>
    <p:sldId id="268"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2295-317F-8B76-D8CC-7DC7237CC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3FBE2A3-01AD-436D-141C-BA265C988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53AEBEF-E8FD-9351-4125-69B8DE84B2FC}"/>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5" name="Footer Placeholder 4">
            <a:extLst>
              <a:ext uri="{FF2B5EF4-FFF2-40B4-BE49-F238E27FC236}">
                <a16:creationId xmlns:a16="http://schemas.microsoft.com/office/drawing/2014/main" id="{BCF24831-4029-22D4-9D15-8F7B3B1FC9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A715E6E-1621-605C-5837-74579E9E047F}"/>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376216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063-99B4-88D2-AB37-CCDE1F81E11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598874-BBCE-ACE9-5040-B9D4C12DA0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F90868B-0E54-E68B-FA0A-E1AC7ABC0996}"/>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5" name="Footer Placeholder 4">
            <a:extLst>
              <a:ext uri="{FF2B5EF4-FFF2-40B4-BE49-F238E27FC236}">
                <a16:creationId xmlns:a16="http://schemas.microsoft.com/office/drawing/2014/main" id="{201E699E-A021-D9BF-B6DC-DF78AF8425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87195B-F226-DA81-10D7-20B2BC47027F}"/>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227991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0FB311-B4C2-522B-31EF-4AED5F1FCC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FA419F7-CBA6-0FC4-677B-B2B565C76C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CC6A176-2E29-0CA1-60D0-DCB1B0B21CA0}"/>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5" name="Footer Placeholder 4">
            <a:extLst>
              <a:ext uri="{FF2B5EF4-FFF2-40B4-BE49-F238E27FC236}">
                <a16:creationId xmlns:a16="http://schemas.microsoft.com/office/drawing/2014/main" id="{E4D93DEE-72B9-5785-1DE3-6E36B8F11CE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A76E35-0DBA-5F1B-5C26-51874AF3134A}"/>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213629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C416E-F4EF-A240-F67E-D6744122247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E9105ED-6E96-1F11-A960-B01664CB30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1A19A25-7BE5-8429-D53A-9D8A0554E277}"/>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5" name="Footer Placeholder 4">
            <a:extLst>
              <a:ext uri="{FF2B5EF4-FFF2-40B4-BE49-F238E27FC236}">
                <a16:creationId xmlns:a16="http://schemas.microsoft.com/office/drawing/2014/main" id="{5BEC2AF3-86B3-6CDE-FE48-E9CF04AB02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AC4941-7D67-98B3-7807-6E1C613C7114}"/>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195973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0936-0076-70F1-6346-388917AE55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86DFE8F-3F16-F52A-4B0C-3B746D8576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8FDBA-5986-0E22-4FEA-8C2060FF290E}"/>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5" name="Footer Placeholder 4">
            <a:extLst>
              <a:ext uri="{FF2B5EF4-FFF2-40B4-BE49-F238E27FC236}">
                <a16:creationId xmlns:a16="http://schemas.microsoft.com/office/drawing/2014/main" id="{101DF573-42E0-CB8D-30C0-0EED79B683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99AD2D-C465-6E91-C069-E16814AA7EB0}"/>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239271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B51D-3524-A719-F2D6-2D2DD089CB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A6C54CF-0007-A879-E080-C3A3DC52DC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2EC0114-20A6-371D-E3ED-981024234E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D0CA42E-C2D1-D3B8-55F8-E23DAE58530A}"/>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6" name="Footer Placeholder 5">
            <a:extLst>
              <a:ext uri="{FF2B5EF4-FFF2-40B4-BE49-F238E27FC236}">
                <a16:creationId xmlns:a16="http://schemas.microsoft.com/office/drawing/2014/main" id="{F8822DCF-3D37-173E-C53A-A20C24671D7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5A0FD05-AC8A-BF19-1236-7550DA9745A4}"/>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353463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FE54-F17E-5EBA-B795-48CCC7516E1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231544-E177-39CA-41D1-F41A515F91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21FEB3-06AC-F236-A07E-211DD85D7E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1EB54D5-528A-B651-E7D8-A72D5DB371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F450B6-9444-1B9B-F32A-36CDB8D4E3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3D0CD3C-79BB-5184-EC64-1DAFF3BB5861}"/>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8" name="Footer Placeholder 7">
            <a:extLst>
              <a:ext uri="{FF2B5EF4-FFF2-40B4-BE49-F238E27FC236}">
                <a16:creationId xmlns:a16="http://schemas.microsoft.com/office/drawing/2014/main" id="{A10628BB-4C10-ED46-29C0-25B06389206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4A68EF1-EAEA-DDCB-D9C7-14DE87B818B7}"/>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82374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73211-1519-965E-25CE-3BC08350E41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93DFCF6-A681-8865-9089-C247B86A7A57}"/>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4" name="Footer Placeholder 3">
            <a:extLst>
              <a:ext uri="{FF2B5EF4-FFF2-40B4-BE49-F238E27FC236}">
                <a16:creationId xmlns:a16="http://schemas.microsoft.com/office/drawing/2014/main" id="{9A4F7F70-2B66-D15F-1634-F1F4F744CA9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139A740-E4C6-20C2-4FFF-0DDEFAD0307A}"/>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131287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F03287-32C3-B20D-66C8-E319A60A6948}"/>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3" name="Footer Placeholder 2">
            <a:extLst>
              <a:ext uri="{FF2B5EF4-FFF2-40B4-BE49-F238E27FC236}">
                <a16:creationId xmlns:a16="http://schemas.microsoft.com/office/drawing/2014/main" id="{2C74B177-A360-5DA7-C021-9A5E4AC5380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6B588F0-2C40-4F29-56EF-95D79F3A1B1C}"/>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65877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F4604-C2F6-498F-D5AF-C74F7F81F2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D08936D-9AB2-FE06-414D-D8479D31F9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9270255-508B-C415-E13C-0FC96CEA8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3F8F40-5FAE-1A19-65BD-AACEAC47DA0C}"/>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6" name="Footer Placeholder 5">
            <a:extLst>
              <a:ext uri="{FF2B5EF4-FFF2-40B4-BE49-F238E27FC236}">
                <a16:creationId xmlns:a16="http://schemas.microsoft.com/office/drawing/2014/main" id="{CFFA6B01-64A9-67FF-4254-32FC5CE69A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434E387-C3F9-76FE-0104-F162A8B1A3A5}"/>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424164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1D1F-F102-70F2-A529-6693462008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5A99B37-BA48-C669-82BF-55FBE03DB7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1116D18-305C-63B1-8E36-80709D9A2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BDD27F-B1ED-D923-1198-88E0B0D95CCE}"/>
              </a:ext>
            </a:extLst>
          </p:cNvPr>
          <p:cNvSpPr>
            <a:spLocks noGrp="1"/>
          </p:cNvSpPr>
          <p:nvPr>
            <p:ph type="dt" sz="half" idx="10"/>
          </p:nvPr>
        </p:nvSpPr>
        <p:spPr/>
        <p:txBody>
          <a:bodyPr/>
          <a:lstStyle/>
          <a:p>
            <a:fld id="{E429A3D6-8D13-480C-98CD-A23AAB7EAE2C}" type="datetimeFigureOut">
              <a:rPr lang="en-IN" smtClean="0"/>
              <a:t>15-09-2022</a:t>
            </a:fld>
            <a:endParaRPr lang="en-IN"/>
          </a:p>
        </p:txBody>
      </p:sp>
      <p:sp>
        <p:nvSpPr>
          <p:cNvPr id="6" name="Footer Placeholder 5">
            <a:extLst>
              <a:ext uri="{FF2B5EF4-FFF2-40B4-BE49-F238E27FC236}">
                <a16:creationId xmlns:a16="http://schemas.microsoft.com/office/drawing/2014/main" id="{7F68C320-5570-E95B-C508-45659710EC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26B4635-6F0C-FFCA-3174-CDCA32BD64BF}"/>
              </a:ext>
            </a:extLst>
          </p:cNvPr>
          <p:cNvSpPr>
            <a:spLocks noGrp="1"/>
          </p:cNvSpPr>
          <p:nvPr>
            <p:ph type="sldNum" sz="quarter" idx="12"/>
          </p:nvPr>
        </p:nvSpPr>
        <p:spPr/>
        <p:txBody>
          <a:bodyPr/>
          <a:lstStyle/>
          <a:p>
            <a:fld id="{93E3AF95-BCEB-4817-BADA-D7B0CE8E1B9B}" type="slidenum">
              <a:rPr lang="en-IN" smtClean="0"/>
              <a:t>‹#›</a:t>
            </a:fld>
            <a:endParaRPr lang="en-IN"/>
          </a:p>
        </p:txBody>
      </p:sp>
    </p:spTree>
    <p:extLst>
      <p:ext uri="{BB962C8B-B14F-4D97-AF65-F5344CB8AC3E}">
        <p14:creationId xmlns:p14="http://schemas.microsoft.com/office/powerpoint/2010/main" val="176783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26238-99CB-C590-6D15-594E3A9ADF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AE017C5-7F47-8218-E0B4-8ACA9CCD98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200FE8-3D90-BA66-7066-CF0E9F53C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A3D6-8D13-480C-98CD-A23AAB7EAE2C}" type="datetimeFigureOut">
              <a:rPr lang="en-IN" smtClean="0"/>
              <a:t>15-09-2022</a:t>
            </a:fld>
            <a:endParaRPr lang="en-IN"/>
          </a:p>
        </p:txBody>
      </p:sp>
      <p:sp>
        <p:nvSpPr>
          <p:cNvPr id="5" name="Footer Placeholder 4">
            <a:extLst>
              <a:ext uri="{FF2B5EF4-FFF2-40B4-BE49-F238E27FC236}">
                <a16:creationId xmlns:a16="http://schemas.microsoft.com/office/drawing/2014/main" id="{A5B86D40-2AB4-F1DA-63A4-5A1859B646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46E84C8-04C2-64B8-3E83-39D0631E3D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3AF95-BCEB-4817-BADA-D7B0CE8E1B9B}" type="slidenum">
              <a:rPr lang="en-IN" smtClean="0"/>
              <a:t>‹#›</a:t>
            </a:fld>
            <a:endParaRPr lang="en-IN"/>
          </a:p>
        </p:txBody>
      </p:sp>
    </p:spTree>
    <p:extLst>
      <p:ext uri="{BB962C8B-B14F-4D97-AF65-F5344CB8AC3E}">
        <p14:creationId xmlns:p14="http://schemas.microsoft.com/office/powerpoint/2010/main" val="725253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Cohesin"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3A67F1F-5430-2321-2709-C49EC7F3BAF6}"/>
              </a:ext>
            </a:extLst>
          </p:cNvPr>
          <p:cNvSpPr txBox="1"/>
          <p:nvPr/>
        </p:nvSpPr>
        <p:spPr>
          <a:xfrm>
            <a:off x="2906486" y="1632857"/>
            <a:ext cx="5529943" cy="523220"/>
          </a:xfrm>
          <a:prstGeom prst="rect">
            <a:avLst/>
          </a:prstGeom>
          <a:noFill/>
        </p:spPr>
        <p:txBody>
          <a:bodyPr wrap="square" rtlCol="0">
            <a:spAutoFit/>
          </a:bodyPr>
          <a:lstStyle/>
          <a:p>
            <a:r>
              <a:rPr lang="en-IN" sz="2800" b="1" dirty="0">
                <a:latin typeface="Times New Roman" panose="02020603050405020304" pitchFamily="18" charset="0"/>
                <a:cs typeface="Times New Roman" panose="02020603050405020304" pitchFamily="18" charset="0"/>
              </a:rPr>
              <a:t>Module –II, Cell cycle regulators</a:t>
            </a:r>
          </a:p>
        </p:txBody>
      </p:sp>
    </p:spTree>
    <p:extLst>
      <p:ext uri="{BB962C8B-B14F-4D97-AF65-F5344CB8AC3E}">
        <p14:creationId xmlns:p14="http://schemas.microsoft.com/office/powerpoint/2010/main" val="2945109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BF4ADF-F6E4-8A88-F8B8-6241F99BD4F7}"/>
              </a:ext>
            </a:extLst>
          </p:cNvPr>
          <p:cNvSpPr txBox="1"/>
          <p:nvPr/>
        </p:nvSpPr>
        <p:spPr>
          <a:xfrm>
            <a:off x="152400" y="428178"/>
            <a:ext cx="11506200" cy="6001643"/>
          </a:xfrm>
          <a:prstGeom prst="rect">
            <a:avLst/>
          </a:prstGeom>
          <a:noFill/>
        </p:spPr>
        <p:txBody>
          <a:bodyPr wrap="square">
            <a:spAutoFit/>
          </a:bodyPr>
          <a:lstStyle/>
          <a:p>
            <a:pPr marL="342900" indent="-342900" algn="l">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Cyclins regulate the cell cycle only when they are tightly bound to Cyclin dependent kinase ( </a:t>
            </a:r>
            <a:r>
              <a:rPr lang="en-US" sz="2400" b="0" i="0" dirty="0" err="1">
                <a:solidFill>
                  <a:srgbClr val="373D3F"/>
                </a:solidFill>
                <a:effectLst/>
                <a:latin typeface="Times New Roman" panose="02020603050405020304" pitchFamily="18" charset="0"/>
                <a:cs typeface="Times New Roman" panose="02020603050405020304" pitchFamily="18" charset="0"/>
              </a:rPr>
              <a:t>Cdks</a:t>
            </a:r>
            <a:r>
              <a:rPr lang="en-US" sz="2400" b="0" i="0" dirty="0">
                <a:solidFill>
                  <a:srgbClr val="373D3F"/>
                </a:solidFill>
                <a:effectLst/>
                <a:latin typeface="Times New Roman" panose="02020603050405020304" pitchFamily="18" charset="0"/>
                <a:cs typeface="Times New Roman" panose="02020603050405020304" pitchFamily="18" charset="0"/>
              </a:rPr>
              <a:t>). </a:t>
            </a:r>
            <a:r>
              <a:rPr lang="en-US" sz="2400" b="0" i="0" dirty="0" err="1">
                <a:solidFill>
                  <a:srgbClr val="373D3F"/>
                </a:solidFill>
                <a:effectLst/>
                <a:latin typeface="Times New Roman" panose="02020603050405020304" pitchFamily="18" charset="0"/>
                <a:cs typeface="Times New Roman" panose="02020603050405020304" pitchFamily="18" charset="0"/>
              </a:rPr>
              <a:t>Cdks</a:t>
            </a:r>
            <a:r>
              <a:rPr lang="en-US" sz="2400" b="0" i="0" dirty="0">
                <a:solidFill>
                  <a:srgbClr val="373D3F"/>
                </a:solidFill>
                <a:effectLst/>
                <a:latin typeface="Times New Roman" panose="02020603050405020304" pitchFamily="18" charset="0"/>
                <a:cs typeface="Times New Roman" panose="02020603050405020304" pitchFamily="18" charset="0"/>
              </a:rPr>
              <a:t> are protein kinases.</a:t>
            </a:r>
          </a:p>
          <a:p>
            <a:pPr marL="342900" indent="-342900" algn="l">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To be fully active, the </a:t>
            </a:r>
            <a:r>
              <a:rPr lang="en-US" sz="2400" b="0" i="0" dirty="0" err="1">
                <a:solidFill>
                  <a:srgbClr val="373D3F"/>
                </a:solidFill>
                <a:effectLst/>
                <a:latin typeface="Times New Roman" panose="02020603050405020304" pitchFamily="18" charset="0"/>
                <a:cs typeface="Times New Roman" panose="02020603050405020304" pitchFamily="18" charset="0"/>
              </a:rPr>
              <a:t>Cdk</a:t>
            </a:r>
            <a:r>
              <a:rPr lang="en-US" sz="2400" b="0" i="0" dirty="0">
                <a:solidFill>
                  <a:srgbClr val="373D3F"/>
                </a:solidFill>
                <a:effectLst/>
                <a:latin typeface="Times New Roman" panose="02020603050405020304" pitchFamily="18" charset="0"/>
                <a:cs typeface="Times New Roman" panose="02020603050405020304" pitchFamily="18" charset="0"/>
              </a:rPr>
              <a:t>/cyclin complex must also be phosphorylated in specific locations.</a:t>
            </a:r>
          </a:p>
          <a:p>
            <a:pPr marL="342900" indent="-342900" algn="l">
              <a:buFont typeface="Arial" panose="020B0604020202020204" pitchFamily="34" charset="0"/>
              <a:buChar char="•"/>
            </a:pPr>
            <a:r>
              <a:rPr lang="en-US" sz="2400" b="0" i="0" dirty="0" err="1">
                <a:solidFill>
                  <a:srgbClr val="373D3F"/>
                </a:solidFill>
                <a:effectLst/>
                <a:latin typeface="Times New Roman" panose="02020603050405020304" pitchFamily="18" charset="0"/>
                <a:cs typeface="Times New Roman" panose="02020603050405020304" pitchFamily="18" charset="0"/>
              </a:rPr>
              <a:t>Cdks</a:t>
            </a:r>
            <a:r>
              <a:rPr lang="en-US" sz="2400" b="0" i="0" dirty="0">
                <a:solidFill>
                  <a:srgbClr val="373D3F"/>
                </a:solidFill>
                <a:effectLst/>
                <a:latin typeface="Times New Roman" panose="02020603050405020304" pitchFamily="18" charset="0"/>
                <a:cs typeface="Times New Roman" panose="02020603050405020304" pitchFamily="18" charset="0"/>
              </a:rPr>
              <a:t> are enzymes that phosphorylate other proteins.</a:t>
            </a:r>
          </a:p>
          <a:p>
            <a:pPr marL="342900" indent="-342900" algn="just">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 Phosphorylation activates the protein by changing its shape. </a:t>
            </a:r>
          </a:p>
          <a:p>
            <a:pPr marL="342900" indent="-342900" algn="just">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The proteins phosphorylated by </a:t>
            </a:r>
            <a:r>
              <a:rPr lang="en-US" sz="2400" b="0" i="0" dirty="0" err="1">
                <a:solidFill>
                  <a:srgbClr val="373D3F"/>
                </a:solidFill>
                <a:effectLst/>
                <a:latin typeface="Times New Roman" panose="02020603050405020304" pitchFamily="18" charset="0"/>
                <a:cs typeface="Times New Roman" panose="02020603050405020304" pitchFamily="18" charset="0"/>
              </a:rPr>
              <a:t>Cdks</a:t>
            </a:r>
            <a:r>
              <a:rPr lang="en-US" sz="2400" b="0" i="0" dirty="0">
                <a:solidFill>
                  <a:srgbClr val="373D3F"/>
                </a:solidFill>
                <a:effectLst/>
                <a:latin typeface="Times New Roman" panose="02020603050405020304" pitchFamily="18" charset="0"/>
                <a:cs typeface="Times New Roman" panose="02020603050405020304" pitchFamily="18" charset="0"/>
              </a:rPr>
              <a:t> are involved in advancing the cell to the next phase. The levels of </a:t>
            </a:r>
            <a:r>
              <a:rPr lang="en-US" sz="2400" b="0" i="0" dirty="0" err="1">
                <a:solidFill>
                  <a:srgbClr val="373D3F"/>
                </a:solidFill>
                <a:effectLst/>
                <a:latin typeface="Times New Roman" panose="02020603050405020304" pitchFamily="18" charset="0"/>
                <a:cs typeface="Times New Roman" panose="02020603050405020304" pitchFamily="18" charset="0"/>
              </a:rPr>
              <a:t>Cdk</a:t>
            </a:r>
            <a:r>
              <a:rPr lang="en-US" sz="2400" b="0" i="0" dirty="0">
                <a:solidFill>
                  <a:srgbClr val="373D3F"/>
                </a:solidFill>
                <a:effectLst/>
                <a:latin typeface="Times New Roman" panose="02020603050405020304" pitchFamily="18" charset="0"/>
                <a:cs typeface="Times New Roman" panose="02020603050405020304" pitchFamily="18" charset="0"/>
              </a:rPr>
              <a:t> proteins are relatively stable throughout the cell cycle; however, the concentrations of cyclin fluctuate and determine when </a:t>
            </a:r>
            <a:r>
              <a:rPr lang="en-US" sz="2400" b="0" i="0" dirty="0" err="1">
                <a:solidFill>
                  <a:srgbClr val="373D3F"/>
                </a:solidFill>
                <a:effectLst/>
                <a:latin typeface="Times New Roman" panose="02020603050405020304" pitchFamily="18" charset="0"/>
                <a:cs typeface="Times New Roman" panose="02020603050405020304" pitchFamily="18" charset="0"/>
              </a:rPr>
              <a:t>Cdk</a:t>
            </a:r>
            <a:r>
              <a:rPr lang="en-US" sz="2400" b="0" i="0" dirty="0">
                <a:solidFill>
                  <a:srgbClr val="373D3F"/>
                </a:solidFill>
                <a:effectLst/>
                <a:latin typeface="Times New Roman" panose="02020603050405020304" pitchFamily="18" charset="0"/>
                <a:cs typeface="Times New Roman" panose="02020603050405020304" pitchFamily="18" charset="0"/>
              </a:rPr>
              <a:t>/cyclin complexes form. </a:t>
            </a:r>
          </a:p>
          <a:p>
            <a:pPr marL="342900" indent="-342900" algn="just">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The different cyclins and </a:t>
            </a:r>
            <a:r>
              <a:rPr lang="en-US" sz="2400" b="0" i="0" dirty="0" err="1">
                <a:solidFill>
                  <a:srgbClr val="373D3F"/>
                </a:solidFill>
                <a:effectLst/>
                <a:latin typeface="Times New Roman" panose="02020603050405020304" pitchFamily="18" charset="0"/>
                <a:cs typeface="Times New Roman" panose="02020603050405020304" pitchFamily="18" charset="0"/>
              </a:rPr>
              <a:t>Cdks</a:t>
            </a:r>
            <a:r>
              <a:rPr lang="en-US" sz="2400" b="0" i="0" dirty="0">
                <a:solidFill>
                  <a:srgbClr val="373D3F"/>
                </a:solidFill>
                <a:effectLst/>
                <a:latin typeface="Times New Roman" panose="02020603050405020304" pitchFamily="18" charset="0"/>
                <a:cs typeface="Times New Roman" panose="02020603050405020304" pitchFamily="18" charset="0"/>
              </a:rPr>
              <a:t> bind at specific points in the cell cycle and thus regulate different checkpoints.</a:t>
            </a:r>
          </a:p>
          <a:p>
            <a:pPr marL="342900" indent="-342900" algn="just">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Cyclin-dependent kinases (</a:t>
            </a:r>
            <a:r>
              <a:rPr lang="en-US" sz="2400" b="0" i="0" dirty="0" err="1">
                <a:solidFill>
                  <a:srgbClr val="373D3F"/>
                </a:solidFill>
                <a:effectLst/>
                <a:latin typeface="Times New Roman" panose="02020603050405020304" pitchFamily="18" charset="0"/>
                <a:cs typeface="Times New Roman" panose="02020603050405020304" pitchFamily="18" charset="0"/>
              </a:rPr>
              <a:t>Cdks</a:t>
            </a:r>
            <a:r>
              <a:rPr lang="en-US" sz="2400" b="0" i="0" dirty="0">
                <a:solidFill>
                  <a:srgbClr val="373D3F"/>
                </a:solidFill>
                <a:effectLst/>
                <a:latin typeface="Times New Roman" panose="02020603050405020304" pitchFamily="18" charset="0"/>
                <a:cs typeface="Times New Roman" panose="02020603050405020304" pitchFamily="18" charset="0"/>
              </a:rPr>
              <a:t>) are protein kinases that, when fully activated, can phosphorylate and thus activate other proteins that advance the cell cycle past a checkpoint.</a:t>
            </a:r>
          </a:p>
          <a:p>
            <a:pPr marL="342900" indent="-342900" algn="just">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 To become fully activated, a </a:t>
            </a:r>
            <a:r>
              <a:rPr lang="en-US" sz="2400" b="0" i="0" dirty="0" err="1">
                <a:solidFill>
                  <a:srgbClr val="373D3F"/>
                </a:solidFill>
                <a:effectLst/>
                <a:latin typeface="Times New Roman" panose="02020603050405020304" pitchFamily="18" charset="0"/>
                <a:cs typeface="Times New Roman" panose="02020603050405020304" pitchFamily="18" charset="0"/>
              </a:rPr>
              <a:t>Cdk</a:t>
            </a:r>
            <a:r>
              <a:rPr lang="en-US" sz="2400" b="0" i="0" dirty="0">
                <a:solidFill>
                  <a:srgbClr val="373D3F"/>
                </a:solidFill>
                <a:effectLst/>
                <a:latin typeface="Times New Roman" panose="02020603050405020304" pitchFamily="18" charset="0"/>
                <a:cs typeface="Times New Roman" panose="02020603050405020304" pitchFamily="18" charset="0"/>
              </a:rPr>
              <a:t> must bind to a cyclin protein and then be phosphorylated by another kinase.</a:t>
            </a:r>
          </a:p>
        </p:txBody>
      </p:sp>
    </p:spTree>
    <p:extLst>
      <p:ext uri="{BB962C8B-B14F-4D97-AF65-F5344CB8AC3E}">
        <p14:creationId xmlns:p14="http://schemas.microsoft.com/office/powerpoint/2010/main" val="3385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D0839B-CD8E-FA81-75DF-348AD74DD2CB}"/>
              </a:ext>
            </a:extLst>
          </p:cNvPr>
          <p:cNvSpPr txBox="1"/>
          <p:nvPr/>
        </p:nvSpPr>
        <p:spPr>
          <a:xfrm>
            <a:off x="122463" y="1224952"/>
            <a:ext cx="11702143" cy="6370975"/>
          </a:xfrm>
          <a:prstGeom prst="rect">
            <a:avLst/>
          </a:prstGeom>
          <a:noFill/>
        </p:spPr>
        <p:txBody>
          <a:bodyPr wrap="square">
            <a:spAutoFit/>
          </a:bodyPr>
          <a:lstStyle/>
          <a:p>
            <a:pPr algn="just"/>
            <a:r>
              <a:rPr lang="en-US" sz="2200" b="0" i="0" dirty="0">
                <a:solidFill>
                  <a:srgbClr val="222222"/>
                </a:solidFill>
                <a:effectLst/>
                <a:latin typeface="Times New Roman" panose="02020603050405020304" pitchFamily="18" charset="0"/>
                <a:cs typeface="Times New Roman" panose="02020603050405020304" pitchFamily="18" charset="0"/>
              </a:rPr>
              <a:t> </a:t>
            </a:r>
            <a:r>
              <a:rPr lang="en-US" sz="2400" b="1" dirty="0" err="1">
                <a:solidFill>
                  <a:srgbClr val="222222"/>
                </a:solidFill>
                <a:latin typeface="Times New Roman" panose="02020603050405020304" pitchFamily="18" charset="0"/>
                <a:cs typeface="Times New Roman" panose="02020603050405020304" pitchFamily="18" charset="0"/>
              </a:rPr>
              <a:t>C</a:t>
            </a:r>
            <a:r>
              <a:rPr lang="en-US" sz="2400" b="1" i="0" dirty="0" err="1">
                <a:solidFill>
                  <a:srgbClr val="222222"/>
                </a:solidFill>
                <a:effectLst/>
                <a:latin typeface="Times New Roman" panose="02020603050405020304" pitchFamily="18" charset="0"/>
                <a:cs typeface="Times New Roman" panose="02020603050405020304" pitchFamily="18" charset="0"/>
              </a:rPr>
              <a:t>ohesin</a:t>
            </a:r>
            <a:r>
              <a:rPr lang="en-US" sz="2400" b="1" i="0" dirty="0">
                <a:solidFill>
                  <a:srgbClr val="222222"/>
                </a:solidFill>
                <a:effectLst/>
                <a:latin typeface="Times New Roman" panose="02020603050405020304" pitchFamily="18" charset="0"/>
                <a:cs typeface="Times New Roman" panose="02020603050405020304" pitchFamily="18" charset="0"/>
              </a:rPr>
              <a:t> and </a:t>
            </a:r>
            <a:r>
              <a:rPr lang="en-US" sz="2400" b="1" i="0" dirty="0" err="1">
                <a:solidFill>
                  <a:srgbClr val="222222"/>
                </a:solidFill>
                <a:effectLst/>
                <a:latin typeface="Times New Roman" panose="02020603050405020304" pitchFamily="18" charset="0"/>
                <a:cs typeface="Times New Roman" panose="02020603050405020304" pitchFamily="18" charset="0"/>
              </a:rPr>
              <a:t>condensin</a:t>
            </a:r>
            <a:r>
              <a:rPr lang="en-US" sz="2400" b="1" i="0" dirty="0">
                <a:solidFill>
                  <a:srgbClr val="222222"/>
                </a:solidFill>
                <a:effectLst/>
                <a:latin typeface="Times New Roman" panose="02020603050405020304" pitchFamily="18" charset="0"/>
                <a:cs typeface="Times New Roman" panose="02020603050405020304" pitchFamily="18" charset="0"/>
              </a:rPr>
              <a:t>  </a:t>
            </a:r>
            <a:r>
              <a:rPr lang="en-US" sz="2400" b="0" i="0" dirty="0">
                <a:solidFill>
                  <a:srgbClr val="222222"/>
                </a:solidFill>
                <a:effectLst/>
                <a:latin typeface="Times New Roman" panose="02020603050405020304" pitchFamily="18" charset="0"/>
                <a:cs typeface="Times New Roman" panose="02020603050405020304" pitchFamily="18" charset="0"/>
              </a:rPr>
              <a:t>have  distinct structure and function and have chromosomal ATPases of the </a:t>
            </a:r>
            <a:r>
              <a:rPr lang="en-US" sz="2400" b="0" i="0" u="sng" dirty="0">
                <a:solidFill>
                  <a:srgbClr val="222222"/>
                </a:solidFill>
                <a:effectLst/>
                <a:latin typeface="Times New Roman" panose="02020603050405020304" pitchFamily="18" charset="0"/>
                <a:cs typeface="Times New Roman" panose="02020603050405020304" pitchFamily="18" charset="0"/>
              </a:rPr>
              <a:t>structural maintenance of chromosomes (SMC) protein family. </a:t>
            </a:r>
          </a:p>
          <a:p>
            <a:pPr algn="just"/>
            <a:r>
              <a:rPr lang="en-US" sz="2400" u="sng" dirty="0" err="1">
                <a:solidFill>
                  <a:srgbClr val="222222"/>
                </a:solidFill>
                <a:latin typeface="Times New Roman" panose="02020603050405020304" pitchFamily="18" charset="0"/>
                <a:cs typeface="Times New Roman" panose="02020603050405020304" pitchFamily="18" charset="0"/>
              </a:rPr>
              <a:t>C</a:t>
            </a:r>
            <a:r>
              <a:rPr lang="en-US" sz="2400" b="0" i="0" u="sng" dirty="0" err="1">
                <a:solidFill>
                  <a:srgbClr val="222222"/>
                </a:solidFill>
                <a:effectLst/>
                <a:latin typeface="Times New Roman" panose="02020603050405020304" pitchFamily="18" charset="0"/>
                <a:cs typeface="Times New Roman" panose="02020603050405020304" pitchFamily="18" charset="0"/>
              </a:rPr>
              <a:t>ohesin</a:t>
            </a:r>
            <a:r>
              <a:rPr lang="en-US" sz="2400" b="0" i="0" dirty="0">
                <a:solidFill>
                  <a:srgbClr val="222222"/>
                </a:solidFill>
                <a:effectLst/>
                <a:latin typeface="Times New Roman" panose="02020603050405020304" pitchFamily="18" charset="0"/>
                <a:cs typeface="Times New Roman" panose="02020603050405020304" pitchFamily="18" charset="0"/>
              </a:rPr>
              <a:t> might encircle </a:t>
            </a:r>
            <a:r>
              <a:rPr lang="en-US" sz="2400" b="0" i="0" u="sng" dirty="0">
                <a:solidFill>
                  <a:srgbClr val="222222"/>
                </a:solidFill>
                <a:effectLst/>
                <a:latin typeface="Times New Roman" panose="02020603050405020304" pitchFamily="18" charset="0"/>
                <a:cs typeface="Times New Roman" panose="02020603050405020304" pitchFamily="18" charset="0"/>
              </a:rPr>
              <a:t>two sister chromatids to promote their cohesion</a:t>
            </a:r>
            <a:r>
              <a:rPr lang="en-US" sz="2400" b="0" i="0" dirty="0">
                <a:solidFill>
                  <a:srgbClr val="222222"/>
                </a:solidFill>
                <a:effectLst/>
                <a:latin typeface="Times New Roman" panose="02020603050405020304" pitchFamily="18" charset="0"/>
                <a:cs typeface="Times New Roman" panose="02020603050405020304" pitchFamily="18" charset="0"/>
              </a:rPr>
              <a:t>, whereas </a:t>
            </a:r>
            <a:r>
              <a:rPr lang="en-US" sz="2400" b="0" i="0" u="sng" dirty="0" err="1">
                <a:solidFill>
                  <a:srgbClr val="222222"/>
                </a:solidFill>
                <a:effectLst/>
                <a:latin typeface="Times New Roman" panose="02020603050405020304" pitchFamily="18" charset="0"/>
                <a:cs typeface="Times New Roman" panose="02020603050405020304" pitchFamily="18" charset="0"/>
              </a:rPr>
              <a:t>condensin</a:t>
            </a:r>
            <a:r>
              <a:rPr lang="en-US" sz="2400" b="0" i="0" u="sng" dirty="0">
                <a:solidFill>
                  <a:srgbClr val="222222"/>
                </a:solidFill>
                <a:effectLst/>
                <a:latin typeface="Times New Roman" panose="02020603050405020304" pitchFamily="18" charset="0"/>
                <a:cs typeface="Times New Roman" panose="02020603050405020304" pitchFamily="18" charset="0"/>
              </a:rPr>
              <a:t> might stabilize supercoiled DNA loops </a:t>
            </a:r>
            <a:r>
              <a:rPr lang="en-US" sz="2400" b="0" i="0" dirty="0">
                <a:solidFill>
                  <a:srgbClr val="222222"/>
                </a:solidFill>
                <a:effectLst/>
                <a:latin typeface="Times New Roman" panose="02020603050405020304" pitchFamily="18" charset="0"/>
                <a:cs typeface="Times New Roman" panose="02020603050405020304" pitchFamily="18" charset="0"/>
              </a:rPr>
              <a:t>on a single chromatid to promote its condensation.</a:t>
            </a:r>
          </a:p>
          <a:p>
            <a:pPr algn="just"/>
            <a:r>
              <a:rPr lang="en-US" sz="2400" b="0" i="0" dirty="0">
                <a:solidFill>
                  <a:srgbClr val="2E2E2E"/>
                </a:solidFill>
                <a:effectLst/>
                <a:latin typeface="Times New Roman" panose="02020603050405020304" pitchFamily="18" charset="0"/>
                <a:cs typeface="Times New Roman" panose="02020603050405020304" pitchFamily="18" charset="0"/>
              </a:rPr>
              <a:t>Before segregation, sister chromatids are held together or “glued” by a multiprotein complex called Cohesion.</a:t>
            </a:r>
          </a:p>
          <a:p>
            <a:pPr algn="just"/>
            <a:r>
              <a:rPr lang="en-US" sz="2400" b="0" i="0" dirty="0">
                <a:solidFill>
                  <a:srgbClr val="222222"/>
                </a:solidFill>
                <a:effectLst/>
                <a:latin typeface="Times New Roman" panose="02020603050405020304" pitchFamily="18" charset="0"/>
                <a:cs typeface="Times New Roman" panose="02020603050405020304" pitchFamily="18" charset="0"/>
              </a:rPr>
              <a:t>The </a:t>
            </a:r>
            <a:r>
              <a:rPr lang="en-US" sz="2400" b="0" i="0" u="sng" dirty="0" err="1">
                <a:solidFill>
                  <a:srgbClr val="222222"/>
                </a:solidFill>
                <a:effectLst/>
                <a:latin typeface="Times New Roman" panose="02020603050405020304" pitchFamily="18" charset="0"/>
                <a:cs typeface="Times New Roman" panose="02020603050405020304" pitchFamily="18" charset="0"/>
              </a:rPr>
              <a:t>cohesin</a:t>
            </a:r>
            <a:r>
              <a:rPr lang="en-US" sz="2400" b="0" i="0" u="sng" dirty="0">
                <a:solidFill>
                  <a:srgbClr val="222222"/>
                </a:solidFill>
                <a:effectLst/>
                <a:latin typeface="Times New Roman" panose="02020603050405020304" pitchFamily="18" charset="0"/>
                <a:cs typeface="Times New Roman" panose="02020603050405020304" pitchFamily="18" charset="0"/>
              </a:rPr>
              <a:t> complex </a:t>
            </a:r>
            <a:r>
              <a:rPr lang="en-US" sz="2400" b="0" i="0" dirty="0">
                <a:solidFill>
                  <a:srgbClr val="222222"/>
                </a:solidFill>
                <a:effectLst/>
                <a:latin typeface="Times New Roman" panose="02020603050405020304" pitchFamily="18" charset="0"/>
                <a:cs typeface="Times New Roman" panose="02020603050405020304" pitchFamily="18" charset="0"/>
              </a:rPr>
              <a:t>ensures that sister chromatids are recognized and properly </a:t>
            </a:r>
            <a:r>
              <a:rPr lang="en-US" sz="2400" b="0" i="0" u="sng" dirty="0">
                <a:solidFill>
                  <a:srgbClr val="222222"/>
                </a:solidFill>
                <a:effectLst/>
                <a:latin typeface="Times New Roman" panose="02020603050405020304" pitchFamily="18" charset="0"/>
                <a:cs typeface="Times New Roman" panose="02020603050405020304" pitchFamily="18" charset="0"/>
              </a:rPr>
              <a:t>aligned during metaphase</a:t>
            </a:r>
            <a:r>
              <a:rPr lang="en-US" sz="2400" b="0" i="0" dirty="0">
                <a:solidFill>
                  <a:srgbClr val="222222"/>
                </a:solidFill>
                <a:effectLst/>
                <a:latin typeface="Times New Roman" panose="02020603050405020304" pitchFamily="18" charset="0"/>
                <a:cs typeface="Times New Roman" panose="02020603050405020304" pitchFamily="18" charset="0"/>
              </a:rPr>
              <a:t>.</a:t>
            </a:r>
          </a:p>
          <a:p>
            <a:pPr algn="just"/>
            <a:r>
              <a:rPr lang="en-US" sz="2400" b="0" i="0" dirty="0">
                <a:solidFill>
                  <a:srgbClr val="222222"/>
                </a:solidFill>
                <a:effectLst/>
                <a:latin typeface="Times New Roman" panose="02020603050405020304" pitchFamily="18" charset="0"/>
                <a:cs typeface="Times New Roman" panose="02020603050405020304" pitchFamily="18" charset="0"/>
              </a:rPr>
              <a:t>Once aligned, segregation happens following proteolytic cleavage of </a:t>
            </a:r>
            <a:r>
              <a:rPr lang="en-US" sz="2400" b="0" i="0" dirty="0" err="1">
                <a:solidFill>
                  <a:srgbClr val="222222"/>
                </a:solidFill>
                <a:effectLst/>
                <a:latin typeface="Times New Roman" panose="02020603050405020304" pitchFamily="18" charset="0"/>
                <a:cs typeface="Times New Roman" panose="02020603050405020304" pitchFamily="18" charset="0"/>
              </a:rPr>
              <a:t>cohesin</a:t>
            </a:r>
            <a:r>
              <a:rPr lang="en-US" sz="2400" b="0" i="0" dirty="0">
                <a:solidFill>
                  <a:srgbClr val="222222"/>
                </a:solidFill>
                <a:effectLst/>
                <a:latin typeface="Times New Roman" panose="02020603050405020304" pitchFamily="18" charset="0"/>
                <a:cs typeface="Times New Roman" panose="02020603050405020304" pitchFamily="18" charset="0"/>
              </a:rPr>
              <a:t> components.</a:t>
            </a:r>
          </a:p>
          <a:p>
            <a:pPr algn="just"/>
            <a:r>
              <a:rPr lang="en-US" sz="2400" b="0" i="0" dirty="0" err="1">
                <a:solidFill>
                  <a:srgbClr val="222222"/>
                </a:solidFill>
                <a:effectLst/>
                <a:latin typeface="Times New Roman" panose="02020603050405020304" pitchFamily="18" charset="0"/>
                <a:cs typeface="Times New Roman" panose="02020603050405020304" pitchFamily="18" charset="0"/>
              </a:rPr>
              <a:t>Cohesin</a:t>
            </a:r>
            <a:r>
              <a:rPr lang="en-US" sz="2400" b="0" i="0" dirty="0">
                <a:solidFill>
                  <a:srgbClr val="222222"/>
                </a:solidFill>
                <a:effectLst/>
                <a:latin typeface="Times New Roman" panose="02020603050405020304" pitchFamily="18" charset="0"/>
                <a:cs typeface="Times New Roman" panose="02020603050405020304" pitchFamily="18" charset="0"/>
              </a:rPr>
              <a:t> is composed of four subunits, </a:t>
            </a:r>
            <a:r>
              <a:rPr lang="en-US" sz="2400" b="0" i="0" u="sng" dirty="0">
                <a:solidFill>
                  <a:srgbClr val="222222"/>
                </a:solidFill>
                <a:effectLst/>
                <a:latin typeface="Times New Roman" panose="02020603050405020304" pitchFamily="18" charset="0"/>
                <a:cs typeface="Times New Roman" panose="02020603050405020304" pitchFamily="18" charset="0"/>
              </a:rPr>
              <a:t>Smc1/3 and Scc1/3. Smc1 and Smc3 </a:t>
            </a:r>
            <a:r>
              <a:rPr lang="en-US" sz="2400" b="0" i="0" dirty="0">
                <a:solidFill>
                  <a:srgbClr val="222222"/>
                </a:solidFill>
                <a:effectLst/>
                <a:latin typeface="Times New Roman" panose="02020603050405020304" pitchFamily="18" charset="0"/>
                <a:cs typeface="Times New Roman" panose="02020603050405020304" pitchFamily="18" charset="0"/>
              </a:rPr>
              <a:t>heterodimerize in a head-to-head, tail-to-tail fashion to form a ring structure in an ATP-dependent manner. </a:t>
            </a:r>
          </a:p>
          <a:p>
            <a:pPr algn="just"/>
            <a:r>
              <a:rPr lang="en-US" sz="2400" b="0" i="0" dirty="0">
                <a:solidFill>
                  <a:srgbClr val="2E2E2E"/>
                </a:solidFill>
                <a:effectLst/>
                <a:latin typeface="Times New Roman" panose="02020603050405020304" pitchFamily="18" charset="0"/>
                <a:cs typeface="Times New Roman" panose="02020603050405020304" pitchFamily="18" charset="0"/>
              </a:rPr>
              <a:t>The </a:t>
            </a:r>
            <a:r>
              <a:rPr lang="en-US" sz="2400" b="0" i="0" u="sng" dirty="0">
                <a:solidFill>
                  <a:srgbClr val="2E2E2E"/>
                </a:solidFill>
                <a:effectLst/>
                <a:latin typeface="Times New Roman" panose="02020603050405020304" pitchFamily="18" charset="0"/>
                <a:cs typeface="Times New Roman" panose="02020603050405020304" pitchFamily="18" charset="0"/>
              </a:rPr>
              <a:t>Scc1 subunit contacts both Smc1 and 3 </a:t>
            </a:r>
            <a:r>
              <a:rPr lang="en-US" sz="2400" b="0" i="0" dirty="0">
                <a:solidFill>
                  <a:srgbClr val="2E2E2E"/>
                </a:solidFill>
                <a:effectLst/>
                <a:latin typeface="Times New Roman" panose="02020603050405020304" pitchFamily="18" charset="0"/>
                <a:cs typeface="Times New Roman" panose="02020603050405020304" pitchFamily="18" charset="0"/>
              </a:rPr>
              <a:t>and likely stabilizes the ring structure. Models suggest that the </a:t>
            </a:r>
            <a:r>
              <a:rPr lang="en-US" sz="2400" b="0" i="0" dirty="0" err="1">
                <a:solidFill>
                  <a:srgbClr val="2E2E2E"/>
                </a:solidFill>
                <a:effectLst/>
                <a:latin typeface="Times New Roman" panose="02020603050405020304" pitchFamily="18" charset="0"/>
                <a:cs typeface="Times New Roman" panose="02020603050405020304" pitchFamily="18" charset="0"/>
              </a:rPr>
              <a:t>cohesin</a:t>
            </a:r>
            <a:r>
              <a:rPr lang="en-US" sz="2400" b="0" i="0" dirty="0">
                <a:solidFill>
                  <a:srgbClr val="2E2E2E"/>
                </a:solidFill>
                <a:effectLst/>
                <a:latin typeface="Times New Roman" panose="02020603050405020304" pitchFamily="18" charset="0"/>
                <a:cs typeface="Times New Roman" panose="02020603050405020304" pitchFamily="18" charset="0"/>
              </a:rPr>
              <a:t> ring has a diameter of approximately 50 nm, which can two sister chromatids. </a:t>
            </a:r>
            <a:r>
              <a:rPr lang="en-US" sz="2400" b="0" i="0" dirty="0" err="1">
                <a:solidFill>
                  <a:srgbClr val="2E2E2E"/>
                </a:solidFill>
                <a:effectLst/>
                <a:latin typeface="Times New Roman" panose="02020603050405020304" pitchFamily="18" charset="0"/>
                <a:cs typeface="Times New Roman" panose="02020603050405020304" pitchFamily="18" charset="0"/>
              </a:rPr>
              <a:t>Cohesin</a:t>
            </a:r>
            <a:r>
              <a:rPr lang="en-US" sz="2400" b="0" i="0" dirty="0">
                <a:solidFill>
                  <a:srgbClr val="2E2E2E"/>
                </a:solidFill>
                <a:effectLst/>
                <a:latin typeface="Times New Roman" panose="02020603050405020304" pitchFamily="18" charset="0"/>
                <a:cs typeface="Times New Roman" panose="02020603050405020304" pitchFamily="18" charset="0"/>
              </a:rPr>
              <a:t> is envisioned to function by binding and encircling DNA, thereby “gluing” sister chromatids together until released.</a:t>
            </a:r>
            <a:endParaRPr lang="en-US" sz="2400" b="0" i="0" dirty="0">
              <a:solidFill>
                <a:srgbClr val="222222"/>
              </a:solidFill>
              <a:effectLst/>
              <a:latin typeface="Times New Roman" panose="02020603050405020304" pitchFamily="18" charset="0"/>
              <a:cs typeface="Times New Roman" panose="02020603050405020304" pitchFamily="18" charset="0"/>
            </a:endParaRPr>
          </a:p>
          <a:p>
            <a:pPr algn="l"/>
            <a:endParaRPr lang="en-US" sz="2400" b="0" i="0" dirty="0">
              <a:solidFill>
                <a:srgbClr val="222222"/>
              </a:solidFill>
              <a:effectLst/>
              <a:latin typeface="Times New Roman" panose="02020603050405020304" pitchFamily="18" charset="0"/>
              <a:cs typeface="Times New Roman" panose="02020603050405020304" pitchFamily="18" charset="0"/>
            </a:endParaRPr>
          </a:p>
          <a:p>
            <a:pPr algn="l"/>
            <a:endParaRPr lang="en-US" sz="2400" dirty="0">
              <a:solidFill>
                <a:srgbClr val="22222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FC0E5B6-99D5-CA0F-A6FB-CF55702E3C46}"/>
              </a:ext>
            </a:extLst>
          </p:cNvPr>
          <p:cNvSpPr txBox="1"/>
          <p:nvPr/>
        </p:nvSpPr>
        <p:spPr>
          <a:xfrm>
            <a:off x="122463" y="0"/>
            <a:ext cx="11947072" cy="1477328"/>
          </a:xfrm>
          <a:prstGeom prst="rect">
            <a:avLst/>
          </a:prstGeom>
          <a:noFill/>
        </p:spPr>
        <p:txBody>
          <a:bodyPr wrap="square">
            <a:spAutoFit/>
          </a:bodyPr>
          <a:lstStyle/>
          <a:p>
            <a:r>
              <a:rPr lang="en-US" sz="2400" b="1" i="0" dirty="0">
                <a:solidFill>
                  <a:srgbClr val="2E2E2E"/>
                </a:solidFill>
                <a:effectLst/>
                <a:latin typeface="Times New Roman" panose="02020603050405020304" pitchFamily="18" charset="0"/>
                <a:cs typeface="Times New Roman" panose="02020603050405020304" pitchFamily="18" charset="0"/>
              </a:rPr>
              <a:t>Chromosome Cohesion;</a:t>
            </a:r>
            <a:r>
              <a:rPr lang="en-US" sz="2400" b="0" i="0" dirty="0">
                <a:solidFill>
                  <a:srgbClr val="2E2E2E"/>
                </a:solidFill>
                <a:effectLst/>
                <a:latin typeface="Times New Roman" panose="02020603050405020304" pitchFamily="18" charset="0"/>
                <a:cs typeface="Times New Roman" panose="02020603050405020304" pitchFamily="18" charset="0"/>
              </a:rPr>
              <a:t> G</a:t>
            </a:r>
            <a:r>
              <a:rPr lang="en-US" sz="2400" b="0" i="0" baseline="-25000" dirty="0">
                <a:solidFill>
                  <a:srgbClr val="2E2E2E"/>
                </a:solidFill>
                <a:effectLst/>
                <a:latin typeface="Times New Roman" panose="02020603050405020304" pitchFamily="18" charset="0"/>
                <a:cs typeface="Times New Roman" panose="02020603050405020304" pitchFamily="18" charset="0"/>
              </a:rPr>
              <a:t>2</a:t>
            </a:r>
            <a:r>
              <a:rPr lang="en-US" sz="2400" b="0" i="0" dirty="0">
                <a:solidFill>
                  <a:srgbClr val="2E2E2E"/>
                </a:solidFill>
                <a:effectLst/>
                <a:latin typeface="Times New Roman" panose="02020603050405020304" pitchFamily="18" charset="0"/>
                <a:cs typeface="Times New Roman" panose="02020603050405020304" pitchFamily="18" charset="0"/>
              </a:rPr>
              <a:t> phase and the beginning of mitosis are denoted by a 4-N DNA content. Following DNA replication and prior to cell division (cytokinesis), cells must maintain the integrity and proximity of the recently duplicated chromosomes (sister chromatids).</a:t>
            </a:r>
          </a:p>
          <a:p>
            <a:pPr algn="l"/>
            <a:endParaRPr lang="en-US" sz="1800" b="1" i="0" dirty="0">
              <a:solidFill>
                <a:srgbClr val="2E2E2E"/>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191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9AF3FDE-B6B2-23A9-7514-FEC4AAB8DF7C}"/>
              </a:ext>
            </a:extLst>
          </p:cNvPr>
          <p:cNvPicPr>
            <a:picLocks noChangeAspect="1"/>
          </p:cNvPicPr>
          <p:nvPr/>
        </p:nvPicPr>
        <p:blipFill rotWithShape="1">
          <a:blip r:embed="rId2"/>
          <a:srcRect l="7346" r="21509"/>
          <a:stretch/>
        </p:blipFill>
        <p:spPr>
          <a:xfrm>
            <a:off x="1132113" y="65149"/>
            <a:ext cx="7315201" cy="4052716"/>
          </a:xfrm>
          <a:prstGeom prst="rect">
            <a:avLst/>
          </a:prstGeom>
        </p:spPr>
      </p:pic>
      <p:sp>
        <p:nvSpPr>
          <p:cNvPr id="7" name="TextBox 6">
            <a:extLst>
              <a:ext uri="{FF2B5EF4-FFF2-40B4-BE49-F238E27FC236}">
                <a16:creationId xmlns:a16="http://schemas.microsoft.com/office/drawing/2014/main" id="{C7D85CEB-6E7A-B556-D45A-60F218AF39C8}"/>
              </a:ext>
            </a:extLst>
          </p:cNvPr>
          <p:cNvSpPr txBox="1"/>
          <p:nvPr/>
        </p:nvSpPr>
        <p:spPr>
          <a:xfrm>
            <a:off x="348342" y="4712065"/>
            <a:ext cx="11092543" cy="1200329"/>
          </a:xfrm>
          <a:prstGeom prst="rect">
            <a:avLst/>
          </a:prstGeom>
          <a:noFill/>
        </p:spPr>
        <p:txBody>
          <a:bodyPr wrap="square">
            <a:spAutoFit/>
          </a:bodyPr>
          <a:lstStyle/>
          <a:p>
            <a:r>
              <a:rPr lang="en-US" sz="2400" b="0" i="0" dirty="0">
                <a:solidFill>
                  <a:srgbClr val="222222"/>
                </a:solidFill>
                <a:effectLst/>
                <a:latin typeface="Times New Roman" panose="02020603050405020304" pitchFamily="18" charset="0"/>
                <a:cs typeface="Times New Roman" panose="02020603050405020304" pitchFamily="18" charset="0"/>
              </a:rPr>
              <a:t>Schematic of </a:t>
            </a:r>
            <a:r>
              <a:rPr lang="en-US" sz="2400" b="0" i="0" dirty="0" err="1">
                <a:solidFill>
                  <a:srgbClr val="222222"/>
                </a:solidFill>
                <a:effectLst/>
                <a:latin typeface="Times New Roman" panose="02020603050405020304" pitchFamily="18" charset="0"/>
                <a:cs typeface="Times New Roman" panose="02020603050405020304" pitchFamily="18" charset="0"/>
              </a:rPr>
              <a:t>cohesin</a:t>
            </a:r>
            <a:r>
              <a:rPr lang="en-US" sz="2400" b="0" i="0" dirty="0">
                <a:solidFill>
                  <a:srgbClr val="222222"/>
                </a:solidFill>
                <a:effectLst/>
                <a:latin typeface="Times New Roman" panose="02020603050405020304" pitchFamily="18" charset="0"/>
                <a:cs typeface="Times New Roman" panose="02020603050405020304" pitchFamily="18" charset="0"/>
              </a:rPr>
              <a:t> structure in mice and humans. (</a:t>
            </a:r>
            <a:r>
              <a:rPr lang="en-US" sz="2400" b="1" i="0" dirty="0">
                <a:solidFill>
                  <a:srgbClr val="222222"/>
                </a:solidFill>
                <a:effectLst/>
                <a:latin typeface="Times New Roman" panose="02020603050405020304" pitchFamily="18" charset="0"/>
                <a:cs typeface="Times New Roman" panose="02020603050405020304" pitchFamily="18" charset="0"/>
              </a:rPr>
              <a:t>A</a:t>
            </a:r>
            <a:r>
              <a:rPr lang="en-US" sz="2400" b="0" i="0" dirty="0">
                <a:solidFill>
                  <a:srgbClr val="222222"/>
                </a:solidFill>
                <a:effectLst/>
                <a:latin typeface="Times New Roman" panose="02020603050405020304" pitchFamily="18" charset="0"/>
                <a:cs typeface="Times New Roman" panose="02020603050405020304" pitchFamily="18" charset="0"/>
              </a:rPr>
              <a:t>) The </a:t>
            </a:r>
            <a:r>
              <a:rPr lang="en-US" sz="2400" b="0" i="0" dirty="0" err="1">
                <a:solidFill>
                  <a:srgbClr val="222222"/>
                </a:solidFill>
                <a:effectLst/>
                <a:latin typeface="Times New Roman" panose="02020603050405020304" pitchFamily="18" charset="0"/>
                <a:cs typeface="Times New Roman" panose="02020603050405020304" pitchFamily="18" charset="0"/>
              </a:rPr>
              <a:t>cohesin</a:t>
            </a:r>
            <a:r>
              <a:rPr lang="en-US" sz="2400" b="0" i="0" dirty="0">
                <a:solidFill>
                  <a:srgbClr val="222222"/>
                </a:solidFill>
                <a:effectLst/>
                <a:latin typeface="Times New Roman" panose="02020603050405020304" pitchFamily="18" charset="0"/>
                <a:cs typeface="Times New Roman" panose="02020603050405020304" pitchFamily="18" charset="0"/>
              </a:rPr>
              <a:t> complex comprises four subunits, Smc1β, Smc3, Stag3 and Rec8, and surrounds sister chromatids in a ring-like protein structure in mice (</a:t>
            </a:r>
            <a:r>
              <a:rPr lang="en-US" sz="2400" b="1" i="0" dirty="0">
                <a:solidFill>
                  <a:srgbClr val="222222"/>
                </a:solidFill>
                <a:effectLst/>
                <a:latin typeface="Times New Roman" panose="02020603050405020304" pitchFamily="18" charset="0"/>
                <a:cs typeface="Times New Roman" panose="02020603050405020304" pitchFamily="18" charset="0"/>
              </a:rPr>
              <a:t>B</a:t>
            </a:r>
            <a:r>
              <a:rPr lang="en-US" sz="2400" b="0" i="0" dirty="0">
                <a:solidFill>
                  <a:srgbClr val="222222"/>
                </a:solidFill>
                <a:effectLst/>
                <a:latin typeface="Times New Roman" panose="02020603050405020304" pitchFamily="18" charset="0"/>
                <a:cs typeface="Times New Roman" panose="02020603050405020304" pitchFamily="18" charset="0"/>
              </a:rPr>
              <a:t>) and humans (</a:t>
            </a:r>
            <a:r>
              <a:rPr lang="en-US" sz="2400" b="1" i="0" dirty="0">
                <a:solidFill>
                  <a:srgbClr val="222222"/>
                </a:solidFill>
                <a:effectLst/>
                <a:latin typeface="Times New Roman" panose="02020603050405020304" pitchFamily="18" charset="0"/>
                <a:cs typeface="Times New Roman" panose="02020603050405020304" pitchFamily="18" charset="0"/>
              </a:rPr>
              <a:t>C</a:t>
            </a:r>
            <a:r>
              <a:rPr lang="en-US" sz="2400" b="0" i="0" dirty="0">
                <a:solidFill>
                  <a:srgbClr val="222222"/>
                </a:solidFill>
                <a:effectLst/>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67C9D62-3853-D3BD-FFF9-1A94625EF6E6}"/>
              </a:ext>
            </a:extLst>
          </p:cNvPr>
          <p:cNvSpPr txBox="1"/>
          <p:nvPr/>
        </p:nvSpPr>
        <p:spPr>
          <a:xfrm>
            <a:off x="1251856" y="6161920"/>
            <a:ext cx="10189029" cy="461665"/>
          </a:xfrm>
          <a:prstGeom prst="rect">
            <a:avLst/>
          </a:prstGeom>
          <a:noFill/>
        </p:spPr>
        <p:txBody>
          <a:bodyPr wrap="square">
            <a:spAutoFit/>
          </a:bodyPr>
          <a:lstStyle/>
          <a:p>
            <a:r>
              <a:rPr lang="en-US" sz="2400" b="0" i="1" dirty="0">
                <a:solidFill>
                  <a:srgbClr val="222222"/>
                </a:solidFill>
                <a:effectLst/>
                <a:latin typeface="Times New Roman" panose="02020603050405020304" pitchFamily="18" charset="0"/>
                <a:cs typeface="Times New Roman" panose="02020603050405020304" pitchFamily="18" charset="0"/>
              </a:rPr>
              <a:t>Int. J. Mol. Sci.</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1" i="0" dirty="0">
                <a:solidFill>
                  <a:srgbClr val="222222"/>
                </a:solidFill>
                <a:effectLst/>
                <a:latin typeface="Times New Roman" panose="02020603050405020304" pitchFamily="18" charset="0"/>
                <a:cs typeface="Times New Roman" panose="02020603050405020304" pitchFamily="18" charset="0"/>
              </a:rPr>
              <a:t>2017</a:t>
            </a:r>
            <a:r>
              <a:rPr lang="en-US" sz="2400" b="0" i="0" dirty="0">
                <a:solidFill>
                  <a:srgbClr val="222222"/>
                </a:solidFill>
                <a:effectLst/>
                <a:latin typeface="Times New Roman" panose="02020603050405020304" pitchFamily="18" charset="0"/>
                <a:cs typeface="Times New Roman" panose="02020603050405020304" pitchFamily="18" charset="0"/>
              </a:rPr>
              <a:t>, </a:t>
            </a:r>
            <a:r>
              <a:rPr lang="en-US" sz="2400" b="0" i="1" dirty="0">
                <a:solidFill>
                  <a:srgbClr val="222222"/>
                </a:solidFill>
                <a:effectLst/>
                <a:latin typeface="Times New Roman" panose="02020603050405020304" pitchFamily="18" charset="0"/>
                <a:cs typeface="Times New Roman" panose="02020603050405020304" pitchFamily="18" charset="0"/>
              </a:rPr>
              <a:t>18</a:t>
            </a:r>
            <a:r>
              <a:rPr lang="en-US" sz="2400" b="0" i="0" dirty="0">
                <a:solidFill>
                  <a:srgbClr val="222222"/>
                </a:solidFill>
                <a:effectLst/>
                <a:latin typeface="Times New Roman" panose="02020603050405020304" pitchFamily="18" charset="0"/>
                <a:cs typeface="Times New Roman" panose="02020603050405020304" pitchFamily="18" charset="0"/>
              </a:rPr>
              <a:t>(7), 1578; </a:t>
            </a:r>
            <a:r>
              <a:rPr lang="en-US" sz="2400" b="1" i="0" u="none" strike="noStrike" dirty="0">
                <a:solidFill>
                  <a:srgbClr val="4F5671"/>
                </a:solidFill>
                <a:effectLst/>
                <a:latin typeface="Times New Roman" panose="02020603050405020304" pitchFamily="18" charset="0"/>
                <a:cs typeface="Times New Roman" panose="02020603050405020304" pitchFamily="18" charset="0"/>
              </a:rPr>
              <a:t>https://doi.org/10.3390/ijms18071578</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15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A4A56BB-186C-D7AC-EEF5-02520A1E9942}"/>
              </a:ext>
            </a:extLst>
          </p:cNvPr>
          <p:cNvPicPr>
            <a:picLocks noChangeAspect="1"/>
          </p:cNvPicPr>
          <p:nvPr/>
        </p:nvPicPr>
        <p:blipFill>
          <a:blip r:embed="rId2"/>
          <a:stretch>
            <a:fillRect/>
          </a:stretch>
        </p:blipFill>
        <p:spPr>
          <a:xfrm>
            <a:off x="5879776" y="661719"/>
            <a:ext cx="6312224" cy="5531134"/>
          </a:xfrm>
          <a:prstGeom prst="rect">
            <a:avLst/>
          </a:prstGeom>
        </p:spPr>
      </p:pic>
      <p:sp>
        <p:nvSpPr>
          <p:cNvPr id="8" name="TextBox 7">
            <a:extLst>
              <a:ext uri="{FF2B5EF4-FFF2-40B4-BE49-F238E27FC236}">
                <a16:creationId xmlns:a16="http://schemas.microsoft.com/office/drawing/2014/main" id="{BED22365-4E58-286A-F096-950DFE2F7521}"/>
              </a:ext>
            </a:extLst>
          </p:cNvPr>
          <p:cNvSpPr txBox="1"/>
          <p:nvPr/>
        </p:nvSpPr>
        <p:spPr>
          <a:xfrm flipH="1">
            <a:off x="7064826" y="6238705"/>
            <a:ext cx="5323116" cy="400110"/>
          </a:xfrm>
          <a:prstGeom prst="rect">
            <a:avLst/>
          </a:prstGeom>
          <a:noFill/>
        </p:spPr>
        <p:txBody>
          <a:bodyPr wrap="square" rtlCol="0">
            <a:spAutoFit/>
          </a:bodyPr>
          <a:lstStyle/>
          <a:p>
            <a:r>
              <a:rPr lang="en-IN" sz="2000" b="1" dirty="0">
                <a:latin typeface="Times New Roman" panose="02020603050405020304" pitchFamily="18" charset="0"/>
                <a:cs typeface="Times New Roman" panose="02020603050405020304" pitchFamily="18" charset="0"/>
              </a:rPr>
              <a:t>Genes and Development, 2008, 22, 3089-3114</a:t>
            </a:r>
          </a:p>
        </p:txBody>
      </p:sp>
      <p:sp>
        <p:nvSpPr>
          <p:cNvPr id="10" name="TextBox 9">
            <a:extLst>
              <a:ext uri="{FF2B5EF4-FFF2-40B4-BE49-F238E27FC236}">
                <a16:creationId xmlns:a16="http://schemas.microsoft.com/office/drawing/2014/main" id="{827FE449-D821-A6A4-58FC-A7BED6F4A455}"/>
              </a:ext>
            </a:extLst>
          </p:cNvPr>
          <p:cNvSpPr txBox="1"/>
          <p:nvPr/>
        </p:nvSpPr>
        <p:spPr>
          <a:xfrm>
            <a:off x="87085" y="0"/>
            <a:ext cx="7500258" cy="1323439"/>
          </a:xfrm>
          <a:prstGeom prst="rect">
            <a:avLst/>
          </a:prstGeom>
          <a:noFill/>
        </p:spPr>
        <p:txBody>
          <a:bodyPr wrap="square">
            <a:spAutoFit/>
          </a:bodyPr>
          <a:lstStyle/>
          <a:p>
            <a:r>
              <a:rPr lang="en-US" sz="2000" b="0" i="0" dirty="0" err="1">
                <a:solidFill>
                  <a:srgbClr val="212121"/>
                </a:solidFill>
                <a:effectLst/>
                <a:latin typeface="Times New Roman" panose="02020603050405020304" pitchFamily="18" charset="0"/>
                <a:cs typeface="Times New Roman" panose="02020603050405020304" pitchFamily="18" charset="0"/>
              </a:rPr>
              <a:t>Sororin</a:t>
            </a:r>
            <a:r>
              <a:rPr lang="en-US" sz="2000" b="0" i="0" dirty="0">
                <a:solidFill>
                  <a:srgbClr val="212121"/>
                </a:solidFill>
                <a:effectLst/>
                <a:latin typeface="Times New Roman" panose="02020603050405020304" pitchFamily="18" charset="0"/>
                <a:cs typeface="Times New Roman" panose="02020603050405020304" pitchFamily="18" charset="0"/>
              </a:rPr>
              <a:t> is a phosphoprotein master regulator of  sister chromatid cohesion (SCC).</a:t>
            </a:r>
          </a:p>
          <a:p>
            <a:r>
              <a:rPr lang="en-US" sz="2000" b="0" i="0" dirty="0">
                <a:solidFill>
                  <a:srgbClr val="212121"/>
                </a:solidFill>
                <a:effectLst/>
                <a:latin typeface="Times New Roman" panose="02020603050405020304" pitchFamily="18" charset="0"/>
                <a:cs typeface="Times New Roman" panose="02020603050405020304" pitchFamily="18" charset="0"/>
              </a:rPr>
              <a:t>its dynamic localization and function are regulated by protein kinases, such as Cdk1/cyclin B and Erk2</a:t>
            </a:r>
            <a:r>
              <a:rPr lang="en-US" sz="2000" b="0" i="0" dirty="0">
                <a:solidFill>
                  <a:srgbClr val="212121"/>
                </a:solidFill>
                <a:effectLst/>
                <a:latin typeface="Cambria" panose="02040503050406030204" pitchFamily="18" charset="0"/>
              </a:rPr>
              <a:t>.</a:t>
            </a:r>
            <a:endParaRPr lang="en-IN" sz="2000" dirty="0"/>
          </a:p>
        </p:txBody>
      </p:sp>
      <p:sp>
        <p:nvSpPr>
          <p:cNvPr id="12" name="TextBox 11">
            <a:extLst>
              <a:ext uri="{FF2B5EF4-FFF2-40B4-BE49-F238E27FC236}">
                <a16:creationId xmlns:a16="http://schemas.microsoft.com/office/drawing/2014/main" id="{76E60E56-480B-31BF-7774-A0787F12DE09}"/>
              </a:ext>
            </a:extLst>
          </p:cNvPr>
          <p:cNvSpPr txBox="1"/>
          <p:nvPr/>
        </p:nvSpPr>
        <p:spPr>
          <a:xfrm>
            <a:off x="87085" y="1477328"/>
            <a:ext cx="5627915" cy="5324535"/>
          </a:xfrm>
          <a:prstGeom prst="rect">
            <a:avLst/>
          </a:prstGeom>
          <a:noFill/>
        </p:spPr>
        <p:txBody>
          <a:bodyPr wrap="square">
            <a:spAutoFit/>
          </a:bodyPr>
          <a:lstStyle/>
          <a:p>
            <a:r>
              <a:rPr lang="en-US" sz="2000" b="0" i="0" u="sng" dirty="0">
                <a:solidFill>
                  <a:srgbClr val="4D5156"/>
                </a:solidFill>
                <a:effectLst/>
                <a:latin typeface="Times New Roman" panose="02020603050405020304" pitchFamily="18" charset="0"/>
                <a:cs typeface="Times New Roman" panose="02020603050405020304" pitchFamily="18" charset="0"/>
              </a:rPr>
              <a:t>ESCO1</a:t>
            </a:r>
            <a:r>
              <a:rPr lang="en-US" sz="2000" b="0" i="0" dirty="0">
                <a:solidFill>
                  <a:srgbClr val="4D5156"/>
                </a:solidFill>
                <a:effectLst/>
                <a:latin typeface="Times New Roman" panose="02020603050405020304" pitchFamily="18" charset="0"/>
                <a:cs typeface="Times New Roman" panose="02020603050405020304" pitchFamily="18" charset="0"/>
              </a:rPr>
              <a:t> (Establishment Of Sister Chromatid Cohesion N-Acetyltransferase 1)</a:t>
            </a:r>
          </a:p>
          <a:p>
            <a:r>
              <a:rPr lang="en-US" sz="2000" b="0" i="0" u="sng" dirty="0">
                <a:solidFill>
                  <a:srgbClr val="4D5156"/>
                </a:solidFill>
                <a:effectLst/>
                <a:latin typeface="Times New Roman" panose="02020603050405020304" pitchFamily="18" charset="0"/>
                <a:cs typeface="Times New Roman" panose="02020603050405020304" pitchFamily="18" charset="0"/>
              </a:rPr>
              <a:t>ESCO2</a:t>
            </a:r>
            <a:r>
              <a:rPr lang="en-US" sz="2000" b="0" i="0" dirty="0">
                <a:solidFill>
                  <a:srgbClr val="4D5156"/>
                </a:solidFill>
                <a:effectLst/>
                <a:latin typeface="Times New Roman" panose="02020603050405020304" pitchFamily="18" charset="0"/>
                <a:cs typeface="Times New Roman" panose="02020603050405020304" pitchFamily="18" charset="0"/>
              </a:rPr>
              <a:t> (Establishment Of Sister Chromatid Cohesion N-Acetyltransferase 2)</a:t>
            </a:r>
          </a:p>
          <a:p>
            <a:r>
              <a:rPr lang="en-US" sz="2000" u="sng" dirty="0" err="1">
                <a:solidFill>
                  <a:srgbClr val="4D5156"/>
                </a:solidFill>
                <a:latin typeface="Times New Roman" panose="02020603050405020304" pitchFamily="18" charset="0"/>
                <a:cs typeface="Times New Roman" panose="02020603050405020304" pitchFamily="18" charset="0"/>
              </a:rPr>
              <a:t>Pololike</a:t>
            </a:r>
            <a:r>
              <a:rPr lang="en-US" sz="2000" u="sng" dirty="0">
                <a:solidFill>
                  <a:srgbClr val="4D5156"/>
                </a:solidFill>
                <a:latin typeface="Times New Roman" panose="02020603050405020304" pitchFamily="18" charset="0"/>
                <a:cs typeface="Times New Roman" panose="02020603050405020304" pitchFamily="18" charset="0"/>
              </a:rPr>
              <a:t> kinasi1</a:t>
            </a:r>
          </a:p>
          <a:p>
            <a:pPr algn="just"/>
            <a:r>
              <a:rPr lang="en-US" sz="2000" dirty="0">
                <a:latin typeface="Times New Roman" panose="02020603050405020304" pitchFamily="18" charset="0"/>
                <a:cs typeface="Times New Roman" panose="02020603050405020304" pitchFamily="18" charset="0"/>
              </a:rPr>
              <a:t>Aurora B, a member of the Aurora family of serine/threonine protein kinases, is a key player in chromosome segregation</a:t>
            </a:r>
          </a:p>
          <a:p>
            <a:pPr algn="just"/>
            <a:r>
              <a:rPr lang="en-US" sz="2000" u="sng" dirty="0" err="1">
                <a:latin typeface="Times New Roman" panose="02020603050405020304" pitchFamily="18" charset="0"/>
                <a:cs typeface="Times New Roman" panose="02020603050405020304" pitchFamily="18" charset="0"/>
              </a:rPr>
              <a:t>Condensins</a:t>
            </a:r>
            <a:r>
              <a:rPr lang="en-US" sz="2000" dirty="0">
                <a:latin typeface="Times New Roman" panose="02020603050405020304" pitchFamily="18" charset="0"/>
                <a:cs typeface="Times New Roman" panose="02020603050405020304" pitchFamily="18" charset="0"/>
              </a:rPr>
              <a:t> are large protein complexes that play a central role in chromosome assembly and segregation during mitosis and meiosis</a:t>
            </a:r>
          </a:p>
          <a:p>
            <a:pPr algn="just"/>
            <a:r>
              <a:rPr lang="en-US" sz="2000" u="sng" dirty="0" err="1">
                <a:latin typeface="Times New Roman" panose="02020603050405020304" pitchFamily="18" charset="0"/>
                <a:cs typeface="Times New Roman" panose="02020603050405020304" pitchFamily="18" charset="0"/>
              </a:rPr>
              <a:t>Separase</a:t>
            </a:r>
            <a:r>
              <a:rPr lang="en-US" sz="2000" dirty="0">
                <a:latin typeface="Times New Roman" panose="02020603050405020304" pitchFamily="18" charset="0"/>
                <a:cs typeface="Times New Roman" panose="02020603050405020304" pitchFamily="18" charset="0"/>
              </a:rPr>
              <a:t>, also known as </a:t>
            </a:r>
            <a:r>
              <a:rPr lang="en-US" sz="2000" u="sng" dirty="0" err="1">
                <a:latin typeface="Times New Roman" panose="02020603050405020304" pitchFamily="18" charset="0"/>
                <a:cs typeface="Times New Roman" panose="02020603050405020304" pitchFamily="18" charset="0"/>
              </a:rPr>
              <a:t>separin</a:t>
            </a:r>
            <a:r>
              <a:rPr lang="en-US" sz="2000" dirty="0">
                <a:latin typeface="Times New Roman" panose="02020603050405020304" pitchFamily="18" charset="0"/>
                <a:cs typeface="Times New Roman" panose="02020603050405020304" pitchFamily="18" charset="0"/>
              </a:rPr>
              <a:t>, is a cysteine protease responsible for triggering anaphase by </a:t>
            </a:r>
            <a:r>
              <a:rPr lang="en-US" sz="2000" dirty="0" err="1">
                <a:latin typeface="Times New Roman" panose="02020603050405020304" pitchFamily="18" charset="0"/>
                <a:cs typeface="Times New Roman" panose="02020603050405020304" pitchFamily="18" charset="0"/>
              </a:rPr>
              <a:t>hydrolysing</a:t>
            </a:r>
            <a:r>
              <a:rPr lang="en-US" sz="2000" dirty="0">
                <a:latin typeface="Times New Roman" panose="02020603050405020304" pitchFamily="18" charset="0"/>
                <a:cs typeface="Times New Roman" panose="02020603050405020304" pitchFamily="18" charset="0"/>
              </a:rPr>
              <a:t> cohesion</a:t>
            </a:r>
          </a:p>
          <a:p>
            <a:pPr algn="just"/>
            <a:r>
              <a:rPr lang="en-IN" sz="2000" b="0" i="0" dirty="0">
                <a:solidFill>
                  <a:srgbClr val="333333"/>
                </a:solidFill>
                <a:effectLst/>
                <a:latin typeface="-apple-system"/>
              </a:rPr>
              <a:t>Wings Apart-Like Protein Homolog</a:t>
            </a:r>
            <a:endParaRPr lang="en-US" sz="2000" b="0" i="0" dirty="0">
              <a:solidFill>
                <a:srgbClr val="333333"/>
              </a:solidFill>
              <a:effectLst/>
              <a:latin typeface="Times New Roman" panose="02020603050405020304" pitchFamily="18" charset="0"/>
              <a:cs typeface="Times New Roman" panose="02020603050405020304" pitchFamily="18" charset="0"/>
            </a:endParaRPr>
          </a:p>
          <a:p>
            <a:pPr algn="just"/>
            <a:r>
              <a:rPr lang="en-US" sz="2000" b="0" i="0" dirty="0">
                <a:solidFill>
                  <a:srgbClr val="202122"/>
                </a:solidFill>
                <a:effectLst/>
                <a:latin typeface="Arial" panose="020B0604020202020204" pitchFamily="34" charset="0"/>
              </a:rPr>
              <a:t>(WAPL) is a key regulator of the </a:t>
            </a:r>
            <a:r>
              <a:rPr lang="en-US" sz="2000" b="0" i="0" u="none" strike="noStrike" dirty="0" err="1">
                <a:solidFill>
                  <a:srgbClr val="0645AD"/>
                </a:solidFill>
                <a:effectLst/>
                <a:latin typeface="Times New Roman" panose="02020603050405020304" pitchFamily="18" charset="0"/>
                <a:cs typeface="Times New Roman" panose="02020603050405020304" pitchFamily="18" charset="0"/>
                <a:hlinkClick r:id="rId3" tooltip="Cohesin"/>
              </a:rPr>
              <a:t>Cohesin</a:t>
            </a:r>
            <a:r>
              <a:rPr lang="en-US" sz="2000" b="0" i="0" dirty="0">
                <a:solidFill>
                  <a:srgbClr val="202122"/>
                </a:solidFill>
                <a:effectLst/>
                <a:latin typeface="Times New Roman" panose="02020603050405020304" pitchFamily="18" charset="0"/>
                <a:cs typeface="Times New Roman" panose="02020603050405020304" pitchFamily="18" charset="0"/>
              </a:rPr>
              <a:t> complex which mediates </a:t>
            </a:r>
            <a:r>
              <a:rPr lang="en-US" sz="2000" b="0" i="0" u="none" strike="noStrike" dirty="0">
                <a:solidFill>
                  <a:srgbClr val="0645AD"/>
                </a:solidFill>
                <a:effectLst/>
                <a:latin typeface="Times New Roman" panose="02020603050405020304" pitchFamily="18" charset="0"/>
                <a:cs typeface="Times New Roman" panose="02020603050405020304" pitchFamily="18" charset="0"/>
              </a:rPr>
              <a:t>sister chromatid cohesion</a:t>
            </a:r>
            <a:r>
              <a:rPr lang="en-US" sz="2000" b="0" i="0" dirty="0">
                <a:solidFill>
                  <a:srgbClr val="202122"/>
                </a:solidFill>
                <a:effectLst/>
                <a:latin typeface="Times New Roman" panose="02020603050405020304" pitchFamily="18" charset="0"/>
                <a:cs typeface="Times New Roman" panose="02020603050405020304" pitchFamily="18" charset="0"/>
              </a:rPr>
              <a:t>.</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62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8C56EC0-80F1-E291-30A3-A972400AA3C3}"/>
              </a:ext>
            </a:extLst>
          </p:cNvPr>
          <p:cNvSpPr txBox="1"/>
          <p:nvPr/>
        </p:nvSpPr>
        <p:spPr>
          <a:xfrm>
            <a:off x="511629" y="174562"/>
            <a:ext cx="11299371" cy="5693866"/>
          </a:xfrm>
          <a:prstGeom prst="rect">
            <a:avLst/>
          </a:prstGeom>
          <a:noFill/>
        </p:spPr>
        <p:txBody>
          <a:bodyPr wrap="square">
            <a:spAutoFit/>
          </a:bodyPr>
          <a:lstStyle/>
          <a:p>
            <a:pPr marL="342900" indent="-342900" algn="just">
              <a:buFont typeface="Arial" panose="020B0604020202020204" pitchFamily="34" charset="0"/>
              <a:buChar char="•"/>
            </a:pPr>
            <a:r>
              <a:rPr lang="en-US" sz="2800" b="0" i="0" dirty="0" err="1">
                <a:solidFill>
                  <a:srgbClr val="202122"/>
                </a:solidFill>
                <a:effectLst/>
                <a:latin typeface="Times New Roman" panose="02020603050405020304" pitchFamily="18" charset="0"/>
                <a:cs typeface="Times New Roman" panose="02020603050405020304" pitchFamily="18" charset="0"/>
              </a:rPr>
              <a:t>Cohesin</a:t>
            </a:r>
            <a:r>
              <a:rPr lang="en-US" sz="2800" b="0" i="0" dirty="0">
                <a:solidFill>
                  <a:srgbClr val="202122"/>
                </a:solidFill>
                <a:effectLst/>
                <a:latin typeface="Times New Roman" panose="02020603050405020304" pitchFamily="18" charset="0"/>
                <a:cs typeface="Times New Roman" panose="02020603050405020304" pitchFamily="18" charset="0"/>
              </a:rPr>
              <a:t> loading begins in telophase.</a:t>
            </a:r>
          </a:p>
          <a:p>
            <a:pPr marL="342900" indent="-342900" algn="just">
              <a:buFont typeface="Arial" panose="020B0604020202020204" pitchFamily="34" charset="0"/>
              <a:buChar char="•"/>
            </a:pPr>
            <a:r>
              <a:rPr lang="en-US" sz="2800" b="0" i="0" dirty="0">
                <a:solidFill>
                  <a:srgbClr val="202122"/>
                </a:solidFill>
                <a:effectLst/>
                <a:latin typeface="Times New Roman" panose="02020603050405020304" pitchFamily="18" charset="0"/>
                <a:cs typeface="Times New Roman" panose="02020603050405020304" pitchFamily="18" charset="0"/>
              </a:rPr>
              <a:t>During DNA replication, a fraction of </a:t>
            </a:r>
            <a:r>
              <a:rPr lang="en-US" sz="2800" b="0" i="0" dirty="0" err="1">
                <a:solidFill>
                  <a:srgbClr val="202122"/>
                </a:solidFill>
                <a:effectLst/>
                <a:latin typeface="Times New Roman" panose="02020603050405020304" pitchFamily="18" charset="0"/>
                <a:cs typeface="Times New Roman" panose="02020603050405020304" pitchFamily="18" charset="0"/>
              </a:rPr>
              <a:t>cohesin</a:t>
            </a:r>
            <a:r>
              <a:rPr lang="en-US" sz="2800" b="0" i="0" dirty="0">
                <a:solidFill>
                  <a:srgbClr val="202122"/>
                </a:solidFill>
                <a:effectLst/>
                <a:latin typeface="Times New Roman" panose="02020603050405020304" pitchFamily="18" charset="0"/>
                <a:cs typeface="Times New Roman" panose="02020603050405020304" pitchFamily="18" charset="0"/>
              </a:rPr>
              <a:t> is acetylated and binds to </a:t>
            </a:r>
            <a:r>
              <a:rPr lang="en-US" sz="2800" b="0" i="0" dirty="0" err="1">
                <a:solidFill>
                  <a:srgbClr val="202122"/>
                </a:solidFill>
                <a:effectLst/>
                <a:latin typeface="Times New Roman" panose="02020603050405020304" pitchFamily="18" charset="0"/>
                <a:cs typeface="Times New Roman" panose="02020603050405020304" pitchFamily="18" charset="0"/>
              </a:rPr>
              <a:t>Sororin</a:t>
            </a:r>
            <a:r>
              <a:rPr lang="en-US" sz="2800" b="0" i="0" dirty="0">
                <a:solidFill>
                  <a:srgbClr val="202122"/>
                </a:solidFill>
                <a:effectLst/>
                <a:latin typeface="Times New Roman" panose="02020603050405020304" pitchFamily="18" charset="0"/>
                <a:cs typeface="Times New Roman" panose="02020603050405020304" pitchFamily="18" charset="0"/>
              </a:rPr>
              <a:t> making it resistant to WAPL and able to hold sister chromatids together. </a:t>
            </a:r>
          </a:p>
          <a:p>
            <a:pPr marL="342900" indent="-342900" algn="just">
              <a:buFont typeface="Arial" panose="020B0604020202020204" pitchFamily="34" charset="0"/>
              <a:buChar char="•"/>
            </a:pPr>
            <a:r>
              <a:rPr lang="en-US" sz="2800" b="0" i="0" dirty="0">
                <a:solidFill>
                  <a:srgbClr val="202122"/>
                </a:solidFill>
                <a:effectLst/>
                <a:latin typeface="Times New Roman" panose="02020603050405020304" pitchFamily="18" charset="0"/>
                <a:cs typeface="Times New Roman" panose="02020603050405020304" pitchFamily="18" charset="0"/>
              </a:rPr>
              <a:t>This is crucial for the maintenance of sister chromatid cohesion because </a:t>
            </a:r>
            <a:r>
              <a:rPr lang="en-US" sz="2800" b="0" i="0" dirty="0" err="1">
                <a:solidFill>
                  <a:srgbClr val="202122"/>
                </a:solidFill>
                <a:effectLst/>
                <a:latin typeface="Times New Roman" panose="02020603050405020304" pitchFamily="18" charset="0"/>
                <a:cs typeface="Times New Roman" panose="02020603050405020304" pitchFamily="18" charset="0"/>
              </a:rPr>
              <a:t>onse</a:t>
            </a:r>
            <a:r>
              <a:rPr lang="en-US" sz="2800" b="0" i="0" dirty="0">
                <a:solidFill>
                  <a:srgbClr val="202122"/>
                </a:solidFill>
                <a:effectLst/>
                <a:latin typeface="Times New Roman" panose="02020603050405020304" pitchFamily="18" charset="0"/>
                <a:cs typeface="Times New Roman" panose="02020603050405020304" pitchFamily="18" charset="0"/>
              </a:rPr>
              <a:t> the sister chromatids are separated, cohesion cannot be reestablished.</a:t>
            </a:r>
          </a:p>
          <a:p>
            <a:pPr marL="342900" indent="-342900" algn="just">
              <a:buFont typeface="Arial" panose="020B0604020202020204" pitchFamily="34" charset="0"/>
              <a:buChar char="•"/>
            </a:pPr>
            <a:r>
              <a:rPr lang="en-US" sz="2800" b="0" i="0" dirty="0">
                <a:solidFill>
                  <a:srgbClr val="202122"/>
                </a:solidFill>
                <a:effectLst/>
                <a:latin typeface="Times New Roman" panose="02020603050405020304" pitchFamily="18" charset="0"/>
                <a:cs typeface="Times New Roman" panose="02020603050405020304" pitchFamily="18" charset="0"/>
              </a:rPr>
              <a:t>When a cell enters mitosis, </a:t>
            </a:r>
            <a:r>
              <a:rPr lang="en-US" sz="2800" b="0" i="0" dirty="0" err="1">
                <a:solidFill>
                  <a:srgbClr val="202122"/>
                </a:solidFill>
                <a:effectLst/>
                <a:latin typeface="Times New Roman" panose="02020603050405020304" pitchFamily="18" charset="0"/>
                <a:cs typeface="Times New Roman" panose="02020603050405020304" pitchFamily="18" charset="0"/>
              </a:rPr>
              <a:t>Sororin</a:t>
            </a:r>
            <a:r>
              <a:rPr lang="en-US" sz="2800" b="0" i="0" dirty="0">
                <a:solidFill>
                  <a:srgbClr val="202122"/>
                </a:solidFill>
                <a:effectLst/>
                <a:latin typeface="Times New Roman" panose="02020603050405020304" pitchFamily="18" charset="0"/>
                <a:cs typeface="Times New Roman" panose="02020603050405020304" pitchFamily="18" charset="0"/>
              </a:rPr>
              <a:t> is phosphorylated causing it to dissociate from </a:t>
            </a:r>
            <a:r>
              <a:rPr lang="en-US" sz="2800" b="0" i="0" dirty="0" err="1">
                <a:solidFill>
                  <a:srgbClr val="202122"/>
                </a:solidFill>
                <a:effectLst/>
                <a:latin typeface="Times New Roman" panose="02020603050405020304" pitchFamily="18" charset="0"/>
                <a:cs typeface="Times New Roman" panose="02020603050405020304" pitchFamily="18" charset="0"/>
              </a:rPr>
              <a:t>cohesin</a:t>
            </a:r>
            <a:r>
              <a:rPr lang="en-US" sz="2800" b="0" i="0" dirty="0">
                <a:solidFill>
                  <a:srgbClr val="202122"/>
                </a:solidFill>
                <a:effectLst/>
                <a:latin typeface="Times New Roman" panose="02020603050405020304" pitchFamily="18" charset="0"/>
                <a:cs typeface="Times New Roman" panose="02020603050405020304" pitchFamily="18" charset="0"/>
              </a:rPr>
              <a:t> meaning WAPL can remove </a:t>
            </a:r>
            <a:r>
              <a:rPr lang="en-US" sz="2800" b="0" i="0" dirty="0" err="1">
                <a:solidFill>
                  <a:srgbClr val="202122"/>
                </a:solidFill>
                <a:effectLst/>
                <a:latin typeface="Times New Roman" panose="02020603050405020304" pitchFamily="18" charset="0"/>
                <a:cs typeface="Times New Roman" panose="02020603050405020304" pitchFamily="18" charset="0"/>
              </a:rPr>
              <a:t>cohesin</a:t>
            </a:r>
            <a:r>
              <a:rPr lang="en-US" sz="2800" b="0" i="0" dirty="0">
                <a:solidFill>
                  <a:srgbClr val="202122"/>
                </a:solidFill>
                <a:effectLst/>
                <a:latin typeface="Times New Roman" panose="02020603050405020304" pitchFamily="18" charset="0"/>
                <a:cs typeface="Times New Roman" panose="02020603050405020304" pitchFamily="18" charset="0"/>
              </a:rPr>
              <a:t> from the DNA.</a:t>
            </a:r>
            <a:endParaRPr lang="en-US" sz="2800" dirty="0">
              <a:solidFill>
                <a:srgbClr val="202122"/>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Sister chromatid cohesion is therefore maintained at the centromeres where it is required for mitosis but lost on the arms. This removal of </a:t>
            </a:r>
            <a:r>
              <a:rPr lang="en-US" sz="2800" dirty="0" err="1">
                <a:latin typeface="Times New Roman" panose="02020603050405020304" pitchFamily="18" charset="0"/>
                <a:cs typeface="Times New Roman" panose="02020603050405020304" pitchFamily="18" charset="0"/>
              </a:rPr>
              <a:t>cohesin</a:t>
            </a:r>
            <a:r>
              <a:rPr lang="en-US" sz="2800" dirty="0">
                <a:latin typeface="Times New Roman" panose="02020603050405020304" pitchFamily="18" charset="0"/>
                <a:cs typeface="Times New Roman" panose="02020603050405020304" pitchFamily="18" charset="0"/>
              </a:rPr>
              <a:t> is known as the Prophase Pathway and results in the X-shape sister chromatids observed in chromosome spreads.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35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CE2A46-124C-5709-BAE2-3758996F7B31}"/>
              </a:ext>
            </a:extLst>
          </p:cNvPr>
          <p:cNvSpPr txBox="1"/>
          <p:nvPr/>
        </p:nvSpPr>
        <p:spPr>
          <a:xfrm>
            <a:off x="415017" y="87001"/>
            <a:ext cx="6281059" cy="523220"/>
          </a:xfrm>
          <a:prstGeom prst="rect">
            <a:avLst/>
          </a:prstGeom>
          <a:noFill/>
        </p:spPr>
        <p:txBody>
          <a:bodyPr wrap="square" rtlCol="0">
            <a:spAutoFit/>
          </a:bodyPr>
          <a:lstStyle/>
          <a:p>
            <a:r>
              <a:rPr lang="en-IN" sz="2800" b="1" dirty="0">
                <a:latin typeface="Times New Roman" panose="02020603050405020304" pitchFamily="18" charset="0"/>
                <a:cs typeface="Times New Roman" panose="02020603050405020304" pitchFamily="18" charset="0"/>
              </a:rPr>
              <a:t>Variation of length of cell cycle</a:t>
            </a:r>
          </a:p>
        </p:txBody>
      </p:sp>
      <p:sp>
        <p:nvSpPr>
          <p:cNvPr id="8" name="TextBox 7">
            <a:extLst>
              <a:ext uri="{FF2B5EF4-FFF2-40B4-BE49-F238E27FC236}">
                <a16:creationId xmlns:a16="http://schemas.microsoft.com/office/drawing/2014/main" id="{7FF91637-F855-D930-B2E2-B4B5C72C9682}"/>
              </a:ext>
            </a:extLst>
          </p:cNvPr>
          <p:cNvSpPr txBox="1"/>
          <p:nvPr/>
        </p:nvSpPr>
        <p:spPr>
          <a:xfrm>
            <a:off x="545646" y="715671"/>
            <a:ext cx="10836730" cy="5693866"/>
          </a:xfrm>
          <a:prstGeom prst="rect">
            <a:avLst/>
          </a:prstGeom>
          <a:noFill/>
        </p:spPr>
        <p:txBody>
          <a:bodyPr wrap="square">
            <a:spAutoFit/>
          </a:bodyPr>
          <a:lstStyle/>
          <a:p>
            <a:r>
              <a:rPr lang="en-US" sz="2800" b="0" i="0" dirty="0">
                <a:solidFill>
                  <a:srgbClr val="373D3F"/>
                </a:solidFill>
                <a:effectLst/>
                <a:latin typeface="Times New Roman" panose="02020603050405020304" pitchFamily="18" charset="0"/>
                <a:cs typeface="Times New Roman" panose="02020603050405020304" pitchFamily="18" charset="0"/>
              </a:rPr>
              <a:t>In humans, the frequency of cell turnover </a:t>
            </a:r>
            <a:r>
              <a:rPr lang="en-US" sz="2800" dirty="0">
                <a:solidFill>
                  <a:srgbClr val="373D3F"/>
                </a:solidFill>
                <a:latin typeface="Times New Roman" panose="02020603050405020304" pitchFamily="18" charset="0"/>
                <a:cs typeface="Times New Roman" panose="02020603050405020304" pitchFamily="18" charset="0"/>
              </a:rPr>
              <a:t>varies</a:t>
            </a:r>
            <a:endParaRPr lang="en-US" sz="2800" b="0" i="0" dirty="0">
              <a:solidFill>
                <a:srgbClr val="373D3F"/>
              </a:solidFill>
              <a:effectLst/>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solidFill>
                  <a:srgbClr val="373D3F"/>
                </a:solidFill>
                <a:latin typeface="Times New Roman" panose="02020603050405020304" pitchFamily="18" charset="0"/>
                <a:cs typeface="Times New Roman" panose="02020603050405020304" pitchFamily="18" charset="0"/>
              </a:rPr>
              <a:t>E</a:t>
            </a:r>
            <a:r>
              <a:rPr lang="en-US" sz="2800" b="0" i="0" dirty="0">
                <a:solidFill>
                  <a:srgbClr val="373D3F"/>
                </a:solidFill>
                <a:effectLst/>
                <a:latin typeface="Times New Roman" panose="02020603050405020304" pitchFamily="18" charset="0"/>
                <a:cs typeface="Times New Roman" panose="02020603050405020304" pitchFamily="18" charset="0"/>
              </a:rPr>
              <a:t>arly embryonic development</a:t>
            </a:r>
            <a:r>
              <a:rPr lang="en-US" sz="2800" dirty="0">
                <a:solidFill>
                  <a:srgbClr val="373D3F"/>
                </a:solidFill>
                <a:latin typeface="Times New Roman" panose="02020603050405020304" pitchFamily="18" charset="0"/>
                <a:cs typeface="Times New Roman" panose="02020603050405020304" pitchFamily="18" charset="0"/>
              </a:rPr>
              <a:t> (Few hours )</a:t>
            </a:r>
            <a:endParaRPr lang="en-US" sz="2800" b="0" i="0" dirty="0">
              <a:solidFill>
                <a:srgbClr val="373D3F"/>
              </a:solidFill>
              <a:effectLst/>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a:solidFill>
                  <a:srgbClr val="373D3F"/>
                </a:solidFill>
                <a:latin typeface="Times New Roman" panose="02020603050405020304" pitchFamily="18" charset="0"/>
                <a:cs typeface="Times New Roman" panose="02020603050405020304" pitchFamily="18" charset="0"/>
              </a:rPr>
              <a:t>E</a:t>
            </a:r>
            <a:r>
              <a:rPr lang="en-US" sz="2800" b="0" i="0" dirty="0">
                <a:solidFill>
                  <a:srgbClr val="373D3F"/>
                </a:solidFill>
                <a:effectLst/>
                <a:latin typeface="Times New Roman" panose="02020603050405020304" pitchFamily="18" charset="0"/>
                <a:cs typeface="Times New Roman" panose="02020603050405020304" pitchFamily="18" charset="0"/>
              </a:rPr>
              <a:t>pithelial cells (2-5 days)</a:t>
            </a:r>
          </a:p>
          <a:p>
            <a:pPr marL="457200" indent="-457200">
              <a:buFont typeface="Arial" panose="020B0604020202020204" pitchFamily="34" charset="0"/>
              <a:buChar char="•"/>
            </a:pPr>
            <a:r>
              <a:rPr lang="en-US" sz="2800" b="0" i="0" dirty="0">
                <a:solidFill>
                  <a:srgbClr val="373D3F"/>
                </a:solidFill>
                <a:effectLst/>
                <a:latin typeface="Times New Roman" panose="02020603050405020304" pitchFamily="18" charset="0"/>
                <a:cs typeface="Times New Roman" panose="02020603050405020304" pitchFamily="18" charset="0"/>
              </a:rPr>
              <a:t>Specialized cells</a:t>
            </a:r>
            <a:r>
              <a:rPr lang="en-US" sz="2800" dirty="0">
                <a:solidFill>
                  <a:srgbClr val="373D3F"/>
                </a:solidFill>
                <a:latin typeface="Times New Roman" panose="02020603050405020304" pitchFamily="18" charset="0"/>
                <a:cs typeface="Times New Roman" panose="02020603050405020304" pitchFamily="18" charset="0"/>
              </a:rPr>
              <a:t> (</a:t>
            </a:r>
            <a:r>
              <a:rPr lang="en-US" sz="2800" b="0" i="0" dirty="0">
                <a:solidFill>
                  <a:srgbClr val="373D3F"/>
                </a:solidFill>
                <a:effectLst/>
                <a:latin typeface="Times New Roman" panose="02020603050405020304" pitchFamily="18" charset="0"/>
                <a:cs typeface="Times New Roman" panose="02020603050405020304" pitchFamily="18" charset="0"/>
              </a:rPr>
              <a:t>cortical neurons or cardiac muscle cells</a:t>
            </a:r>
            <a:r>
              <a:rPr lang="en-US" sz="2800" dirty="0">
                <a:solidFill>
                  <a:srgbClr val="373D3F"/>
                </a:solidFill>
                <a:latin typeface="Times New Roman" panose="02020603050405020304" pitchFamily="18" charset="0"/>
                <a:cs typeface="Times New Roman" panose="02020603050405020304" pitchFamily="18" charset="0"/>
              </a:rPr>
              <a:t>) spends entire life time in G0 phase </a:t>
            </a:r>
          </a:p>
          <a:p>
            <a:pPr marL="457200" indent="-457200">
              <a:buFont typeface="Arial" panose="020B0604020202020204" pitchFamily="34" charset="0"/>
              <a:buChar char="•"/>
            </a:pPr>
            <a:r>
              <a:rPr lang="en-US" sz="2800" b="0" i="0" dirty="0">
                <a:solidFill>
                  <a:srgbClr val="373D3F"/>
                </a:solidFill>
                <a:effectLst/>
                <a:latin typeface="Times New Roman" panose="02020603050405020304" pitchFamily="18" charset="0"/>
                <a:cs typeface="Times New Roman" panose="02020603050405020304" pitchFamily="18" charset="0"/>
              </a:rPr>
              <a:t>Invitro culture condition</a:t>
            </a:r>
          </a:p>
          <a:p>
            <a:r>
              <a:rPr lang="en-US" sz="2800" dirty="0">
                <a:solidFill>
                  <a:srgbClr val="373D3F"/>
                </a:solidFill>
                <a:latin typeface="Times New Roman" panose="02020603050405020304" pitchFamily="18" charset="0"/>
                <a:cs typeface="Times New Roman" panose="02020603050405020304" pitchFamily="18" charset="0"/>
              </a:rPr>
              <a:t>Mammalian cells divide fast in culture medium (optimal growing condition), so length of the cycle is about 24 hours (G1 phase ⁓ 9 hours, S phase ⁓ 10 hours, G2 phase ⁓ 3.5 hour, M phase 0.5 hour)</a:t>
            </a:r>
          </a:p>
          <a:p>
            <a:endParaRPr lang="en-US" sz="2800" b="0" i="0" dirty="0">
              <a:solidFill>
                <a:srgbClr val="373D3F"/>
              </a:solidFill>
              <a:effectLst/>
              <a:latin typeface="Times New Roman" panose="02020603050405020304" pitchFamily="18" charset="0"/>
              <a:cs typeface="Times New Roman" panose="02020603050405020304" pitchFamily="18" charset="0"/>
            </a:endParaRPr>
          </a:p>
          <a:p>
            <a:r>
              <a:rPr lang="en-US" sz="2800" b="0" i="0" dirty="0">
                <a:solidFill>
                  <a:srgbClr val="373D3F"/>
                </a:solidFill>
                <a:effectLst/>
                <a:latin typeface="Times New Roman" panose="02020603050405020304" pitchFamily="18" charset="0"/>
                <a:cs typeface="Times New Roman" panose="02020603050405020304" pitchFamily="18" charset="0"/>
              </a:rPr>
              <a:t> The timing of events in the cell cycle is controlled by mechanisms that are both internal and external to the cell</a:t>
            </a:r>
          </a:p>
          <a:p>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03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CAA1FA9-DCFF-8CC5-5FEF-77579D6A76CB}"/>
              </a:ext>
            </a:extLst>
          </p:cNvPr>
          <p:cNvSpPr txBox="1"/>
          <p:nvPr/>
        </p:nvSpPr>
        <p:spPr>
          <a:xfrm>
            <a:off x="108854" y="664420"/>
            <a:ext cx="11615057" cy="6063198"/>
          </a:xfrm>
          <a:prstGeom prst="rect">
            <a:avLst/>
          </a:prstGeom>
          <a:noFill/>
        </p:spPr>
        <p:txBody>
          <a:bodyPr wrap="square">
            <a:spAutoFit/>
          </a:bodyPr>
          <a:lstStyle/>
          <a:p>
            <a:r>
              <a:rPr lang="en-US" sz="2400" b="1" u="sng" dirty="0">
                <a:latin typeface="Times New Roman" panose="02020603050405020304" pitchFamily="18" charset="0"/>
                <a:cs typeface="Times New Roman" panose="02020603050405020304" pitchFamily="18" charset="0"/>
              </a:rPr>
              <a:t>Regulation of the Cell Cycle by External Events</a:t>
            </a:r>
          </a:p>
          <a:p>
            <a:r>
              <a:rPr lang="en-US" sz="2800" dirty="0">
                <a:latin typeface="Times New Roman" panose="02020603050405020304" pitchFamily="18" charset="0"/>
                <a:cs typeface="Times New Roman" panose="02020603050405020304" pitchFamily="18" charset="0"/>
              </a:rPr>
              <a:t>Initiation and inhibition of cell division are triggered by events external to the cell.</a:t>
            </a:r>
          </a:p>
          <a:p>
            <a:r>
              <a:rPr lang="en-US" sz="2800" b="0" i="0" dirty="0">
                <a:solidFill>
                  <a:srgbClr val="373D3F"/>
                </a:solidFill>
                <a:effectLst/>
                <a:latin typeface="Times New Roman" panose="02020603050405020304" pitchFamily="18" charset="0"/>
                <a:cs typeface="Times New Roman" panose="02020603050405020304" pitchFamily="18" charset="0"/>
              </a:rPr>
              <a:t>Begin the replication process. </a:t>
            </a:r>
          </a:p>
          <a:p>
            <a:r>
              <a:rPr lang="en-US" sz="2800" dirty="0">
                <a:solidFill>
                  <a:srgbClr val="373D3F"/>
                </a:solidFill>
                <a:latin typeface="Times New Roman" panose="02020603050405020304" pitchFamily="18" charset="0"/>
                <a:cs typeface="Times New Roman" panose="02020603050405020304" pitchFamily="18" charset="0"/>
              </a:rPr>
              <a:t>E</a:t>
            </a:r>
            <a:r>
              <a:rPr lang="en-US" sz="2800" b="0" i="0" dirty="0">
                <a:solidFill>
                  <a:srgbClr val="373D3F"/>
                </a:solidFill>
                <a:effectLst/>
                <a:latin typeface="Times New Roman" panose="02020603050405020304" pitchFamily="18" charset="0"/>
                <a:cs typeface="Times New Roman" panose="02020603050405020304" pitchFamily="18" charset="0"/>
              </a:rPr>
              <a:t>vent of cell death of a nearby cell or  release of growth-promoting hormones, such as </a:t>
            </a:r>
            <a:r>
              <a:rPr lang="en-US" sz="2800" b="0" i="0" u="sng" dirty="0">
                <a:solidFill>
                  <a:srgbClr val="373D3F"/>
                </a:solidFill>
                <a:effectLst/>
                <a:latin typeface="Times New Roman" panose="02020603050405020304" pitchFamily="18" charset="0"/>
                <a:cs typeface="Times New Roman" panose="02020603050405020304" pitchFamily="18" charset="0"/>
              </a:rPr>
              <a:t>human growth hormone (HGH). </a:t>
            </a:r>
          </a:p>
          <a:p>
            <a:r>
              <a:rPr lang="en-US" sz="2800" b="0" i="0" dirty="0">
                <a:solidFill>
                  <a:srgbClr val="373D3F"/>
                </a:solidFill>
                <a:effectLst/>
                <a:latin typeface="Times New Roman" panose="02020603050405020304" pitchFamily="18" charset="0"/>
                <a:cs typeface="Times New Roman" panose="02020603050405020304" pitchFamily="18" charset="0"/>
              </a:rPr>
              <a:t>A </a:t>
            </a:r>
            <a:r>
              <a:rPr lang="en-US" sz="2800" b="0" i="0" u="sng" dirty="0">
                <a:solidFill>
                  <a:srgbClr val="373D3F"/>
                </a:solidFill>
                <a:effectLst/>
                <a:latin typeface="Times New Roman" panose="02020603050405020304" pitchFamily="18" charset="0"/>
                <a:cs typeface="Times New Roman" panose="02020603050405020304" pitchFamily="18" charset="0"/>
              </a:rPr>
              <a:t>lack of HGH </a:t>
            </a:r>
            <a:r>
              <a:rPr lang="en-US" sz="2800" b="0" i="0" dirty="0">
                <a:solidFill>
                  <a:srgbClr val="373D3F"/>
                </a:solidFill>
                <a:effectLst/>
                <a:latin typeface="Times New Roman" panose="02020603050405020304" pitchFamily="18" charset="0"/>
                <a:cs typeface="Times New Roman" panose="02020603050405020304" pitchFamily="18" charset="0"/>
              </a:rPr>
              <a:t>can inhibit cell division : </a:t>
            </a:r>
            <a:r>
              <a:rPr lang="en-US" sz="2800" b="1" i="0" dirty="0">
                <a:solidFill>
                  <a:srgbClr val="373D3F"/>
                </a:solidFill>
                <a:effectLst/>
                <a:latin typeface="Times New Roman" panose="02020603050405020304" pitchFamily="18" charset="0"/>
                <a:cs typeface="Times New Roman" panose="02020603050405020304" pitchFamily="18" charset="0"/>
              </a:rPr>
              <a:t>Dwarfism</a:t>
            </a:r>
          </a:p>
          <a:p>
            <a:r>
              <a:rPr lang="en-US" sz="2800" b="0" i="0" u="sng" dirty="0">
                <a:solidFill>
                  <a:srgbClr val="373D3F"/>
                </a:solidFill>
                <a:effectLst/>
                <a:latin typeface="Times New Roman" panose="02020603050405020304" pitchFamily="18" charset="0"/>
                <a:cs typeface="Times New Roman" panose="02020603050405020304" pitchFamily="18" charset="0"/>
              </a:rPr>
              <a:t>Too much HGH </a:t>
            </a:r>
            <a:r>
              <a:rPr lang="en-US" sz="2800" b="0" i="0" dirty="0">
                <a:solidFill>
                  <a:srgbClr val="373D3F"/>
                </a:solidFill>
                <a:effectLst/>
                <a:latin typeface="Times New Roman" panose="02020603050405020304" pitchFamily="18" charset="0"/>
                <a:cs typeface="Times New Roman" panose="02020603050405020304" pitchFamily="18" charset="0"/>
              </a:rPr>
              <a:t>can result: </a:t>
            </a:r>
            <a:r>
              <a:rPr lang="en-US" sz="2800" b="1" dirty="0">
                <a:solidFill>
                  <a:srgbClr val="373D3F"/>
                </a:solidFill>
                <a:latin typeface="Times New Roman" panose="02020603050405020304" pitchFamily="18" charset="0"/>
                <a:cs typeface="Times New Roman" panose="02020603050405020304" pitchFamily="18" charset="0"/>
              </a:rPr>
              <a:t>G</a:t>
            </a:r>
            <a:r>
              <a:rPr lang="en-US" sz="2800" b="1" i="0" dirty="0">
                <a:solidFill>
                  <a:srgbClr val="373D3F"/>
                </a:solidFill>
                <a:effectLst/>
                <a:latin typeface="Times New Roman" panose="02020603050405020304" pitchFamily="18" charset="0"/>
                <a:cs typeface="Times New Roman" panose="02020603050405020304" pitchFamily="18" charset="0"/>
              </a:rPr>
              <a:t>igantism </a:t>
            </a:r>
          </a:p>
          <a:p>
            <a:r>
              <a:rPr lang="en-US" sz="2800" dirty="0">
                <a:solidFill>
                  <a:srgbClr val="373D3F"/>
                </a:solidFill>
                <a:latin typeface="Times New Roman" panose="02020603050405020304" pitchFamily="18" charset="0"/>
                <a:cs typeface="Times New Roman" panose="02020603050405020304" pitchFamily="18" charset="0"/>
              </a:rPr>
              <a:t>When the</a:t>
            </a:r>
            <a:r>
              <a:rPr lang="en-US" sz="2800" b="0" i="0" dirty="0">
                <a:solidFill>
                  <a:srgbClr val="373D3F"/>
                </a:solidFill>
                <a:effectLst/>
                <a:latin typeface="Times New Roman" panose="02020603050405020304" pitchFamily="18" charset="0"/>
                <a:cs typeface="Times New Roman" panose="02020603050405020304" pitchFamily="18" charset="0"/>
              </a:rPr>
              <a:t> size of the cell grows, it divides to decrease the surface-to-volume ratio</a:t>
            </a:r>
            <a:endParaRPr lang="en-US" sz="2800" b="1" i="0" dirty="0">
              <a:solidFill>
                <a:srgbClr val="373D3F"/>
              </a:solidFill>
              <a:effectLst/>
              <a:latin typeface="Times New Roman" panose="02020603050405020304" pitchFamily="18" charset="0"/>
              <a:cs typeface="Times New Roman" panose="02020603050405020304" pitchFamily="18" charset="0"/>
            </a:endParaRPr>
          </a:p>
          <a:p>
            <a:r>
              <a:rPr lang="en-US" sz="2800" b="0" i="0" dirty="0">
                <a:solidFill>
                  <a:srgbClr val="373D3F"/>
                </a:solidFill>
                <a:effectLst/>
                <a:latin typeface="Times New Roman" panose="02020603050405020304" pitchFamily="18" charset="0"/>
                <a:cs typeface="Times New Roman" panose="02020603050405020304" pitchFamily="18" charset="0"/>
              </a:rPr>
              <a:t>For an event to occur the cell must receive the signal, thereafter series of events occurs within the cell and further it proceeds into interphase.</a:t>
            </a:r>
          </a:p>
          <a:p>
            <a:r>
              <a:rPr lang="en-US" sz="2800" b="0" i="0" dirty="0">
                <a:solidFill>
                  <a:srgbClr val="373D3F"/>
                </a:solidFill>
                <a:effectLst/>
                <a:latin typeface="Times New Roman" panose="02020603050405020304" pitchFamily="18" charset="0"/>
                <a:cs typeface="Times New Roman" panose="02020603050405020304" pitchFamily="18" charset="0"/>
              </a:rPr>
              <a:t> Moving forward from this initiation point, every parameter required during each cell cycle phase must be met or the cycle cannot progress</a:t>
            </a:r>
            <a:r>
              <a:rPr lang="en-US" sz="2800" b="0" i="0" dirty="0">
                <a:solidFill>
                  <a:srgbClr val="373D3F"/>
                </a:solidFill>
                <a:effectLst/>
                <a:latin typeface="Tinos"/>
              </a:rPr>
              <a:t>.</a:t>
            </a:r>
            <a:endParaRPr lang="en-US" sz="2800" b="1" dirty="0">
              <a:solidFill>
                <a:srgbClr val="373D3F"/>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8FC0733-A323-3431-B05D-7A11C2D5A295}"/>
              </a:ext>
            </a:extLst>
          </p:cNvPr>
          <p:cNvSpPr txBox="1"/>
          <p:nvPr/>
        </p:nvSpPr>
        <p:spPr>
          <a:xfrm>
            <a:off x="108854" y="0"/>
            <a:ext cx="11974287" cy="830997"/>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Cells use special proteins and checkpoint signaling systems to ensure that the cell cycle progresses properly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724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638EF-446D-BD0F-649C-C1FEBAFE5E10}"/>
              </a:ext>
            </a:extLst>
          </p:cNvPr>
          <p:cNvPicPr>
            <a:picLocks noChangeAspect="1"/>
          </p:cNvPicPr>
          <p:nvPr/>
        </p:nvPicPr>
        <p:blipFill rotWithShape="1">
          <a:blip r:embed="rId2"/>
          <a:srcRect l="13934" t="5359" r="4191"/>
          <a:stretch/>
        </p:blipFill>
        <p:spPr>
          <a:xfrm>
            <a:off x="5050972" y="-113526"/>
            <a:ext cx="7141028" cy="6707324"/>
          </a:xfrm>
          <a:prstGeom prst="rect">
            <a:avLst/>
          </a:prstGeom>
        </p:spPr>
      </p:pic>
      <p:sp>
        <p:nvSpPr>
          <p:cNvPr id="5" name="TextBox 4">
            <a:extLst>
              <a:ext uri="{FF2B5EF4-FFF2-40B4-BE49-F238E27FC236}">
                <a16:creationId xmlns:a16="http://schemas.microsoft.com/office/drawing/2014/main" id="{E6FD1E35-9C08-75D6-8E24-26CF0C747FF0}"/>
              </a:ext>
            </a:extLst>
          </p:cNvPr>
          <p:cNvSpPr txBox="1"/>
          <p:nvPr/>
        </p:nvSpPr>
        <p:spPr>
          <a:xfrm>
            <a:off x="1" y="0"/>
            <a:ext cx="5834742" cy="523220"/>
          </a:xfrm>
          <a:prstGeom prst="rect">
            <a:avLst/>
          </a:prstGeom>
          <a:noFill/>
        </p:spPr>
        <p:txBody>
          <a:bodyPr wrap="square">
            <a:spAutoFit/>
          </a:bodyPr>
          <a:lstStyle/>
          <a:p>
            <a:pPr algn="l"/>
            <a:r>
              <a:rPr lang="en-IN" sz="2800" b="1" i="0" dirty="0">
                <a:solidFill>
                  <a:srgbClr val="373D3F"/>
                </a:solidFill>
                <a:effectLst/>
                <a:latin typeface="Times New Roman" panose="02020603050405020304" pitchFamily="18" charset="0"/>
                <a:cs typeface="Times New Roman" panose="02020603050405020304" pitchFamily="18" charset="0"/>
              </a:rPr>
              <a:t>Regulation at Internal Checkpoints</a:t>
            </a:r>
          </a:p>
        </p:txBody>
      </p:sp>
      <p:sp>
        <p:nvSpPr>
          <p:cNvPr id="9" name="TextBox 8">
            <a:extLst>
              <a:ext uri="{FF2B5EF4-FFF2-40B4-BE49-F238E27FC236}">
                <a16:creationId xmlns:a16="http://schemas.microsoft.com/office/drawing/2014/main" id="{6F3B59D4-E710-6958-A7B4-936100782C42}"/>
              </a:ext>
            </a:extLst>
          </p:cNvPr>
          <p:cNvSpPr txBox="1"/>
          <p:nvPr/>
        </p:nvSpPr>
        <p:spPr>
          <a:xfrm>
            <a:off x="195943" y="489009"/>
            <a:ext cx="4931229" cy="3785652"/>
          </a:xfrm>
          <a:prstGeom prst="rect">
            <a:avLst/>
          </a:prstGeom>
          <a:noFill/>
        </p:spPr>
        <p:txBody>
          <a:bodyPr wrap="square">
            <a:spAutoFit/>
          </a:bodyPr>
          <a:lstStyle/>
          <a:p>
            <a:pPr algn="just"/>
            <a:r>
              <a:rPr lang="en-US" sz="2000" b="0" i="0" dirty="0">
                <a:solidFill>
                  <a:srgbClr val="373D3F"/>
                </a:solidFill>
                <a:effectLst/>
                <a:latin typeface="Times New Roman" panose="02020603050405020304" pitchFamily="18" charset="0"/>
                <a:cs typeface="Times New Roman" panose="02020603050405020304" pitchFamily="18" charset="0"/>
              </a:rPr>
              <a:t>It is </a:t>
            </a:r>
            <a:r>
              <a:rPr lang="en-US" sz="2000" dirty="0">
                <a:solidFill>
                  <a:srgbClr val="373D3F"/>
                </a:solidFill>
                <a:latin typeface="Times New Roman" panose="02020603050405020304" pitchFamily="18" charset="0"/>
                <a:cs typeface="Times New Roman" panose="02020603050405020304" pitchFamily="18" charset="0"/>
              </a:rPr>
              <a:t>highly required </a:t>
            </a:r>
            <a:r>
              <a:rPr lang="en-US" sz="2000" b="0" i="0" dirty="0">
                <a:solidFill>
                  <a:srgbClr val="373D3F"/>
                </a:solidFill>
                <a:effectLst/>
                <a:latin typeface="Times New Roman" panose="02020603050405020304" pitchFamily="18" charset="0"/>
                <a:cs typeface="Times New Roman" panose="02020603050405020304" pitchFamily="18" charset="0"/>
              </a:rPr>
              <a:t> that the daughter cells produced  should receive be exact duplicates genetic material of the parent cell (daughter exact duplicate of mother). </a:t>
            </a:r>
          </a:p>
          <a:p>
            <a:pPr algn="just"/>
            <a:r>
              <a:rPr lang="en-US" sz="2000" b="0" i="0" dirty="0">
                <a:solidFill>
                  <a:srgbClr val="373D3F"/>
                </a:solidFill>
                <a:effectLst/>
                <a:latin typeface="Times New Roman" panose="02020603050405020304" pitchFamily="18" charset="0"/>
                <a:cs typeface="Times New Roman" panose="02020603050405020304" pitchFamily="18" charset="0"/>
              </a:rPr>
              <a:t>Mistakes in the duplication or distribution of the chromosomes lead to mutations that may be passed forward to every new cell produced from an abnormal cell. </a:t>
            </a:r>
          </a:p>
          <a:p>
            <a:pPr algn="just"/>
            <a:r>
              <a:rPr lang="en-US" sz="2000" b="0" i="0" dirty="0">
                <a:solidFill>
                  <a:srgbClr val="373D3F"/>
                </a:solidFill>
                <a:effectLst/>
                <a:latin typeface="Times New Roman" panose="02020603050405020304" pitchFamily="18" charset="0"/>
                <a:cs typeface="Times New Roman" panose="02020603050405020304" pitchFamily="18" charset="0"/>
              </a:rPr>
              <a:t>To prevent a compromised cell from continuing to divide, there are internal control mechanisms that operate at </a:t>
            </a:r>
            <a:r>
              <a:rPr lang="en-US" sz="2000" b="1" i="0" u="sng" dirty="0">
                <a:solidFill>
                  <a:srgbClr val="373D3F"/>
                </a:solidFill>
                <a:effectLst/>
                <a:latin typeface="Times New Roman" panose="02020603050405020304" pitchFamily="18" charset="0"/>
                <a:cs typeface="Times New Roman" panose="02020603050405020304" pitchFamily="18" charset="0"/>
              </a:rPr>
              <a:t>cell cycle checkpoints</a:t>
            </a:r>
            <a:r>
              <a:rPr lang="en-US" sz="2000" b="0" i="0" dirty="0">
                <a:solidFill>
                  <a:srgbClr val="373D3F"/>
                </a:solidFill>
                <a:effectLst/>
                <a:latin typeface="Tinos"/>
              </a:rPr>
              <a:t>.</a:t>
            </a:r>
            <a:endParaRPr lang="en-IN" sz="2000" dirty="0"/>
          </a:p>
        </p:txBody>
      </p:sp>
      <p:sp>
        <p:nvSpPr>
          <p:cNvPr id="11" name="TextBox 10">
            <a:extLst>
              <a:ext uri="{FF2B5EF4-FFF2-40B4-BE49-F238E27FC236}">
                <a16:creationId xmlns:a16="http://schemas.microsoft.com/office/drawing/2014/main" id="{A39A531D-1A2E-44D2-157C-A6DB1967B905}"/>
              </a:ext>
            </a:extLst>
          </p:cNvPr>
          <p:cNvSpPr txBox="1"/>
          <p:nvPr/>
        </p:nvSpPr>
        <p:spPr>
          <a:xfrm>
            <a:off x="81643" y="4156957"/>
            <a:ext cx="5497286" cy="2554545"/>
          </a:xfrm>
          <a:prstGeom prst="rect">
            <a:avLst/>
          </a:prstGeom>
          <a:noFill/>
        </p:spPr>
        <p:txBody>
          <a:bodyPr wrap="square">
            <a:spAutoFit/>
          </a:bodyPr>
          <a:lstStyle/>
          <a:p>
            <a:pPr marL="342900" indent="-342900" algn="just">
              <a:buFont typeface="Arial" panose="020B0604020202020204" pitchFamily="34" charset="0"/>
              <a:buChar char="•"/>
            </a:pPr>
            <a:r>
              <a:rPr lang="en-US" sz="2000" b="0" i="0" dirty="0">
                <a:solidFill>
                  <a:srgbClr val="373D3F"/>
                </a:solidFill>
                <a:effectLst/>
                <a:latin typeface="Times New Roman" panose="02020603050405020304" pitchFamily="18" charset="0"/>
                <a:cs typeface="Times New Roman" panose="02020603050405020304" pitchFamily="18" charset="0"/>
              </a:rPr>
              <a:t>The cell cycle is controlled at </a:t>
            </a:r>
            <a:r>
              <a:rPr lang="en-US" sz="2000" b="1" i="0" u="sng" dirty="0">
                <a:solidFill>
                  <a:srgbClr val="373D3F"/>
                </a:solidFill>
                <a:effectLst/>
                <a:latin typeface="Times New Roman" panose="02020603050405020304" pitchFamily="18" charset="0"/>
                <a:cs typeface="Times New Roman" panose="02020603050405020304" pitchFamily="18" charset="0"/>
              </a:rPr>
              <a:t>three checkpoints</a:t>
            </a:r>
            <a:r>
              <a:rPr lang="en-US" sz="2000" b="0" i="0" dirty="0">
                <a:solidFill>
                  <a:srgbClr val="373D3F"/>
                </a:solidFill>
                <a:effectLst/>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000" b="0" i="0" dirty="0">
                <a:solidFill>
                  <a:srgbClr val="FF0000"/>
                </a:solidFill>
                <a:effectLst/>
                <a:latin typeface="Times New Roman" panose="02020603050405020304" pitchFamily="18" charset="0"/>
                <a:cs typeface="Times New Roman" panose="02020603050405020304" pitchFamily="18" charset="0"/>
              </a:rPr>
              <a:t>The </a:t>
            </a:r>
            <a:r>
              <a:rPr lang="en-US" sz="2000" b="0" i="0" u="sng" dirty="0">
                <a:solidFill>
                  <a:srgbClr val="FF0000"/>
                </a:solidFill>
                <a:effectLst/>
                <a:latin typeface="Times New Roman" panose="02020603050405020304" pitchFamily="18" charset="0"/>
                <a:cs typeface="Times New Roman" panose="02020603050405020304" pitchFamily="18" charset="0"/>
              </a:rPr>
              <a:t>integrity of the DNA </a:t>
            </a:r>
            <a:r>
              <a:rPr lang="en-US" sz="2000" b="0" i="0" dirty="0">
                <a:solidFill>
                  <a:srgbClr val="FF0000"/>
                </a:solidFill>
                <a:effectLst/>
                <a:latin typeface="Times New Roman" panose="02020603050405020304" pitchFamily="18" charset="0"/>
                <a:cs typeface="Times New Roman" panose="02020603050405020304" pitchFamily="18" charset="0"/>
              </a:rPr>
              <a:t>is assessed at the </a:t>
            </a:r>
            <a:r>
              <a:rPr lang="en-US" sz="2000" b="0" i="0" u="sng" dirty="0">
                <a:solidFill>
                  <a:srgbClr val="FF0000"/>
                </a:solidFill>
                <a:effectLst/>
                <a:latin typeface="Times New Roman" panose="02020603050405020304" pitchFamily="18" charset="0"/>
                <a:cs typeface="Times New Roman" panose="02020603050405020304" pitchFamily="18" charset="0"/>
              </a:rPr>
              <a:t>G</a:t>
            </a:r>
            <a:r>
              <a:rPr lang="en-US" sz="2000" b="0" i="0" u="sng" baseline="-25000" dirty="0">
                <a:solidFill>
                  <a:srgbClr val="FF0000"/>
                </a:solidFill>
                <a:effectLst/>
                <a:latin typeface="Times New Roman" panose="02020603050405020304" pitchFamily="18" charset="0"/>
                <a:cs typeface="Times New Roman" panose="02020603050405020304" pitchFamily="18" charset="0"/>
              </a:rPr>
              <a:t>1</a:t>
            </a:r>
            <a:r>
              <a:rPr lang="en-US" sz="2000" b="0" i="0" u="sng" dirty="0">
                <a:solidFill>
                  <a:srgbClr val="FF0000"/>
                </a:solidFill>
                <a:effectLst/>
                <a:latin typeface="Times New Roman" panose="02020603050405020304" pitchFamily="18" charset="0"/>
                <a:cs typeface="Times New Roman" panose="02020603050405020304" pitchFamily="18" charset="0"/>
              </a:rPr>
              <a:t> checkpoint</a:t>
            </a:r>
            <a:r>
              <a:rPr lang="en-US" sz="2000" b="0" i="0" u="sng" dirty="0">
                <a:solidFill>
                  <a:srgbClr val="373D3F"/>
                </a:solidFill>
                <a:effectLst/>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000" b="0" i="0" dirty="0">
                <a:solidFill>
                  <a:srgbClr val="FF0000"/>
                </a:solidFill>
                <a:effectLst/>
                <a:latin typeface="Times New Roman" panose="02020603050405020304" pitchFamily="18" charset="0"/>
                <a:cs typeface="Times New Roman" panose="02020603050405020304" pitchFamily="18" charset="0"/>
              </a:rPr>
              <a:t>Proper </a:t>
            </a:r>
            <a:r>
              <a:rPr lang="en-US" sz="2000" b="0" i="0" u="sng" dirty="0">
                <a:solidFill>
                  <a:srgbClr val="FF0000"/>
                </a:solidFill>
                <a:effectLst/>
                <a:latin typeface="Times New Roman" panose="02020603050405020304" pitchFamily="18" charset="0"/>
                <a:cs typeface="Times New Roman" panose="02020603050405020304" pitchFamily="18" charset="0"/>
              </a:rPr>
              <a:t>chromosome duplication </a:t>
            </a:r>
            <a:r>
              <a:rPr lang="en-US" sz="2000" b="0" i="0" dirty="0">
                <a:solidFill>
                  <a:srgbClr val="FF0000"/>
                </a:solidFill>
                <a:effectLst/>
                <a:latin typeface="Times New Roman" panose="02020603050405020304" pitchFamily="18" charset="0"/>
                <a:cs typeface="Times New Roman" panose="02020603050405020304" pitchFamily="18" charset="0"/>
              </a:rPr>
              <a:t>is assessed at the </a:t>
            </a:r>
            <a:r>
              <a:rPr lang="en-US" sz="2000" b="0" i="0" u="sng" dirty="0">
                <a:solidFill>
                  <a:srgbClr val="FF0000"/>
                </a:solidFill>
                <a:effectLst/>
                <a:latin typeface="Times New Roman" panose="02020603050405020304" pitchFamily="18" charset="0"/>
                <a:cs typeface="Times New Roman" panose="02020603050405020304" pitchFamily="18" charset="0"/>
              </a:rPr>
              <a:t>G</a:t>
            </a:r>
            <a:r>
              <a:rPr lang="en-US" sz="2000" b="0" i="0" u="sng" baseline="-25000" dirty="0">
                <a:solidFill>
                  <a:srgbClr val="FF0000"/>
                </a:solidFill>
                <a:effectLst/>
                <a:latin typeface="Times New Roman" panose="02020603050405020304" pitchFamily="18" charset="0"/>
                <a:cs typeface="Times New Roman" panose="02020603050405020304" pitchFamily="18" charset="0"/>
              </a:rPr>
              <a:t>2</a:t>
            </a:r>
            <a:r>
              <a:rPr lang="en-US" sz="2000" b="0" i="0" u="sng" dirty="0">
                <a:solidFill>
                  <a:srgbClr val="FF0000"/>
                </a:solidFill>
                <a:effectLst/>
                <a:latin typeface="Times New Roman" panose="02020603050405020304" pitchFamily="18" charset="0"/>
                <a:cs typeface="Times New Roman" panose="02020603050405020304" pitchFamily="18" charset="0"/>
              </a:rPr>
              <a:t> checkpoint</a:t>
            </a:r>
            <a:r>
              <a:rPr lang="en-US" sz="2000" b="0" i="0" u="sng" dirty="0">
                <a:solidFill>
                  <a:srgbClr val="373D3F"/>
                </a:solidFill>
                <a:effectLst/>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000" b="0" i="0" dirty="0">
                <a:solidFill>
                  <a:srgbClr val="FF0000"/>
                </a:solidFill>
                <a:effectLst/>
                <a:latin typeface="Times New Roman" panose="02020603050405020304" pitchFamily="18" charset="0"/>
                <a:cs typeface="Times New Roman" panose="02020603050405020304" pitchFamily="18" charset="0"/>
              </a:rPr>
              <a:t>Attachment of </a:t>
            </a:r>
            <a:r>
              <a:rPr lang="en-US" sz="2000" b="0" i="0" u="sng" dirty="0">
                <a:solidFill>
                  <a:srgbClr val="FF0000"/>
                </a:solidFill>
                <a:effectLst/>
                <a:latin typeface="Times New Roman" panose="02020603050405020304" pitchFamily="18" charset="0"/>
                <a:cs typeface="Times New Roman" panose="02020603050405020304" pitchFamily="18" charset="0"/>
              </a:rPr>
              <a:t>each kinetochore to a spindle fiber</a:t>
            </a:r>
            <a:r>
              <a:rPr lang="en-US" sz="2000" b="0" i="0" dirty="0">
                <a:solidFill>
                  <a:srgbClr val="FF0000"/>
                </a:solidFill>
                <a:effectLst/>
                <a:latin typeface="Times New Roman" panose="02020603050405020304" pitchFamily="18" charset="0"/>
                <a:cs typeface="Times New Roman" panose="02020603050405020304" pitchFamily="18" charset="0"/>
              </a:rPr>
              <a:t> is assessed at the </a:t>
            </a:r>
            <a:r>
              <a:rPr lang="en-US" sz="2000" b="0" i="0" u="sng" dirty="0">
                <a:solidFill>
                  <a:srgbClr val="FF0000"/>
                </a:solidFill>
                <a:effectLst/>
                <a:latin typeface="Times New Roman" panose="02020603050405020304" pitchFamily="18" charset="0"/>
                <a:cs typeface="Times New Roman" panose="02020603050405020304" pitchFamily="18" charset="0"/>
              </a:rPr>
              <a:t>M checkpoint</a:t>
            </a:r>
            <a:endParaRPr lang="en-IN" sz="20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3FE5AD-D484-3BEC-2CF9-CDDCA966ED46}"/>
              </a:ext>
            </a:extLst>
          </p:cNvPr>
          <p:cNvSpPr txBox="1"/>
          <p:nvPr/>
        </p:nvSpPr>
        <p:spPr>
          <a:xfrm>
            <a:off x="457198" y="559083"/>
            <a:ext cx="11419116" cy="5201424"/>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The G1 Checkpoint</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G1 checkpoint determines whether </a:t>
            </a:r>
            <a:r>
              <a:rPr lang="en-US" sz="2800" u="sng" dirty="0">
                <a:latin typeface="Times New Roman" panose="02020603050405020304" pitchFamily="18" charset="0"/>
                <a:cs typeface="Times New Roman" panose="02020603050405020304" pitchFamily="18" charset="0"/>
              </a:rPr>
              <a:t>all conditions are favorable for cell division </a:t>
            </a:r>
            <a:r>
              <a:rPr lang="en-US" sz="2800" dirty="0">
                <a:latin typeface="Times New Roman" panose="02020603050405020304" pitchFamily="18" charset="0"/>
                <a:cs typeface="Times New Roman" panose="02020603050405020304" pitchFamily="18" charset="0"/>
              </a:rPr>
              <a:t>to proceed. </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External influences, such as growth factors, play a large role in carrying the cell past the G1 checkpoint.</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Adequate cell reserves, cell size, check for genomic DNA damage at the G1 checkpoint. A cell that </a:t>
            </a:r>
            <a:r>
              <a:rPr lang="en-US" sz="2800" u="sng" dirty="0">
                <a:solidFill>
                  <a:srgbClr val="FF0000"/>
                </a:solidFill>
                <a:latin typeface="Times New Roman" panose="02020603050405020304" pitchFamily="18" charset="0"/>
                <a:cs typeface="Times New Roman" panose="02020603050405020304" pitchFamily="18" charset="0"/>
              </a:rPr>
              <a:t>does not meet all the requirements will not be allowed to progress into the S phase.</a:t>
            </a:r>
            <a:r>
              <a:rPr lang="en-US" sz="28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a:t>
            </a:r>
            <a:r>
              <a:rPr lang="en-US" sz="2800" dirty="0">
                <a:solidFill>
                  <a:srgbClr val="FF0000"/>
                </a:solidFill>
                <a:latin typeface="Times New Roman" panose="02020603050405020304" pitchFamily="18" charset="0"/>
                <a:cs typeface="Times New Roman" panose="02020603050405020304" pitchFamily="18" charset="0"/>
              </a:rPr>
              <a:t>cell can halt the cycle </a:t>
            </a:r>
            <a:r>
              <a:rPr lang="en-US" sz="2800" dirty="0">
                <a:latin typeface="Times New Roman" panose="02020603050405020304" pitchFamily="18" charset="0"/>
                <a:cs typeface="Times New Roman" panose="02020603050405020304" pitchFamily="18" charset="0"/>
              </a:rPr>
              <a:t>and remedial measures to be taken for the problematic condition, or </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cell can advance into G0 and await further signals when conditions improve</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01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AFE73D7-60A6-8ECD-56E9-007CA429762D}"/>
              </a:ext>
            </a:extLst>
          </p:cNvPr>
          <p:cNvSpPr txBox="1"/>
          <p:nvPr/>
        </p:nvSpPr>
        <p:spPr>
          <a:xfrm>
            <a:off x="130628" y="212581"/>
            <a:ext cx="11919858" cy="4401205"/>
          </a:xfrm>
          <a:prstGeom prst="rect">
            <a:avLst/>
          </a:prstGeom>
          <a:noFill/>
        </p:spPr>
        <p:txBody>
          <a:bodyPr wrap="square">
            <a:spAutoFit/>
          </a:bodyPr>
          <a:lstStyle/>
          <a:p>
            <a:pPr algn="l"/>
            <a:r>
              <a:rPr lang="en-US" sz="2800" b="1" i="0" dirty="0">
                <a:solidFill>
                  <a:srgbClr val="373D3F"/>
                </a:solidFill>
                <a:effectLst/>
                <a:latin typeface="Times New Roman" panose="02020603050405020304" pitchFamily="18" charset="0"/>
                <a:cs typeface="Times New Roman" panose="02020603050405020304" pitchFamily="18" charset="0"/>
              </a:rPr>
              <a:t>The G</a:t>
            </a:r>
            <a:r>
              <a:rPr lang="en-US" sz="2800" b="1" i="0" baseline="-25000" dirty="0">
                <a:solidFill>
                  <a:srgbClr val="373D3F"/>
                </a:solidFill>
                <a:effectLst/>
                <a:latin typeface="Times New Roman" panose="02020603050405020304" pitchFamily="18" charset="0"/>
                <a:cs typeface="Times New Roman" panose="02020603050405020304" pitchFamily="18" charset="0"/>
              </a:rPr>
              <a:t>2</a:t>
            </a:r>
            <a:r>
              <a:rPr lang="en-US" sz="2800" b="1" i="0" dirty="0">
                <a:solidFill>
                  <a:srgbClr val="373D3F"/>
                </a:solidFill>
                <a:effectLst/>
                <a:latin typeface="Times New Roman" panose="02020603050405020304" pitchFamily="18" charset="0"/>
                <a:cs typeface="Times New Roman" panose="02020603050405020304" pitchFamily="18" charset="0"/>
              </a:rPr>
              <a:t> Checkpoint</a:t>
            </a:r>
          </a:p>
          <a:p>
            <a:pPr algn="just"/>
            <a:r>
              <a:rPr lang="en-US" sz="2800" b="0" i="0" dirty="0">
                <a:effectLst/>
                <a:latin typeface="Times New Roman" panose="02020603050405020304" pitchFamily="18" charset="0"/>
                <a:cs typeface="Times New Roman" panose="02020603050405020304" pitchFamily="18" charset="0"/>
              </a:rPr>
              <a:t>The G</a:t>
            </a:r>
            <a:r>
              <a:rPr lang="en-US" sz="2800" b="0" i="0" baseline="-25000" dirty="0">
                <a:effectLst/>
                <a:latin typeface="Times New Roman" panose="02020603050405020304" pitchFamily="18" charset="0"/>
                <a:cs typeface="Times New Roman" panose="02020603050405020304" pitchFamily="18" charset="0"/>
              </a:rPr>
              <a:t>2</a:t>
            </a:r>
            <a:r>
              <a:rPr lang="en-US" sz="2800" b="0" i="0" dirty="0">
                <a:effectLst/>
                <a:latin typeface="Times New Roman" panose="02020603050405020304" pitchFamily="18" charset="0"/>
                <a:cs typeface="Times New Roman" panose="02020603050405020304" pitchFamily="18" charset="0"/>
              </a:rPr>
              <a:t> checkpoint blocks entry into the mitotic phase if certain conditions are not met.</a:t>
            </a:r>
          </a:p>
          <a:p>
            <a:pPr marL="342900" indent="-342900" algn="just">
              <a:buFont typeface="Arial" panose="020B0604020202020204" pitchFamily="34" charset="0"/>
              <a:buChar char="•"/>
            </a:pPr>
            <a:r>
              <a:rPr lang="en-US" sz="2800" b="0" i="0" dirty="0">
                <a:effectLst/>
                <a:latin typeface="Times New Roman" panose="02020603050405020304" pitchFamily="18" charset="0"/>
                <a:cs typeface="Times New Roman" panose="02020603050405020304" pitchFamily="18" charset="0"/>
              </a:rPr>
              <a:t> As at the G</a:t>
            </a:r>
            <a:r>
              <a:rPr lang="en-US" sz="2800" b="0" i="0" baseline="-25000" dirty="0">
                <a:effectLst/>
                <a:latin typeface="Times New Roman" panose="02020603050405020304" pitchFamily="18" charset="0"/>
                <a:cs typeface="Times New Roman" panose="02020603050405020304" pitchFamily="18" charset="0"/>
              </a:rPr>
              <a:t>1</a:t>
            </a:r>
            <a:r>
              <a:rPr lang="en-US" sz="2800" b="0" i="0" dirty="0">
                <a:effectLst/>
                <a:latin typeface="Times New Roman" panose="02020603050405020304" pitchFamily="18" charset="0"/>
                <a:cs typeface="Times New Roman" panose="02020603050405020304" pitchFamily="18" charset="0"/>
              </a:rPr>
              <a:t> checkpoint, The assessment of cell size and protein reserves </a:t>
            </a:r>
            <a:r>
              <a:rPr lang="en-US" sz="2800" dirty="0">
                <a:latin typeface="Times New Roman" panose="02020603050405020304" pitchFamily="18" charset="0"/>
                <a:cs typeface="Times New Roman" panose="02020603050405020304" pitchFamily="18" charset="0"/>
              </a:rPr>
              <a:t>takes place.</a:t>
            </a:r>
            <a:r>
              <a:rPr lang="en-US" sz="2800" b="0" i="0" dirty="0">
                <a:effectLst/>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Ensuring that all the chromosomes have been replicated and the replicated DNA are not damaged.</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When the </a:t>
            </a:r>
            <a:r>
              <a:rPr lang="en-US" sz="2800" b="0" i="0" dirty="0">
                <a:effectLst/>
                <a:latin typeface="Times New Roman" panose="02020603050405020304" pitchFamily="18" charset="0"/>
                <a:cs typeface="Times New Roman" panose="02020603050405020304" pitchFamily="18" charset="0"/>
              </a:rPr>
              <a:t>checkpoint mechanisms detect problems with the DNA, the cell cycle is halted, and the cell attempts to either complete DNA replication or repair the damaged DNA.</a:t>
            </a:r>
          </a:p>
        </p:txBody>
      </p:sp>
    </p:spTree>
    <p:extLst>
      <p:ext uri="{BB962C8B-B14F-4D97-AF65-F5344CB8AC3E}">
        <p14:creationId xmlns:p14="http://schemas.microsoft.com/office/powerpoint/2010/main" val="164862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03AD2D5-C337-046F-9001-2BE5AA34A64A}"/>
              </a:ext>
            </a:extLst>
          </p:cNvPr>
          <p:cNvSpPr txBox="1"/>
          <p:nvPr/>
        </p:nvSpPr>
        <p:spPr>
          <a:xfrm>
            <a:off x="163285" y="212582"/>
            <a:ext cx="11593285" cy="5139869"/>
          </a:xfrm>
          <a:prstGeom prst="rect">
            <a:avLst/>
          </a:prstGeom>
          <a:noFill/>
        </p:spPr>
        <p:txBody>
          <a:bodyPr wrap="square">
            <a:spAutoFit/>
          </a:bodyPr>
          <a:lstStyle/>
          <a:p>
            <a:r>
              <a:rPr lang="en-US" sz="4000" b="1" dirty="0">
                <a:latin typeface="Times New Roman" panose="02020603050405020304" pitchFamily="18" charset="0"/>
                <a:cs typeface="Times New Roman" panose="02020603050405020304" pitchFamily="18" charset="0"/>
              </a:rPr>
              <a:t>The M Checkpoint</a:t>
            </a: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M checkpoint occurs near the end of the metaphase stage of karyokinesis. </a:t>
            </a: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M checkpoint is also known as the spindle checkpoint, because it determines whether all the sister chromatids are correctly attached to the spindle microtubules.</a:t>
            </a: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Because the separation of the sister chromatids during anaphase is an irreversible step, the cycle will not proceed until the kinetochores of each pair of sister chromatids are firmly anchored to at least two spindle fibers arising from opposite poles of the cell.</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794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72E2E9-B05E-5049-DCF8-E8F1D2663E20}"/>
              </a:ext>
            </a:extLst>
          </p:cNvPr>
          <p:cNvSpPr txBox="1"/>
          <p:nvPr/>
        </p:nvSpPr>
        <p:spPr>
          <a:xfrm>
            <a:off x="304799" y="316077"/>
            <a:ext cx="7826829" cy="584775"/>
          </a:xfrm>
          <a:prstGeom prst="rect">
            <a:avLst/>
          </a:prstGeom>
          <a:noFill/>
        </p:spPr>
        <p:txBody>
          <a:bodyPr wrap="square">
            <a:spAutoFit/>
          </a:bodyPr>
          <a:lstStyle/>
          <a:p>
            <a:pPr algn="l"/>
            <a:r>
              <a:rPr lang="en-US" sz="3200" b="1" i="0" dirty="0">
                <a:solidFill>
                  <a:srgbClr val="373D3F"/>
                </a:solidFill>
                <a:effectLst/>
                <a:latin typeface="Times New Roman" panose="02020603050405020304" pitchFamily="18" charset="0"/>
                <a:cs typeface="Times New Roman" panose="02020603050405020304" pitchFamily="18" charset="0"/>
              </a:rPr>
              <a:t>Regulator Molecules of the Cell Cycle</a:t>
            </a:r>
          </a:p>
        </p:txBody>
      </p:sp>
      <p:sp>
        <p:nvSpPr>
          <p:cNvPr id="7" name="TextBox 6">
            <a:extLst>
              <a:ext uri="{FF2B5EF4-FFF2-40B4-BE49-F238E27FC236}">
                <a16:creationId xmlns:a16="http://schemas.microsoft.com/office/drawing/2014/main" id="{0F6C52B9-B01A-7412-B4F0-562F13924F4D}"/>
              </a:ext>
            </a:extLst>
          </p:cNvPr>
          <p:cNvSpPr txBox="1"/>
          <p:nvPr/>
        </p:nvSpPr>
        <p:spPr>
          <a:xfrm>
            <a:off x="304799" y="1209211"/>
            <a:ext cx="11887201" cy="4801314"/>
          </a:xfrm>
          <a:prstGeom prst="rect">
            <a:avLst/>
          </a:prstGeom>
          <a:noFill/>
        </p:spPr>
        <p:txBody>
          <a:bodyPr wrap="square">
            <a:spAutoFit/>
          </a:bodyPr>
          <a:lstStyle/>
          <a:p>
            <a:pPr algn="just"/>
            <a:r>
              <a:rPr lang="en-US" sz="2800" b="0" i="0" dirty="0">
                <a:solidFill>
                  <a:srgbClr val="373D3F"/>
                </a:solidFill>
                <a:effectLst/>
                <a:latin typeface="Times New Roman" panose="02020603050405020304" pitchFamily="18" charset="0"/>
                <a:cs typeface="Times New Roman" panose="02020603050405020304" pitchFamily="18" charset="0"/>
              </a:rPr>
              <a:t>In addition to the internally controlled checkpoints </a:t>
            </a:r>
          </a:p>
          <a:p>
            <a:pPr marL="457200" indent="-457200" algn="just">
              <a:buFont typeface="Arial" panose="020B0604020202020204" pitchFamily="34" charset="0"/>
              <a:buChar char="•"/>
            </a:pPr>
            <a:r>
              <a:rPr lang="en-US" sz="2800" b="0" i="0" dirty="0">
                <a:solidFill>
                  <a:srgbClr val="373D3F"/>
                </a:solidFill>
                <a:effectLst/>
                <a:latin typeface="Times New Roman" panose="02020603050405020304" pitchFamily="18" charset="0"/>
                <a:cs typeface="Times New Roman" panose="02020603050405020304" pitchFamily="18" charset="0"/>
              </a:rPr>
              <a:t>Two groups of intracellular molecules that regulate the cell cycle.</a:t>
            </a:r>
          </a:p>
          <a:p>
            <a:pPr marL="457200" indent="-457200" algn="just">
              <a:buFont typeface="Arial" panose="020B0604020202020204" pitchFamily="34" charset="0"/>
              <a:buChar char="•"/>
            </a:pPr>
            <a:r>
              <a:rPr lang="en-US" sz="2800" b="0" i="0" dirty="0">
                <a:solidFill>
                  <a:srgbClr val="373D3F"/>
                </a:solidFill>
                <a:effectLst/>
                <a:latin typeface="Times New Roman" panose="02020603050405020304" pitchFamily="18" charset="0"/>
                <a:cs typeface="Times New Roman" panose="02020603050405020304" pitchFamily="18" charset="0"/>
              </a:rPr>
              <a:t>These regulatory molecules either</a:t>
            </a:r>
          </a:p>
          <a:p>
            <a:pPr marL="457200" indent="-457200" algn="just">
              <a:buFont typeface="Arial" panose="020B0604020202020204" pitchFamily="34" charset="0"/>
              <a:buChar char="•"/>
            </a:pPr>
            <a:r>
              <a:rPr lang="en-US" sz="2800" dirty="0">
                <a:solidFill>
                  <a:srgbClr val="373D3F"/>
                </a:solidFill>
                <a:latin typeface="Times New Roman" panose="02020603050405020304" pitchFamily="18" charset="0"/>
                <a:cs typeface="Times New Roman" panose="02020603050405020304" pitchFamily="18" charset="0"/>
              </a:rPr>
              <a:t>P</a:t>
            </a:r>
            <a:r>
              <a:rPr lang="en-US" sz="2800" b="0" i="0" dirty="0">
                <a:solidFill>
                  <a:srgbClr val="373D3F"/>
                </a:solidFill>
                <a:effectLst/>
                <a:latin typeface="Times New Roman" panose="02020603050405020304" pitchFamily="18" charset="0"/>
                <a:cs typeface="Times New Roman" panose="02020603050405020304" pitchFamily="18" charset="0"/>
              </a:rPr>
              <a:t>romote progress of the cell to the next phase (positive regulation) </a:t>
            </a:r>
          </a:p>
          <a:p>
            <a:pPr algn="just"/>
            <a:r>
              <a:rPr lang="en-US" sz="2800" b="0" i="0" dirty="0">
                <a:solidFill>
                  <a:srgbClr val="373D3F"/>
                </a:solidFill>
                <a:effectLst/>
                <a:latin typeface="Times New Roman" panose="02020603050405020304" pitchFamily="18" charset="0"/>
                <a:cs typeface="Times New Roman" panose="02020603050405020304" pitchFamily="18" charset="0"/>
              </a:rPr>
              <a:t>    or </a:t>
            </a:r>
          </a:p>
          <a:p>
            <a:pPr marL="457200" indent="-457200" algn="just">
              <a:buFont typeface="Arial" panose="020B0604020202020204" pitchFamily="34" charset="0"/>
              <a:buChar char="•"/>
            </a:pPr>
            <a:r>
              <a:rPr lang="en-US" sz="2800" dirty="0">
                <a:solidFill>
                  <a:srgbClr val="373D3F"/>
                </a:solidFill>
                <a:latin typeface="Times New Roman" panose="02020603050405020304" pitchFamily="18" charset="0"/>
                <a:cs typeface="Times New Roman" panose="02020603050405020304" pitchFamily="18" charset="0"/>
              </a:rPr>
              <a:t>H</a:t>
            </a:r>
            <a:r>
              <a:rPr lang="en-US" sz="2800" b="0" i="0" dirty="0">
                <a:solidFill>
                  <a:srgbClr val="373D3F"/>
                </a:solidFill>
                <a:effectLst/>
                <a:latin typeface="Times New Roman" panose="02020603050405020304" pitchFamily="18" charset="0"/>
                <a:cs typeface="Times New Roman" panose="02020603050405020304" pitchFamily="18" charset="0"/>
              </a:rPr>
              <a:t>alt the cycle (negative regulation).</a:t>
            </a:r>
          </a:p>
          <a:p>
            <a:pPr algn="just"/>
            <a:endParaRPr lang="en-US" dirty="0">
              <a:solidFill>
                <a:srgbClr val="373D3F"/>
              </a:solidFill>
              <a:latin typeface="Tinos"/>
            </a:endParaRPr>
          </a:p>
          <a:p>
            <a:pPr algn="just"/>
            <a:r>
              <a:rPr lang="en-US" b="0" i="0" dirty="0">
                <a:solidFill>
                  <a:srgbClr val="373D3F"/>
                </a:solidFill>
                <a:effectLst/>
                <a:latin typeface="Tinos"/>
              </a:rPr>
              <a:t> </a:t>
            </a:r>
            <a:r>
              <a:rPr lang="en-US" sz="2400" b="0" i="0" dirty="0">
                <a:solidFill>
                  <a:srgbClr val="373D3F"/>
                </a:solidFill>
                <a:effectLst/>
                <a:latin typeface="Times New Roman" panose="02020603050405020304" pitchFamily="18" charset="0"/>
                <a:cs typeface="Times New Roman" panose="02020603050405020304" pitchFamily="18" charset="0"/>
              </a:rPr>
              <a:t>Regulator molecules may act individually, or they can influence the activity or production of other regulatory proteins. Therefore, the failure of a single regulator may have almost no effect on the cell cycle, especially if more than one mechanism controls the same event. Conversely, the effect of a deficient or non-functioning regulator can be wide-ranging and possibly fatal to the cell if multiple processes are affected</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2338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62EA71-3C40-8485-7F59-D392CB0DB9F8}"/>
              </a:ext>
            </a:extLst>
          </p:cNvPr>
          <p:cNvSpPr txBox="1"/>
          <p:nvPr/>
        </p:nvSpPr>
        <p:spPr>
          <a:xfrm>
            <a:off x="185058" y="105757"/>
            <a:ext cx="11821884" cy="7109639"/>
          </a:xfrm>
          <a:prstGeom prst="rect">
            <a:avLst/>
          </a:prstGeom>
          <a:noFill/>
        </p:spPr>
        <p:txBody>
          <a:bodyPr wrap="square">
            <a:spAutoFit/>
          </a:bodyPr>
          <a:lstStyle/>
          <a:p>
            <a:pPr algn="l"/>
            <a:r>
              <a:rPr lang="en-US" sz="3200" b="1" i="0" dirty="0">
                <a:solidFill>
                  <a:srgbClr val="373D3F"/>
                </a:solidFill>
                <a:effectLst/>
                <a:latin typeface="Times New Roman" panose="02020603050405020304" pitchFamily="18" charset="0"/>
                <a:cs typeface="Times New Roman" panose="02020603050405020304" pitchFamily="18" charset="0"/>
              </a:rPr>
              <a:t>Positive Regulation of the Cell Cycle</a:t>
            </a:r>
          </a:p>
          <a:p>
            <a:pPr algn="l"/>
            <a:endParaRPr lang="en-US" sz="3200" b="1" i="0" dirty="0">
              <a:solidFill>
                <a:srgbClr val="373D3F"/>
              </a:solidFill>
              <a:effectLst/>
              <a:latin typeface="Times New Roman" panose="02020603050405020304" pitchFamily="18" charset="0"/>
              <a:cs typeface="Times New Roman" panose="02020603050405020304" pitchFamily="18" charset="0"/>
            </a:endParaRPr>
          </a:p>
          <a:p>
            <a:pPr algn="l"/>
            <a:r>
              <a:rPr lang="en-US" sz="2400" b="0" dirty="0">
                <a:effectLst/>
                <a:latin typeface="Times New Roman" panose="02020603050405020304" pitchFamily="18" charset="0"/>
                <a:cs typeface="Times New Roman" panose="02020603050405020304" pitchFamily="18" charset="0"/>
              </a:rPr>
              <a:t>Two groups of proteins, called </a:t>
            </a:r>
            <a:r>
              <a:rPr lang="en-US" sz="2400" b="1" dirty="0">
                <a:effectLst/>
                <a:latin typeface="Times New Roman" panose="02020603050405020304" pitchFamily="18" charset="0"/>
                <a:cs typeface="Times New Roman" panose="02020603050405020304" pitchFamily="18" charset="0"/>
              </a:rPr>
              <a:t>cyclins</a:t>
            </a:r>
            <a:r>
              <a:rPr lang="en-US" sz="2400" b="0" dirty="0">
                <a:effectLst/>
                <a:latin typeface="Times New Roman" panose="02020603050405020304" pitchFamily="18" charset="0"/>
                <a:cs typeface="Times New Roman" panose="02020603050405020304" pitchFamily="18" charset="0"/>
              </a:rPr>
              <a:t> and </a:t>
            </a:r>
            <a:r>
              <a:rPr lang="en-US" sz="2400" b="1" dirty="0">
                <a:effectLst/>
                <a:latin typeface="Times New Roman" panose="02020603050405020304" pitchFamily="18" charset="0"/>
                <a:cs typeface="Times New Roman" panose="02020603050405020304" pitchFamily="18" charset="0"/>
              </a:rPr>
              <a:t>cyclin-dependent kinases</a:t>
            </a:r>
            <a:r>
              <a:rPr lang="en-US" sz="2400" b="0" dirty="0">
                <a:effectLst/>
                <a:latin typeface="Times New Roman" panose="02020603050405020304" pitchFamily="18" charset="0"/>
                <a:cs typeface="Times New Roman" panose="02020603050405020304" pitchFamily="18" charset="0"/>
              </a:rPr>
              <a:t> (</a:t>
            </a:r>
            <a:r>
              <a:rPr lang="en-US" sz="2400" b="0" dirty="0" err="1">
                <a:effectLst/>
                <a:latin typeface="Times New Roman" panose="02020603050405020304" pitchFamily="18" charset="0"/>
                <a:cs typeface="Times New Roman" panose="02020603050405020304" pitchFamily="18" charset="0"/>
              </a:rPr>
              <a:t>Cdks</a:t>
            </a:r>
            <a:r>
              <a:rPr lang="en-US" sz="2400" b="0" dirty="0">
                <a:effectLst/>
                <a:latin typeface="Times New Roman" panose="02020603050405020304" pitchFamily="18" charset="0"/>
                <a:cs typeface="Times New Roman" panose="02020603050405020304" pitchFamily="18" charset="0"/>
              </a:rPr>
              <a:t>), are responsible for the progress of the cell through the various checkpoints.</a:t>
            </a:r>
          </a:p>
          <a:p>
            <a:pPr algn="l"/>
            <a:endParaRPr lang="en-US" sz="2400" b="0" dirty="0">
              <a:effectLst/>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400" b="0" dirty="0">
                <a:effectLst/>
                <a:latin typeface="Times New Roman" panose="02020603050405020304" pitchFamily="18" charset="0"/>
                <a:cs typeface="Times New Roman" panose="02020603050405020304" pitchFamily="18" charset="0"/>
              </a:rPr>
              <a:t> The levels of the four cyclin proteins (</a:t>
            </a:r>
            <a:r>
              <a:rPr lang="en-US" sz="2400" b="1" dirty="0">
                <a:effectLst/>
                <a:latin typeface="Times New Roman" panose="02020603050405020304" pitchFamily="18" charset="0"/>
                <a:cs typeface="Times New Roman" panose="02020603050405020304" pitchFamily="18" charset="0"/>
              </a:rPr>
              <a:t>Cyclin A, Cyclin D, Cyclin E, Cyclin B</a:t>
            </a:r>
            <a:r>
              <a:rPr lang="en-US" sz="2400" b="0" dirty="0">
                <a:effectLst/>
                <a:latin typeface="Times New Roman" panose="02020603050405020304" pitchFamily="18" charset="0"/>
                <a:cs typeface="Times New Roman" panose="02020603050405020304" pitchFamily="18" charset="0"/>
              </a:rPr>
              <a:t>) fluctuate throughout the cell cycle in a predictable pattern. </a:t>
            </a:r>
          </a:p>
          <a:p>
            <a:pPr algn="l"/>
            <a:endParaRPr lang="en-US" sz="2400" b="0" dirty="0">
              <a:effectLst/>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400" b="0" dirty="0">
                <a:effectLst/>
                <a:latin typeface="Times New Roman" panose="02020603050405020304" pitchFamily="18" charset="0"/>
                <a:cs typeface="Times New Roman" panose="02020603050405020304" pitchFamily="18" charset="0"/>
              </a:rPr>
              <a:t>Increases in the concentration of cyclin proteins are triggered by both external and internal signals. After the cell moves to the next stage of the cell cycle, the cyclins that were active in the previous stage are degraded.</a:t>
            </a:r>
          </a:p>
          <a:p>
            <a:pPr algn="l"/>
            <a:endParaRPr lang="en-US" sz="2400" b="0" dirty="0">
              <a:effectLst/>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2400" b="0" i="0" dirty="0">
                <a:solidFill>
                  <a:srgbClr val="373D3F"/>
                </a:solidFill>
                <a:effectLst/>
                <a:latin typeface="Times New Roman" panose="02020603050405020304" pitchFamily="18" charset="0"/>
                <a:cs typeface="Times New Roman" panose="02020603050405020304" pitchFamily="18" charset="0"/>
              </a:rPr>
              <a:t>The concentrations of cyclin proteins change throughout the cell cycle. There is a direct correlation between cyclin accumulation and the three major cell cycle checkpoints. Also note the sharp decline of cyclin levels following each checkpoint (the transition between phases of the cell cycle), as cyclin is degraded by cytoplasmic enzymes. </a:t>
            </a:r>
          </a:p>
          <a:p>
            <a:br>
              <a:rPr lang="en-US" sz="2800" dirty="0">
                <a:effectLst/>
                <a:latin typeface="Times New Roman" panose="02020603050405020304" pitchFamily="18" charset="0"/>
                <a:cs typeface="Times New Roman" panose="02020603050405020304" pitchFamily="18" charset="0"/>
              </a:rPr>
            </a:b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045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1704</Words>
  <Application>Microsoft Office PowerPoint</Application>
  <PresentationFormat>Widescreen</PresentationFormat>
  <Paragraphs>96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-apple-system</vt:lpstr>
      <vt:lpstr>Arial</vt:lpstr>
      <vt:lpstr>Calibri</vt:lpstr>
      <vt:lpstr>Calibri Light</vt:lpstr>
      <vt:lpstr>Cambria</vt:lpstr>
      <vt:lpstr>Times New Roman</vt:lpstr>
      <vt:lpstr>Tinos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fahimadilnawaz@outlook.com</dc:creator>
  <cp:lastModifiedBy>fahimadilnawaz@outlook.com</cp:lastModifiedBy>
  <cp:revision>36</cp:revision>
  <dcterms:created xsi:type="dcterms:W3CDTF">2022-09-13T06:20:50Z</dcterms:created>
  <dcterms:modified xsi:type="dcterms:W3CDTF">2022-09-15T05:14:55Z</dcterms:modified>
</cp:coreProperties>
</file>