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8" r:id="rId3"/>
    <p:sldId id="267" r:id="rId4"/>
    <p:sldId id="259" r:id="rId5"/>
    <p:sldId id="273" r:id="rId6"/>
    <p:sldId id="261" r:id="rId7"/>
    <p:sldId id="266" r:id="rId8"/>
    <p:sldId id="263" r:id="rId9"/>
    <p:sldId id="275" r:id="rId10"/>
    <p:sldId id="276" r:id="rId11"/>
    <p:sldId id="282" r:id="rId12"/>
    <p:sldId id="264" r:id="rId13"/>
    <p:sldId id="280" r:id="rId14"/>
    <p:sldId id="265" r:id="rId15"/>
    <p:sldId id="279" r:id="rId16"/>
    <p:sldId id="277" r:id="rId17"/>
    <p:sldId id="278"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12"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9A8B-CBD0-CDDC-63C3-A51438AB33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A4475E3-206C-DBD0-DEE2-1647AF97E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56AE4D3-9D5A-F7F5-45C5-96F3F2CC2E3C}"/>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5" name="Footer Placeholder 4">
            <a:extLst>
              <a:ext uri="{FF2B5EF4-FFF2-40B4-BE49-F238E27FC236}">
                <a16:creationId xmlns:a16="http://schemas.microsoft.com/office/drawing/2014/main" id="{DF47B29D-460E-39A5-2459-9F2F9DD88D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2A1929-594F-2294-9739-69E4ECE7114D}"/>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414011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C7DE-9944-4459-1CCC-FAB5507437C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58C770-7A0C-E1FA-73A6-615EB4EF93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6430B2-400C-9EAD-D879-92C3A258CF22}"/>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5" name="Footer Placeholder 4">
            <a:extLst>
              <a:ext uri="{FF2B5EF4-FFF2-40B4-BE49-F238E27FC236}">
                <a16:creationId xmlns:a16="http://schemas.microsoft.com/office/drawing/2014/main" id="{2ECCFF77-B862-B361-3D14-664A11D0A1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A34EDF-9BC3-267A-59AB-AAE266740A1D}"/>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338271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D8999-2973-E5D8-FD67-F0C501B419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67DDC18-D47B-B07E-25DF-8095E711DD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756599E-10E3-07E2-4D4C-8302F71B714C}"/>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5" name="Footer Placeholder 4">
            <a:extLst>
              <a:ext uri="{FF2B5EF4-FFF2-40B4-BE49-F238E27FC236}">
                <a16:creationId xmlns:a16="http://schemas.microsoft.com/office/drawing/2014/main" id="{C60674EF-0E61-581E-2DB6-F045CE2A00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9D2E897-4326-4CD4-76B5-BBD23837AFAD}"/>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15277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2C03-3CF2-133B-178D-68438F9C053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7018238-AF5E-7C03-FCE4-1EB14B2B66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FE8E6E-2A8B-FA68-78BD-44575A4B48D4}"/>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5" name="Footer Placeholder 4">
            <a:extLst>
              <a:ext uri="{FF2B5EF4-FFF2-40B4-BE49-F238E27FC236}">
                <a16:creationId xmlns:a16="http://schemas.microsoft.com/office/drawing/2014/main" id="{9B31D468-AA82-4C53-574E-FB4821AF9B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410999-21B6-DAB5-0DB2-C2FE927AF5CE}"/>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328190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2004-84CC-A4A7-030B-CC0132D4A9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C431293-BECB-79D6-B9A2-50D7EFFAD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B947E-35F5-9A0E-9FE4-8A1FD6052E60}"/>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5" name="Footer Placeholder 4">
            <a:extLst>
              <a:ext uri="{FF2B5EF4-FFF2-40B4-BE49-F238E27FC236}">
                <a16:creationId xmlns:a16="http://schemas.microsoft.com/office/drawing/2014/main" id="{2DE05184-A1F6-DEE2-3D69-6ECC50B05A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58EF60-79C4-AE05-8C20-74C5D90FB744}"/>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389089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E666-E7CA-16CF-F85A-4D68AE73CA6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72C6095-17E3-4802-81D7-E63A92BADD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D9185E5-44C5-9676-37DD-963A0567E0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A0E8FD8-5D82-536F-54CC-A841F7AF8334}"/>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6" name="Footer Placeholder 5">
            <a:extLst>
              <a:ext uri="{FF2B5EF4-FFF2-40B4-BE49-F238E27FC236}">
                <a16:creationId xmlns:a16="http://schemas.microsoft.com/office/drawing/2014/main" id="{233ECDD1-973D-3946-0176-12FD4F91DD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6D37F2A-2AEA-6B31-802D-F38E2D3E5CED}"/>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83425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D734-44A0-42A4-A8DA-BEB7372B09B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4A4C914-E44A-B4B7-360A-132A736BB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C7FB6-5EB2-E03D-9E00-3C32518B8C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E53E10C-C74A-1476-6FBF-3E2CA6C80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DAC7C4-53E4-68AE-0AEB-3B5D2E28A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689025E-AD66-8467-6E40-EFB0E495D2AE}"/>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8" name="Footer Placeholder 7">
            <a:extLst>
              <a:ext uri="{FF2B5EF4-FFF2-40B4-BE49-F238E27FC236}">
                <a16:creationId xmlns:a16="http://schemas.microsoft.com/office/drawing/2014/main" id="{6637785A-43B0-33E9-5F11-CA794375ACE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482DAE7-AF89-1FDC-FEA8-E2C1988F3FAC}"/>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305958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B363-FB0F-34EC-6C6F-152F217C2F8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8EB7530-F71C-913E-FDBC-77A2362A44D0}"/>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4" name="Footer Placeholder 3">
            <a:extLst>
              <a:ext uri="{FF2B5EF4-FFF2-40B4-BE49-F238E27FC236}">
                <a16:creationId xmlns:a16="http://schemas.microsoft.com/office/drawing/2014/main" id="{5F4FFC10-8BDA-19FC-653B-530EE490C16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A4BA0ED-9A15-9EDD-711F-CF0E1E8B2F1C}"/>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428342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99739-5291-3579-08E9-B58400852F04}"/>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3" name="Footer Placeholder 2">
            <a:extLst>
              <a:ext uri="{FF2B5EF4-FFF2-40B4-BE49-F238E27FC236}">
                <a16:creationId xmlns:a16="http://schemas.microsoft.com/office/drawing/2014/main" id="{472F61D1-51B7-9799-CDAE-48656A3A511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ACBBE87-E414-D11A-D933-56F0AD65381A}"/>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201358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D58B-C2EF-8E9D-FCEF-64D508771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5FD4ABD-3F85-EB7B-AE58-432F89805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B9409F3-06EF-6922-F1B9-7A52F4EBF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E1ACFB-B275-F468-1CA1-CF5155412A59}"/>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6" name="Footer Placeholder 5">
            <a:extLst>
              <a:ext uri="{FF2B5EF4-FFF2-40B4-BE49-F238E27FC236}">
                <a16:creationId xmlns:a16="http://schemas.microsoft.com/office/drawing/2014/main" id="{9A1BE604-100D-DCC6-DE55-CF92564CB98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E99DA0B-41AD-C26E-7636-1C611440A382}"/>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299043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1091-1665-BCD3-4770-D072E3C91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76852F6-76A0-66A5-FA6F-3152992C6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B1779AA-55F3-6B99-4BE0-6410C55D1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E524A-D475-FF0E-F9F8-9175A764849D}"/>
              </a:ext>
            </a:extLst>
          </p:cNvPr>
          <p:cNvSpPr>
            <a:spLocks noGrp="1"/>
          </p:cNvSpPr>
          <p:nvPr>
            <p:ph type="dt" sz="half" idx="10"/>
          </p:nvPr>
        </p:nvSpPr>
        <p:spPr/>
        <p:txBody>
          <a:bodyPr/>
          <a:lstStyle/>
          <a:p>
            <a:fld id="{CB683E23-78F2-4039-AF96-5E5926928B26}" type="datetimeFigureOut">
              <a:rPr lang="en-IN" smtClean="0"/>
              <a:t>07-09-2022</a:t>
            </a:fld>
            <a:endParaRPr lang="en-IN"/>
          </a:p>
        </p:txBody>
      </p:sp>
      <p:sp>
        <p:nvSpPr>
          <p:cNvPr id="6" name="Footer Placeholder 5">
            <a:extLst>
              <a:ext uri="{FF2B5EF4-FFF2-40B4-BE49-F238E27FC236}">
                <a16:creationId xmlns:a16="http://schemas.microsoft.com/office/drawing/2014/main" id="{D050DDB7-E8A3-7EA3-1E23-7C5EC75F85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92086C-F955-6A95-8F5A-2468ED4D546B}"/>
              </a:ext>
            </a:extLst>
          </p:cNvPr>
          <p:cNvSpPr>
            <a:spLocks noGrp="1"/>
          </p:cNvSpPr>
          <p:nvPr>
            <p:ph type="sldNum" sz="quarter" idx="12"/>
          </p:nvPr>
        </p:nvSpPr>
        <p:spPr/>
        <p:txBody>
          <a:bodyPr/>
          <a:lstStyle/>
          <a:p>
            <a:fld id="{128F0077-480C-4AF4-B9F3-AC18335EFCF9}" type="slidenum">
              <a:rPr lang="en-IN" smtClean="0"/>
              <a:t>‹#›</a:t>
            </a:fld>
            <a:endParaRPr lang="en-IN"/>
          </a:p>
        </p:txBody>
      </p:sp>
    </p:spTree>
    <p:extLst>
      <p:ext uri="{BB962C8B-B14F-4D97-AF65-F5344CB8AC3E}">
        <p14:creationId xmlns:p14="http://schemas.microsoft.com/office/powerpoint/2010/main" val="5280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76418-2F49-7B39-1FC9-DC254B377B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4782447-6E44-8DEC-77C9-7F257898F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4DBB06-57CE-AC0A-9D91-EE8D51964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83E23-78F2-4039-AF96-5E5926928B26}" type="datetimeFigureOut">
              <a:rPr lang="en-IN" smtClean="0"/>
              <a:t>07-09-2022</a:t>
            </a:fld>
            <a:endParaRPr lang="en-IN"/>
          </a:p>
        </p:txBody>
      </p:sp>
      <p:sp>
        <p:nvSpPr>
          <p:cNvPr id="5" name="Footer Placeholder 4">
            <a:extLst>
              <a:ext uri="{FF2B5EF4-FFF2-40B4-BE49-F238E27FC236}">
                <a16:creationId xmlns:a16="http://schemas.microsoft.com/office/drawing/2014/main" id="{20BEDD2B-EE0A-C1D6-07A3-CAF06BB2B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4A7F53A-B686-820B-C2FB-ACC56967B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F0077-480C-4AF4-B9F3-AC18335EFCF9}" type="slidenum">
              <a:rPr lang="en-IN" smtClean="0"/>
              <a:t>‹#›</a:t>
            </a:fld>
            <a:endParaRPr lang="en-IN"/>
          </a:p>
        </p:txBody>
      </p:sp>
    </p:spTree>
    <p:extLst>
      <p:ext uri="{BB962C8B-B14F-4D97-AF65-F5344CB8AC3E}">
        <p14:creationId xmlns:p14="http://schemas.microsoft.com/office/powerpoint/2010/main" val="139536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ncbi.nlm.nih.gov/pmc/articles/PMC4185430/#R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8F71E2-3D40-7B6B-D42E-B33F2EFC2DAD}"/>
              </a:ext>
            </a:extLst>
          </p:cNvPr>
          <p:cNvSpPr txBox="1"/>
          <p:nvPr/>
        </p:nvSpPr>
        <p:spPr>
          <a:xfrm>
            <a:off x="241003" y="795693"/>
            <a:ext cx="11408453" cy="5016758"/>
          </a:xfrm>
          <a:prstGeom prst="rect">
            <a:avLst/>
          </a:prstGeom>
          <a:noFill/>
        </p:spPr>
        <p:txBody>
          <a:bodyPr wrap="square">
            <a:spAutoFit/>
          </a:bodyPr>
          <a:lstStyle/>
          <a:p>
            <a:r>
              <a:rPr lang="en-US" sz="2000" b="1" u="sng" dirty="0">
                <a:solidFill>
                  <a:srgbClr val="202124"/>
                </a:solidFill>
                <a:latin typeface="Times New Roman" panose="02020603050405020304" pitchFamily="18" charset="0"/>
                <a:cs typeface="Times New Roman" panose="02020603050405020304" pitchFamily="18" charset="0"/>
              </a:rPr>
              <a:t>Actin: </a:t>
            </a:r>
            <a:r>
              <a:rPr lang="en-US" sz="2000" dirty="0">
                <a:solidFill>
                  <a:srgbClr val="202124"/>
                </a:solidFill>
                <a:latin typeface="Times New Roman" panose="02020603050405020304" pitchFamily="18" charset="0"/>
                <a:cs typeface="Times New Roman" panose="02020603050405020304" pitchFamily="18" charset="0"/>
              </a:rPr>
              <a:t>A abundant protein 43 </a:t>
            </a:r>
            <a:r>
              <a:rPr lang="en-US" sz="2000" dirty="0" err="1">
                <a:solidFill>
                  <a:srgbClr val="202124"/>
                </a:solidFill>
                <a:latin typeface="Times New Roman" panose="02020603050405020304" pitchFamily="18" charset="0"/>
                <a:cs typeface="Times New Roman" panose="02020603050405020304" pitchFamily="18" charset="0"/>
              </a:rPr>
              <a:t>kd</a:t>
            </a:r>
            <a:r>
              <a:rPr lang="en-US" sz="2000" dirty="0">
                <a:solidFill>
                  <a:srgbClr val="202124"/>
                </a:solidFill>
                <a:latin typeface="Times New Roman" panose="02020603050405020304" pitchFamily="18" charset="0"/>
                <a:cs typeface="Times New Roman" panose="02020603050405020304" pitchFamily="18" charset="0"/>
              </a:rPr>
              <a:t> that </a:t>
            </a:r>
            <a:r>
              <a:rPr lang="en-US" sz="2000" dirty="0" err="1">
                <a:solidFill>
                  <a:srgbClr val="202124"/>
                </a:solidFill>
                <a:latin typeface="Times New Roman" panose="02020603050405020304" pitchFamily="18" charset="0"/>
                <a:cs typeface="Times New Roman" panose="02020603050405020304" pitchFamily="18" charset="0"/>
              </a:rPr>
              <a:t>polymerises</a:t>
            </a:r>
            <a:r>
              <a:rPr lang="en-US" sz="2000" dirty="0">
                <a:solidFill>
                  <a:srgbClr val="202124"/>
                </a:solidFill>
                <a:latin typeface="Times New Roman" panose="02020603050405020304" pitchFamily="18" charset="0"/>
                <a:cs typeface="Times New Roman" panose="02020603050405020304" pitchFamily="18" charset="0"/>
              </a:rPr>
              <a:t> to form cytoskeletal filament.</a:t>
            </a:r>
          </a:p>
          <a:p>
            <a:r>
              <a:rPr lang="en-US" sz="2000" dirty="0">
                <a:solidFill>
                  <a:srgbClr val="202124"/>
                </a:solidFill>
                <a:latin typeface="Times New Roman" panose="02020603050405020304" pitchFamily="18" charset="0"/>
                <a:cs typeface="Times New Roman" panose="02020603050405020304" pitchFamily="18" charset="0"/>
              </a:rPr>
              <a:t>It is the major cytoskeletal protein for most of the cells.</a:t>
            </a:r>
          </a:p>
          <a:p>
            <a:r>
              <a:rPr lang="en-US" sz="2000" dirty="0">
                <a:solidFill>
                  <a:srgbClr val="202124"/>
                </a:solidFill>
                <a:latin typeface="Times New Roman" panose="02020603050405020304" pitchFamily="18" charset="0"/>
                <a:cs typeface="Times New Roman" panose="02020603050405020304" pitchFamily="18" charset="0"/>
              </a:rPr>
              <a:t>Actin proteins polymerizes to form </a:t>
            </a:r>
            <a:r>
              <a:rPr lang="en-US" sz="2000" u="sng" dirty="0">
                <a:solidFill>
                  <a:srgbClr val="202124"/>
                </a:solidFill>
                <a:latin typeface="Times New Roman" panose="02020603050405020304" pitchFamily="18" charset="0"/>
                <a:cs typeface="Times New Roman" panose="02020603050405020304" pitchFamily="18" charset="0"/>
              </a:rPr>
              <a:t>actin filaments</a:t>
            </a:r>
            <a:r>
              <a:rPr lang="en-US" sz="2000" dirty="0">
                <a:solidFill>
                  <a:srgbClr val="202124"/>
                </a:solidFill>
                <a:latin typeface="Times New Roman" panose="02020603050405020304" pitchFamily="18" charset="0"/>
                <a:cs typeface="Times New Roman" panose="02020603050405020304" pitchFamily="18" charset="0"/>
              </a:rPr>
              <a:t>, which is thin, flexible fibers approximately 7 nm in diameter and up to several micrometers in length.</a:t>
            </a:r>
          </a:p>
          <a:p>
            <a:r>
              <a:rPr lang="en-US" sz="2000" dirty="0">
                <a:solidFill>
                  <a:srgbClr val="202124"/>
                </a:solidFill>
                <a:latin typeface="Times New Roman" panose="02020603050405020304" pitchFamily="18" charset="0"/>
                <a:cs typeface="Times New Roman" panose="02020603050405020304" pitchFamily="18" charset="0"/>
              </a:rPr>
              <a:t>Actin binding protein has two domains (compact globular structure of protein)</a:t>
            </a:r>
            <a:r>
              <a:rPr lang="en-US" sz="2000" b="0" i="0" dirty="0">
                <a:solidFill>
                  <a:srgbClr val="000000"/>
                </a:solidFill>
                <a:effectLst/>
                <a:latin typeface="Times New Roman" panose="02020603050405020304" pitchFamily="18" charset="0"/>
                <a:cs typeface="Times New Roman" panose="02020603050405020304" pitchFamily="18" charset="0"/>
              </a:rPr>
              <a:t> that bind actin, allowing them to bind and crosslink two different actin filaments.</a:t>
            </a:r>
          </a:p>
          <a:p>
            <a:r>
              <a:rPr lang="en-US" sz="2000" b="1" i="0" u="sng" dirty="0">
                <a:solidFill>
                  <a:srgbClr val="202124"/>
                </a:solidFill>
                <a:effectLst/>
                <a:latin typeface="Times New Roman" panose="02020603050405020304" pitchFamily="18" charset="0"/>
                <a:cs typeface="Times New Roman" panose="02020603050405020304" pitchFamily="18" charset="0"/>
              </a:rPr>
              <a:t>Actin filaments </a:t>
            </a:r>
            <a:r>
              <a:rPr lang="en-US" sz="2000" b="0" i="0" dirty="0">
                <a:solidFill>
                  <a:srgbClr val="202124"/>
                </a:solidFill>
                <a:effectLst/>
                <a:latin typeface="Times New Roman" panose="02020603050405020304" pitchFamily="18" charset="0"/>
                <a:cs typeface="Times New Roman" panose="02020603050405020304" pitchFamily="18" charset="0"/>
              </a:rPr>
              <a:t>are abundant below the plasma membrane, forming</a:t>
            </a:r>
            <a:r>
              <a:rPr lang="en-US" sz="2000" dirty="0">
                <a:solidFill>
                  <a:srgbClr val="202124"/>
                </a:solidFill>
                <a:latin typeface="Times New Roman" panose="02020603050405020304" pitchFamily="18" charset="0"/>
                <a:cs typeface="Times New Roman" panose="02020603050405020304" pitchFamily="18" charset="0"/>
              </a:rPr>
              <a:t> </a:t>
            </a:r>
            <a:r>
              <a:rPr lang="en-US" sz="2000" b="0" i="0" dirty="0">
                <a:solidFill>
                  <a:srgbClr val="202124"/>
                </a:solidFill>
                <a:effectLst/>
                <a:latin typeface="Times New Roman" panose="02020603050405020304" pitchFamily="18" charset="0"/>
                <a:cs typeface="Times New Roman" panose="02020603050405020304" pitchFamily="18" charset="0"/>
              </a:rPr>
              <a:t>a </a:t>
            </a:r>
            <a:r>
              <a:rPr lang="en-US" sz="2000" dirty="0">
                <a:solidFill>
                  <a:srgbClr val="202124"/>
                </a:solidFill>
                <a:latin typeface="Times New Roman" panose="02020603050405020304" pitchFamily="18" charset="0"/>
                <a:cs typeface="Times New Roman" panose="02020603050405020304" pitchFamily="18" charset="0"/>
              </a:rPr>
              <a:t>network,</a:t>
            </a:r>
            <a:r>
              <a:rPr lang="en-US" sz="2000" i="0" dirty="0">
                <a:solidFill>
                  <a:srgbClr val="202124"/>
                </a:solidFill>
                <a:effectLst/>
                <a:latin typeface="Times New Roman" panose="02020603050405020304" pitchFamily="18" charset="0"/>
                <a:cs typeface="Times New Roman" panose="02020603050405020304" pitchFamily="18" charset="0"/>
              </a:rPr>
              <a:t> that provides the cell the mechanical support, shape, and movement of the cell surface, enabling cells to migrate, engulf particles, and divide.</a:t>
            </a:r>
          </a:p>
          <a:p>
            <a:r>
              <a:rPr lang="en-US" sz="2000" b="1" u="sng" dirty="0">
                <a:solidFill>
                  <a:srgbClr val="000000"/>
                </a:solidFill>
                <a:latin typeface="Times New Roman" panose="02020603050405020304" pitchFamily="18" charset="0"/>
                <a:cs typeface="Times New Roman" panose="02020603050405020304" pitchFamily="18" charset="0"/>
              </a:rPr>
              <a:t>A</a:t>
            </a:r>
            <a:r>
              <a:rPr lang="en-US" sz="2000" b="1" i="0" u="sng" dirty="0">
                <a:solidFill>
                  <a:srgbClr val="000000"/>
                </a:solidFill>
                <a:effectLst/>
                <a:latin typeface="Times New Roman" panose="02020603050405020304" pitchFamily="18" charset="0"/>
                <a:cs typeface="Times New Roman" panose="02020603050405020304" pitchFamily="18" charset="0"/>
              </a:rPr>
              <a:t>ctin-bundling proteins</a:t>
            </a:r>
            <a:r>
              <a:rPr lang="en-US" sz="2000" b="1" i="0" dirty="0">
                <a:solidFill>
                  <a:srgbClr val="000000"/>
                </a:solidFill>
                <a:effectLst/>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C</a:t>
            </a:r>
            <a:r>
              <a:rPr lang="en-US" sz="2000" b="0" i="0" dirty="0">
                <a:solidFill>
                  <a:srgbClr val="000000"/>
                </a:solidFill>
                <a:effectLst/>
                <a:latin typeface="Times New Roman" panose="02020603050405020304" pitchFamily="18" charset="0"/>
                <a:cs typeface="Times New Roman" panose="02020603050405020304" pitchFamily="18" charset="0"/>
              </a:rPr>
              <a:t>rosslinks the actin filaments into bundles.</a:t>
            </a:r>
            <a:endParaRPr lang="en-IN" sz="2000" dirty="0">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rPr>
              <a:t>H</a:t>
            </a:r>
            <a:r>
              <a:rPr lang="en-US" sz="2000" b="0" i="0" dirty="0">
                <a:solidFill>
                  <a:srgbClr val="000000"/>
                </a:solidFill>
                <a:effectLst/>
                <a:latin typeface="Times New Roman" panose="02020603050405020304" pitchFamily="18" charset="0"/>
              </a:rPr>
              <a:t>igher eukaryotes have several distinct types of actin, which are encoded by different members of the actin gene family. </a:t>
            </a:r>
          </a:p>
          <a:p>
            <a:r>
              <a:rPr lang="en-US" sz="2000" b="0" i="0" dirty="0">
                <a:solidFill>
                  <a:srgbClr val="000000"/>
                </a:solidFill>
                <a:effectLst/>
                <a:latin typeface="Times New Roman" panose="02020603050405020304" pitchFamily="18" charset="0"/>
              </a:rPr>
              <a:t>Mammals, have at least </a:t>
            </a:r>
            <a:r>
              <a:rPr lang="en-US" sz="2000" b="0" i="0" u="sng" dirty="0">
                <a:solidFill>
                  <a:srgbClr val="000000"/>
                </a:solidFill>
                <a:effectLst/>
                <a:latin typeface="Times New Roman" panose="02020603050405020304" pitchFamily="18" charset="0"/>
              </a:rPr>
              <a:t>six distinct actin genes</a:t>
            </a:r>
            <a:r>
              <a:rPr lang="en-US" sz="2000" b="0" i="0" dirty="0">
                <a:solidFill>
                  <a:srgbClr val="000000"/>
                </a:solidFill>
                <a:effectLst/>
                <a:latin typeface="Times New Roman" panose="02020603050405020304" pitchFamily="18" charset="0"/>
              </a:rPr>
              <a:t>: Four are expressed in different types of muscle and two are expressed in non-muscle cells. </a:t>
            </a:r>
          </a:p>
          <a:p>
            <a:r>
              <a:rPr lang="en-US" sz="2000" b="0" i="0" dirty="0">
                <a:solidFill>
                  <a:srgbClr val="000000"/>
                </a:solidFill>
                <a:effectLst/>
                <a:latin typeface="Times New Roman" panose="02020603050405020304" pitchFamily="18" charset="0"/>
              </a:rPr>
              <a:t>All of the actins, however, are very similar in </a:t>
            </a:r>
            <a:r>
              <a:rPr lang="en-US" sz="2000" i="0" dirty="0">
                <a:effectLst/>
                <a:latin typeface="Times New Roman" panose="02020603050405020304" pitchFamily="18" charset="0"/>
              </a:rPr>
              <a:t>amino acid </a:t>
            </a:r>
            <a:r>
              <a:rPr lang="en-US" sz="2000" b="0" i="0" dirty="0">
                <a:solidFill>
                  <a:srgbClr val="000000"/>
                </a:solidFill>
                <a:effectLst/>
                <a:latin typeface="Times New Roman" panose="02020603050405020304" pitchFamily="18" charset="0"/>
              </a:rPr>
              <a:t>sequence and have been highly conserved throughout the evolution of eukaryotes.</a:t>
            </a:r>
            <a:endParaRPr lang="en-IN"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C34D18-E4B0-1D26-0E25-13528DD685CE}"/>
              </a:ext>
            </a:extLst>
          </p:cNvPr>
          <p:cNvSpPr txBox="1"/>
          <p:nvPr/>
        </p:nvSpPr>
        <p:spPr>
          <a:xfrm>
            <a:off x="241003" y="89616"/>
            <a:ext cx="2077654" cy="461665"/>
          </a:xfrm>
          <a:prstGeom prst="rect">
            <a:avLst/>
          </a:prstGeom>
          <a:noFill/>
        </p:spPr>
        <p:txBody>
          <a:bodyPr wrap="square" rtlCol="0">
            <a:spAutoFit/>
          </a:bodyPr>
          <a:lstStyle/>
          <a:p>
            <a:r>
              <a:rPr lang="en-IN" sz="2400" b="1" u="sng" dirty="0">
                <a:latin typeface="Times New Roman" panose="02020603050405020304" pitchFamily="18" charset="0"/>
                <a:cs typeface="Times New Roman" panose="02020603050405020304" pitchFamily="18" charset="0"/>
              </a:rPr>
              <a:t>Actin filament</a:t>
            </a:r>
          </a:p>
        </p:txBody>
      </p:sp>
    </p:spTree>
    <p:extLst>
      <p:ext uri="{BB962C8B-B14F-4D97-AF65-F5344CB8AC3E}">
        <p14:creationId xmlns:p14="http://schemas.microsoft.com/office/powerpoint/2010/main" val="345113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xtracellular matrix and cell wall (article) | Khan Academy">
            <a:extLst>
              <a:ext uri="{FF2B5EF4-FFF2-40B4-BE49-F238E27FC236}">
                <a16:creationId xmlns:a16="http://schemas.microsoft.com/office/drawing/2014/main" id="{94160D45-288C-83E1-3FB6-B58C9A25F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274" y="106353"/>
            <a:ext cx="5767633" cy="62659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60960DF-BD9F-6602-07B0-E4825E4B5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55" y="432726"/>
            <a:ext cx="5381209" cy="403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E16139-CF30-11A6-8285-04D32101936D}"/>
              </a:ext>
            </a:extLst>
          </p:cNvPr>
          <p:cNvPicPr>
            <a:picLocks noChangeAspect="1"/>
          </p:cNvPicPr>
          <p:nvPr/>
        </p:nvPicPr>
        <p:blipFill rotWithShape="1">
          <a:blip r:embed="rId2"/>
          <a:srcRect l="11115" r="2038" b="2833"/>
          <a:stretch/>
        </p:blipFill>
        <p:spPr>
          <a:xfrm>
            <a:off x="2900193" y="1591812"/>
            <a:ext cx="7506032" cy="4991867"/>
          </a:xfrm>
          <a:prstGeom prst="rect">
            <a:avLst/>
          </a:prstGeom>
        </p:spPr>
      </p:pic>
      <p:sp>
        <p:nvSpPr>
          <p:cNvPr id="5" name="TextBox 4">
            <a:extLst>
              <a:ext uri="{FF2B5EF4-FFF2-40B4-BE49-F238E27FC236}">
                <a16:creationId xmlns:a16="http://schemas.microsoft.com/office/drawing/2014/main" id="{F6206D52-5977-0F77-5754-100834554AEF}"/>
              </a:ext>
            </a:extLst>
          </p:cNvPr>
          <p:cNvSpPr txBox="1"/>
          <p:nvPr/>
        </p:nvSpPr>
        <p:spPr>
          <a:xfrm>
            <a:off x="274983" y="3739951"/>
            <a:ext cx="2555682" cy="2031325"/>
          </a:xfrm>
          <a:prstGeom prst="rect">
            <a:avLst/>
          </a:prstGeom>
          <a:noFill/>
        </p:spPr>
        <p:txBody>
          <a:bodyPr wrap="square">
            <a:spAutoFit/>
          </a:bodyPr>
          <a:lstStyle/>
          <a:p>
            <a:r>
              <a:rPr lang="en-IN" b="0" i="0" dirty="0">
                <a:solidFill>
                  <a:srgbClr val="202122"/>
                </a:solidFill>
                <a:effectLst/>
                <a:latin typeface="Arial" panose="020B0604020202020204" pitchFamily="34" charset="0"/>
              </a:rPr>
              <a:t>1: Microfilaments </a:t>
            </a:r>
          </a:p>
          <a:p>
            <a:r>
              <a:rPr lang="en-IN" b="0" i="0" dirty="0">
                <a:solidFill>
                  <a:srgbClr val="202122"/>
                </a:solidFill>
                <a:effectLst/>
                <a:latin typeface="Arial" panose="020B0604020202020204" pitchFamily="34" charset="0"/>
              </a:rPr>
              <a:t>2: Phospholipid Bilayer 3: Integrin </a:t>
            </a:r>
          </a:p>
          <a:p>
            <a:r>
              <a:rPr lang="en-IN" b="0" i="0" dirty="0">
                <a:solidFill>
                  <a:srgbClr val="202122"/>
                </a:solidFill>
                <a:effectLst/>
                <a:latin typeface="Arial" panose="020B0604020202020204" pitchFamily="34" charset="0"/>
              </a:rPr>
              <a:t>4: Proteoglycan</a:t>
            </a:r>
          </a:p>
          <a:p>
            <a:r>
              <a:rPr lang="en-IN" b="0" i="0" dirty="0">
                <a:solidFill>
                  <a:srgbClr val="202122"/>
                </a:solidFill>
                <a:effectLst/>
                <a:latin typeface="Arial" panose="020B0604020202020204" pitchFamily="34" charset="0"/>
              </a:rPr>
              <a:t> 5: Fibronectin </a:t>
            </a:r>
          </a:p>
          <a:p>
            <a:r>
              <a:rPr lang="en-IN" b="0" i="0" dirty="0">
                <a:solidFill>
                  <a:srgbClr val="202122"/>
                </a:solidFill>
                <a:effectLst/>
                <a:latin typeface="Arial" panose="020B0604020202020204" pitchFamily="34" charset="0"/>
              </a:rPr>
              <a:t>6: Collagen</a:t>
            </a:r>
          </a:p>
          <a:p>
            <a:r>
              <a:rPr lang="en-IN" b="0" i="0" dirty="0">
                <a:solidFill>
                  <a:srgbClr val="202122"/>
                </a:solidFill>
                <a:effectLst/>
                <a:latin typeface="Arial" panose="020B0604020202020204" pitchFamily="34" charset="0"/>
              </a:rPr>
              <a:t> 7: Elastin</a:t>
            </a:r>
            <a:endParaRPr lang="en-IN" dirty="0"/>
          </a:p>
        </p:txBody>
      </p:sp>
      <p:sp>
        <p:nvSpPr>
          <p:cNvPr id="6" name="TextBox 5">
            <a:extLst>
              <a:ext uri="{FF2B5EF4-FFF2-40B4-BE49-F238E27FC236}">
                <a16:creationId xmlns:a16="http://schemas.microsoft.com/office/drawing/2014/main" id="{6ADA9660-90A2-42D6-D871-7724FC0366A1}"/>
              </a:ext>
            </a:extLst>
          </p:cNvPr>
          <p:cNvSpPr txBox="1"/>
          <p:nvPr/>
        </p:nvSpPr>
        <p:spPr>
          <a:xfrm>
            <a:off x="5106062" y="1591812"/>
            <a:ext cx="1979875" cy="584775"/>
          </a:xfrm>
          <a:prstGeom prst="rect">
            <a:avLst/>
          </a:prstGeom>
          <a:noFill/>
        </p:spPr>
        <p:txBody>
          <a:bodyPr wrap="square" rtlCol="0">
            <a:spAutoFit/>
          </a:bodyPr>
          <a:lstStyle/>
          <a:p>
            <a:r>
              <a:rPr lang="en-IN" sz="1400" b="0" i="0" dirty="0">
                <a:solidFill>
                  <a:srgbClr val="202122"/>
                </a:solidFill>
                <a:effectLst/>
                <a:latin typeface="Arial" panose="020B0604020202020204" pitchFamily="34" charset="0"/>
              </a:rPr>
              <a:t>Microfilaments </a:t>
            </a:r>
          </a:p>
          <a:p>
            <a:endParaRPr lang="en-IN" dirty="0"/>
          </a:p>
        </p:txBody>
      </p:sp>
      <p:cxnSp>
        <p:nvCxnSpPr>
          <p:cNvPr id="8" name="Straight Arrow Connector 7">
            <a:extLst>
              <a:ext uri="{FF2B5EF4-FFF2-40B4-BE49-F238E27FC236}">
                <a16:creationId xmlns:a16="http://schemas.microsoft.com/office/drawing/2014/main" id="{8B087FC3-4C45-EAE3-8B01-B4469E7CAC3B}"/>
              </a:ext>
            </a:extLst>
          </p:cNvPr>
          <p:cNvCxnSpPr>
            <a:cxnSpLocks/>
          </p:cNvCxnSpPr>
          <p:nvPr/>
        </p:nvCxnSpPr>
        <p:spPr>
          <a:xfrm flipH="1">
            <a:off x="4770783" y="1844703"/>
            <a:ext cx="636104" cy="278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33D196-2A62-4B33-6ECB-038104D943BF}"/>
              </a:ext>
            </a:extLst>
          </p:cNvPr>
          <p:cNvSpPr txBox="1"/>
          <p:nvPr/>
        </p:nvSpPr>
        <p:spPr>
          <a:xfrm rot="1310400">
            <a:off x="1633994" y="2825661"/>
            <a:ext cx="1979875" cy="584775"/>
          </a:xfrm>
          <a:prstGeom prst="rect">
            <a:avLst/>
          </a:prstGeom>
          <a:noFill/>
        </p:spPr>
        <p:txBody>
          <a:bodyPr wrap="square" rtlCol="0">
            <a:spAutoFit/>
          </a:bodyPr>
          <a:lstStyle/>
          <a:p>
            <a:r>
              <a:rPr lang="en-IN" sz="1400" dirty="0">
                <a:solidFill>
                  <a:srgbClr val="202122"/>
                </a:solidFill>
                <a:latin typeface="Arial" panose="020B0604020202020204" pitchFamily="34" charset="0"/>
              </a:rPr>
              <a:t>Phospholipid bilayer</a:t>
            </a:r>
            <a:r>
              <a:rPr lang="en-IN" sz="1400" b="0" i="0" dirty="0">
                <a:solidFill>
                  <a:srgbClr val="202122"/>
                </a:solidFill>
                <a:effectLst/>
                <a:latin typeface="Arial" panose="020B0604020202020204" pitchFamily="34" charset="0"/>
              </a:rPr>
              <a:t> </a:t>
            </a:r>
          </a:p>
          <a:p>
            <a:endParaRPr lang="en-IN" dirty="0"/>
          </a:p>
        </p:txBody>
      </p:sp>
      <p:sp>
        <p:nvSpPr>
          <p:cNvPr id="13" name="TextBox 12">
            <a:extLst>
              <a:ext uri="{FF2B5EF4-FFF2-40B4-BE49-F238E27FC236}">
                <a16:creationId xmlns:a16="http://schemas.microsoft.com/office/drawing/2014/main" id="{CE83002E-F56F-6134-9DC5-5A9B0057BDFB}"/>
              </a:ext>
            </a:extLst>
          </p:cNvPr>
          <p:cNvSpPr txBox="1"/>
          <p:nvPr/>
        </p:nvSpPr>
        <p:spPr>
          <a:xfrm>
            <a:off x="9585299" y="3851015"/>
            <a:ext cx="989938" cy="584775"/>
          </a:xfrm>
          <a:prstGeom prst="rect">
            <a:avLst/>
          </a:prstGeom>
          <a:noFill/>
        </p:spPr>
        <p:txBody>
          <a:bodyPr wrap="square" rtlCol="0">
            <a:spAutoFit/>
          </a:bodyPr>
          <a:lstStyle/>
          <a:p>
            <a:r>
              <a:rPr lang="en-IN" sz="1400" dirty="0">
                <a:solidFill>
                  <a:srgbClr val="202122"/>
                </a:solidFill>
                <a:latin typeface="Arial" panose="020B0604020202020204" pitchFamily="34" charset="0"/>
              </a:rPr>
              <a:t>Integrin</a:t>
            </a:r>
            <a:r>
              <a:rPr lang="en-IN" sz="1400" b="0" i="0" dirty="0">
                <a:solidFill>
                  <a:srgbClr val="202122"/>
                </a:solidFill>
                <a:effectLst/>
                <a:latin typeface="Arial" panose="020B0604020202020204" pitchFamily="34" charset="0"/>
              </a:rPr>
              <a:t> </a:t>
            </a:r>
          </a:p>
          <a:p>
            <a:endParaRPr lang="en-IN" dirty="0"/>
          </a:p>
        </p:txBody>
      </p:sp>
      <p:sp>
        <p:nvSpPr>
          <p:cNvPr id="17" name="TextBox 16">
            <a:extLst>
              <a:ext uri="{FF2B5EF4-FFF2-40B4-BE49-F238E27FC236}">
                <a16:creationId xmlns:a16="http://schemas.microsoft.com/office/drawing/2014/main" id="{E50D7FD1-93F8-B6AC-FAD2-71B76A871A9C}"/>
              </a:ext>
            </a:extLst>
          </p:cNvPr>
          <p:cNvSpPr txBox="1"/>
          <p:nvPr/>
        </p:nvSpPr>
        <p:spPr>
          <a:xfrm rot="19965496">
            <a:off x="7610366" y="3693313"/>
            <a:ext cx="1644594" cy="584775"/>
          </a:xfrm>
          <a:prstGeom prst="rect">
            <a:avLst/>
          </a:prstGeom>
          <a:noFill/>
        </p:spPr>
        <p:txBody>
          <a:bodyPr wrap="square" rtlCol="0">
            <a:spAutoFit/>
          </a:bodyPr>
          <a:lstStyle/>
          <a:p>
            <a:r>
              <a:rPr lang="en-IN" sz="1400" b="0" i="0" dirty="0">
                <a:solidFill>
                  <a:srgbClr val="202122"/>
                </a:solidFill>
                <a:effectLst/>
                <a:latin typeface="Arial" panose="020B0604020202020204" pitchFamily="34" charset="0"/>
              </a:rPr>
              <a:t>Proteoglycan </a:t>
            </a:r>
          </a:p>
          <a:p>
            <a:endParaRPr lang="en-IN" dirty="0"/>
          </a:p>
        </p:txBody>
      </p:sp>
      <p:sp>
        <p:nvSpPr>
          <p:cNvPr id="19" name="TextBox 18">
            <a:extLst>
              <a:ext uri="{FF2B5EF4-FFF2-40B4-BE49-F238E27FC236}">
                <a16:creationId xmlns:a16="http://schemas.microsoft.com/office/drawing/2014/main" id="{57737852-47D4-E7C2-81A1-4EA1589BE233}"/>
              </a:ext>
            </a:extLst>
          </p:cNvPr>
          <p:cNvSpPr txBox="1"/>
          <p:nvPr/>
        </p:nvSpPr>
        <p:spPr>
          <a:xfrm>
            <a:off x="3806687" y="3530731"/>
            <a:ext cx="1282148" cy="584775"/>
          </a:xfrm>
          <a:prstGeom prst="rect">
            <a:avLst/>
          </a:prstGeom>
          <a:noFill/>
        </p:spPr>
        <p:txBody>
          <a:bodyPr wrap="square" rtlCol="0">
            <a:spAutoFit/>
          </a:bodyPr>
          <a:lstStyle/>
          <a:p>
            <a:r>
              <a:rPr lang="en-IN" sz="1400" b="0" i="0" dirty="0">
                <a:solidFill>
                  <a:srgbClr val="202122"/>
                </a:solidFill>
                <a:effectLst/>
                <a:latin typeface="Arial" panose="020B0604020202020204" pitchFamily="34" charset="0"/>
              </a:rPr>
              <a:t>Fibronectin </a:t>
            </a:r>
          </a:p>
          <a:p>
            <a:endParaRPr lang="en-IN" dirty="0"/>
          </a:p>
        </p:txBody>
      </p:sp>
      <p:sp>
        <p:nvSpPr>
          <p:cNvPr id="21" name="TextBox 20">
            <a:extLst>
              <a:ext uri="{FF2B5EF4-FFF2-40B4-BE49-F238E27FC236}">
                <a16:creationId xmlns:a16="http://schemas.microsoft.com/office/drawing/2014/main" id="{F961C450-A549-1525-27F3-56C9894746A3}"/>
              </a:ext>
            </a:extLst>
          </p:cNvPr>
          <p:cNvSpPr txBox="1"/>
          <p:nvPr/>
        </p:nvSpPr>
        <p:spPr>
          <a:xfrm rot="20734970">
            <a:off x="3311718" y="4472430"/>
            <a:ext cx="1172818" cy="584775"/>
          </a:xfrm>
          <a:prstGeom prst="rect">
            <a:avLst/>
          </a:prstGeom>
          <a:noFill/>
        </p:spPr>
        <p:txBody>
          <a:bodyPr wrap="square" rtlCol="0">
            <a:spAutoFit/>
          </a:bodyPr>
          <a:lstStyle/>
          <a:p>
            <a:r>
              <a:rPr lang="en-IN" sz="1400" b="0" i="0" dirty="0">
                <a:solidFill>
                  <a:srgbClr val="202122"/>
                </a:solidFill>
                <a:effectLst/>
                <a:latin typeface="Arial" panose="020B0604020202020204" pitchFamily="34" charset="0"/>
              </a:rPr>
              <a:t>Colla</a:t>
            </a:r>
            <a:r>
              <a:rPr lang="en-IN" sz="1400" dirty="0">
                <a:solidFill>
                  <a:srgbClr val="202122"/>
                </a:solidFill>
                <a:latin typeface="Arial" panose="020B0604020202020204" pitchFamily="34" charset="0"/>
              </a:rPr>
              <a:t>gen</a:t>
            </a:r>
            <a:r>
              <a:rPr lang="en-IN" sz="1400" b="0" i="0" dirty="0">
                <a:solidFill>
                  <a:srgbClr val="202122"/>
                </a:solidFill>
                <a:effectLst/>
                <a:latin typeface="Arial" panose="020B0604020202020204" pitchFamily="34" charset="0"/>
              </a:rPr>
              <a:t> </a:t>
            </a:r>
          </a:p>
          <a:p>
            <a:endParaRPr lang="en-IN" dirty="0"/>
          </a:p>
        </p:txBody>
      </p:sp>
      <p:sp>
        <p:nvSpPr>
          <p:cNvPr id="23" name="TextBox 22">
            <a:extLst>
              <a:ext uri="{FF2B5EF4-FFF2-40B4-BE49-F238E27FC236}">
                <a16:creationId xmlns:a16="http://schemas.microsoft.com/office/drawing/2014/main" id="{B633A9D5-A3B1-1F3F-E647-72F3CB64A52F}"/>
              </a:ext>
            </a:extLst>
          </p:cNvPr>
          <p:cNvSpPr txBox="1"/>
          <p:nvPr/>
        </p:nvSpPr>
        <p:spPr>
          <a:xfrm rot="20734970">
            <a:off x="9346138" y="5157567"/>
            <a:ext cx="1172818" cy="584775"/>
          </a:xfrm>
          <a:prstGeom prst="rect">
            <a:avLst/>
          </a:prstGeom>
          <a:noFill/>
        </p:spPr>
        <p:txBody>
          <a:bodyPr wrap="square" rtlCol="0">
            <a:spAutoFit/>
          </a:bodyPr>
          <a:lstStyle/>
          <a:p>
            <a:r>
              <a:rPr lang="en-IN" sz="1400" dirty="0">
                <a:solidFill>
                  <a:srgbClr val="202122"/>
                </a:solidFill>
                <a:latin typeface="Arial" panose="020B0604020202020204" pitchFamily="34" charset="0"/>
              </a:rPr>
              <a:t>Elastin</a:t>
            </a:r>
            <a:r>
              <a:rPr lang="en-IN" sz="1400" b="0" i="0" dirty="0">
                <a:solidFill>
                  <a:srgbClr val="202122"/>
                </a:solidFill>
                <a:effectLst/>
                <a:latin typeface="Arial" panose="020B0604020202020204" pitchFamily="34" charset="0"/>
              </a:rPr>
              <a:t> </a:t>
            </a:r>
          </a:p>
          <a:p>
            <a:endParaRPr lang="en-IN" dirty="0"/>
          </a:p>
        </p:txBody>
      </p:sp>
      <p:sp>
        <p:nvSpPr>
          <p:cNvPr id="25" name="TextBox 24">
            <a:extLst>
              <a:ext uri="{FF2B5EF4-FFF2-40B4-BE49-F238E27FC236}">
                <a16:creationId xmlns:a16="http://schemas.microsoft.com/office/drawing/2014/main" id="{DFDF27F4-E960-1F64-BAB0-6BD3936CB036}"/>
              </a:ext>
            </a:extLst>
          </p:cNvPr>
          <p:cNvSpPr txBox="1"/>
          <p:nvPr/>
        </p:nvSpPr>
        <p:spPr>
          <a:xfrm>
            <a:off x="4282441" y="6488668"/>
            <a:ext cx="5362492" cy="369332"/>
          </a:xfrm>
          <a:prstGeom prst="rect">
            <a:avLst/>
          </a:prstGeom>
          <a:noFill/>
        </p:spPr>
        <p:txBody>
          <a:bodyPr wrap="square" rtlCol="0">
            <a:spAutoFit/>
          </a:bodyPr>
          <a:lstStyle/>
          <a:p>
            <a:r>
              <a:rPr lang="en-IN" dirty="0"/>
              <a:t>Model to depict the role of components of ECM</a:t>
            </a:r>
          </a:p>
        </p:txBody>
      </p:sp>
    </p:spTree>
    <p:extLst>
      <p:ext uri="{BB962C8B-B14F-4D97-AF65-F5344CB8AC3E}">
        <p14:creationId xmlns:p14="http://schemas.microsoft.com/office/powerpoint/2010/main" val="341947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C538A1-51F1-E10E-547E-64B4C368C836}"/>
              </a:ext>
            </a:extLst>
          </p:cNvPr>
          <p:cNvSpPr txBox="1"/>
          <p:nvPr/>
        </p:nvSpPr>
        <p:spPr>
          <a:xfrm>
            <a:off x="200722" y="115724"/>
            <a:ext cx="11820293" cy="1569660"/>
          </a:xfrm>
          <a:prstGeom prst="rect">
            <a:avLst/>
          </a:prstGeom>
          <a:noFill/>
        </p:spPr>
        <p:txBody>
          <a:bodyPr wrap="square">
            <a:spAutoFit/>
          </a:bodyPr>
          <a:lstStyle/>
          <a:p>
            <a:r>
              <a:rPr lang="en-US" dirty="0"/>
              <a:t> </a:t>
            </a:r>
            <a:r>
              <a:rPr lang="en-US" sz="2400" dirty="0">
                <a:latin typeface="Times New Roman" panose="02020603050405020304" pitchFamily="18" charset="0"/>
                <a:cs typeface="Times New Roman" panose="02020603050405020304" pitchFamily="18" charset="0"/>
              </a:rPr>
              <a:t>The ECM is also a reservoir of growth factors and bioactive molecules. It is a highly dynamic entity that is of vital importance, determining and controlling the most fundamental behaviors and characteristics of cells such as proliferation, adhesion, migration, polarity, differentiation, and apoptosis.</a:t>
            </a:r>
            <a:endParaRPr lang="en-IN"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950B8D9-67F8-7A35-7E44-F38AF985AD19}"/>
              </a:ext>
            </a:extLst>
          </p:cNvPr>
          <p:cNvSpPr txBox="1"/>
          <p:nvPr/>
        </p:nvSpPr>
        <p:spPr>
          <a:xfrm>
            <a:off x="200722" y="1749293"/>
            <a:ext cx="11530361" cy="4893647"/>
          </a:xfrm>
          <a:prstGeom prst="rect">
            <a:avLst/>
          </a:prstGeom>
          <a:noFill/>
        </p:spPr>
        <p:txBody>
          <a:bodyPr wrap="square">
            <a:spAutoFit/>
          </a:bodyPr>
          <a:lstStyle/>
          <a:p>
            <a:r>
              <a:rPr lang="en-IN" sz="2400" b="1" dirty="0">
                <a:latin typeface="Times New Roman" panose="02020603050405020304" pitchFamily="18" charset="0"/>
                <a:cs typeface="Times New Roman" panose="02020603050405020304" pitchFamily="18" charset="0"/>
              </a:rPr>
              <a:t>Major ECM elements</a:t>
            </a:r>
          </a:p>
          <a:p>
            <a:r>
              <a:rPr lang="en-IN" sz="2400" b="0" i="0" dirty="0">
                <a:solidFill>
                  <a:srgbClr val="212121"/>
                </a:solidFill>
                <a:effectLst/>
                <a:latin typeface="Times New Roman" panose="02020603050405020304" pitchFamily="18" charset="0"/>
                <a:cs typeface="Times New Roman" panose="02020603050405020304" pitchFamily="18" charset="0"/>
              </a:rPr>
              <a:t>The “core matrisome”</a:t>
            </a:r>
            <a:r>
              <a:rPr lang="en-IN" sz="2400" b="0" i="0" u="sng" baseline="30000" dirty="0">
                <a:solidFill>
                  <a:srgbClr val="376FAA"/>
                </a:solidFill>
                <a:effectLst/>
                <a:latin typeface="Times New Roman" panose="02020603050405020304" pitchFamily="18" charset="0"/>
                <a:cs typeface="Times New Roman" panose="02020603050405020304" pitchFamily="18" charset="0"/>
                <a:hlinkClick r:id="rId2"/>
              </a:rPr>
              <a:t>3</a:t>
            </a:r>
            <a:r>
              <a:rPr lang="en-IN" sz="2400" b="0" i="0" dirty="0">
                <a:solidFill>
                  <a:srgbClr val="212121"/>
                </a:solidFill>
                <a:effectLst/>
                <a:latin typeface="Times New Roman" panose="02020603050405020304" pitchFamily="18" charset="0"/>
                <a:cs typeface="Times New Roman" panose="02020603050405020304" pitchFamily="18" charset="0"/>
              </a:rPr>
              <a:t> comprises approximately 300 proteins.</a:t>
            </a:r>
            <a:r>
              <a:rPr lang="en-US" sz="2400" b="0" i="0" dirty="0">
                <a:solidFill>
                  <a:srgbClr val="1C1D1E"/>
                </a:solidFill>
                <a:effectLst/>
                <a:latin typeface="Open Sans" panose="020B0606030504020204" pitchFamily="34" charset="0"/>
              </a:rPr>
              <a:t> </a:t>
            </a:r>
            <a:r>
              <a:rPr lang="en-US" sz="2400" b="0" i="0" dirty="0">
                <a:solidFill>
                  <a:srgbClr val="1C1D1E"/>
                </a:solidFill>
                <a:effectLst/>
                <a:latin typeface="Times New Roman" panose="02020603050405020304" pitchFamily="18" charset="0"/>
                <a:cs typeface="Times New Roman" panose="02020603050405020304" pitchFamily="18" charset="0"/>
              </a:rPr>
              <a:t>ECM-associated proteins</a:t>
            </a:r>
          </a:p>
          <a:p>
            <a:r>
              <a:rPr lang="en-US" sz="2400" b="0" i="0" dirty="0">
                <a:solidFill>
                  <a:srgbClr val="1C1D1E"/>
                </a:solidFill>
                <a:effectLst/>
                <a:latin typeface="Times New Roman" panose="02020603050405020304" pitchFamily="18" charset="0"/>
                <a:cs typeface="Times New Roman" panose="02020603050405020304" pitchFamily="18" charset="0"/>
              </a:rPr>
              <a:t>The human </a:t>
            </a:r>
            <a:r>
              <a:rPr lang="en-US" sz="2400" b="0" i="0" dirty="0" err="1">
                <a:solidFill>
                  <a:srgbClr val="1C1D1E"/>
                </a:solidFill>
                <a:effectLst/>
                <a:latin typeface="Times New Roman" panose="02020603050405020304" pitchFamily="18" charset="0"/>
                <a:cs typeface="Times New Roman" panose="02020603050405020304" pitchFamily="18" charset="0"/>
              </a:rPr>
              <a:t>matrisome</a:t>
            </a:r>
            <a:r>
              <a:rPr lang="en-US" sz="2400" b="0" i="0" dirty="0">
                <a:solidFill>
                  <a:srgbClr val="1C1D1E"/>
                </a:solidFill>
                <a:effectLst/>
                <a:latin typeface="Times New Roman" panose="02020603050405020304" pitchFamily="18" charset="0"/>
                <a:cs typeface="Times New Roman" panose="02020603050405020304" pitchFamily="18" charset="0"/>
              </a:rPr>
              <a:t> comprises 1027 genes, encoded by 4% of the human genome, and the murine </a:t>
            </a:r>
            <a:r>
              <a:rPr lang="en-US" sz="2400" b="0" i="0" dirty="0" err="1">
                <a:solidFill>
                  <a:srgbClr val="1C1D1E"/>
                </a:solidFill>
                <a:effectLst/>
                <a:latin typeface="Times New Roman" panose="02020603050405020304" pitchFamily="18" charset="0"/>
                <a:cs typeface="Times New Roman" panose="02020603050405020304" pitchFamily="18" charset="0"/>
              </a:rPr>
              <a:t>matrisome</a:t>
            </a:r>
            <a:r>
              <a:rPr lang="en-US" sz="2400" b="0" i="0" dirty="0">
                <a:solidFill>
                  <a:srgbClr val="1C1D1E"/>
                </a:solidFill>
                <a:effectLst/>
                <a:latin typeface="Times New Roman" panose="02020603050405020304" pitchFamily="18" charset="0"/>
                <a:cs typeface="Times New Roman" panose="02020603050405020304" pitchFamily="18" charset="0"/>
              </a:rPr>
              <a:t> 1110 genes</a:t>
            </a:r>
            <a:r>
              <a:rPr lang="en-US" sz="2400" dirty="0">
                <a:solidFill>
                  <a:srgbClr val="1C1D1E"/>
                </a:solidFill>
                <a:latin typeface="Times New Roman" panose="02020603050405020304" pitchFamily="18" charset="0"/>
                <a:cs typeface="Times New Roman" panose="02020603050405020304" pitchFamily="18" charset="0"/>
              </a:rPr>
              <a:t>.</a:t>
            </a:r>
            <a:endParaRPr lang="en-IN" sz="2400" b="0" i="0" dirty="0">
              <a:solidFill>
                <a:srgbClr val="212121"/>
              </a:solidFill>
              <a:effectLst/>
              <a:latin typeface="Times New Roman" panose="02020603050405020304" pitchFamily="18" charset="0"/>
              <a:cs typeface="Times New Roman" panose="02020603050405020304" pitchFamily="18" charset="0"/>
            </a:endParaRPr>
          </a:p>
          <a:p>
            <a:pPr marL="457200" indent="-457200">
              <a:buAutoNum type="arabicPeriod"/>
            </a:pPr>
            <a:r>
              <a:rPr lang="en-US" sz="2400" b="1" dirty="0">
                <a:solidFill>
                  <a:srgbClr val="212121"/>
                </a:solidFill>
                <a:effectLst/>
                <a:latin typeface="Times New Roman" panose="02020603050405020304" pitchFamily="18" charset="0"/>
                <a:cs typeface="Times New Roman" panose="02020603050405020304" pitchFamily="18" charset="0"/>
              </a:rPr>
              <a:t>Collagen</a:t>
            </a:r>
            <a:r>
              <a:rPr lang="en-US" sz="2400" b="0" i="0" dirty="0">
                <a:solidFill>
                  <a:srgbClr val="212121"/>
                </a:solidFill>
                <a:effectLst/>
                <a:latin typeface="Times New Roman" panose="02020603050405020304" pitchFamily="18" charset="0"/>
                <a:cs typeface="Times New Roman" panose="02020603050405020304" pitchFamily="18" charset="0"/>
              </a:rPr>
              <a:t> is composed of 3 polypeptide α chains that form a triple helical structure.</a:t>
            </a:r>
          </a:p>
          <a:p>
            <a:r>
              <a:rPr lang="en-US" sz="2400" b="0" i="0" dirty="0">
                <a:solidFill>
                  <a:srgbClr val="212121"/>
                </a:solidFill>
                <a:effectLst/>
                <a:latin typeface="Times New Roman" panose="02020603050405020304" pitchFamily="18" charset="0"/>
                <a:cs typeface="Times New Roman" panose="02020603050405020304" pitchFamily="18" charset="0"/>
              </a:rPr>
              <a:t> In vertebrates, 46 distinct collagen chains assemble to form 28 collagen types.</a:t>
            </a:r>
          </a:p>
          <a:p>
            <a:r>
              <a:rPr lang="en-IN" sz="2400" b="0" i="0" dirty="0">
                <a:solidFill>
                  <a:srgbClr val="212121"/>
                </a:solidFill>
                <a:effectLst/>
                <a:latin typeface="Times New Roman" panose="02020603050405020304" pitchFamily="18" charset="0"/>
                <a:cs typeface="Times New Roman" panose="02020603050405020304" pitchFamily="18" charset="0"/>
              </a:rPr>
              <a:t> 2. </a:t>
            </a:r>
            <a:r>
              <a:rPr lang="en-IN" sz="2400" b="1" i="0" dirty="0">
                <a:solidFill>
                  <a:srgbClr val="212121"/>
                </a:solidFill>
                <a:effectLst/>
                <a:latin typeface="Times New Roman" panose="02020603050405020304" pitchFamily="18" charset="0"/>
                <a:cs typeface="Times New Roman" panose="02020603050405020304" pitchFamily="18" charset="0"/>
              </a:rPr>
              <a:t>Fibril-forming collagens </a:t>
            </a:r>
            <a:r>
              <a:rPr lang="en-IN" sz="2400" b="0" i="0" dirty="0">
                <a:solidFill>
                  <a:srgbClr val="212121"/>
                </a:solidFill>
                <a:effectLst/>
                <a:latin typeface="Times New Roman" panose="02020603050405020304" pitchFamily="18" charset="0"/>
                <a:cs typeface="Times New Roman" panose="02020603050405020304" pitchFamily="18" charset="0"/>
              </a:rPr>
              <a:t>(e.g., types I, II, III, V and XI)</a:t>
            </a:r>
          </a:p>
          <a:p>
            <a:r>
              <a:rPr lang="en-US" sz="2400" b="0" i="0" dirty="0">
                <a:solidFill>
                  <a:srgbClr val="1C1D1E"/>
                </a:solidFill>
                <a:effectLst/>
                <a:latin typeface="Times New Roman" panose="02020603050405020304" pitchFamily="18" charset="0"/>
                <a:cs typeface="Times New Roman" panose="02020603050405020304" pitchFamily="18" charset="0"/>
              </a:rPr>
              <a:t>are the most extensively characterized fibrillar collagens both structurally and functionally.</a:t>
            </a:r>
            <a:endParaRPr lang="en-IN" sz="2400" dirty="0">
              <a:latin typeface="Times New Roman" panose="02020603050405020304" pitchFamily="18" charset="0"/>
              <a:cs typeface="Times New Roman" panose="02020603050405020304" pitchFamily="18" charset="0"/>
            </a:endParaRPr>
          </a:p>
          <a:p>
            <a:r>
              <a:rPr lang="en-US" sz="2400" b="0" i="0" dirty="0">
                <a:solidFill>
                  <a:srgbClr val="1C1D1E"/>
                </a:solidFill>
                <a:effectLst/>
                <a:latin typeface="Times New Roman" panose="02020603050405020304" pitchFamily="18" charset="0"/>
                <a:cs typeface="Times New Roman" panose="02020603050405020304" pitchFamily="18" charset="0"/>
              </a:rPr>
              <a:t>Collagens I, III, and V are found in many tissues.</a:t>
            </a:r>
          </a:p>
          <a:p>
            <a:r>
              <a:rPr lang="en-US" sz="2400" dirty="0">
                <a:solidFill>
                  <a:srgbClr val="1C1D1E"/>
                </a:solidFill>
                <a:latin typeface="Times New Roman" panose="02020603050405020304" pitchFamily="18" charset="0"/>
                <a:cs typeface="Times New Roman" panose="02020603050405020304" pitchFamily="18" charset="0"/>
              </a:rPr>
              <a:t>C</a:t>
            </a:r>
            <a:r>
              <a:rPr lang="en-US" sz="2400" b="0" i="0" dirty="0">
                <a:solidFill>
                  <a:srgbClr val="1C1D1E"/>
                </a:solidFill>
                <a:effectLst/>
                <a:latin typeface="Times New Roman" panose="02020603050405020304" pitchFamily="18" charset="0"/>
                <a:cs typeface="Times New Roman" panose="02020603050405020304" pitchFamily="18" charset="0"/>
              </a:rPr>
              <a:t>ollagen II is mainly restricted to cartilage in association with collagen XI. </a:t>
            </a:r>
          </a:p>
          <a:p>
            <a:r>
              <a:rPr lang="en-US" sz="2400" b="0" i="0" dirty="0">
                <a:solidFill>
                  <a:srgbClr val="1C1D1E"/>
                </a:solidFill>
                <a:effectLst/>
                <a:latin typeface="Times New Roman" panose="02020603050405020304" pitchFamily="18" charset="0"/>
                <a:cs typeface="Times New Roman" panose="02020603050405020304" pitchFamily="18" charset="0"/>
              </a:rPr>
              <a:t>Collagen XI also regulates collagen fibril assembly, organization and functional properties in tendon</a:t>
            </a:r>
            <a:r>
              <a:rPr lang="en-US" sz="2400" dirty="0">
                <a:solidFill>
                  <a:srgbClr val="1C1D1E"/>
                </a:solidFill>
                <a:latin typeface="Times New Roman" panose="02020603050405020304" pitchFamily="18" charset="0"/>
                <a:cs typeface="Times New Roman" panose="02020603050405020304" pitchFamily="18" charset="0"/>
              </a:rPr>
              <a:t>.</a:t>
            </a:r>
          </a:p>
          <a:p>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10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D5A0D0-59D2-69F9-01A1-3B3E06993DBA}"/>
              </a:ext>
            </a:extLst>
          </p:cNvPr>
          <p:cNvSpPr txBox="1"/>
          <p:nvPr/>
        </p:nvSpPr>
        <p:spPr>
          <a:xfrm>
            <a:off x="421420" y="898571"/>
            <a:ext cx="11465780" cy="3046988"/>
          </a:xfrm>
          <a:prstGeom prst="rect">
            <a:avLst/>
          </a:prstGeom>
          <a:noFill/>
        </p:spPr>
        <p:txBody>
          <a:bodyPr wrap="square">
            <a:spAutoFit/>
          </a:bodyPr>
          <a:lstStyle/>
          <a:p>
            <a:r>
              <a:rPr lang="en-IN" sz="2400" dirty="0">
                <a:latin typeface="Times New Roman" panose="02020603050405020304" pitchFamily="18" charset="0"/>
                <a:cs typeface="Times New Roman" panose="02020603050405020304" pitchFamily="18" charset="0"/>
              </a:rPr>
              <a:t>Collagen XXIV is a specific marker for osteoblast differentiation and bone formation, promotes osteoblastic differentiation and mineralization through TGF</a:t>
            </a:r>
            <a:r>
              <a:rPr lang="el-GR" sz="2400" dirty="0">
                <a:latin typeface="Times New Roman" panose="02020603050405020304" pitchFamily="18" charset="0"/>
                <a:cs typeface="Times New Roman" panose="02020603050405020304" pitchFamily="18" charset="0"/>
              </a:rPr>
              <a:t>β/</a:t>
            </a:r>
            <a:r>
              <a:rPr lang="en-IN" sz="2400" dirty="0" err="1">
                <a:latin typeface="Times New Roman" panose="02020603050405020304" pitchFamily="18" charset="0"/>
                <a:cs typeface="Times New Roman" panose="02020603050405020304" pitchFamily="18" charset="0"/>
              </a:rPr>
              <a:t>Smads</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signaling</a:t>
            </a:r>
            <a:r>
              <a:rPr lang="en-IN" sz="2400" dirty="0">
                <a:latin typeface="Times New Roman" panose="02020603050405020304" pitchFamily="18" charset="0"/>
                <a:cs typeface="Times New Roman" panose="02020603050405020304" pitchFamily="18" charset="0"/>
              </a:rPr>
              <a:t> pathway.</a:t>
            </a:r>
          </a:p>
          <a:p>
            <a:r>
              <a:rPr lang="en-IN" sz="2400" dirty="0">
                <a:latin typeface="Times New Roman" panose="02020603050405020304" pitchFamily="18" charset="0"/>
                <a:cs typeface="Times New Roman" panose="02020603050405020304" pitchFamily="18" charset="0"/>
              </a:rPr>
              <a:t>Covalent cross-linking of fibrillar collagens is initiated by the enzymes of the LOX </a:t>
            </a:r>
          </a:p>
          <a:p>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lysyl</a:t>
            </a:r>
            <a:r>
              <a:rPr lang="en-IN" sz="2400" dirty="0">
                <a:latin typeface="Times New Roman" panose="02020603050405020304" pitchFamily="18" charset="0"/>
                <a:cs typeface="Times New Roman" panose="02020603050405020304" pitchFamily="18" charset="0"/>
              </a:rPr>
              <a:t> oxidase) family.</a:t>
            </a:r>
          </a:p>
          <a:p>
            <a:r>
              <a:rPr lang="en-IN" sz="2400" dirty="0">
                <a:latin typeface="Times New Roman" panose="02020603050405020304" pitchFamily="18" charset="0"/>
                <a:cs typeface="Times New Roman" panose="02020603050405020304" pitchFamily="18" charset="0"/>
              </a:rPr>
              <a:t>3. Network-forming collagens: the basement membrane collagen type IV)</a:t>
            </a:r>
          </a:p>
          <a:p>
            <a:r>
              <a:rPr lang="en-IN" sz="2400" dirty="0">
                <a:latin typeface="Times New Roman" panose="02020603050405020304" pitchFamily="18" charset="0"/>
                <a:cs typeface="Times New Roman" panose="02020603050405020304" pitchFamily="18" charset="0"/>
              </a:rPr>
              <a:t>4. fibril-associated collagens with interruptions in their triple helices, or FACITs (e.g., types IX, XII), others (e.g., type VI)</a:t>
            </a:r>
          </a:p>
        </p:txBody>
      </p:sp>
    </p:spTree>
    <p:extLst>
      <p:ext uri="{BB962C8B-B14F-4D97-AF65-F5344CB8AC3E}">
        <p14:creationId xmlns:p14="http://schemas.microsoft.com/office/powerpoint/2010/main" val="157761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5B627D-AFE4-CAE4-04F5-3FA2E7F254A0}"/>
              </a:ext>
            </a:extLst>
          </p:cNvPr>
          <p:cNvSpPr txBox="1"/>
          <p:nvPr/>
        </p:nvSpPr>
        <p:spPr>
          <a:xfrm>
            <a:off x="786960" y="637761"/>
            <a:ext cx="9921797" cy="6247864"/>
          </a:xfrm>
          <a:prstGeom prst="rect">
            <a:avLst/>
          </a:prstGeom>
          <a:noFill/>
        </p:spPr>
        <p:txBody>
          <a:bodyPr wrap="square">
            <a:spAutoFit/>
          </a:bodyPr>
          <a:lstStyle/>
          <a:p>
            <a:r>
              <a:rPr lang="en-IN" sz="2000" b="1" u="sng" dirty="0">
                <a:latin typeface="Times New Roman" panose="02020603050405020304" pitchFamily="18" charset="0"/>
                <a:cs typeface="Times New Roman" panose="02020603050405020304" pitchFamily="18" charset="0"/>
              </a:rPr>
              <a:t>Proteoglycans</a:t>
            </a:r>
          </a:p>
          <a:p>
            <a:r>
              <a:rPr lang="en-US" sz="2000" dirty="0">
                <a:latin typeface="Times New Roman" panose="02020603050405020304" pitchFamily="18" charset="0"/>
                <a:cs typeface="Times New Roman" panose="02020603050405020304" pitchFamily="18" charset="0"/>
              </a:rPr>
              <a:t>consist of a core protein to which glycosaminoglycan (GAG) side chains are attached. GAGs are linear, anionic polysaccharides made up of repeating disaccharide units.</a:t>
            </a:r>
          </a:p>
          <a:p>
            <a:r>
              <a:rPr lang="en-US" sz="2000" dirty="0">
                <a:latin typeface="Times New Roman" panose="02020603050405020304" pitchFamily="18" charset="0"/>
                <a:cs typeface="Times New Roman" panose="02020603050405020304" pitchFamily="18" charset="0"/>
              </a:rPr>
              <a:t>4 groups of GAGs are there: </a:t>
            </a:r>
            <a:r>
              <a:rPr lang="en-US" sz="2000" b="0" i="0" dirty="0">
                <a:solidFill>
                  <a:srgbClr val="212121"/>
                </a:solidFill>
                <a:effectLst/>
                <a:latin typeface="Times New Roman" panose="02020603050405020304" pitchFamily="18" charset="0"/>
                <a:cs typeface="Times New Roman" panose="02020603050405020304" pitchFamily="18" charset="0"/>
              </a:rPr>
              <a:t>hyaluronic acid, keratan sulfate; chondroitin/dermatan sulfate; and heparan sulfate. All are </a:t>
            </a:r>
            <a:r>
              <a:rPr lang="en-US" sz="2000" b="0" i="0" dirty="0" err="1">
                <a:solidFill>
                  <a:srgbClr val="212121"/>
                </a:solidFill>
                <a:effectLst/>
                <a:latin typeface="Times New Roman" panose="02020603050405020304" pitchFamily="18" charset="0"/>
                <a:cs typeface="Times New Roman" panose="02020603050405020304" pitchFamily="18" charset="0"/>
              </a:rPr>
              <a:t>sufated</a:t>
            </a:r>
            <a:r>
              <a:rPr lang="en-US" sz="2000" b="0" i="0" dirty="0">
                <a:solidFill>
                  <a:srgbClr val="212121"/>
                </a:solidFill>
                <a:effectLst/>
                <a:latin typeface="Times New Roman" panose="02020603050405020304" pitchFamily="18" charset="0"/>
                <a:cs typeface="Times New Roman" panose="02020603050405020304" pitchFamily="18" charset="0"/>
              </a:rPr>
              <a:t>, except hyaluronic acid.</a:t>
            </a:r>
          </a:p>
          <a:p>
            <a:r>
              <a:rPr lang="en-US" sz="2000" b="0" i="0" dirty="0">
                <a:solidFill>
                  <a:srgbClr val="212121"/>
                </a:solidFill>
                <a:effectLst/>
                <a:latin typeface="Times New Roman" panose="02020603050405020304" pitchFamily="18" charset="0"/>
                <a:cs typeface="Times New Roman" panose="02020603050405020304" pitchFamily="18" charset="0"/>
              </a:rPr>
              <a:t>The highly negatively charged GAG chains allow the proteoglycans to sequester water and divalent cations, </a:t>
            </a:r>
            <a:r>
              <a:rPr lang="en-US" sz="2000" b="0" i="0" u="sng" dirty="0">
                <a:solidFill>
                  <a:srgbClr val="212121"/>
                </a:solidFill>
                <a:effectLst/>
                <a:latin typeface="Times New Roman" panose="02020603050405020304" pitchFamily="18" charset="0"/>
                <a:cs typeface="Times New Roman" panose="02020603050405020304" pitchFamily="18" charset="0"/>
              </a:rPr>
              <a:t>conferring space-filling and lubrication functions</a:t>
            </a:r>
          </a:p>
          <a:p>
            <a:r>
              <a:rPr lang="en-US" sz="2000" b="0" i="0" u="sng" dirty="0">
                <a:solidFill>
                  <a:srgbClr val="212121"/>
                </a:solidFill>
                <a:effectLst/>
                <a:latin typeface="Times New Roman" panose="02020603050405020304" pitchFamily="18" charset="0"/>
                <a:cs typeface="Times New Roman" panose="02020603050405020304" pitchFamily="18" charset="0"/>
              </a:rPr>
              <a:t>Secreted proteoglycans </a:t>
            </a:r>
            <a:r>
              <a:rPr lang="en-US" sz="2000" b="0" i="0" dirty="0">
                <a:solidFill>
                  <a:srgbClr val="212121"/>
                </a:solidFill>
                <a:effectLst/>
                <a:latin typeface="Times New Roman" panose="02020603050405020304" pitchFamily="18" charset="0"/>
                <a:cs typeface="Times New Roman" panose="02020603050405020304" pitchFamily="18" charset="0"/>
              </a:rPr>
              <a:t>include large proteoglycans (</a:t>
            </a:r>
            <a:r>
              <a:rPr lang="en-IN" sz="2000" b="0" i="0" dirty="0">
                <a:solidFill>
                  <a:srgbClr val="212121"/>
                </a:solidFill>
                <a:effectLst/>
                <a:latin typeface="Times New Roman" panose="02020603050405020304" pitchFamily="18" charset="0"/>
                <a:cs typeface="Times New Roman" panose="02020603050405020304" pitchFamily="18" charset="0"/>
              </a:rPr>
              <a:t>Aggrecan</a:t>
            </a:r>
            <a:r>
              <a:rPr lang="en-US" sz="2000" dirty="0">
                <a:solidFill>
                  <a:srgbClr val="212121"/>
                </a:solidFill>
                <a:latin typeface="Times New Roman" panose="02020603050405020304" pitchFamily="18" charset="0"/>
                <a:cs typeface="Times New Roman" panose="02020603050405020304" pitchFamily="18" charset="0"/>
              </a:rPr>
              <a:t>,</a:t>
            </a:r>
            <a:r>
              <a:rPr lang="en-IN" sz="2000" b="0" i="0" dirty="0">
                <a:solidFill>
                  <a:srgbClr val="212121"/>
                </a:solidFill>
                <a:effectLst/>
                <a:latin typeface="Times New Roman" panose="02020603050405020304" pitchFamily="18" charset="0"/>
                <a:cs typeface="Times New Roman" panose="02020603050405020304" pitchFamily="18" charset="0"/>
              </a:rPr>
              <a:t> </a:t>
            </a:r>
            <a:r>
              <a:rPr lang="en-IN" sz="2000" b="0" i="0" dirty="0" err="1">
                <a:solidFill>
                  <a:srgbClr val="212121"/>
                </a:solidFill>
                <a:effectLst/>
                <a:latin typeface="Times New Roman" panose="02020603050405020304" pitchFamily="18" charset="0"/>
                <a:cs typeface="Times New Roman" panose="02020603050405020304" pitchFamily="18" charset="0"/>
              </a:rPr>
              <a:t>versican</a:t>
            </a:r>
            <a:r>
              <a:rPr lang="en-US" sz="2000" b="0" i="0" dirty="0">
                <a:solidFill>
                  <a:srgbClr val="212121"/>
                </a:solidFill>
                <a:effectLst/>
                <a:latin typeface="Times New Roman" panose="02020603050405020304" pitchFamily="18" charset="0"/>
                <a:cs typeface="Times New Roman" panose="02020603050405020304" pitchFamily="18" charset="0"/>
              </a:rPr>
              <a:t>)</a:t>
            </a:r>
            <a:r>
              <a:rPr lang="en-IN" sz="2000" b="0" i="0" dirty="0">
                <a:solidFill>
                  <a:srgbClr val="212121"/>
                </a:solidFill>
                <a:effectLst/>
                <a:latin typeface="Times New Roman" panose="02020603050405020304" pitchFamily="18" charset="0"/>
                <a:cs typeface="Times New Roman" panose="02020603050405020304" pitchFamily="18" charset="0"/>
              </a:rPr>
              <a:t> </a:t>
            </a:r>
          </a:p>
          <a:p>
            <a:r>
              <a:rPr lang="en-IN" sz="2000" b="0" i="0" dirty="0">
                <a:solidFill>
                  <a:srgbClr val="212121"/>
                </a:solidFill>
                <a:effectLst/>
                <a:latin typeface="Times New Roman" panose="02020603050405020304" pitchFamily="18" charset="0"/>
                <a:cs typeface="Times New Roman" panose="02020603050405020304" pitchFamily="18" charset="0"/>
              </a:rPr>
              <a:t>Small leucin rich proteoglycan (</a:t>
            </a:r>
            <a:r>
              <a:rPr lang="en-IN" sz="2000" b="0" i="0" dirty="0" err="1">
                <a:solidFill>
                  <a:srgbClr val="212121"/>
                </a:solidFill>
                <a:effectLst/>
                <a:latin typeface="Times New Roman" panose="02020603050405020304" pitchFamily="18" charset="0"/>
                <a:cs typeface="Times New Roman" panose="02020603050405020304" pitchFamily="18" charset="0"/>
              </a:rPr>
              <a:t>decorin</a:t>
            </a:r>
            <a:r>
              <a:rPr lang="en-US" sz="2000" dirty="0">
                <a:solidFill>
                  <a:srgbClr val="212121"/>
                </a:solidFill>
                <a:latin typeface="Times New Roman" panose="02020603050405020304" pitchFamily="18" charset="0"/>
                <a:cs typeface="Times New Roman" panose="02020603050405020304" pitchFamily="18" charset="0"/>
              </a:rPr>
              <a:t>,</a:t>
            </a:r>
            <a:r>
              <a:rPr lang="en-IN" sz="2000" b="0" i="0" dirty="0">
                <a:solidFill>
                  <a:srgbClr val="212121"/>
                </a:solidFill>
                <a:effectLst/>
                <a:latin typeface="Times New Roman" panose="02020603050405020304" pitchFamily="18" charset="0"/>
                <a:cs typeface="Times New Roman" panose="02020603050405020304" pitchFamily="18" charset="0"/>
              </a:rPr>
              <a:t>  </a:t>
            </a:r>
            <a:r>
              <a:rPr lang="en-IN" sz="2000" b="0" i="0" dirty="0" err="1">
                <a:solidFill>
                  <a:srgbClr val="212121"/>
                </a:solidFill>
                <a:effectLst/>
                <a:latin typeface="Times New Roman" panose="02020603050405020304" pitchFamily="18" charset="0"/>
                <a:cs typeface="Times New Roman" panose="02020603050405020304" pitchFamily="18" charset="0"/>
              </a:rPr>
              <a:t>lumican</a:t>
            </a:r>
            <a:r>
              <a:rPr lang="en-IN" sz="2000" b="0" i="0" dirty="0">
                <a:solidFill>
                  <a:srgbClr val="212121"/>
                </a:solidFill>
                <a:effectLst/>
                <a:latin typeface="Times New Roman" panose="02020603050405020304" pitchFamily="18" charset="0"/>
                <a:cs typeface="Times New Roman" panose="02020603050405020304" pitchFamily="18" charset="0"/>
              </a:rPr>
              <a:t>)</a:t>
            </a:r>
          </a:p>
          <a:p>
            <a:r>
              <a:rPr lang="en-US" sz="2000" b="0" i="0" u="sng" dirty="0">
                <a:solidFill>
                  <a:srgbClr val="212121"/>
                </a:solidFill>
                <a:effectLst/>
                <a:latin typeface="Times New Roman" panose="02020603050405020304" pitchFamily="18" charset="0"/>
                <a:cs typeface="Times New Roman" panose="02020603050405020304" pitchFamily="18" charset="0"/>
              </a:rPr>
              <a:t>basement membrane </a:t>
            </a:r>
            <a:r>
              <a:rPr lang="en-US" sz="2000" b="0" i="0" dirty="0">
                <a:solidFill>
                  <a:srgbClr val="212121"/>
                </a:solidFill>
                <a:effectLst/>
                <a:latin typeface="Times New Roman" panose="02020603050405020304" pitchFamily="18" charset="0"/>
                <a:cs typeface="Times New Roman" panose="02020603050405020304" pitchFamily="18" charset="0"/>
              </a:rPr>
              <a:t>proteoglycans (</a:t>
            </a:r>
            <a:r>
              <a:rPr lang="en-US" sz="2000" b="0" i="0" dirty="0" err="1">
                <a:solidFill>
                  <a:srgbClr val="212121"/>
                </a:solidFill>
                <a:effectLst/>
                <a:latin typeface="Times New Roman" panose="02020603050405020304" pitchFamily="18" charset="0"/>
                <a:cs typeface="Times New Roman" panose="02020603050405020304" pitchFamily="18" charset="0"/>
              </a:rPr>
              <a:t>perlecan</a:t>
            </a:r>
            <a:r>
              <a:rPr lang="en-US" sz="2000" b="0" i="0" dirty="0">
                <a:solidFill>
                  <a:srgbClr val="212121"/>
                </a:solidFill>
                <a:effectLst/>
                <a:latin typeface="Times New Roman" panose="02020603050405020304" pitchFamily="18" charset="0"/>
                <a:cs typeface="Times New Roman" panose="02020603050405020304" pitchFamily="18" charset="0"/>
              </a:rPr>
              <a:t>)</a:t>
            </a:r>
          </a:p>
          <a:p>
            <a:r>
              <a:rPr lang="en-US" sz="2000" b="0" i="0" u="sng" dirty="0" err="1">
                <a:solidFill>
                  <a:srgbClr val="212121"/>
                </a:solidFill>
                <a:effectLst/>
                <a:latin typeface="Times New Roman" panose="02020603050405020304" pitchFamily="18" charset="0"/>
                <a:cs typeface="Times New Roman" panose="02020603050405020304" pitchFamily="18" charset="0"/>
              </a:rPr>
              <a:t>Syndecans</a:t>
            </a:r>
            <a:r>
              <a:rPr lang="en-US" sz="2000" b="0" i="0" dirty="0">
                <a:solidFill>
                  <a:srgbClr val="212121"/>
                </a:solidFill>
                <a:effectLst/>
                <a:latin typeface="Times New Roman" panose="02020603050405020304" pitchFamily="18" charset="0"/>
                <a:cs typeface="Times New Roman" panose="02020603050405020304" pitchFamily="18" charset="0"/>
              </a:rPr>
              <a:t> are cell-surface-associated proteoglycan</a:t>
            </a:r>
          </a:p>
          <a:p>
            <a:r>
              <a:rPr lang="en-US" sz="2000" u="sng" dirty="0" err="1">
                <a:solidFill>
                  <a:srgbClr val="212121"/>
                </a:solidFill>
                <a:latin typeface="Times New Roman" panose="02020603050405020304" pitchFamily="18" charset="0"/>
                <a:cs typeface="Times New Roman" panose="02020603050405020304" pitchFamily="18" charset="0"/>
              </a:rPr>
              <a:t>S</a:t>
            </a:r>
            <a:r>
              <a:rPr lang="en-US" sz="2000" b="0" i="0" u="sng" dirty="0" err="1">
                <a:solidFill>
                  <a:srgbClr val="212121"/>
                </a:solidFill>
                <a:effectLst/>
                <a:latin typeface="Times New Roman" panose="02020603050405020304" pitchFamily="18" charset="0"/>
                <a:cs typeface="Times New Roman" panose="02020603050405020304" pitchFamily="18" charset="0"/>
              </a:rPr>
              <a:t>erglycin</a:t>
            </a:r>
            <a:r>
              <a:rPr lang="en-US" sz="2000" b="0" i="0" dirty="0">
                <a:solidFill>
                  <a:srgbClr val="212121"/>
                </a:solidFill>
                <a:effectLst/>
                <a:latin typeface="Times New Roman" panose="02020603050405020304" pitchFamily="18" charset="0"/>
                <a:cs typeface="Times New Roman" panose="02020603050405020304" pitchFamily="18" charset="0"/>
              </a:rPr>
              <a:t> is an intracellular proteoglycan. </a:t>
            </a:r>
            <a:endParaRPr lang="en-US" sz="2000" u="sng" dirty="0">
              <a:solidFill>
                <a:srgbClr val="212121"/>
              </a:solidFill>
              <a:latin typeface="Times New Roman" panose="02020603050405020304" pitchFamily="18" charset="0"/>
              <a:cs typeface="Times New Roman" panose="02020603050405020304" pitchFamily="18" charset="0"/>
            </a:endParaRPr>
          </a:p>
          <a:p>
            <a:r>
              <a:rPr lang="en-US" sz="2000" b="0" i="0" dirty="0">
                <a:solidFill>
                  <a:srgbClr val="212121"/>
                </a:solidFill>
                <a:effectLst/>
                <a:latin typeface="Times New Roman" panose="02020603050405020304" pitchFamily="18" charset="0"/>
                <a:cs typeface="Times New Roman" panose="02020603050405020304" pitchFamily="18" charset="0"/>
              </a:rPr>
              <a:t>The molecular diversity of proteoglycans provides structural basis for a </a:t>
            </a:r>
            <a:r>
              <a:rPr lang="en-US" sz="2000" b="0" i="0" u="sng" dirty="0">
                <a:solidFill>
                  <a:srgbClr val="212121"/>
                </a:solidFill>
                <a:effectLst/>
                <a:latin typeface="Times New Roman" panose="02020603050405020304" pitchFamily="18" charset="0"/>
                <a:cs typeface="Times New Roman" panose="02020603050405020304" pitchFamily="18" charset="0"/>
              </a:rPr>
              <a:t>multitude of biological functions</a:t>
            </a:r>
            <a:endParaRPr lang="en-US" sz="2000" u="sng" dirty="0">
              <a:solidFill>
                <a:srgbClr val="212121"/>
              </a:solidFill>
              <a:latin typeface="Times New Roman" panose="02020603050405020304" pitchFamily="18" charset="0"/>
              <a:cs typeface="Times New Roman" panose="02020603050405020304" pitchFamily="18" charset="0"/>
            </a:endParaRPr>
          </a:p>
          <a:p>
            <a:r>
              <a:rPr lang="en-IN" sz="2000" u="sng" dirty="0">
                <a:latin typeface="Times New Roman" panose="02020603050405020304" pitchFamily="18" charset="0"/>
                <a:cs typeface="Times New Roman" panose="02020603050405020304" pitchFamily="18" charset="0"/>
              </a:rPr>
              <a:t>Example: </a:t>
            </a:r>
            <a:r>
              <a:rPr lang="en-IN" sz="2000" dirty="0">
                <a:latin typeface="Times New Roman" panose="02020603050405020304" pitchFamily="18" charset="0"/>
                <a:cs typeface="Times New Roman" panose="02020603050405020304" pitchFamily="18" charset="0"/>
              </a:rPr>
              <a:t>Presence of </a:t>
            </a:r>
            <a:r>
              <a:rPr lang="en-US" sz="2000" b="0" i="0" dirty="0">
                <a:solidFill>
                  <a:srgbClr val="212121"/>
                </a:solidFill>
                <a:effectLst/>
                <a:latin typeface="Times New Roman" panose="02020603050405020304" pitchFamily="18" charset="0"/>
                <a:cs typeface="Times New Roman" panose="02020603050405020304" pitchFamily="18" charset="0"/>
              </a:rPr>
              <a:t>aggrecan in cartilage generates elasticity and high biomechanical resistance to pressure.</a:t>
            </a:r>
          </a:p>
          <a:p>
            <a:r>
              <a:rPr lang="en-IN" sz="2000" b="0" i="0" dirty="0">
                <a:solidFill>
                  <a:srgbClr val="212121"/>
                </a:solidFill>
                <a:effectLst/>
                <a:latin typeface="Times New Roman" panose="02020603050405020304" pitchFamily="18" charset="0"/>
                <a:cs typeface="Times New Roman" panose="02020603050405020304" pitchFamily="18" charset="0"/>
              </a:rPr>
              <a:t>Collagen fibril assembly</a:t>
            </a:r>
            <a:r>
              <a:rPr lang="en-US" sz="2000" dirty="0">
                <a:solidFill>
                  <a:srgbClr val="212121"/>
                </a:solidFill>
                <a:latin typeface="Times New Roman" panose="02020603050405020304" pitchFamily="18" charset="0"/>
                <a:cs typeface="Times New Roman" panose="02020603050405020304" pitchFamily="18" charset="0"/>
              </a:rPr>
              <a:t>;</a:t>
            </a:r>
            <a:r>
              <a:rPr lang="en-IN" sz="2000" b="0" i="0" dirty="0">
                <a:solidFill>
                  <a:srgbClr val="212121"/>
                </a:solidFill>
                <a:effectLst/>
                <a:latin typeface="Times New Roman" panose="02020603050405020304" pitchFamily="18" charset="0"/>
                <a:cs typeface="Times New Roman" panose="02020603050405020304" pitchFamily="18" charset="0"/>
              </a:rPr>
              <a:t> </a:t>
            </a:r>
            <a:r>
              <a:rPr lang="en-IN" sz="2000" b="0" i="0" dirty="0" err="1">
                <a:solidFill>
                  <a:srgbClr val="212121"/>
                </a:solidFill>
                <a:effectLst/>
                <a:latin typeface="Times New Roman" panose="02020603050405020304" pitchFamily="18" charset="0"/>
                <a:cs typeface="Times New Roman" panose="02020603050405020304" pitchFamily="18" charset="0"/>
              </a:rPr>
              <a:t>Decorin</a:t>
            </a:r>
            <a:r>
              <a:rPr lang="en-IN" sz="2000" b="0" i="0" dirty="0">
                <a:solidFill>
                  <a:srgbClr val="212121"/>
                </a:solidFill>
                <a:effectLst/>
                <a:latin typeface="Times New Roman" panose="02020603050405020304" pitchFamily="18" charset="0"/>
                <a:cs typeface="Times New Roman" panose="02020603050405020304" pitchFamily="18" charset="0"/>
              </a:rPr>
              <a:t> and </a:t>
            </a:r>
            <a:r>
              <a:rPr lang="en-IN" sz="2000" b="0" i="0" dirty="0" err="1">
                <a:solidFill>
                  <a:srgbClr val="212121"/>
                </a:solidFill>
                <a:effectLst/>
                <a:latin typeface="Times New Roman" panose="02020603050405020304" pitchFamily="18" charset="0"/>
                <a:cs typeface="Times New Roman" panose="02020603050405020304" pitchFamily="18" charset="0"/>
              </a:rPr>
              <a:t>lumican</a:t>
            </a:r>
            <a:r>
              <a:rPr lang="en-US" sz="2000" dirty="0">
                <a:solidFill>
                  <a:srgbClr val="212121"/>
                </a:solidFill>
                <a:latin typeface="Times New Roman" panose="02020603050405020304" pitchFamily="18" charset="0"/>
                <a:cs typeface="Times New Roman" panose="02020603050405020304" pitchFamily="18" charset="0"/>
              </a:rPr>
              <a:t> play their role</a:t>
            </a:r>
          </a:p>
          <a:p>
            <a:r>
              <a:rPr lang="en-US" sz="2000" b="0" i="0" dirty="0">
                <a:solidFill>
                  <a:srgbClr val="212121"/>
                </a:solidFill>
                <a:effectLst/>
                <a:latin typeface="Times New Roman" panose="02020603050405020304" pitchFamily="18" charset="0"/>
                <a:cs typeface="Times New Roman" panose="02020603050405020304" pitchFamily="18" charset="0"/>
              </a:rPr>
              <a:t>Proteoglycans also interact with growth factors and growth factor receptors and are utilized for cell signaling  of biological processes, including angiogenesis.</a:t>
            </a:r>
          </a:p>
          <a:p>
            <a:r>
              <a:rPr lang="en-US" sz="2000" b="1" dirty="0">
                <a:latin typeface="Times New Roman" panose="02020603050405020304" pitchFamily="18" charset="0"/>
                <a:cs typeface="Times New Roman" panose="02020603050405020304" pitchFamily="18" charset="0"/>
              </a:rPr>
              <a:t>Proteoglycans: key players in ECM organization and cell properties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671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6F0A38-FE5C-FE5A-8F5D-298398F08711}"/>
              </a:ext>
            </a:extLst>
          </p:cNvPr>
          <p:cNvSpPr txBox="1"/>
          <p:nvPr/>
        </p:nvSpPr>
        <p:spPr>
          <a:xfrm>
            <a:off x="213029" y="732890"/>
            <a:ext cx="11765942" cy="3785652"/>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1C1D1E"/>
                </a:solidFill>
                <a:effectLst/>
                <a:latin typeface="Times New Roman" panose="02020603050405020304" pitchFamily="18" charset="0"/>
                <a:cs typeface="Times New Roman" panose="02020603050405020304" pitchFamily="18" charset="0"/>
              </a:rPr>
              <a:t>Proteoglycans are ubiquitously expressed by all cell types and ECMs and can sometimes be a dominant component (i.e., in the vertebrate cartilage matrix).</a:t>
            </a:r>
          </a:p>
          <a:p>
            <a:endParaRPr lang="en-US" sz="2400" b="0" i="0" dirty="0">
              <a:solidFill>
                <a:srgbClr val="1C1D1E"/>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1C1D1E"/>
                </a:solidFill>
                <a:effectLst/>
                <a:latin typeface="Times New Roman" panose="02020603050405020304" pitchFamily="18" charset="0"/>
                <a:cs typeface="Times New Roman" panose="02020603050405020304" pitchFamily="18" charset="0"/>
              </a:rPr>
              <a:t>Given that PGs are present in multicellular animals and in all mammalian ECM phenotypes, it is not surprising that PGs possess an array of functions. </a:t>
            </a:r>
          </a:p>
          <a:p>
            <a:endParaRPr lang="en-US" sz="2400" b="0" i="0" dirty="0">
              <a:solidFill>
                <a:srgbClr val="1C1D1E"/>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1C1D1E"/>
                </a:solidFill>
                <a:effectLst/>
                <a:latin typeface="Times New Roman" panose="02020603050405020304" pitchFamily="18" charset="0"/>
                <a:cs typeface="Times New Roman" panose="02020603050405020304" pitchFamily="18" charset="0"/>
              </a:rPr>
              <a:t>PGs are rapidly emerging as dynamic modulators of normal states (i.e., ECM hydration, supramolecular assembly, homeostasis, development, wound healing, tissue repair, and senescence) and pathobiological conditions (i.e., inflammation, autophagy, fibrosis, osteoarthritis, atherosclerosis, and cancer).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64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E4EA8A-1B0D-2929-300E-10FD43C83A61}"/>
              </a:ext>
            </a:extLst>
          </p:cNvPr>
          <p:cNvSpPr txBox="1"/>
          <p:nvPr/>
        </p:nvSpPr>
        <p:spPr>
          <a:xfrm>
            <a:off x="256760" y="779227"/>
            <a:ext cx="11678479" cy="5109091"/>
          </a:xfrm>
          <a:prstGeom prst="rect">
            <a:avLst/>
          </a:prstGeom>
          <a:noFill/>
        </p:spPr>
        <p:txBody>
          <a:bodyPr wrap="square">
            <a:spAutoFit/>
          </a:bodyPr>
          <a:lstStyle/>
          <a:p>
            <a:r>
              <a:rPr lang="en-IN" u="sng" dirty="0">
                <a:solidFill>
                  <a:srgbClr val="212121"/>
                </a:solidFill>
                <a:latin typeface="Cambria" panose="02040503050406030204" pitchFamily="18" charset="0"/>
              </a:rPr>
              <a:t>L</a:t>
            </a:r>
            <a:r>
              <a:rPr lang="en-IN" b="0" u="sng" dirty="0">
                <a:solidFill>
                  <a:srgbClr val="212121"/>
                </a:solidFill>
                <a:effectLst/>
                <a:latin typeface="Cambria" panose="02040503050406030204" pitchFamily="18" charset="0"/>
              </a:rPr>
              <a:t>aminin</a:t>
            </a:r>
            <a:r>
              <a:rPr lang="en-IN" b="0" dirty="0">
                <a:solidFill>
                  <a:srgbClr val="212121"/>
                </a:solidFill>
                <a:effectLst/>
                <a:latin typeface="Cambria" panose="02040503050406030204" pitchFamily="18" charset="0"/>
              </a:rPr>
              <a:t>: </a:t>
            </a:r>
            <a:r>
              <a:rPr lang="en-IN" b="0" i="0" dirty="0">
                <a:solidFill>
                  <a:srgbClr val="212121"/>
                </a:solidFill>
                <a:effectLst/>
                <a:latin typeface="Cambria" panose="02040503050406030204" pitchFamily="18" charset="0"/>
              </a:rPr>
              <a:t>20 glycoproteins, which are interwoven to form the  network in basement membranes.</a:t>
            </a:r>
          </a:p>
          <a:p>
            <a:r>
              <a:rPr lang="en-IN" dirty="0">
                <a:solidFill>
                  <a:srgbClr val="212121"/>
                </a:solidFill>
                <a:latin typeface="Cambria" panose="02040503050406030204" pitchFamily="18" charset="0"/>
              </a:rPr>
              <a:t>Laminins are </a:t>
            </a:r>
            <a:r>
              <a:rPr lang="en-IN" u="sng" dirty="0">
                <a:solidFill>
                  <a:srgbClr val="212121"/>
                </a:solidFill>
                <a:latin typeface="Cambria" panose="02040503050406030204" pitchFamily="18" charset="0"/>
              </a:rPr>
              <a:t>heterodimers (alpha, beta and gamma chains)</a:t>
            </a:r>
          </a:p>
          <a:p>
            <a:r>
              <a:rPr lang="en-US" b="0" i="0" dirty="0">
                <a:solidFill>
                  <a:srgbClr val="212121"/>
                </a:solidFill>
                <a:effectLst/>
                <a:latin typeface="Cambria" panose="02040503050406030204" pitchFamily="18" charset="0"/>
              </a:rPr>
              <a:t>Many laminins self-assemble to form networks and remain closely associated with cells through interactions with cell surface receptors. </a:t>
            </a:r>
          </a:p>
          <a:p>
            <a:r>
              <a:rPr lang="en-US" b="0" i="0" dirty="0">
                <a:solidFill>
                  <a:srgbClr val="212121"/>
                </a:solidFill>
                <a:effectLst/>
                <a:latin typeface="Cambria" panose="02040503050406030204" pitchFamily="18" charset="0"/>
              </a:rPr>
              <a:t>Laminins are essential for </a:t>
            </a:r>
            <a:r>
              <a:rPr lang="en-US" b="0" i="0" u="sng" dirty="0">
                <a:solidFill>
                  <a:srgbClr val="212121"/>
                </a:solidFill>
                <a:effectLst/>
                <a:latin typeface="Cambria" panose="02040503050406030204" pitchFamily="18" charset="0"/>
              </a:rPr>
              <a:t>early embryonic development and organogenesis.</a:t>
            </a:r>
          </a:p>
          <a:p>
            <a:endParaRPr lang="en-US" u="sng" dirty="0">
              <a:solidFill>
                <a:srgbClr val="212121"/>
              </a:solidFill>
              <a:latin typeface="Cambria" panose="02040503050406030204" pitchFamily="18" charset="0"/>
            </a:endParaRPr>
          </a:p>
          <a:p>
            <a:r>
              <a:rPr lang="en-IN" sz="2000" u="sng" dirty="0">
                <a:latin typeface="Times New Roman" panose="02020603050405020304" pitchFamily="18" charset="0"/>
                <a:cs typeface="Times New Roman" panose="02020603050405020304" pitchFamily="18" charset="0"/>
              </a:rPr>
              <a:t>Fibronectin: essential for </a:t>
            </a:r>
            <a:r>
              <a:rPr lang="en-US" sz="2000" b="0" i="0" dirty="0">
                <a:solidFill>
                  <a:srgbClr val="212121"/>
                </a:solidFill>
                <a:effectLst/>
                <a:latin typeface="Times New Roman" panose="02020603050405020304" pitchFamily="18" charset="0"/>
                <a:cs typeface="Times New Roman" panose="02020603050405020304" pitchFamily="18" charset="0"/>
              </a:rPr>
              <a:t>the attachment and migration of cells, functioning as “</a:t>
            </a:r>
            <a:r>
              <a:rPr lang="en-US" sz="2000" b="0" i="0" u="sng" dirty="0">
                <a:solidFill>
                  <a:srgbClr val="212121"/>
                </a:solidFill>
                <a:effectLst/>
                <a:latin typeface="Times New Roman" panose="02020603050405020304" pitchFamily="18" charset="0"/>
                <a:cs typeface="Times New Roman" panose="02020603050405020304" pitchFamily="18" charset="0"/>
              </a:rPr>
              <a:t>biological glue”. </a:t>
            </a:r>
          </a:p>
          <a:p>
            <a:r>
              <a:rPr lang="en-US" b="0" i="0" dirty="0">
                <a:solidFill>
                  <a:srgbClr val="212121"/>
                </a:solidFill>
                <a:effectLst/>
                <a:latin typeface="Cambria" panose="02040503050406030204" pitchFamily="18" charset="0"/>
              </a:rPr>
              <a:t>The fibronectin monomer (~250 </a:t>
            </a:r>
            <a:r>
              <a:rPr lang="en-US" b="0" i="0" dirty="0" err="1">
                <a:solidFill>
                  <a:srgbClr val="212121"/>
                </a:solidFill>
                <a:effectLst/>
                <a:latin typeface="Cambria" panose="02040503050406030204" pitchFamily="18" charset="0"/>
              </a:rPr>
              <a:t>kDa</a:t>
            </a:r>
            <a:r>
              <a:rPr lang="en-US" b="0" i="0" dirty="0">
                <a:solidFill>
                  <a:srgbClr val="212121"/>
                </a:solidFill>
                <a:effectLst/>
                <a:latin typeface="Cambria" panose="02040503050406030204" pitchFamily="18" charset="0"/>
              </a:rPr>
              <a:t>) comprised of three types of repeats: I, II, and III).</a:t>
            </a:r>
          </a:p>
          <a:p>
            <a:r>
              <a:rPr lang="en-US" b="0" i="0" u="sng" dirty="0">
                <a:solidFill>
                  <a:srgbClr val="212121"/>
                </a:solidFill>
                <a:effectLst/>
                <a:latin typeface="Cambria" panose="02040503050406030204" pitchFamily="18" charset="0"/>
              </a:rPr>
              <a:t>Fibronectin is secreted as dimers </a:t>
            </a:r>
            <a:r>
              <a:rPr lang="en-US" b="0" i="0" dirty="0">
                <a:solidFill>
                  <a:srgbClr val="212121"/>
                </a:solidFill>
                <a:effectLst/>
                <a:latin typeface="Cambria" panose="02040503050406030204" pitchFamily="18" charset="0"/>
              </a:rPr>
              <a:t>linked by disulfide bonds and has binding sites to other fibronectin dimers, collagen, heparin, and cell surface receptors.</a:t>
            </a:r>
          </a:p>
          <a:p>
            <a:r>
              <a:rPr lang="en-IN" u="sng" dirty="0">
                <a:latin typeface="Times New Roman" panose="02020603050405020304" pitchFamily="18" charset="0"/>
                <a:cs typeface="Times New Roman" panose="02020603050405020304" pitchFamily="18" charset="0"/>
              </a:rPr>
              <a:t>Elastin </a:t>
            </a:r>
          </a:p>
          <a:p>
            <a:r>
              <a:rPr lang="en-US" b="0" i="0" dirty="0">
                <a:solidFill>
                  <a:srgbClr val="212121"/>
                </a:solidFill>
                <a:effectLst/>
                <a:latin typeface="Cambria" panose="02040503050406030204" pitchFamily="18" charset="0"/>
              </a:rPr>
              <a:t>imparts elasticity to tissue subjected to repeated stretch, such as vascular vessels and the lung</a:t>
            </a:r>
            <a:r>
              <a:rPr lang="en-IN" b="0" i="0" u="sng" dirty="0">
                <a:solidFill>
                  <a:srgbClr val="212121"/>
                </a:solidFill>
                <a:effectLst/>
                <a:latin typeface="Times New Roman" panose="02020603050405020304" pitchFamily="18" charset="0"/>
                <a:cs typeface="Times New Roman" panose="02020603050405020304" pitchFamily="18" charset="0"/>
              </a:rPr>
              <a:t>.</a:t>
            </a:r>
          </a:p>
          <a:p>
            <a:r>
              <a:rPr lang="en-US" u="sng" dirty="0">
                <a:latin typeface="Times New Roman" panose="02020603050405020304" pitchFamily="18" charset="0"/>
                <a:cs typeface="Times New Roman" panose="02020603050405020304" pitchFamily="18" charset="0"/>
              </a:rPr>
              <a:t>Elastin is secreted as </a:t>
            </a:r>
            <a:r>
              <a:rPr lang="en-US" u="sng" dirty="0" err="1">
                <a:latin typeface="Times New Roman" panose="02020603050405020304" pitchFamily="18" charset="0"/>
                <a:cs typeface="Times New Roman" panose="02020603050405020304" pitchFamily="18" charset="0"/>
              </a:rPr>
              <a:t>tropoelastin</a:t>
            </a:r>
            <a:r>
              <a:rPr lang="en-US" u="sng" dirty="0">
                <a:latin typeface="Times New Roman" panose="02020603050405020304" pitchFamily="18" charset="0"/>
                <a:cs typeface="Times New Roman" panose="02020603050405020304" pitchFamily="18" charset="0"/>
              </a:rPr>
              <a:t> monomer. </a:t>
            </a:r>
            <a:r>
              <a:rPr lang="en-US" u="sng" dirty="0" err="1">
                <a:latin typeface="Times New Roman" panose="02020603050405020304" pitchFamily="18" charset="0"/>
                <a:cs typeface="Times New Roman" panose="02020603050405020304" pitchFamily="18" charset="0"/>
              </a:rPr>
              <a:t>Tropoelastin</a:t>
            </a:r>
            <a:r>
              <a:rPr lang="en-US" u="sng" dirty="0">
                <a:latin typeface="Times New Roman" panose="02020603050405020304" pitchFamily="18" charset="0"/>
                <a:cs typeface="Times New Roman" panose="02020603050405020304" pitchFamily="18" charset="0"/>
              </a:rPr>
              <a:t>, with the assistance of fibulins, associates with microfibrils to form elastic fibers. </a:t>
            </a:r>
          </a:p>
          <a:p>
            <a:r>
              <a:rPr lang="en-US" b="0" i="0" dirty="0" err="1">
                <a:solidFill>
                  <a:srgbClr val="212121"/>
                </a:solidFill>
                <a:effectLst/>
                <a:latin typeface="Cambria" panose="02040503050406030204" pitchFamily="18" charset="0"/>
              </a:rPr>
              <a:t>tropoelastin</a:t>
            </a:r>
            <a:r>
              <a:rPr lang="en-US" b="0" i="0" dirty="0">
                <a:solidFill>
                  <a:srgbClr val="212121"/>
                </a:solidFill>
                <a:effectLst/>
                <a:latin typeface="Cambria" panose="02040503050406030204" pitchFamily="18" charset="0"/>
              </a:rPr>
              <a:t> is assembled into small globular aggregates on the cell surface (</a:t>
            </a:r>
            <a:r>
              <a:rPr lang="en-US" b="0" i="0" dirty="0" err="1">
                <a:solidFill>
                  <a:srgbClr val="212121"/>
                </a:solidFill>
                <a:effectLst/>
                <a:latin typeface="Cambria" panose="02040503050406030204" pitchFamily="18" charset="0"/>
              </a:rPr>
              <a:t>microassembly</a:t>
            </a:r>
            <a:r>
              <a:rPr lang="en-US" b="0" i="0" dirty="0">
                <a:solidFill>
                  <a:srgbClr val="212121"/>
                </a:solidFill>
                <a:effectLst/>
                <a:latin typeface="Cambria" panose="02040503050406030204" pitchFamily="18" charset="0"/>
              </a:rPr>
              <a:t>). </a:t>
            </a:r>
          </a:p>
          <a:p>
            <a:r>
              <a:rPr lang="en-US" b="0" i="0" dirty="0">
                <a:solidFill>
                  <a:srgbClr val="212121"/>
                </a:solidFill>
                <a:effectLst/>
                <a:latin typeface="Cambria" panose="02040503050406030204" pitchFamily="18" charset="0"/>
              </a:rPr>
              <a:t>The cross-linking results in a loss of positive charges on the molecule, enabling the release of </a:t>
            </a:r>
            <a:r>
              <a:rPr lang="en-US" b="0" i="0" dirty="0" err="1">
                <a:solidFill>
                  <a:srgbClr val="212121"/>
                </a:solidFill>
                <a:effectLst/>
                <a:latin typeface="Cambria" panose="02040503050406030204" pitchFamily="18" charset="0"/>
              </a:rPr>
              <a:t>tropoelastin</a:t>
            </a:r>
            <a:r>
              <a:rPr lang="en-US" b="0" i="0" dirty="0">
                <a:solidFill>
                  <a:srgbClr val="212121"/>
                </a:solidFill>
                <a:effectLst/>
                <a:latin typeface="Cambria" panose="02040503050406030204" pitchFamily="18" charset="0"/>
              </a:rPr>
              <a:t> from the cell and assisting globular fusion in the presence of microfibrils (</a:t>
            </a:r>
            <a:r>
              <a:rPr lang="en-US" b="0" i="0" dirty="0" err="1">
                <a:solidFill>
                  <a:srgbClr val="212121"/>
                </a:solidFill>
                <a:effectLst/>
                <a:latin typeface="Cambria" panose="02040503050406030204" pitchFamily="18" charset="0"/>
              </a:rPr>
              <a:t>macroassembly</a:t>
            </a:r>
            <a:r>
              <a:rPr lang="en-US" b="0" i="0" dirty="0">
                <a:solidFill>
                  <a:srgbClr val="212121"/>
                </a:solidFill>
                <a:effectLst/>
                <a:latin typeface="Cambria" panose="02040503050406030204" pitchFamily="18" charset="0"/>
              </a:rPr>
              <a:t>). </a:t>
            </a:r>
          </a:p>
          <a:p>
            <a:r>
              <a:rPr lang="en-US" b="0" i="0" dirty="0">
                <a:solidFill>
                  <a:srgbClr val="212121"/>
                </a:solidFill>
                <a:effectLst/>
                <a:latin typeface="Cambria" panose="02040503050406030204" pitchFamily="18" charset="0"/>
              </a:rPr>
              <a:t>Fibulin-4 has a role in early stages of elastin assembly and fibulin-5 acts to bridge elastin between the matrix and cells</a:t>
            </a:r>
            <a:endParaRPr lang="en-IN"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04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DB8FF-4D79-631B-F199-B8500BDD08ED}"/>
              </a:ext>
            </a:extLst>
          </p:cNvPr>
          <p:cNvPicPr>
            <a:picLocks noChangeAspect="1"/>
          </p:cNvPicPr>
          <p:nvPr/>
        </p:nvPicPr>
        <p:blipFill rotWithShape="1">
          <a:blip r:embed="rId2"/>
          <a:srcRect l="561" t="-3339" r="50000" b="3339"/>
          <a:stretch/>
        </p:blipFill>
        <p:spPr>
          <a:xfrm>
            <a:off x="712726" y="1071611"/>
            <a:ext cx="5878906" cy="4931622"/>
          </a:xfrm>
          <a:prstGeom prst="rect">
            <a:avLst/>
          </a:prstGeom>
        </p:spPr>
      </p:pic>
      <p:pic>
        <p:nvPicPr>
          <p:cNvPr id="5" name="Picture 4">
            <a:extLst>
              <a:ext uri="{FF2B5EF4-FFF2-40B4-BE49-F238E27FC236}">
                <a16:creationId xmlns:a16="http://schemas.microsoft.com/office/drawing/2014/main" id="{4248098C-A181-3DDC-CA75-5BA7DF7B2A2D}"/>
              </a:ext>
            </a:extLst>
          </p:cNvPr>
          <p:cNvPicPr>
            <a:picLocks noChangeAspect="1"/>
          </p:cNvPicPr>
          <p:nvPr/>
        </p:nvPicPr>
        <p:blipFill rotWithShape="1">
          <a:blip r:embed="rId2"/>
          <a:srcRect l="51887"/>
          <a:stretch/>
        </p:blipFill>
        <p:spPr>
          <a:xfrm>
            <a:off x="6973293" y="1464764"/>
            <a:ext cx="4874150" cy="4201384"/>
          </a:xfrm>
          <a:prstGeom prst="rect">
            <a:avLst/>
          </a:prstGeom>
        </p:spPr>
      </p:pic>
    </p:spTree>
    <p:extLst>
      <p:ext uri="{BB962C8B-B14F-4D97-AF65-F5344CB8AC3E}">
        <p14:creationId xmlns:p14="http://schemas.microsoft.com/office/powerpoint/2010/main" val="330740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709CA-60E1-2BE0-5847-F77DEEADEF8D}"/>
              </a:ext>
            </a:extLst>
          </p:cNvPr>
          <p:cNvPicPr>
            <a:picLocks noChangeAspect="1"/>
          </p:cNvPicPr>
          <p:nvPr/>
        </p:nvPicPr>
        <p:blipFill rotWithShape="1">
          <a:blip r:embed="rId2"/>
          <a:srcRect r="50903"/>
          <a:stretch/>
        </p:blipFill>
        <p:spPr>
          <a:xfrm>
            <a:off x="475250" y="1810331"/>
            <a:ext cx="5621573" cy="4696307"/>
          </a:xfrm>
          <a:prstGeom prst="rect">
            <a:avLst/>
          </a:prstGeom>
        </p:spPr>
      </p:pic>
      <p:pic>
        <p:nvPicPr>
          <p:cNvPr id="5" name="Picture 4">
            <a:extLst>
              <a:ext uri="{FF2B5EF4-FFF2-40B4-BE49-F238E27FC236}">
                <a16:creationId xmlns:a16="http://schemas.microsoft.com/office/drawing/2014/main" id="{B3846175-C952-7EEF-BAE8-4402D9104D34}"/>
              </a:ext>
            </a:extLst>
          </p:cNvPr>
          <p:cNvPicPr>
            <a:picLocks noChangeAspect="1"/>
          </p:cNvPicPr>
          <p:nvPr/>
        </p:nvPicPr>
        <p:blipFill rotWithShape="1">
          <a:blip r:embed="rId2"/>
          <a:srcRect l="49431"/>
          <a:stretch/>
        </p:blipFill>
        <p:spPr>
          <a:xfrm>
            <a:off x="6158280" y="1884459"/>
            <a:ext cx="5558470" cy="4508389"/>
          </a:xfrm>
          <a:prstGeom prst="rect">
            <a:avLst/>
          </a:prstGeom>
        </p:spPr>
      </p:pic>
    </p:spTree>
    <p:extLst>
      <p:ext uri="{BB962C8B-B14F-4D97-AF65-F5344CB8AC3E}">
        <p14:creationId xmlns:p14="http://schemas.microsoft.com/office/powerpoint/2010/main" val="150360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1FB32A-B01C-68CD-EDE8-05A44962D4F9}"/>
              </a:ext>
            </a:extLst>
          </p:cNvPr>
          <p:cNvSpPr txBox="1"/>
          <p:nvPr/>
        </p:nvSpPr>
        <p:spPr>
          <a:xfrm>
            <a:off x="481584" y="289679"/>
            <a:ext cx="11228832" cy="5078313"/>
          </a:xfrm>
          <a:prstGeom prst="rect">
            <a:avLst/>
          </a:prstGeom>
          <a:noFill/>
        </p:spPr>
        <p:txBody>
          <a:bodyPr wrap="square">
            <a:spAutoFit/>
          </a:bodyPr>
          <a:lstStyle/>
          <a:p>
            <a:pPr algn="just"/>
            <a:r>
              <a:rPr lang="en-US" b="0" i="0" dirty="0">
                <a:solidFill>
                  <a:srgbClr val="000000"/>
                </a:solidFill>
                <a:effectLst/>
                <a:latin typeface="Times New Roman" panose="02020603050405020304" pitchFamily="18" charset="0"/>
              </a:rPr>
              <a:t>Individual actin molecules are globular </a:t>
            </a:r>
            <a:r>
              <a:rPr lang="en-US" dirty="0">
                <a:solidFill>
                  <a:srgbClr val="2F4A8B"/>
                </a:solidFill>
                <a:latin typeface="Times New Roman" panose="02020603050405020304" pitchFamily="18" charset="0"/>
              </a:rPr>
              <a:t>proteins (43 </a:t>
            </a:r>
            <a:r>
              <a:rPr lang="en-US" dirty="0" err="1">
                <a:solidFill>
                  <a:srgbClr val="2F4A8B"/>
                </a:solidFill>
                <a:latin typeface="Times New Roman" panose="02020603050405020304" pitchFamily="18" charset="0"/>
              </a:rPr>
              <a:t>kda</a:t>
            </a:r>
            <a:r>
              <a:rPr lang="en-US" dirty="0">
                <a:solidFill>
                  <a:srgbClr val="2F4A8B"/>
                </a:solidFill>
                <a:latin typeface="Times New Roman" panose="02020603050405020304" pitchFamily="18" charset="0"/>
              </a:rPr>
              <a:t>) </a:t>
            </a:r>
            <a:r>
              <a:rPr lang="en-US" b="0" i="0" dirty="0">
                <a:solidFill>
                  <a:srgbClr val="000000"/>
                </a:solidFill>
                <a:effectLst/>
                <a:latin typeface="Times New Roman" panose="02020603050405020304" pitchFamily="18" charset="0"/>
              </a:rPr>
              <a:t>which consists of 375 amino acids. </a:t>
            </a:r>
          </a:p>
          <a:p>
            <a:pPr algn="just"/>
            <a:r>
              <a:rPr lang="en-US" b="0" i="0" dirty="0">
                <a:solidFill>
                  <a:srgbClr val="000000"/>
                </a:solidFill>
                <a:effectLst/>
                <a:latin typeface="Times New Roman" panose="02020603050405020304" pitchFamily="18" charset="0"/>
              </a:rPr>
              <a:t>Each actin monomer (</a:t>
            </a:r>
            <a:r>
              <a:rPr lang="en-US" b="1" i="0" dirty="0">
                <a:solidFill>
                  <a:srgbClr val="000000"/>
                </a:solidFill>
                <a:effectLst/>
                <a:latin typeface="Times New Roman" panose="02020603050405020304" pitchFamily="18" charset="0"/>
              </a:rPr>
              <a:t>globular [G] actin</a:t>
            </a:r>
            <a:r>
              <a:rPr lang="en-US" b="0" i="0" dirty="0">
                <a:solidFill>
                  <a:srgbClr val="000000"/>
                </a:solidFill>
                <a:effectLst/>
                <a:latin typeface="Times New Roman" panose="02020603050405020304" pitchFamily="18" charset="0"/>
              </a:rPr>
              <a:t>) has tight binding sites that mediate head-to-tail interactions with two other actin monomers, so actin monomers polymerize to form filaments </a:t>
            </a:r>
            <a:r>
              <a:rPr lang="en-US" b="1" i="0" dirty="0">
                <a:solidFill>
                  <a:srgbClr val="000000"/>
                </a:solidFill>
                <a:effectLst/>
                <a:latin typeface="Times New Roman" panose="02020603050405020304" pitchFamily="18" charset="0"/>
              </a:rPr>
              <a:t>(filamentous [F] actin.</a:t>
            </a:r>
          </a:p>
          <a:p>
            <a:pPr algn="just"/>
            <a:endParaRPr lang="en-US" b="1" dirty="0">
              <a:solidFill>
                <a:srgbClr val="000000"/>
              </a:solidFill>
              <a:latin typeface="Times New Roman" panose="02020603050405020304" pitchFamily="18" charset="0"/>
            </a:endParaRPr>
          </a:p>
          <a:p>
            <a:pPr algn="just"/>
            <a:endParaRPr lang="en-US" b="1" i="0" dirty="0">
              <a:solidFill>
                <a:srgbClr val="000000"/>
              </a:solidFill>
              <a:effectLst/>
              <a:latin typeface="Times New Roman" panose="02020603050405020304" pitchFamily="18" charset="0"/>
            </a:endParaRPr>
          </a:p>
          <a:p>
            <a:pPr algn="just"/>
            <a:r>
              <a:rPr lang="en-US" b="0" i="0" dirty="0">
                <a:solidFill>
                  <a:srgbClr val="000000"/>
                </a:solidFill>
                <a:effectLst/>
                <a:latin typeface="Times New Roman" panose="02020603050405020304" pitchFamily="18" charset="0"/>
              </a:rPr>
              <a:t>Each monomer is rotated by 166</a:t>
            </a:r>
            <a:r>
              <a:rPr lang="en-US" b="0" i="0" baseline="30000" dirty="0">
                <a:solidFill>
                  <a:srgbClr val="000000"/>
                </a:solidFill>
                <a:effectLst/>
                <a:latin typeface="Times New Roman" panose="02020603050405020304" pitchFamily="18" charset="0"/>
              </a:rPr>
              <a:t>o</a:t>
            </a:r>
            <a:r>
              <a:rPr lang="en-US" b="0" i="0" dirty="0">
                <a:solidFill>
                  <a:srgbClr val="000000"/>
                </a:solidFill>
                <a:effectLst/>
                <a:latin typeface="Times New Roman" panose="02020603050405020304" pitchFamily="18" charset="0"/>
              </a:rPr>
              <a:t> in the filaments, which therefore have the appearance of a double-stranded helix. Because all the actin monomers are oriented in the same direction, actin filaments have a distinct polarity and their ends (called the plus and minus ends) that are distinguishable from one another. </a:t>
            </a:r>
          </a:p>
          <a:p>
            <a:pPr algn="just"/>
            <a:endParaRPr lang="en-US" dirty="0">
              <a:solidFill>
                <a:srgbClr val="000000"/>
              </a:solidFill>
              <a:latin typeface="Times New Roman" panose="02020603050405020304" pitchFamily="18" charset="0"/>
            </a:endParaRPr>
          </a:p>
          <a:p>
            <a:pPr algn="just"/>
            <a:r>
              <a:rPr lang="en-US" b="0" i="0" dirty="0">
                <a:solidFill>
                  <a:srgbClr val="000000"/>
                </a:solidFill>
                <a:effectLst/>
                <a:latin typeface="Times New Roman" panose="02020603050405020304" pitchFamily="18" charset="0"/>
              </a:rPr>
              <a:t>This polarity of actin filaments is important both in their assembly and in establishing a unique direction of </a:t>
            </a:r>
            <a:r>
              <a:rPr lang="en-US" b="0" i="0" dirty="0">
                <a:solidFill>
                  <a:srgbClr val="2F4A8B"/>
                </a:solidFill>
                <a:effectLst/>
                <a:latin typeface="Times New Roman" panose="02020603050405020304" pitchFamily="18" charset="0"/>
              </a:rPr>
              <a:t>myosin</a:t>
            </a:r>
            <a:r>
              <a:rPr lang="en-US" b="0" i="0" dirty="0">
                <a:solidFill>
                  <a:srgbClr val="000000"/>
                </a:solidFill>
                <a:effectLst/>
                <a:latin typeface="Times New Roman" panose="02020603050405020304" pitchFamily="18" charset="0"/>
              </a:rPr>
              <a:t> movement relative to actin, </a:t>
            </a:r>
            <a:endParaRPr lang="en-US" b="1" dirty="0">
              <a:solidFill>
                <a:srgbClr val="000000"/>
              </a:solidFill>
              <a:latin typeface="Times New Roman" panose="02020603050405020304" pitchFamily="18" charset="0"/>
            </a:endParaRPr>
          </a:p>
          <a:p>
            <a:pPr algn="just"/>
            <a:r>
              <a:rPr lang="en-US" b="0" i="0" dirty="0">
                <a:solidFill>
                  <a:srgbClr val="000000"/>
                </a:solidFill>
                <a:effectLst/>
                <a:latin typeface="Times New Roman" panose="02020603050405020304" pitchFamily="18" charset="0"/>
              </a:rPr>
              <a:t>The assembly of </a:t>
            </a:r>
            <a:r>
              <a:rPr lang="en-US" b="0" i="0" dirty="0">
                <a:solidFill>
                  <a:srgbClr val="2F4A8B"/>
                </a:solidFill>
                <a:effectLst/>
                <a:latin typeface="Times New Roman" panose="02020603050405020304" pitchFamily="18" charset="0"/>
              </a:rPr>
              <a:t>actin</a:t>
            </a:r>
            <a:r>
              <a:rPr lang="en-US" b="0" i="0" dirty="0">
                <a:solidFill>
                  <a:srgbClr val="000000"/>
                </a:solidFill>
                <a:effectLst/>
                <a:latin typeface="Times New Roman" panose="02020603050405020304" pitchFamily="18" charset="0"/>
              </a:rPr>
              <a:t> filaments can be studied </a:t>
            </a:r>
            <a:r>
              <a:rPr lang="en-US" b="0" i="1" dirty="0">
                <a:solidFill>
                  <a:srgbClr val="000000"/>
                </a:solidFill>
                <a:effectLst/>
                <a:latin typeface="Times New Roman" panose="02020603050405020304" pitchFamily="18" charset="0"/>
              </a:rPr>
              <a:t>in vitro</a:t>
            </a:r>
            <a:r>
              <a:rPr lang="en-US" b="0" i="0" dirty="0">
                <a:solidFill>
                  <a:srgbClr val="000000"/>
                </a:solidFill>
                <a:effectLst/>
                <a:latin typeface="Times New Roman" panose="02020603050405020304" pitchFamily="18" charset="0"/>
              </a:rPr>
              <a:t> by regulation of the ionic strength of actin solutions. In solutions of low ionic strength, actin filaments depolymerize to monomers. Actin then polymerizes spontaneously if the ionic strength is increased to physiological levels. The first step in actin polymerization (called nucleation) is the formation of a small aggregate consisting of three actin monomers.</a:t>
            </a:r>
          </a:p>
          <a:p>
            <a:pPr algn="just"/>
            <a:endParaRPr lang="en-US" dirty="0">
              <a:solidFill>
                <a:srgbClr val="000000"/>
              </a:solidFill>
              <a:latin typeface="Times New Roman" panose="02020603050405020304" pitchFamily="18" charset="0"/>
            </a:endParaRPr>
          </a:p>
          <a:p>
            <a:pPr algn="just"/>
            <a:r>
              <a:rPr lang="en-US" dirty="0"/>
              <a:t>Actin polymerization is coupled to the hydrolysis of adenosine triphosphate (ATP) into adenosine diphosphate (ADP) and inorganic phosphate (Pi).</a:t>
            </a:r>
            <a:endParaRPr lang="en-IN" dirty="0"/>
          </a:p>
        </p:txBody>
      </p:sp>
    </p:spTree>
    <p:extLst>
      <p:ext uri="{BB962C8B-B14F-4D97-AF65-F5344CB8AC3E}">
        <p14:creationId xmlns:p14="http://schemas.microsoft.com/office/powerpoint/2010/main" val="101805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7907D-89E7-4C4F-10E9-E8D94BA5D045}"/>
              </a:ext>
            </a:extLst>
          </p:cNvPr>
          <p:cNvPicPr>
            <a:picLocks noChangeAspect="1"/>
          </p:cNvPicPr>
          <p:nvPr/>
        </p:nvPicPr>
        <p:blipFill rotWithShape="1">
          <a:blip r:embed="rId2"/>
          <a:srcRect l="3116" t="9752" r="8120" b="1635"/>
          <a:stretch/>
        </p:blipFill>
        <p:spPr>
          <a:xfrm>
            <a:off x="874250" y="600624"/>
            <a:ext cx="7146092" cy="3133642"/>
          </a:xfrm>
          <a:prstGeom prst="rect">
            <a:avLst/>
          </a:prstGeom>
        </p:spPr>
      </p:pic>
      <p:pic>
        <p:nvPicPr>
          <p:cNvPr id="5" name="Picture 4">
            <a:extLst>
              <a:ext uri="{FF2B5EF4-FFF2-40B4-BE49-F238E27FC236}">
                <a16:creationId xmlns:a16="http://schemas.microsoft.com/office/drawing/2014/main" id="{676CE609-E338-A3FB-C831-B6273F30DCD2}"/>
              </a:ext>
            </a:extLst>
          </p:cNvPr>
          <p:cNvPicPr>
            <a:picLocks noChangeAspect="1"/>
          </p:cNvPicPr>
          <p:nvPr/>
        </p:nvPicPr>
        <p:blipFill rotWithShape="1">
          <a:blip r:embed="rId3"/>
          <a:srcRect r="27696" b="11634"/>
          <a:stretch/>
        </p:blipFill>
        <p:spPr>
          <a:xfrm>
            <a:off x="7942370" y="767854"/>
            <a:ext cx="2806996" cy="3133643"/>
          </a:xfrm>
          <a:prstGeom prst="rect">
            <a:avLst/>
          </a:prstGeom>
        </p:spPr>
      </p:pic>
      <p:sp>
        <p:nvSpPr>
          <p:cNvPr id="7" name="TextBox 6">
            <a:extLst>
              <a:ext uri="{FF2B5EF4-FFF2-40B4-BE49-F238E27FC236}">
                <a16:creationId xmlns:a16="http://schemas.microsoft.com/office/drawing/2014/main" id="{2A7205FA-9172-D96E-DCCC-A8C8942C65D2}"/>
              </a:ext>
            </a:extLst>
          </p:cNvPr>
          <p:cNvSpPr txBox="1"/>
          <p:nvPr/>
        </p:nvSpPr>
        <p:spPr>
          <a:xfrm>
            <a:off x="118872" y="4159095"/>
            <a:ext cx="11539728" cy="1477328"/>
          </a:xfrm>
          <a:prstGeom prst="rect">
            <a:avLst/>
          </a:prstGeom>
          <a:noFill/>
        </p:spPr>
        <p:txBody>
          <a:bodyPr wrap="square">
            <a:spAutoFit/>
          </a:bodyPr>
          <a:lstStyle/>
          <a:p>
            <a:r>
              <a:rPr lang="en-IN" u="sng" dirty="0">
                <a:solidFill>
                  <a:srgbClr val="000000"/>
                </a:solidFill>
                <a:latin typeface="Times New Roman" panose="02020603050405020304" pitchFamily="18" charset="0"/>
              </a:rPr>
              <a:t>Filamin </a:t>
            </a:r>
            <a:r>
              <a:rPr lang="en-IN" dirty="0">
                <a:solidFill>
                  <a:srgbClr val="000000"/>
                </a:solidFill>
                <a:latin typeface="Times New Roman" panose="02020603050405020304" pitchFamily="18" charset="0"/>
              </a:rPr>
              <a:t>crosslinks the actin filament.</a:t>
            </a:r>
          </a:p>
          <a:p>
            <a:r>
              <a:rPr lang="en-IN" b="0" i="0" dirty="0">
                <a:solidFill>
                  <a:srgbClr val="000000"/>
                </a:solidFill>
                <a:effectLst/>
                <a:latin typeface="Times New Roman" panose="02020603050405020304" pitchFamily="18" charset="0"/>
              </a:rPr>
              <a:t>Filamin is a dimer of two large (280-kd) subunits, forming a flexible V-shaped molecule.</a:t>
            </a:r>
          </a:p>
          <a:p>
            <a:endParaRPr lang="en-IN" dirty="0">
              <a:solidFill>
                <a:srgbClr val="000000"/>
              </a:solidFill>
              <a:latin typeface="Times New Roman" panose="02020603050405020304" pitchFamily="18" charset="0"/>
            </a:endParaRPr>
          </a:p>
          <a:p>
            <a:r>
              <a:rPr lang="en-IN" b="0" i="0" dirty="0">
                <a:solidFill>
                  <a:srgbClr val="000000"/>
                </a:solidFill>
                <a:effectLst/>
                <a:latin typeface="Times New Roman" panose="02020603050405020304" pitchFamily="18" charset="0"/>
              </a:rPr>
              <a:t> The carboxy-terminal dimerization domain is separated from the amino-terminal actin-binding domain by repeated </a:t>
            </a:r>
            <a:r>
              <a:rPr lang="el-GR" b="0" i="0" dirty="0">
                <a:solidFill>
                  <a:srgbClr val="000000"/>
                </a:solidFill>
                <a:effectLst/>
                <a:latin typeface="Times New Roman" panose="02020603050405020304" pitchFamily="18" charset="0"/>
              </a:rPr>
              <a:t>β-</a:t>
            </a:r>
            <a:r>
              <a:rPr lang="en-IN" b="0" i="0" dirty="0">
                <a:solidFill>
                  <a:srgbClr val="000000"/>
                </a:solidFill>
                <a:effectLst/>
                <a:latin typeface="Times New Roman" panose="02020603050405020304" pitchFamily="18" charset="0"/>
              </a:rPr>
              <a:t>sheet spacer </a:t>
            </a:r>
            <a:r>
              <a:rPr lang="en-IN" b="0" i="0" dirty="0">
                <a:solidFill>
                  <a:srgbClr val="2F4A8B"/>
                </a:solidFill>
                <a:effectLst/>
                <a:latin typeface="Times New Roman" panose="02020603050405020304" pitchFamily="18" charset="0"/>
              </a:rPr>
              <a:t>domains</a:t>
            </a:r>
            <a:r>
              <a:rPr lang="en-IN" b="0" i="0" dirty="0">
                <a:solidFill>
                  <a:srgbClr val="000000"/>
                </a:solidFill>
                <a:effectLst/>
                <a:latin typeface="Times New Roman" panose="02020603050405020304" pitchFamily="18" charset="0"/>
              </a:rPr>
              <a:t>.</a:t>
            </a:r>
            <a:endParaRPr lang="en-IN" dirty="0"/>
          </a:p>
        </p:txBody>
      </p:sp>
      <p:sp>
        <p:nvSpPr>
          <p:cNvPr id="8" name="TextBox 7">
            <a:extLst>
              <a:ext uri="{FF2B5EF4-FFF2-40B4-BE49-F238E27FC236}">
                <a16:creationId xmlns:a16="http://schemas.microsoft.com/office/drawing/2014/main" id="{95B9F5D8-707A-24E5-38D3-5BC9B0A774F8}"/>
              </a:ext>
            </a:extLst>
          </p:cNvPr>
          <p:cNvSpPr txBox="1"/>
          <p:nvPr/>
        </p:nvSpPr>
        <p:spPr>
          <a:xfrm>
            <a:off x="8754139" y="835847"/>
            <a:ext cx="956931" cy="369332"/>
          </a:xfrm>
          <a:prstGeom prst="rect">
            <a:avLst/>
          </a:prstGeom>
          <a:noFill/>
        </p:spPr>
        <p:txBody>
          <a:bodyPr wrap="square" rtlCol="0">
            <a:spAutoFit/>
          </a:bodyPr>
          <a:lstStyle/>
          <a:p>
            <a:r>
              <a:rPr lang="en-IN" dirty="0"/>
              <a:t>filamin</a:t>
            </a:r>
          </a:p>
        </p:txBody>
      </p:sp>
    </p:spTree>
    <p:extLst>
      <p:ext uri="{BB962C8B-B14F-4D97-AF65-F5344CB8AC3E}">
        <p14:creationId xmlns:p14="http://schemas.microsoft.com/office/powerpoint/2010/main" val="235602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E37795-1E27-4BA8-0982-EF1C3729D46C}"/>
              </a:ext>
            </a:extLst>
          </p:cNvPr>
          <p:cNvSpPr txBox="1"/>
          <p:nvPr/>
        </p:nvSpPr>
        <p:spPr>
          <a:xfrm>
            <a:off x="411480" y="125144"/>
            <a:ext cx="11622024" cy="646331"/>
          </a:xfrm>
          <a:prstGeom prst="rect">
            <a:avLst/>
          </a:prstGeom>
          <a:noFill/>
        </p:spPr>
        <p:txBody>
          <a:bodyPr wrap="square">
            <a:spAutoFit/>
          </a:bodyPr>
          <a:lstStyle/>
          <a:p>
            <a:r>
              <a:rPr lang="en-US" b="0" i="0" dirty="0">
                <a:solidFill>
                  <a:srgbClr val="202124"/>
                </a:solidFill>
                <a:effectLst/>
                <a:latin typeface="Times New Roman" panose="02020603050405020304" pitchFamily="18" charset="0"/>
                <a:cs typeface="Times New Roman" panose="02020603050405020304" pitchFamily="18" charset="0"/>
              </a:rPr>
              <a:t>Actin filaments are made up of </a:t>
            </a:r>
            <a:r>
              <a:rPr lang="en-US" b="1" i="0" dirty="0">
                <a:solidFill>
                  <a:srgbClr val="202124"/>
                </a:solidFill>
                <a:effectLst/>
                <a:latin typeface="Times New Roman" panose="02020603050405020304" pitchFamily="18" charset="0"/>
                <a:cs typeface="Times New Roman" panose="02020603050405020304" pitchFamily="18" charset="0"/>
              </a:rPr>
              <a:t>identical actin proteins arranged in a long spiral chain</a:t>
            </a:r>
            <a:r>
              <a:rPr lang="en-US" b="0" i="0" dirty="0">
                <a:solidFill>
                  <a:srgbClr val="202124"/>
                </a:solidFill>
                <a:effectLst/>
                <a:latin typeface="Times New Roman" panose="02020603050405020304" pitchFamily="18" charset="0"/>
                <a:cs typeface="Times New Roman" panose="02020603050405020304" pitchFamily="18" charset="0"/>
              </a:rPr>
              <a:t>. Like microtubules, actin filaments have plus and minus ends, with more ATP-powered growth occurring at a filament's plus end.</a:t>
            </a:r>
          </a:p>
        </p:txBody>
      </p:sp>
      <p:pic>
        <p:nvPicPr>
          <p:cNvPr id="4" name="Picture 3">
            <a:extLst>
              <a:ext uri="{FF2B5EF4-FFF2-40B4-BE49-F238E27FC236}">
                <a16:creationId xmlns:a16="http://schemas.microsoft.com/office/drawing/2014/main" id="{724FE711-4451-ACCD-0F5F-794BD1DA8408}"/>
              </a:ext>
            </a:extLst>
          </p:cNvPr>
          <p:cNvPicPr>
            <a:picLocks noChangeAspect="1"/>
          </p:cNvPicPr>
          <p:nvPr/>
        </p:nvPicPr>
        <p:blipFill rotWithShape="1">
          <a:blip r:embed="rId2"/>
          <a:srcRect l="2395" t="13163" r="12088"/>
          <a:stretch/>
        </p:blipFill>
        <p:spPr>
          <a:xfrm>
            <a:off x="2532888" y="767110"/>
            <a:ext cx="5870448" cy="1687421"/>
          </a:xfrm>
          <a:prstGeom prst="rect">
            <a:avLst/>
          </a:prstGeom>
        </p:spPr>
      </p:pic>
      <p:sp>
        <p:nvSpPr>
          <p:cNvPr id="6" name="TextBox 5">
            <a:extLst>
              <a:ext uri="{FF2B5EF4-FFF2-40B4-BE49-F238E27FC236}">
                <a16:creationId xmlns:a16="http://schemas.microsoft.com/office/drawing/2014/main" id="{C9DA88CE-547E-152D-1EA3-369596723969}"/>
              </a:ext>
            </a:extLst>
          </p:cNvPr>
          <p:cNvSpPr txBox="1"/>
          <p:nvPr/>
        </p:nvSpPr>
        <p:spPr>
          <a:xfrm>
            <a:off x="1021080" y="4740124"/>
            <a:ext cx="10149840" cy="646331"/>
          </a:xfrm>
          <a:prstGeom prst="rect">
            <a:avLst/>
          </a:prstGeom>
          <a:noFill/>
        </p:spPr>
        <p:txBody>
          <a:bodyPr wrap="square">
            <a:spAutoFit/>
          </a:bodyPr>
          <a:lstStyle/>
          <a:p>
            <a:r>
              <a:rPr lang="en-US" b="0" i="0" dirty="0">
                <a:solidFill>
                  <a:srgbClr val="515151"/>
                </a:solidFill>
                <a:effectLst/>
                <a:latin typeface="Roboto" panose="02000000000000000000" pitchFamily="2" charset="0"/>
              </a:rPr>
              <a:t>F-actin can exist in multiple states, in general, an actin filament has a total rise of 27.3 Å between subunits on adjacent strands and a rotation of 166.15° around the axis.</a:t>
            </a:r>
            <a:endParaRPr lang="en-IN" dirty="0"/>
          </a:p>
        </p:txBody>
      </p:sp>
      <p:cxnSp>
        <p:nvCxnSpPr>
          <p:cNvPr id="8" name="Straight Arrow Connector 7">
            <a:extLst>
              <a:ext uri="{FF2B5EF4-FFF2-40B4-BE49-F238E27FC236}">
                <a16:creationId xmlns:a16="http://schemas.microsoft.com/office/drawing/2014/main" id="{8EB4BBCC-63D0-B9E9-C44F-BE074ADB0605}"/>
              </a:ext>
            </a:extLst>
          </p:cNvPr>
          <p:cNvCxnSpPr>
            <a:cxnSpLocks/>
          </p:cNvCxnSpPr>
          <p:nvPr/>
        </p:nvCxnSpPr>
        <p:spPr>
          <a:xfrm flipH="1">
            <a:off x="8110728" y="1740828"/>
            <a:ext cx="612648" cy="496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C1BBE7-6F95-C2EC-E54E-D7939AF12F86}"/>
              </a:ext>
            </a:extLst>
          </p:cNvPr>
          <p:cNvSpPr txBox="1"/>
          <p:nvPr/>
        </p:nvSpPr>
        <p:spPr>
          <a:xfrm>
            <a:off x="8189366" y="1426155"/>
            <a:ext cx="1068020" cy="369332"/>
          </a:xfrm>
          <a:prstGeom prst="rect">
            <a:avLst/>
          </a:prstGeom>
          <a:noFill/>
        </p:spPr>
        <p:txBody>
          <a:bodyPr wrap="square" rtlCol="0">
            <a:spAutoFit/>
          </a:bodyPr>
          <a:lstStyle/>
          <a:p>
            <a:r>
              <a:rPr lang="en-IN" dirty="0"/>
              <a:t>barbed</a:t>
            </a:r>
          </a:p>
        </p:txBody>
      </p:sp>
      <p:sp>
        <p:nvSpPr>
          <p:cNvPr id="14" name="TextBox 13">
            <a:extLst>
              <a:ext uri="{FF2B5EF4-FFF2-40B4-BE49-F238E27FC236}">
                <a16:creationId xmlns:a16="http://schemas.microsoft.com/office/drawing/2014/main" id="{4811FB64-F836-3EFF-5374-7A4FB71A9A3D}"/>
              </a:ext>
            </a:extLst>
          </p:cNvPr>
          <p:cNvSpPr txBox="1"/>
          <p:nvPr/>
        </p:nvSpPr>
        <p:spPr>
          <a:xfrm>
            <a:off x="3179826" y="5347861"/>
            <a:ext cx="3815334" cy="369332"/>
          </a:xfrm>
          <a:prstGeom prst="rect">
            <a:avLst/>
          </a:prstGeom>
          <a:noFill/>
        </p:spPr>
        <p:txBody>
          <a:bodyPr wrap="square">
            <a:spAutoFit/>
          </a:bodyPr>
          <a:lstStyle/>
          <a:p>
            <a:r>
              <a:rPr lang="en-IN" dirty="0"/>
              <a:t>https://youtu.be/jthDiRSZwA4</a:t>
            </a:r>
          </a:p>
        </p:txBody>
      </p:sp>
      <p:sp>
        <p:nvSpPr>
          <p:cNvPr id="16" name="TextBox 15">
            <a:extLst>
              <a:ext uri="{FF2B5EF4-FFF2-40B4-BE49-F238E27FC236}">
                <a16:creationId xmlns:a16="http://schemas.microsoft.com/office/drawing/2014/main" id="{24F36BC1-267E-2EB2-DC92-9196D440A837}"/>
              </a:ext>
            </a:extLst>
          </p:cNvPr>
          <p:cNvSpPr txBox="1"/>
          <p:nvPr/>
        </p:nvSpPr>
        <p:spPr>
          <a:xfrm>
            <a:off x="59436" y="2589491"/>
            <a:ext cx="11772900" cy="2031325"/>
          </a:xfrm>
          <a:prstGeom prst="rect">
            <a:avLst/>
          </a:prstGeom>
          <a:noFill/>
        </p:spPr>
        <p:txBody>
          <a:bodyPr wrap="square">
            <a:spAutoFit/>
          </a:bodyPr>
          <a:lstStyle/>
          <a:p>
            <a:pPr algn="just"/>
            <a:r>
              <a:rPr lang="en-US" b="0" i="0" dirty="0">
                <a:solidFill>
                  <a:srgbClr val="000000"/>
                </a:solidFill>
                <a:effectLst/>
                <a:latin typeface="Times New Roman" panose="02020603050405020304" pitchFamily="18" charset="0"/>
              </a:rPr>
              <a:t>two ends of an </a:t>
            </a:r>
            <a:r>
              <a:rPr lang="en-US" b="0" i="0" dirty="0">
                <a:solidFill>
                  <a:srgbClr val="2F4A8B"/>
                </a:solidFill>
                <a:effectLst/>
                <a:latin typeface="Times New Roman" panose="02020603050405020304" pitchFamily="18" charset="0"/>
              </a:rPr>
              <a:t>actin</a:t>
            </a:r>
            <a:r>
              <a:rPr lang="en-US" b="0" i="0" dirty="0">
                <a:solidFill>
                  <a:srgbClr val="000000"/>
                </a:solidFill>
                <a:effectLst/>
                <a:latin typeface="Times New Roman" panose="02020603050405020304" pitchFamily="18" charset="0"/>
              </a:rPr>
              <a:t> filament grow at different rates, with monomers being added to the fast-growing end (the plus end) five to ten times faster than to the slow-growing (minus) end.</a:t>
            </a:r>
          </a:p>
          <a:p>
            <a:pPr algn="just"/>
            <a:endParaRPr lang="en-US" dirty="0">
              <a:solidFill>
                <a:srgbClr val="000000"/>
              </a:solidFill>
              <a:latin typeface="Times New Roman" panose="02020603050405020304" pitchFamily="18" charset="0"/>
            </a:endParaRPr>
          </a:p>
          <a:p>
            <a:pPr algn="just"/>
            <a:r>
              <a:rPr lang="en-US" b="0" i="0" dirty="0">
                <a:solidFill>
                  <a:srgbClr val="000000"/>
                </a:solidFill>
                <a:effectLst/>
                <a:latin typeface="Times New Roman" panose="02020603050405020304" pitchFamily="18" charset="0"/>
              </a:rPr>
              <a:t>This difference can result in the phenomenon known as </a:t>
            </a:r>
            <a:r>
              <a:rPr lang="en-US" b="1" i="0" dirty="0">
                <a:solidFill>
                  <a:srgbClr val="000000"/>
                </a:solidFill>
                <a:effectLst/>
                <a:latin typeface="Times New Roman" panose="02020603050405020304" pitchFamily="18" charset="0"/>
              </a:rPr>
              <a:t>treadmilling</a:t>
            </a:r>
            <a:r>
              <a:rPr lang="en-US" b="0" i="0" dirty="0">
                <a:solidFill>
                  <a:srgbClr val="000000"/>
                </a:solidFill>
                <a:effectLst/>
                <a:latin typeface="Times New Roman" panose="02020603050405020304" pitchFamily="18" charset="0"/>
              </a:rPr>
              <a:t>, which illustrates the dynamic behavior of actin </a:t>
            </a:r>
            <a:r>
              <a:rPr lang="en-US" b="0" i="0" dirty="0" err="1">
                <a:solidFill>
                  <a:srgbClr val="000000"/>
                </a:solidFill>
                <a:effectLst/>
                <a:latin typeface="Times New Roman" panose="02020603050405020304" pitchFamily="18" charset="0"/>
              </a:rPr>
              <a:t>filamentsTreadmilling</a:t>
            </a:r>
            <a:r>
              <a:rPr lang="en-US" b="0" i="0" dirty="0">
                <a:solidFill>
                  <a:srgbClr val="000000"/>
                </a:solidFill>
                <a:effectLst/>
                <a:latin typeface="Times New Roman" panose="02020603050405020304" pitchFamily="18" charset="0"/>
              </a:rPr>
              <a:t> requires ATP, with ATP-actin polymerizing at the plus end of filaments while ADP-actin dissociates from the minus end. Although the role of treadmilling in the cell is unclear, it may reflect the dynamic assembly and disassembly of actin filaments required for cells to move and change shape</a:t>
            </a:r>
            <a:endParaRPr lang="en-IN" dirty="0"/>
          </a:p>
        </p:txBody>
      </p:sp>
    </p:spTree>
    <p:extLst>
      <p:ext uri="{BB962C8B-B14F-4D97-AF65-F5344CB8AC3E}">
        <p14:creationId xmlns:p14="http://schemas.microsoft.com/office/powerpoint/2010/main" val="220953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EF20C-4701-35BD-FEDD-B60443980CBB}"/>
              </a:ext>
            </a:extLst>
          </p:cNvPr>
          <p:cNvSpPr txBox="1"/>
          <p:nvPr/>
        </p:nvSpPr>
        <p:spPr>
          <a:xfrm>
            <a:off x="365760" y="783902"/>
            <a:ext cx="11164824" cy="4247317"/>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515151"/>
                </a:solidFill>
                <a:effectLst/>
                <a:latin typeface="Times New Roman" panose="02020603050405020304" pitchFamily="18" charset="0"/>
                <a:cs typeface="Times New Roman" panose="02020603050405020304" pitchFamily="18" charset="0"/>
              </a:rPr>
              <a:t>The polarity of an actin filament is visualized by the binding of the myosin </a:t>
            </a:r>
            <a:r>
              <a:rPr lang="en-US" b="0" i="0" dirty="0" err="1">
                <a:solidFill>
                  <a:srgbClr val="515151"/>
                </a:solidFill>
                <a:effectLst/>
                <a:latin typeface="Times New Roman" panose="02020603050405020304" pitchFamily="18" charset="0"/>
                <a:cs typeface="Times New Roman" panose="02020603050405020304" pitchFamily="18" charset="0"/>
              </a:rPr>
              <a:t>subfragment</a:t>
            </a:r>
            <a:r>
              <a:rPr lang="en-US" b="0" i="0" dirty="0">
                <a:solidFill>
                  <a:srgbClr val="515151"/>
                </a:solidFill>
                <a:effectLst/>
                <a:latin typeface="Times New Roman" panose="02020603050405020304" pitchFamily="18" charset="0"/>
                <a:cs typeface="Times New Roman" panose="02020603050405020304" pitchFamily="18" charset="0"/>
              </a:rPr>
              <a:t> (S1) to the filament, which creates barbed (+) and pointed (-) ends on the filament.</a:t>
            </a:r>
          </a:p>
          <a:p>
            <a:pPr algn="l"/>
            <a:endParaRPr lang="en-US" b="0" i="0" dirty="0">
              <a:solidFill>
                <a:srgbClr val="515151"/>
              </a:solidFill>
              <a:effectLst/>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0" i="0" dirty="0">
                <a:solidFill>
                  <a:srgbClr val="515151"/>
                </a:solidFill>
                <a:effectLst/>
                <a:latin typeface="Times New Roman" panose="02020603050405020304" pitchFamily="18" charset="0"/>
                <a:cs typeface="Times New Roman" panose="02020603050405020304" pitchFamily="18" charset="0"/>
              </a:rPr>
              <a:t>When all actin subunits are bound by myosin S1, the filament appears coated with arrowheads that all point towards one end of the filament.</a:t>
            </a:r>
          </a:p>
          <a:p>
            <a:pPr marL="285750" indent="-285750" algn="l">
              <a:buFont typeface="Arial" panose="020B0604020202020204" pitchFamily="34" charset="0"/>
              <a:buChar char="•"/>
            </a:pPr>
            <a:endParaRPr lang="en-US" b="0" i="0" dirty="0">
              <a:solidFill>
                <a:srgbClr val="515151"/>
              </a:solidFill>
              <a:effectLst/>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0" i="0" dirty="0">
                <a:solidFill>
                  <a:srgbClr val="515151"/>
                </a:solidFill>
                <a:effectLst/>
                <a:latin typeface="Times New Roman" panose="02020603050405020304" pitchFamily="18" charset="0"/>
                <a:cs typeface="Times New Roman" panose="02020603050405020304" pitchFamily="18" charset="0"/>
              </a:rPr>
              <a:t>The </a:t>
            </a:r>
            <a:r>
              <a:rPr lang="en-US" i="0" dirty="0">
                <a:effectLst/>
                <a:latin typeface="Times New Roman" panose="02020603050405020304" pitchFamily="18" charset="0"/>
                <a:cs typeface="Times New Roman" panose="02020603050405020304" pitchFamily="18" charset="0"/>
              </a:rPr>
              <a:t>barbed end (pointed) </a:t>
            </a:r>
            <a:r>
              <a:rPr lang="en-US" b="0" i="0" dirty="0">
                <a:solidFill>
                  <a:srgbClr val="515151"/>
                </a:solidFill>
                <a:effectLst/>
                <a:latin typeface="Times New Roman" panose="02020603050405020304" pitchFamily="18" charset="0"/>
                <a:cs typeface="Times New Roman" panose="02020603050405020304" pitchFamily="18" charset="0"/>
              </a:rPr>
              <a:t>structure with bound capping protein has been determined and polarity ascertained by novel single-particle image analysis methods applied to </a:t>
            </a:r>
            <a:r>
              <a:rPr lang="en-US" b="0" i="0" dirty="0" err="1">
                <a:solidFill>
                  <a:srgbClr val="515151"/>
                </a:solidFill>
                <a:effectLst/>
                <a:latin typeface="Times New Roman" panose="02020603050405020304" pitchFamily="18" charset="0"/>
                <a:cs typeface="Times New Roman" panose="02020603050405020304" pitchFamily="18" charset="0"/>
              </a:rPr>
              <a:t>electromicrographs</a:t>
            </a:r>
            <a:r>
              <a:rPr lang="en-US" b="0" i="0" dirty="0">
                <a:solidFill>
                  <a:srgbClr val="515151"/>
                </a:solidFill>
                <a:effectLst/>
                <a:latin typeface="Times New Roman" panose="02020603050405020304" pitchFamily="18" charset="0"/>
                <a:cs typeface="Times New Roman" panose="02020603050405020304" pitchFamily="18" charset="0"/>
              </a:rPr>
              <a:t> of in vitro protein preparations. The (+) end of filaments generally have a high concentration of F-actin-ATP and denotes the growing end of an actin filament</a:t>
            </a:r>
            <a:r>
              <a:rPr lang="en-US" dirty="0">
                <a:solidFill>
                  <a:srgbClr val="515151"/>
                </a:solidFill>
                <a:latin typeface="Times New Roman" panose="02020603050405020304" pitchFamily="18" charset="0"/>
                <a:cs typeface="Times New Roman" panose="02020603050405020304" pitchFamily="18" charset="0"/>
              </a:rPr>
              <a:t>, t</a:t>
            </a:r>
            <a:r>
              <a:rPr lang="en-US" b="0" i="0" dirty="0">
                <a:solidFill>
                  <a:srgbClr val="515151"/>
                </a:solidFill>
                <a:effectLst/>
                <a:latin typeface="Times New Roman" panose="02020603050405020304" pitchFamily="18" charset="0"/>
                <a:cs typeface="Times New Roman" panose="02020603050405020304" pitchFamily="18" charset="0"/>
              </a:rPr>
              <a:t>he (-) end generally has a high concentration of F-actin-ADP and denotes the shrinking end of an actin filament. </a:t>
            </a:r>
          </a:p>
          <a:p>
            <a:pPr marL="285750" indent="-285750" algn="l">
              <a:buFont typeface="Arial" panose="020B0604020202020204" pitchFamily="34" charset="0"/>
              <a:buChar char="•"/>
            </a:pPr>
            <a:endParaRPr lang="en-US" b="0" i="0" dirty="0">
              <a:solidFill>
                <a:srgbClr val="515151"/>
              </a:solidFill>
              <a:effectLst/>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0" i="0" dirty="0">
                <a:solidFill>
                  <a:srgbClr val="515151"/>
                </a:solidFill>
                <a:effectLst/>
                <a:latin typeface="Times New Roman" panose="02020603050405020304" pitchFamily="18" charset="0"/>
                <a:cs typeface="Times New Roman" panose="02020603050405020304" pitchFamily="18" charset="0"/>
              </a:rPr>
              <a:t>Most actin filaments are arranged with the barbed end toward the cellular membrane and the </a:t>
            </a:r>
            <a:r>
              <a:rPr lang="en-US" b="0" i="0" dirty="0">
                <a:solidFill>
                  <a:srgbClr val="2F7C7F"/>
                </a:solidFill>
                <a:effectLst/>
                <a:latin typeface="Times New Roman" panose="02020603050405020304" pitchFamily="18" charset="0"/>
                <a:cs typeface="Times New Roman" panose="02020603050405020304" pitchFamily="18" charset="0"/>
              </a:rPr>
              <a:t>pointed end</a:t>
            </a:r>
            <a:r>
              <a:rPr lang="en-US" b="0" i="0" dirty="0">
                <a:solidFill>
                  <a:srgbClr val="515151"/>
                </a:solidFill>
                <a:effectLst/>
                <a:latin typeface="Times New Roman" panose="02020603050405020304" pitchFamily="18" charset="0"/>
                <a:cs typeface="Times New Roman" panose="02020603050405020304" pitchFamily="18" charset="0"/>
              </a:rPr>
              <a:t> toward the cellular interior. The length of actin filaments can be adjusted by the activity of actin binding proteins and by altering the rate of</a:t>
            </a:r>
            <a:r>
              <a:rPr lang="en-US" b="0" i="0" dirty="0">
                <a:effectLst/>
                <a:latin typeface="Times New Roman" panose="02020603050405020304" pitchFamily="18" charset="0"/>
                <a:cs typeface="Times New Roman" panose="02020603050405020304" pitchFamily="18" charset="0"/>
              </a:rPr>
              <a:t> actin treadmilling.</a:t>
            </a:r>
          </a:p>
        </p:txBody>
      </p:sp>
    </p:spTree>
    <p:extLst>
      <p:ext uri="{BB962C8B-B14F-4D97-AF65-F5344CB8AC3E}">
        <p14:creationId xmlns:p14="http://schemas.microsoft.com/office/powerpoint/2010/main" val="254497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A2B940-24AA-DAA3-B43B-5A8744B3750E}"/>
              </a:ext>
            </a:extLst>
          </p:cNvPr>
          <p:cNvPicPr>
            <a:picLocks noChangeAspect="1"/>
          </p:cNvPicPr>
          <p:nvPr/>
        </p:nvPicPr>
        <p:blipFill>
          <a:blip r:embed="rId2"/>
          <a:stretch>
            <a:fillRect/>
          </a:stretch>
        </p:blipFill>
        <p:spPr>
          <a:xfrm>
            <a:off x="4700016" y="560553"/>
            <a:ext cx="2905886" cy="4570291"/>
          </a:xfrm>
          <a:prstGeom prst="rect">
            <a:avLst/>
          </a:prstGeom>
        </p:spPr>
      </p:pic>
      <p:pic>
        <p:nvPicPr>
          <p:cNvPr id="5" name="Picture 4">
            <a:extLst>
              <a:ext uri="{FF2B5EF4-FFF2-40B4-BE49-F238E27FC236}">
                <a16:creationId xmlns:a16="http://schemas.microsoft.com/office/drawing/2014/main" id="{FD539783-FDC5-BA48-9932-5A0A61E7D3A8}"/>
              </a:ext>
            </a:extLst>
          </p:cNvPr>
          <p:cNvPicPr>
            <a:picLocks noChangeAspect="1"/>
          </p:cNvPicPr>
          <p:nvPr/>
        </p:nvPicPr>
        <p:blipFill>
          <a:blip r:embed="rId3"/>
          <a:stretch>
            <a:fillRect/>
          </a:stretch>
        </p:blipFill>
        <p:spPr>
          <a:xfrm>
            <a:off x="8085201" y="331672"/>
            <a:ext cx="2905887" cy="5623189"/>
          </a:xfrm>
          <a:prstGeom prst="rect">
            <a:avLst/>
          </a:prstGeom>
        </p:spPr>
      </p:pic>
    </p:spTree>
    <p:extLst>
      <p:ext uri="{BB962C8B-B14F-4D97-AF65-F5344CB8AC3E}">
        <p14:creationId xmlns:p14="http://schemas.microsoft.com/office/powerpoint/2010/main" val="114085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9E6E1C-53DD-E9B7-D7CD-ABADC3C9317D}"/>
              </a:ext>
            </a:extLst>
          </p:cNvPr>
          <p:cNvPicPr>
            <a:picLocks noChangeAspect="1"/>
          </p:cNvPicPr>
          <p:nvPr/>
        </p:nvPicPr>
        <p:blipFill>
          <a:blip r:embed="rId2"/>
          <a:stretch>
            <a:fillRect/>
          </a:stretch>
        </p:blipFill>
        <p:spPr>
          <a:xfrm>
            <a:off x="6845464" y="774988"/>
            <a:ext cx="5018564" cy="4547835"/>
          </a:xfrm>
          <a:prstGeom prst="rect">
            <a:avLst/>
          </a:prstGeom>
        </p:spPr>
      </p:pic>
      <p:sp>
        <p:nvSpPr>
          <p:cNvPr id="5" name="TextBox 4">
            <a:extLst>
              <a:ext uri="{FF2B5EF4-FFF2-40B4-BE49-F238E27FC236}">
                <a16:creationId xmlns:a16="http://schemas.microsoft.com/office/drawing/2014/main" id="{EB97E8DC-5058-D3AD-5B8B-8C99145D3B86}"/>
              </a:ext>
            </a:extLst>
          </p:cNvPr>
          <p:cNvSpPr txBox="1"/>
          <p:nvPr/>
        </p:nvSpPr>
        <p:spPr>
          <a:xfrm>
            <a:off x="300216" y="774988"/>
            <a:ext cx="6545248" cy="4832092"/>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Adherens</a:t>
            </a:r>
            <a:r>
              <a:rPr lang="en-US" sz="2800" dirty="0">
                <a:latin typeface="Times New Roman" panose="02020603050405020304" pitchFamily="18" charset="0"/>
                <a:cs typeface="Times New Roman" panose="02020603050405020304" pitchFamily="18" charset="0"/>
              </a:rPr>
              <a:t> junctions In </a:t>
            </a:r>
            <a:r>
              <a:rPr lang="en-US" sz="2800" dirty="0" err="1">
                <a:latin typeface="Times New Roman" panose="02020603050405020304" pitchFamily="18" charset="0"/>
                <a:cs typeface="Times New Roman" panose="02020603050405020304" pitchFamily="18" charset="0"/>
              </a:rPr>
              <a:t>adherens</a:t>
            </a:r>
            <a:r>
              <a:rPr lang="en-US" sz="2800" dirty="0">
                <a:latin typeface="Times New Roman" panose="02020603050405020304" pitchFamily="18" charset="0"/>
                <a:cs typeface="Times New Roman" panose="02020603050405020304" pitchFamily="18" charset="0"/>
              </a:rPr>
              <a:t> junctions, cadherins link to actin filaments. j3-catenin (an armadillo family protein) binds to the cytosolic tails of the cadherins. j3-catenin also binds a-catenin, which binds both actin filaments and vinculin. This forms a direct link between the transmembrane cadherins and the actin cytoskeleton. A second armadillo family protein, p120, also binds the cytosolic tails of cadherins and regulates the stability of the junction.</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20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E5549-C3B9-BF24-EE62-A2055111D997}"/>
              </a:ext>
            </a:extLst>
          </p:cNvPr>
          <p:cNvPicPr>
            <a:picLocks noChangeAspect="1"/>
          </p:cNvPicPr>
          <p:nvPr/>
        </p:nvPicPr>
        <p:blipFill>
          <a:blip r:embed="rId2"/>
          <a:stretch>
            <a:fillRect/>
          </a:stretch>
        </p:blipFill>
        <p:spPr>
          <a:xfrm>
            <a:off x="229026" y="-89210"/>
            <a:ext cx="11962974" cy="4225394"/>
          </a:xfrm>
          <a:prstGeom prst="rect">
            <a:avLst/>
          </a:prstGeom>
        </p:spPr>
      </p:pic>
      <p:sp>
        <p:nvSpPr>
          <p:cNvPr id="5" name="TextBox 4">
            <a:extLst>
              <a:ext uri="{FF2B5EF4-FFF2-40B4-BE49-F238E27FC236}">
                <a16:creationId xmlns:a16="http://schemas.microsoft.com/office/drawing/2014/main" id="{08814206-72D0-F1F3-FEA7-FE8D966CC429}"/>
              </a:ext>
            </a:extLst>
          </p:cNvPr>
          <p:cNvSpPr txBox="1"/>
          <p:nvPr/>
        </p:nvSpPr>
        <p:spPr>
          <a:xfrm>
            <a:off x="181421" y="4136184"/>
            <a:ext cx="11829157" cy="1323439"/>
          </a:xfrm>
          <a:prstGeom prst="rect">
            <a:avLst/>
          </a:prstGeom>
          <a:noFill/>
        </p:spPr>
        <p:txBody>
          <a:bodyPr wrap="square">
            <a:spAutoFit/>
          </a:bodyPr>
          <a:lstStyle/>
          <a:p>
            <a:pPr algn="just"/>
            <a:r>
              <a:rPr lang="en-US" sz="2000" b="0" i="0" u="sng" dirty="0">
                <a:solidFill>
                  <a:srgbClr val="000000"/>
                </a:solidFill>
                <a:effectLst/>
                <a:latin typeface="Times New Roman" panose="02020603050405020304" pitchFamily="18" charset="0"/>
              </a:rPr>
              <a:t>Cofilin</a:t>
            </a:r>
            <a:r>
              <a:rPr lang="en-US" sz="2000" b="0" i="0" dirty="0">
                <a:solidFill>
                  <a:srgbClr val="000000"/>
                </a:solidFill>
                <a:effectLst/>
                <a:latin typeface="Times New Roman" panose="02020603050405020304" pitchFamily="18" charset="0"/>
              </a:rPr>
              <a:t> binds to </a:t>
            </a:r>
            <a:r>
              <a:rPr lang="en-US" sz="2000" b="0" i="0" dirty="0">
                <a:solidFill>
                  <a:srgbClr val="2F4A8B"/>
                </a:solidFill>
                <a:effectLst/>
                <a:latin typeface="Times New Roman" panose="02020603050405020304" pitchFamily="18" charset="0"/>
              </a:rPr>
              <a:t>actin</a:t>
            </a:r>
            <a:r>
              <a:rPr lang="en-US" sz="2000" b="0" i="0" dirty="0">
                <a:solidFill>
                  <a:srgbClr val="000000"/>
                </a:solidFill>
                <a:effectLst/>
                <a:latin typeface="Times New Roman" panose="02020603050405020304" pitchFamily="18" charset="0"/>
              </a:rPr>
              <a:t> filaments and increases the rate of dissociation of actin monomers (bound to ADP) from the minus end. Cofilin remains bound to the ADP-actin monomers, preventing their reassembly into filaments. </a:t>
            </a:r>
          </a:p>
          <a:p>
            <a:pPr algn="just"/>
            <a:r>
              <a:rPr lang="en-US" sz="2000" b="0" i="0" dirty="0">
                <a:solidFill>
                  <a:srgbClr val="000000"/>
                </a:solidFill>
                <a:effectLst/>
                <a:latin typeface="Times New Roman" panose="02020603050405020304" pitchFamily="18" charset="0"/>
              </a:rPr>
              <a:t>However, </a:t>
            </a:r>
            <a:r>
              <a:rPr lang="en-US" sz="2000" b="0" i="0" u="sng" dirty="0">
                <a:solidFill>
                  <a:srgbClr val="000000"/>
                </a:solidFill>
                <a:effectLst/>
                <a:latin typeface="Times New Roman" panose="02020603050405020304" pitchFamily="18" charset="0"/>
              </a:rPr>
              <a:t>profilin</a:t>
            </a:r>
            <a:r>
              <a:rPr lang="en-US" sz="2000" b="0" i="0" dirty="0">
                <a:solidFill>
                  <a:srgbClr val="000000"/>
                </a:solidFill>
                <a:effectLst/>
                <a:latin typeface="Times New Roman" panose="02020603050405020304" pitchFamily="18" charset="0"/>
              </a:rPr>
              <a:t> can stimulate the exchange of bound ADP for ATP, resulting in the formation of ATP-actin monomers that can be repolymerized into filaments, including new filaments nucleated by the Arp2/3 </a:t>
            </a:r>
            <a:r>
              <a:rPr lang="en-US" sz="2000" b="0" i="0" dirty="0">
                <a:effectLst/>
                <a:latin typeface="Times New Roman" panose="02020603050405020304" pitchFamily="18" charset="0"/>
              </a:rPr>
              <a:t>proteins</a:t>
            </a:r>
            <a:r>
              <a:rPr lang="en-US" b="0" i="0" dirty="0">
                <a:effectLst/>
                <a:latin typeface="Times New Roman" panose="02020603050405020304" pitchFamily="18" charset="0"/>
              </a:rPr>
              <a:t>.</a:t>
            </a:r>
            <a:endParaRPr lang="en-IN" dirty="0"/>
          </a:p>
        </p:txBody>
      </p:sp>
      <p:sp>
        <p:nvSpPr>
          <p:cNvPr id="4" name="TextBox 3">
            <a:extLst>
              <a:ext uri="{FF2B5EF4-FFF2-40B4-BE49-F238E27FC236}">
                <a16:creationId xmlns:a16="http://schemas.microsoft.com/office/drawing/2014/main" id="{B6189A76-6E7A-3DEC-7301-E64EC4CFCA25}"/>
              </a:ext>
            </a:extLst>
          </p:cNvPr>
          <p:cNvSpPr txBox="1"/>
          <p:nvPr/>
        </p:nvSpPr>
        <p:spPr>
          <a:xfrm>
            <a:off x="181422" y="5408549"/>
            <a:ext cx="12019072" cy="1600438"/>
          </a:xfrm>
          <a:prstGeom prst="rect">
            <a:avLst/>
          </a:prstGeom>
          <a:noFill/>
        </p:spPr>
        <p:txBody>
          <a:bodyPr wrap="square">
            <a:spAutoFit/>
          </a:bodyPr>
          <a:lstStyle/>
          <a:p>
            <a:r>
              <a:rPr lang="en-US" sz="2000" b="0" i="0" u="sng" dirty="0">
                <a:solidFill>
                  <a:srgbClr val="202124"/>
                </a:solidFill>
                <a:effectLst/>
                <a:latin typeface="Times New Roman" panose="02020603050405020304" pitchFamily="18" charset="0"/>
                <a:cs typeface="Times New Roman" panose="02020603050405020304" pitchFamily="18" charset="0"/>
              </a:rPr>
              <a:t>Cofilin</a:t>
            </a:r>
            <a:r>
              <a:rPr lang="en-US" sz="2000" b="0" i="0" dirty="0">
                <a:solidFill>
                  <a:srgbClr val="202124"/>
                </a:solidFill>
                <a:effectLst/>
                <a:latin typeface="Times New Roman" panose="02020603050405020304" pitchFamily="18" charset="0"/>
                <a:cs typeface="Times New Roman" panose="02020603050405020304" pitchFamily="18" charset="0"/>
              </a:rPr>
              <a:t> is one of the most affluent and common actin-binding proteins and plays a role in </a:t>
            </a:r>
            <a:r>
              <a:rPr lang="en-US" sz="2000" b="1" i="0" dirty="0">
                <a:solidFill>
                  <a:srgbClr val="202124"/>
                </a:solidFill>
                <a:effectLst/>
                <a:latin typeface="Times New Roman" panose="02020603050405020304" pitchFamily="18" charset="0"/>
                <a:cs typeface="Times New Roman" panose="02020603050405020304" pitchFamily="18" charset="0"/>
              </a:rPr>
              <a:t>cell motility, migration, shape, and metabolism</a:t>
            </a:r>
            <a:r>
              <a:rPr lang="en-US" sz="2000" b="0" i="0" dirty="0">
                <a:solidFill>
                  <a:srgbClr val="202124"/>
                </a:solidFill>
                <a:effectLst/>
                <a:latin typeface="Times New Roman" panose="02020603050405020304" pitchFamily="18" charset="0"/>
                <a:cs typeface="Times New Roman" panose="02020603050405020304" pitchFamily="18" charset="0"/>
              </a:rPr>
              <a:t>.</a:t>
            </a:r>
          </a:p>
          <a:p>
            <a:r>
              <a:rPr lang="en-US" sz="2000" b="0" i="0" u="sng" dirty="0">
                <a:solidFill>
                  <a:srgbClr val="4D5156"/>
                </a:solidFill>
                <a:effectLst/>
                <a:latin typeface="Times New Roman" panose="02020603050405020304" pitchFamily="18" charset="0"/>
                <a:cs typeface="Times New Roman" panose="02020603050405020304" pitchFamily="18" charset="0"/>
              </a:rPr>
              <a:t>Profilin</a:t>
            </a:r>
            <a:r>
              <a:rPr lang="en-US" sz="2000" b="0" i="0" dirty="0">
                <a:solidFill>
                  <a:srgbClr val="4D5156"/>
                </a:solidFill>
                <a:effectLst/>
                <a:latin typeface="Times New Roman" panose="02020603050405020304" pitchFamily="18" charset="0"/>
                <a:cs typeface="Times New Roman" panose="02020603050405020304" pitchFamily="18" charset="0"/>
              </a:rPr>
              <a:t> is an actin-binding protein involved in the dynamic turnover and reconstruction of the actin cytoskeleton. It is found in all eukaryotic organisms.</a:t>
            </a:r>
            <a:endParaRPr lang="en-IN" sz="2000"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06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047723-3FF9-86E8-ECAE-F8090DA90846}"/>
              </a:ext>
            </a:extLst>
          </p:cNvPr>
          <p:cNvSpPr txBox="1"/>
          <p:nvPr/>
        </p:nvSpPr>
        <p:spPr>
          <a:xfrm>
            <a:off x="446049" y="1062258"/>
            <a:ext cx="10972800" cy="923330"/>
          </a:xfrm>
          <a:prstGeom prst="rect">
            <a:avLst/>
          </a:prstGeom>
          <a:noFill/>
        </p:spPr>
        <p:txBody>
          <a:bodyPr wrap="square">
            <a:spAutoFit/>
          </a:bodyPr>
          <a:lstStyle/>
          <a:p>
            <a:r>
              <a:rPr lang="en-US" dirty="0"/>
              <a:t>The extracellular matrix (ECM) is an intricate network composed of an array of multidomain macromolecules organized in a cell/tissue-specific manner. Components of the ECM link together to form a structurally stable composite, contributing to the mechanical properties of tissues.</a:t>
            </a:r>
            <a:endParaRPr lang="en-IN" dirty="0"/>
          </a:p>
        </p:txBody>
      </p:sp>
    </p:spTree>
    <p:extLst>
      <p:ext uri="{BB962C8B-B14F-4D97-AF65-F5344CB8AC3E}">
        <p14:creationId xmlns:p14="http://schemas.microsoft.com/office/powerpoint/2010/main" val="740318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1951</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vt:lpstr>
      <vt:lpstr>Open Sans</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fahimadilnawaz@outlook.com</dc:creator>
  <cp:lastModifiedBy>fahimadilnawaz@outlook.com</cp:lastModifiedBy>
  <cp:revision>51</cp:revision>
  <dcterms:created xsi:type="dcterms:W3CDTF">2022-09-06T15:38:36Z</dcterms:created>
  <dcterms:modified xsi:type="dcterms:W3CDTF">2022-09-08T06:14:52Z</dcterms:modified>
</cp:coreProperties>
</file>