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811" y="-77"/>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3" y="2857501"/>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1" y="2922758"/>
            <a:ext cx="3733801" cy="14401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1" y="3086375"/>
            <a:ext cx="3733801"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3123302"/>
            <a:ext cx="1965960" cy="13716"/>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3149679"/>
            <a:ext cx="1965960"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2971800"/>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304573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2737246"/>
            <a:ext cx="9144000" cy="18312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 y="2756646"/>
            <a:ext cx="9144001" cy="10550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2732318"/>
            <a:ext cx="2729950" cy="186324"/>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2776275"/>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801416"/>
            <a:ext cx="8458200" cy="1102519"/>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2924953"/>
            <a:ext cx="4953000" cy="131445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3154680"/>
            <a:ext cx="960120" cy="342900"/>
          </a:xfrm>
        </p:spPr>
        <p:txBody>
          <a:bodyPr/>
          <a:lstStyle/>
          <a:p>
            <a:fld id="{3F848DF5-A756-4727-AF57-1CC3818B2B08}" type="datetimeFigureOut">
              <a:rPr lang="en-IN" smtClean="0"/>
              <a:pPr/>
              <a:t>30-08-2022</a:t>
            </a:fld>
            <a:endParaRPr lang="en-IN"/>
          </a:p>
        </p:txBody>
      </p:sp>
      <p:sp>
        <p:nvSpPr>
          <p:cNvPr id="17" name="Footer Placeholder 16"/>
          <p:cNvSpPr>
            <a:spLocks noGrp="1"/>
          </p:cNvSpPr>
          <p:nvPr>
            <p:ph type="ftr" sz="quarter" idx="11"/>
          </p:nvPr>
        </p:nvSpPr>
        <p:spPr>
          <a:xfrm>
            <a:off x="5410200" y="3153966"/>
            <a:ext cx="1295400" cy="342900"/>
          </a:xfrm>
        </p:spPr>
        <p:txBody>
          <a:bodyPr/>
          <a:lstStyle/>
          <a:p>
            <a:endParaRPr lang="en-IN"/>
          </a:p>
        </p:txBody>
      </p:sp>
      <p:sp>
        <p:nvSpPr>
          <p:cNvPr id="29" name="Slide Number Placeholder 28"/>
          <p:cNvSpPr>
            <a:spLocks noGrp="1"/>
          </p:cNvSpPr>
          <p:nvPr>
            <p:ph type="sldNum" sz="quarter" idx="12"/>
          </p:nvPr>
        </p:nvSpPr>
        <p:spPr>
          <a:xfrm>
            <a:off x="8320088" y="852"/>
            <a:ext cx="747712" cy="274320"/>
          </a:xfrm>
        </p:spPr>
        <p:txBody>
          <a:bodyPr/>
          <a:lstStyle>
            <a:lvl1pPr algn="r">
              <a:defRPr sz="1800">
                <a:solidFill>
                  <a:schemeClr val="bg1"/>
                </a:solidFill>
              </a:defRPr>
            </a:lvl1pPr>
          </a:lstStyle>
          <a:p>
            <a:fld id="{A9E74283-8F5D-45A7-9CEA-0A8588BF73BB}"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848DF5-A756-4727-AF57-1CC3818B2B08}" type="datetimeFigureOut">
              <a:rPr lang="en-IN" smtClean="0"/>
              <a:pPr/>
              <a:t>30-08-2022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9E74283-8F5D-45A7-9CEA-0A8588BF73B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857250"/>
            <a:ext cx="1905000" cy="41148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857250"/>
            <a:ext cx="6248400" cy="41148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848DF5-A756-4727-AF57-1CC3818B2B08}" type="datetimeFigureOut">
              <a:rPr lang="en-IN" smtClean="0"/>
              <a:pPr/>
              <a:t>30-08-2022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9E74283-8F5D-45A7-9CEA-0A8588BF73B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848DF5-A756-4727-AF57-1CC3818B2B08}" type="datetimeFigureOut">
              <a:rPr lang="en-IN" smtClean="0"/>
              <a:pPr/>
              <a:t>30-08-2022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9E74283-8F5D-45A7-9CEA-0A8588BF73BB}"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485901"/>
            <a:ext cx="7772400" cy="1021556"/>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25316"/>
            <a:ext cx="7772400" cy="1132284"/>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F848DF5-A756-4727-AF57-1CC3818B2B08}" type="datetimeFigureOut">
              <a:rPr lang="en-IN" smtClean="0"/>
              <a:pPr/>
              <a:t>30-08-2022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9E74283-8F5D-45A7-9CEA-0A8588BF73BB}"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848DF5-A756-4727-AF57-1CC3818B2B08}" type="datetimeFigureOut">
              <a:rPr lang="en-IN" smtClean="0"/>
              <a:pPr/>
              <a:t>30-08-2022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9E74283-8F5D-45A7-9CEA-0A8588BF73BB}"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857250"/>
            <a:ext cx="8382000" cy="802386"/>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83728"/>
            <a:ext cx="4041648"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6" y="1683728"/>
            <a:ext cx="4041775"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031389"/>
            <a:ext cx="4041648"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5" y="2031389"/>
            <a:ext cx="4041775"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F848DF5-A756-4727-AF57-1CC3818B2B08}" type="datetimeFigureOut">
              <a:rPr lang="en-IN" smtClean="0"/>
              <a:pPr/>
              <a:t>30-08-2022</a:t>
            </a:fld>
            <a:endParaRPr lang="en-IN"/>
          </a:p>
        </p:txBody>
      </p:sp>
      <p:sp>
        <p:nvSpPr>
          <p:cNvPr id="27" name="Slide Number Placeholder 26"/>
          <p:cNvSpPr>
            <a:spLocks noGrp="1"/>
          </p:cNvSpPr>
          <p:nvPr>
            <p:ph type="sldNum" sz="quarter" idx="11"/>
          </p:nvPr>
        </p:nvSpPr>
        <p:spPr/>
        <p:txBody>
          <a:bodyPr rtlCol="0"/>
          <a:lstStyle/>
          <a:p>
            <a:fld id="{A9E74283-8F5D-45A7-9CEA-0A8588BF73BB}" type="slidenum">
              <a:rPr lang="en-IN" smtClean="0"/>
              <a:pPr/>
              <a:t>‹#›</a:t>
            </a:fld>
            <a:endParaRPr lang="en-IN"/>
          </a:p>
        </p:txBody>
      </p:sp>
      <p:sp>
        <p:nvSpPr>
          <p:cNvPr id="28" name="Footer Placeholder 27"/>
          <p:cNvSpPr>
            <a:spLocks noGrp="1"/>
          </p:cNvSpPr>
          <p:nvPr>
            <p:ph type="ftr" sz="quarter" idx="12"/>
          </p:nvPr>
        </p:nvSpPr>
        <p:spPr/>
        <p:txBody>
          <a:bodyPr rtlCol="0"/>
          <a:lstStyle/>
          <a:p>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50"/>
            <a:ext cx="8229600" cy="802386"/>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459486"/>
            <a:ext cx="957264" cy="342900"/>
          </a:xfrm>
        </p:spPr>
        <p:txBody>
          <a:bodyPr/>
          <a:lstStyle/>
          <a:p>
            <a:fld id="{3F848DF5-A756-4727-AF57-1CC3818B2B08}" type="datetimeFigureOut">
              <a:rPr lang="en-IN" smtClean="0"/>
              <a:pPr/>
              <a:t>30-08-2022</a:t>
            </a:fld>
            <a:endParaRPr lang="en-IN"/>
          </a:p>
        </p:txBody>
      </p:sp>
      <p:sp>
        <p:nvSpPr>
          <p:cNvPr id="4" name="Footer Placeholder 3"/>
          <p:cNvSpPr>
            <a:spLocks noGrp="1"/>
          </p:cNvSpPr>
          <p:nvPr>
            <p:ph type="ftr" sz="quarter" idx="11"/>
          </p:nvPr>
        </p:nvSpPr>
        <p:spPr>
          <a:xfrm>
            <a:off x="5257800" y="459486"/>
            <a:ext cx="1325880" cy="342900"/>
          </a:xfrm>
        </p:spPr>
        <p:txBody>
          <a:bodyPr/>
          <a:lstStyle/>
          <a:p>
            <a:endParaRPr lang="en-IN"/>
          </a:p>
        </p:txBody>
      </p:sp>
      <p:sp>
        <p:nvSpPr>
          <p:cNvPr id="5" name="Slide Number Placeholder 4"/>
          <p:cNvSpPr>
            <a:spLocks noGrp="1"/>
          </p:cNvSpPr>
          <p:nvPr>
            <p:ph type="sldNum" sz="quarter" idx="12"/>
          </p:nvPr>
        </p:nvSpPr>
        <p:spPr>
          <a:xfrm>
            <a:off x="8174736" y="1704"/>
            <a:ext cx="762000" cy="274320"/>
          </a:xfrm>
        </p:spPr>
        <p:txBody>
          <a:bodyPr/>
          <a:lstStyle/>
          <a:p>
            <a:fld id="{A9E74283-8F5D-45A7-9CEA-0A8588BF73B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848DF5-A756-4727-AF57-1CC3818B2B08}" type="datetimeFigureOut">
              <a:rPr lang="en-IN" smtClean="0"/>
              <a:pPr/>
              <a:t>30-08-2022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9E74283-8F5D-45A7-9CEA-0A8588BF73B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826478"/>
            <a:ext cx="3383280" cy="658368"/>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1508045"/>
            <a:ext cx="3383280" cy="346329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582215"/>
            <a:ext cx="5102352" cy="438912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848DF5-A756-4727-AF57-1CC3818B2B08}" type="datetimeFigureOut">
              <a:rPr lang="en-IN" smtClean="0"/>
              <a:pPr/>
              <a:t>30-08-2022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9E74283-8F5D-45A7-9CEA-0A8588BF73B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831870"/>
            <a:ext cx="586803" cy="3511228"/>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857250"/>
            <a:ext cx="4572000" cy="3429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2455731"/>
            <a:ext cx="2590800" cy="1887367"/>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F848DF5-A756-4727-AF57-1CC3818B2B08}" type="datetimeFigureOut">
              <a:rPr lang="en-IN" smtClean="0"/>
              <a:pPr/>
              <a:t>30-08-2022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9E74283-8F5D-45A7-9CEA-0A8588BF73BB}"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275114"/>
            <a:ext cx="9144000" cy="6330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0"/>
            <a:ext cx="9144000" cy="232997"/>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1" y="231207"/>
            <a:ext cx="9144001" cy="6858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3" y="270185"/>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1" y="330085"/>
            <a:ext cx="3733801" cy="135026"/>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373128"/>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44170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1501"/>
            <a:ext cx="57626"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1501"/>
            <a:ext cx="27432"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1501"/>
            <a:ext cx="9144" cy="466344"/>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1501"/>
            <a:ext cx="27432" cy="466344"/>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285"/>
            <a:ext cx="54864" cy="438912"/>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285"/>
            <a:ext cx="9144" cy="438912"/>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857250"/>
            <a:ext cx="8229600" cy="8001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87068"/>
            <a:ext cx="8229600" cy="3243834"/>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459486"/>
            <a:ext cx="957264" cy="342900"/>
          </a:xfrm>
          <a:prstGeom prst="rect">
            <a:avLst/>
          </a:prstGeom>
        </p:spPr>
        <p:txBody>
          <a:bodyPr vert="horz"/>
          <a:lstStyle>
            <a:lvl1pPr algn="l" eaLnBrk="1" latinLnBrk="0" hangingPunct="1">
              <a:defRPr kumimoji="0" sz="800">
                <a:solidFill>
                  <a:schemeClr val="accent2"/>
                </a:solidFill>
              </a:defRPr>
            </a:lvl1pPr>
          </a:lstStyle>
          <a:p>
            <a:fld id="{3F848DF5-A756-4727-AF57-1CC3818B2B08}" type="datetimeFigureOut">
              <a:rPr lang="en-IN" smtClean="0"/>
              <a:pPr/>
              <a:t>30-08-2022</a:t>
            </a:fld>
            <a:endParaRPr lang="en-IN"/>
          </a:p>
        </p:txBody>
      </p:sp>
      <p:sp>
        <p:nvSpPr>
          <p:cNvPr id="3" name="Footer Placeholder 2"/>
          <p:cNvSpPr>
            <a:spLocks noGrp="1"/>
          </p:cNvSpPr>
          <p:nvPr>
            <p:ph type="ftr" sz="quarter" idx="3"/>
          </p:nvPr>
        </p:nvSpPr>
        <p:spPr>
          <a:xfrm>
            <a:off x="5257800" y="459486"/>
            <a:ext cx="1325880" cy="342900"/>
          </a:xfrm>
          <a:prstGeom prst="rect">
            <a:avLst/>
          </a:prstGeom>
        </p:spPr>
        <p:txBody>
          <a:bodyPr vert="horz"/>
          <a:lstStyle>
            <a:lvl1pPr algn="r" eaLnBrk="1" latinLnBrk="0" hangingPunct="1">
              <a:defRPr kumimoji="0" sz="800">
                <a:solidFill>
                  <a:schemeClr val="accent2"/>
                </a:solidFill>
              </a:defRPr>
            </a:lvl1pPr>
          </a:lstStyle>
          <a:p>
            <a:endParaRPr lang="en-IN"/>
          </a:p>
        </p:txBody>
      </p:sp>
      <p:sp>
        <p:nvSpPr>
          <p:cNvPr id="23" name="Slide Number Placeholder 22"/>
          <p:cNvSpPr>
            <a:spLocks noGrp="1"/>
          </p:cNvSpPr>
          <p:nvPr>
            <p:ph type="sldNum" sz="quarter" idx="4"/>
          </p:nvPr>
        </p:nvSpPr>
        <p:spPr>
          <a:xfrm>
            <a:off x="8174736" y="1704"/>
            <a:ext cx="762000" cy="274320"/>
          </a:xfrm>
          <a:prstGeom prst="rect">
            <a:avLst/>
          </a:prstGeom>
        </p:spPr>
        <p:txBody>
          <a:bodyPr vert="horz" anchor="b"/>
          <a:lstStyle>
            <a:lvl1pPr algn="r" eaLnBrk="1" latinLnBrk="0" hangingPunct="1">
              <a:defRPr kumimoji="0" sz="1800">
                <a:solidFill>
                  <a:srgbClr val="FFFFFF"/>
                </a:solidFill>
              </a:defRPr>
            </a:lvl1pPr>
          </a:lstStyle>
          <a:p>
            <a:fld id="{A9E74283-8F5D-45A7-9CEA-0A8588BF73BB}"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167595"/>
            <a:ext cx="8458200" cy="972108"/>
          </a:xfrm>
        </p:spPr>
        <p:txBody>
          <a:bodyPr>
            <a:noAutofit/>
          </a:bodyPr>
          <a:lstStyle/>
          <a:p>
            <a:pPr algn="ctr"/>
            <a:r>
              <a:rPr lang="en-IN" sz="6000" b="1" dirty="0" smtClean="0"/>
              <a:t/>
            </a:r>
            <a:br>
              <a:rPr lang="en-IN" sz="6000" b="1" dirty="0" smtClean="0"/>
            </a:br>
            <a:r>
              <a:rPr lang="en-IN" sz="6000" b="1" dirty="0" smtClean="0"/>
              <a:t/>
            </a:r>
            <a:br>
              <a:rPr lang="en-IN" sz="6000" b="1" dirty="0" smtClean="0"/>
            </a:br>
            <a:r>
              <a:rPr lang="en-IN" sz="6000" b="1" dirty="0" smtClean="0"/>
              <a:t>DISTRIBUTION OF DRUGS</a:t>
            </a:r>
            <a:endParaRPr lang="en-IN" sz="6000" b="1" dirty="0"/>
          </a:p>
        </p:txBody>
      </p:sp>
      <p:sp>
        <p:nvSpPr>
          <p:cNvPr id="3" name="Subtitle 2"/>
          <p:cNvSpPr>
            <a:spLocks noGrp="1"/>
          </p:cNvSpPr>
          <p:nvPr>
            <p:ph type="subTitle" idx="1"/>
          </p:nvPr>
        </p:nvSpPr>
        <p:spPr>
          <a:xfrm>
            <a:off x="2339752" y="3435846"/>
            <a:ext cx="4953000" cy="1314450"/>
          </a:xfrm>
        </p:spPr>
        <p:txBody>
          <a:bodyPr/>
          <a:lstStyle/>
          <a:p>
            <a:pPr algn="ctr"/>
            <a:r>
              <a:rPr lang="en-IN" dirty="0" err="1" smtClean="0"/>
              <a:t>Manisha</a:t>
            </a:r>
            <a:r>
              <a:rPr lang="en-IN" dirty="0" smtClean="0"/>
              <a:t> Panda</a:t>
            </a:r>
          </a:p>
          <a:p>
            <a:pPr algn="ctr"/>
            <a:r>
              <a:rPr lang="en-IN" dirty="0" smtClean="0"/>
              <a:t>Asst. Professor, </a:t>
            </a:r>
            <a:r>
              <a:rPr lang="en-IN" dirty="0" err="1" smtClean="0"/>
              <a:t>SoFS</a:t>
            </a:r>
            <a:r>
              <a:rPr lang="en-IN" dirty="0" smtClean="0"/>
              <a:t> CUTM</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3518"/>
            <a:ext cx="8229600" cy="504056"/>
          </a:xfrm>
        </p:spPr>
        <p:txBody>
          <a:bodyPr>
            <a:noAutofit/>
          </a:bodyPr>
          <a:lstStyle/>
          <a:p>
            <a:r>
              <a:rPr lang="en-IN" sz="3200" b="1" dirty="0" smtClean="0"/>
              <a:t>FACTORS AFFECTING DRUG DISTRIBUTION </a:t>
            </a:r>
            <a:endParaRPr lang="en-IN" sz="3200" b="1" dirty="0"/>
          </a:p>
        </p:txBody>
      </p:sp>
      <p:sp>
        <p:nvSpPr>
          <p:cNvPr id="3" name="Content Placeholder 2"/>
          <p:cNvSpPr>
            <a:spLocks noGrp="1"/>
          </p:cNvSpPr>
          <p:nvPr>
            <p:ph idx="1"/>
          </p:nvPr>
        </p:nvSpPr>
        <p:spPr>
          <a:xfrm>
            <a:off x="457200" y="1203598"/>
            <a:ext cx="8229600" cy="3727304"/>
          </a:xfrm>
        </p:spPr>
        <p:txBody>
          <a:bodyPr>
            <a:normAutofit/>
          </a:bodyPr>
          <a:lstStyle/>
          <a:p>
            <a:pPr algn="just"/>
            <a:r>
              <a:rPr lang="en-IN" sz="2400" dirty="0" smtClean="0"/>
              <a:t>Distribution of drug is the process, which is not uniform throughout the body because of a number of reasons. The various factors that affect the rate and extent of drug distribution inside the body are: </a:t>
            </a:r>
          </a:p>
          <a:p>
            <a:pPr algn="just">
              <a:buNone/>
            </a:pPr>
            <a:r>
              <a:rPr lang="en-IN" sz="2400" dirty="0" smtClean="0"/>
              <a:t>1. Membrane permeability which depends on </a:t>
            </a:r>
          </a:p>
          <a:p>
            <a:pPr algn="just">
              <a:buNone/>
            </a:pPr>
            <a:r>
              <a:rPr lang="en-IN" sz="2400" dirty="0" smtClean="0"/>
              <a:t> 	a) Physicochemical properties of drugs </a:t>
            </a:r>
          </a:p>
          <a:p>
            <a:pPr algn="just">
              <a:buNone/>
            </a:pPr>
            <a:r>
              <a:rPr lang="en-IN" sz="2400" dirty="0" smtClean="0"/>
              <a:t>	b) Types and characteristics of various physiological barriers </a:t>
            </a:r>
          </a:p>
          <a:p>
            <a:pPr algn="just">
              <a:buNone/>
            </a:pPr>
            <a:endParaRPr lang="en-IN" sz="2400" dirty="0" smtClean="0"/>
          </a:p>
          <a:p>
            <a:pPr algn="just"/>
            <a:endParaRPr lang="en-IN"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3518"/>
            <a:ext cx="8229600" cy="504056"/>
          </a:xfrm>
        </p:spPr>
        <p:txBody>
          <a:bodyPr>
            <a:noAutofit/>
          </a:bodyPr>
          <a:lstStyle/>
          <a:p>
            <a:r>
              <a:rPr lang="en-IN" sz="3200" b="1" dirty="0" smtClean="0"/>
              <a:t>FACTORS AFFECTING DRUG DISTRIBUTION </a:t>
            </a:r>
            <a:endParaRPr lang="en-IN" sz="3200" b="1" dirty="0"/>
          </a:p>
        </p:txBody>
      </p:sp>
      <p:sp>
        <p:nvSpPr>
          <p:cNvPr id="3" name="Content Placeholder 2"/>
          <p:cNvSpPr>
            <a:spLocks noGrp="1"/>
          </p:cNvSpPr>
          <p:nvPr>
            <p:ph idx="1"/>
          </p:nvPr>
        </p:nvSpPr>
        <p:spPr>
          <a:xfrm>
            <a:off x="457200" y="1203598"/>
            <a:ext cx="8229600" cy="3727304"/>
          </a:xfrm>
        </p:spPr>
        <p:txBody>
          <a:bodyPr>
            <a:normAutofit fontScale="85000" lnSpcReduction="20000"/>
          </a:bodyPr>
          <a:lstStyle/>
          <a:p>
            <a:pPr algn="just">
              <a:buNone/>
            </a:pPr>
            <a:r>
              <a:rPr lang="en-IN" sz="2400" dirty="0" smtClean="0"/>
              <a:t>2. Blood perfusion rate</a:t>
            </a:r>
          </a:p>
          <a:p>
            <a:pPr algn="just">
              <a:buNone/>
            </a:pPr>
            <a:endParaRPr lang="en-IN" sz="2400" dirty="0" smtClean="0"/>
          </a:p>
          <a:p>
            <a:pPr>
              <a:buNone/>
            </a:pPr>
            <a:r>
              <a:rPr lang="en-IN" sz="2400" dirty="0" smtClean="0"/>
              <a:t>3. Binding of drug to different component </a:t>
            </a:r>
          </a:p>
          <a:p>
            <a:pPr>
              <a:buNone/>
            </a:pPr>
            <a:r>
              <a:rPr lang="en-IN" sz="2400" dirty="0" smtClean="0"/>
              <a:t>	a) Binding of drugs to blood </a:t>
            </a:r>
          </a:p>
          <a:p>
            <a:pPr>
              <a:buNone/>
            </a:pPr>
            <a:r>
              <a:rPr lang="en-IN" sz="2400" dirty="0" smtClean="0"/>
              <a:t>	b) Binding of drugs to </a:t>
            </a:r>
            <a:r>
              <a:rPr lang="en-IN" sz="2400" dirty="0" err="1" smtClean="0"/>
              <a:t>extravascular</a:t>
            </a:r>
            <a:r>
              <a:rPr lang="en-IN" sz="2400" dirty="0" smtClean="0"/>
              <a:t> components. </a:t>
            </a:r>
          </a:p>
          <a:p>
            <a:pPr>
              <a:buNone/>
            </a:pPr>
            <a:endParaRPr lang="en-IN" sz="2400" dirty="0" smtClean="0"/>
          </a:p>
          <a:p>
            <a:pPr>
              <a:buNone/>
            </a:pPr>
            <a:r>
              <a:rPr lang="en-IN" sz="2400" dirty="0" smtClean="0"/>
              <a:t>4. Miscellaneous factors </a:t>
            </a:r>
          </a:p>
          <a:p>
            <a:pPr>
              <a:buNone/>
            </a:pPr>
            <a:r>
              <a:rPr lang="en-IN" sz="2400" dirty="0" smtClean="0"/>
              <a:t>	a) Age </a:t>
            </a:r>
          </a:p>
          <a:p>
            <a:pPr>
              <a:buNone/>
            </a:pPr>
            <a:r>
              <a:rPr lang="en-IN" sz="2400" dirty="0" smtClean="0"/>
              <a:t>	b) Pregnancy </a:t>
            </a:r>
          </a:p>
          <a:p>
            <a:pPr>
              <a:buNone/>
            </a:pPr>
            <a:r>
              <a:rPr lang="en-IN" sz="2400" dirty="0" smtClean="0"/>
              <a:t>	c) Obesity </a:t>
            </a:r>
          </a:p>
          <a:p>
            <a:pPr>
              <a:buNone/>
            </a:pPr>
            <a:r>
              <a:rPr lang="en-IN" sz="2400" dirty="0" smtClean="0"/>
              <a:t>	d) Diseased state </a:t>
            </a:r>
          </a:p>
          <a:p>
            <a:pPr>
              <a:buNone/>
            </a:pPr>
            <a:r>
              <a:rPr lang="en-IN" sz="2400" dirty="0" smtClean="0"/>
              <a:t> </a:t>
            </a:r>
          </a:p>
          <a:p>
            <a:pPr algn="just">
              <a:buNone/>
            </a:pPr>
            <a:endParaRPr lang="en-IN" sz="2400" dirty="0" smtClean="0"/>
          </a:p>
          <a:p>
            <a:pPr algn="just"/>
            <a:endParaRPr lang="en-IN"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3518"/>
            <a:ext cx="8229600" cy="504056"/>
          </a:xfrm>
        </p:spPr>
        <p:txBody>
          <a:bodyPr>
            <a:noAutofit/>
          </a:bodyPr>
          <a:lstStyle/>
          <a:p>
            <a:r>
              <a:rPr lang="en-IN" sz="3200" b="1" dirty="0" smtClean="0"/>
              <a:t>MEMRANE PERMEABILITY OF DRUGS</a:t>
            </a:r>
            <a:endParaRPr lang="en-IN" sz="3200" b="1" dirty="0"/>
          </a:p>
        </p:txBody>
      </p:sp>
      <p:sp>
        <p:nvSpPr>
          <p:cNvPr id="3" name="Content Placeholder 2"/>
          <p:cNvSpPr>
            <a:spLocks noGrp="1"/>
          </p:cNvSpPr>
          <p:nvPr>
            <p:ph idx="1"/>
          </p:nvPr>
        </p:nvSpPr>
        <p:spPr>
          <a:xfrm>
            <a:off x="457200" y="1203598"/>
            <a:ext cx="8229600" cy="3727304"/>
          </a:xfrm>
        </p:spPr>
        <p:txBody>
          <a:bodyPr>
            <a:normAutofit/>
          </a:bodyPr>
          <a:lstStyle/>
          <a:p>
            <a:pPr algn="just"/>
            <a:r>
              <a:rPr lang="en-IN" sz="2400" dirty="0" smtClean="0"/>
              <a:t>Blood flow to the entire body tissue is in uniform manner, but the distribution of drug between tissues varies because of different tissue membrane permeability, physiochemical properties of drug and physiological barriers that limits the distribution of drug into tissues. </a:t>
            </a:r>
          </a:p>
          <a:p>
            <a:pPr algn="just">
              <a:buNone/>
            </a:pPr>
            <a:endParaRPr lang="en-IN" sz="2400" dirty="0" smtClean="0"/>
          </a:p>
          <a:p>
            <a:pPr algn="just"/>
            <a:endParaRPr lang="en-IN"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3518"/>
            <a:ext cx="8229600" cy="504056"/>
          </a:xfrm>
        </p:spPr>
        <p:txBody>
          <a:bodyPr>
            <a:noAutofit/>
          </a:bodyPr>
          <a:lstStyle/>
          <a:p>
            <a:r>
              <a:rPr lang="en-IN" sz="3200" dirty="0" smtClean="0"/>
              <a:t>Physicochemical properties of drugs</a:t>
            </a:r>
            <a:endParaRPr lang="en-IN" sz="3200" b="1" dirty="0"/>
          </a:p>
        </p:txBody>
      </p:sp>
      <p:sp>
        <p:nvSpPr>
          <p:cNvPr id="3" name="Content Placeholder 2"/>
          <p:cNvSpPr>
            <a:spLocks noGrp="1"/>
          </p:cNvSpPr>
          <p:nvPr>
            <p:ph idx="1"/>
          </p:nvPr>
        </p:nvSpPr>
        <p:spPr>
          <a:xfrm>
            <a:off x="457200" y="1203598"/>
            <a:ext cx="8229600" cy="3727304"/>
          </a:xfrm>
        </p:spPr>
        <p:txBody>
          <a:bodyPr>
            <a:normAutofit fontScale="85000" lnSpcReduction="10000"/>
          </a:bodyPr>
          <a:lstStyle/>
          <a:p>
            <a:pPr algn="just"/>
            <a:r>
              <a:rPr lang="en-IN" sz="2400" b="1" u="sng" dirty="0" smtClean="0"/>
              <a:t>Molecular size- </a:t>
            </a:r>
            <a:r>
              <a:rPr lang="en-IN" sz="2400" dirty="0" smtClean="0"/>
              <a:t>Smaller the molecular size of the drug, more easily it crosses the capillary membrane to enter into the extracellular interstitial fluids. Different processes are involved in absorption of different molecular size drugs. Those with a large molecular size undergo </a:t>
            </a:r>
            <a:r>
              <a:rPr lang="en-IN" sz="2400" dirty="0" err="1" smtClean="0"/>
              <a:t>endocytosis</a:t>
            </a:r>
            <a:r>
              <a:rPr lang="en-IN" sz="2400" dirty="0" smtClean="0"/>
              <a:t> or facilitated diffusion, while those with smaller molecular sizes utilize aqueous diffusion or lipid channels. The rate of passive diffusion is inversely proportional to the square root of molecular size. Therefore, smaller molecules diffuse more readily than larger ones. Only small molecules with size below 50Daltons and water soluble in nature can enter into the cell through aqueous filled channels whereas those with larger size are restricted unless a specialized transport system exists for them. </a:t>
            </a:r>
            <a:endParaRPr lang="en-IN"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3518"/>
            <a:ext cx="8229600" cy="504056"/>
          </a:xfrm>
        </p:spPr>
        <p:txBody>
          <a:bodyPr>
            <a:noAutofit/>
          </a:bodyPr>
          <a:lstStyle/>
          <a:p>
            <a:r>
              <a:rPr lang="en-IN" sz="3200" dirty="0" smtClean="0"/>
              <a:t>Physicochemical properties of drugs</a:t>
            </a:r>
            <a:endParaRPr lang="en-IN" sz="3200" b="1" dirty="0"/>
          </a:p>
        </p:txBody>
      </p:sp>
      <p:sp>
        <p:nvSpPr>
          <p:cNvPr id="3" name="Content Placeholder 2"/>
          <p:cNvSpPr>
            <a:spLocks noGrp="1"/>
          </p:cNvSpPr>
          <p:nvPr>
            <p:ph idx="1"/>
          </p:nvPr>
        </p:nvSpPr>
        <p:spPr>
          <a:xfrm>
            <a:off x="457200" y="1203598"/>
            <a:ext cx="8229600" cy="3727304"/>
          </a:xfrm>
        </p:spPr>
        <p:txBody>
          <a:bodyPr>
            <a:normAutofit fontScale="92500" lnSpcReduction="20000"/>
          </a:bodyPr>
          <a:lstStyle/>
          <a:p>
            <a:pPr algn="just"/>
            <a:r>
              <a:rPr lang="en-IN" sz="2000" b="1" u="sng" dirty="0" smtClean="0"/>
              <a:t>Degree of ionization- </a:t>
            </a:r>
            <a:r>
              <a:rPr lang="en-IN" sz="2000" dirty="0" smtClean="0"/>
              <a:t>Different drugs are either acidic or basic and are present in ionized or unionized form, which is given by their </a:t>
            </a:r>
            <a:r>
              <a:rPr lang="en-IN" sz="2000" dirty="0" err="1" smtClean="0"/>
              <a:t>pKa</a:t>
            </a:r>
            <a:r>
              <a:rPr lang="en-IN" sz="2000" dirty="0" smtClean="0"/>
              <a:t> values. In the body, the ratio of the ionized and unionized forms depends on the pH of the medium. Only the unionized fraction of a drug is available to cross the cell membrane because of the lipid nature of the membrane. The degree of ionization of a drug in solution depends on the molecular structure of the drug and the pH of the medium. Most drugs are weak acids or weak bases and exist in equilibrium of unionized and ionized forms. Ionization affects both the rate at which drug cross membranes and the steady-state distribution of drug molecules between compartments of differing </a:t>
            </a:r>
            <a:r>
              <a:rPr lang="en-IN" sz="2000" dirty="0" err="1" smtClean="0"/>
              <a:t>pH.</a:t>
            </a:r>
            <a:r>
              <a:rPr lang="en-IN" sz="2000" dirty="0" smtClean="0"/>
              <a:t> Since, the blood and ECF pH normally remain constant (7.4), they do not have much of an influence on drug diffusion unless there is an </a:t>
            </a:r>
            <a:r>
              <a:rPr lang="en-IN" sz="2000" dirty="0" err="1" smtClean="0"/>
              <a:t>alterationin</a:t>
            </a:r>
            <a:r>
              <a:rPr lang="en-IN" sz="2000" dirty="0" smtClean="0"/>
              <a:t> condition such as systemic acidosis or alkalosis. </a:t>
            </a:r>
            <a:endParaRPr lang="en-IN" sz="2000" u="sn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3518"/>
            <a:ext cx="8229600" cy="504056"/>
          </a:xfrm>
        </p:spPr>
        <p:txBody>
          <a:bodyPr>
            <a:noAutofit/>
          </a:bodyPr>
          <a:lstStyle/>
          <a:p>
            <a:r>
              <a:rPr lang="en-IN" sz="3200" dirty="0" smtClean="0"/>
              <a:t>Physicochemical properties of drugs</a:t>
            </a:r>
            <a:endParaRPr lang="en-IN" sz="3200" b="1" dirty="0"/>
          </a:p>
        </p:txBody>
      </p:sp>
      <p:sp>
        <p:nvSpPr>
          <p:cNvPr id="3" name="Content Placeholder 2"/>
          <p:cNvSpPr>
            <a:spLocks noGrp="1"/>
          </p:cNvSpPr>
          <p:nvPr>
            <p:ph idx="1"/>
          </p:nvPr>
        </p:nvSpPr>
        <p:spPr>
          <a:xfrm>
            <a:off x="457200" y="1203598"/>
            <a:ext cx="8229600" cy="3727304"/>
          </a:xfrm>
        </p:spPr>
        <p:txBody>
          <a:bodyPr>
            <a:normAutofit/>
          </a:bodyPr>
          <a:lstStyle/>
          <a:p>
            <a:pPr algn="just"/>
            <a:r>
              <a:rPr lang="en-IN" sz="2000" b="1" dirty="0" smtClean="0"/>
              <a:t>Lipid Solubility- </a:t>
            </a:r>
            <a:r>
              <a:rPr lang="en-IN" sz="2000" dirty="0" smtClean="0"/>
              <a:t>Non-polar substances dissolve freely in lipids and therefore easily diffuse through cell membranes. Greater solubility in the membrane generates a greater </a:t>
            </a:r>
            <a:r>
              <a:rPr lang="en-IN" sz="2000" dirty="0" err="1" smtClean="0"/>
              <a:t>transmembrane</a:t>
            </a:r>
            <a:r>
              <a:rPr lang="en-IN" sz="2000" dirty="0" smtClean="0"/>
              <a:t> concentration gradient, even if the aqueous concentration gradient between two compartments separated by the membrane remains the same. The solubility in the membrane can be expressed as a partition coefficient for the substance distributed between the lipid phase (membrane) and the aqueous phase (environment). The mobility of molecules within the lipid varies very little between different drugs and so the partition coefficient is the most important variable affecting the permeability of the cell membrane. </a:t>
            </a:r>
            <a:endParaRPr lang="en-IN" sz="2000" u="sn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3518"/>
            <a:ext cx="8229600" cy="504056"/>
          </a:xfrm>
        </p:spPr>
        <p:txBody>
          <a:bodyPr>
            <a:noAutofit/>
          </a:bodyPr>
          <a:lstStyle/>
          <a:p>
            <a:r>
              <a:rPr lang="en-IN" sz="3200" dirty="0" smtClean="0"/>
              <a:t>Physicochemical properties of drugs</a:t>
            </a:r>
            <a:endParaRPr lang="en-IN" sz="3200" b="1" dirty="0"/>
          </a:p>
        </p:txBody>
      </p:sp>
      <p:sp>
        <p:nvSpPr>
          <p:cNvPr id="3" name="Content Placeholder 2"/>
          <p:cNvSpPr>
            <a:spLocks noGrp="1"/>
          </p:cNvSpPr>
          <p:nvPr>
            <p:ph idx="1"/>
          </p:nvPr>
        </p:nvSpPr>
        <p:spPr>
          <a:xfrm>
            <a:off x="457200" y="1203598"/>
            <a:ext cx="8229600" cy="3727304"/>
          </a:xfrm>
        </p:spPr>
        <p:txBody>
          <a:bodyPr>
            <a:normAutofit/>
          </a:bodyPr>
          <a:lstStyle/>
          <a:p>
            <a:pPr algn="just"/>
            <a:r>
              <a:rPr lang="en-IN" sz="2000" b="1" u="sng" dirty="0" smtClean="0"/>
              <a:t>Protein binding- </a:t>
            </a:r>
            <a:r>
              <a:rPr lang="en-IN" sz="2000" dirty="0" smtClean="0"/>
              <a:t>Only free unbound drug is available to cross the cell membrane. In the plasma, both albumins and globulins are available to which the drugs bind. In general, albumin binds with neutral or acidic drugs  while globulins binds with basic drugs. For drugs that are highly protein-bound, small changes in the fraction of protein binding produces large changes in the total amount of unbound drug. Pathological conditions such as acute infective or inflammatory processes, or reduction in synthesis capacity due to liver impairment, cause a reduction in albumin concentration and markedly affect the proportions of unbound drugs. </a:t>
            </a:r>
            <a:endParaRPr lang="en-IN" sz="2000" u="sn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526"/>
            <a:ext cx="8229600" cy="432048"/>
          </a:xfrm>
        </p:spPr>
        <p:txBody>
          <a:bodyPr>
            <a:noAutofit/>
          </a:bodyPr>
          <a:lstStyle/>
          <a:p>
            <a:r>
              <a:rPr lang="en-IN" sz="2400" b="1" dirty="0" smtClean="0"/>
              <a:t>Types and Characteristics of different Physiological barriers</a:t>
            </a:r>
            <a:endParaRPr lang="en-IN" sz="2400" b="1" dirty="0"/>
          </a:p>
        </p:txBody>
      </p:sp>
      <p:sp>
        <p:nvSpPr>
          <p:cNvPr id="3" name="Content Placeholder 2"/>
          <p:cNvSpPr>
            <a:spLocks noGrp="1"/>
          </p:cNvSpPr>
          <p:nvPr>
            <p:ph idx="1"/>
          </p:nvPr>
        </p:nvSpPr>
        <p:spPr>
          <a:xfrm>
            <a:off x="457200" y="1203598"/>
            <a:ext cx="8229600" cy="3727304"/>
          </a:xfrm>
        </p:spPr>
        <p:txBody>
          <a:bodyPr>
            <a:normAutofit/>
          </a:bodyPr>
          <a:lstStyle/>
          <a:p>
            <a:pPr algn="just"/>
            <a:r>
              <a:rPr lang="en-IN" sz="2000" dirty="0" smtClean="0"/>
              <a:t>A special structure of membrane (barrier) could be the restriction to the permeability or distribution of drugs to some tissues. Some important barriers are discussed below- </a:t>
            </a:r>
          </a:p>
          <a:p>
            <a:pPr algn="just">
              <a:buNone/>
            </a:pPr>
            <a:r>
              <a:rPr lang="en-IN" sz="2000" dirty="0" smtClean="0"/>
              <a:t>1. </a:t>
            </a:r>
            <a:r>
              <a:rPr lang="en-IN" sz="2000" b="1" dirty="0" smtClean="0"/>
              <a:t>The simple capillary endothelial barrier- </a:t>
            </a:r>
            <a:r>
              <a:rPr lang="en-IN" sz="2000" dirty="0" smtClean="0"/>
              <a:t>The capillary barriers that supply blood to the tissue are not a barrier to the moieties like drugs. Thus, all drugs whether it is ionised or unionised form with a less molecular size (&lt;600 Daltons) diffuse through the capillary endothelium and into the interstitial fluid. The drugs bound to the blood components are not able to cross the barrier because of the higher molecular size of the complex. </a:t>
            </a:r>
            <a:endParaRPr lang="en-IN"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526"/>
            <a:ext cx="8229600" cy="432048"/>
          </a:xfrm>
        </p:spPr>
        <p:txBody>
          <a:bodyPr>
            <a:noAutofit/>
          </a:bodyPr>
          <a:lstStyle/>
          <a:p>
            <a:r>
              <a:rPr lang="en-IN" sz="2400" b="1" dirty="0" smtClean="0"/>
              <a:t>Types and Characteristics of different Physiological barriers</a:t>
            </a:r>
            <a:endParaRPr lang="en-IN" sz="2400" b="1" dirty="0"/>
          </a:p>
        </p:txBody>
      </p:sp>
      <p:sp>
        <p:nvSpPr>
          <p:cNvPr id="3" name="Content Placeholder 2"/>
          <p:cNvSpPr>
            <a:spLocks noGrp="1"/>
          </p:cNvSpPr>
          <p:nvPr>
            <p:ph idx="1"/>
          </p:nvPr>
        </p:nvSpPr>
        <p:spPr>
          <a:xfrm>
            <a:off x="457200" y="1203598"/>
            <a:ext cx="8229600" cy="3727304"/>
          </a:xfrm>
        </p:spPr>
        <p:txBody>
          <a:bodyPr>
            <a:normAutofit fontScale="92500" lnSpcReduction="10000"/>
          </a:bodyPr>
          <a:lstStyle/>
          <a:p>
            <a:pPr algn="just">
              <a:buNone/>
            </a:pPr>
            <a:r>
              <a:rPr lang="en-IN" sz="2000" b="1" dirty="0" smtClean="0"/>
              <a:t>2.Blood-Brain Barrier- </a:t>
            </a:r>
            <a:r>
              <a:rPr lang="en-IN" sz="2000" dirty="0" smtClean="0"/>
              <a:t>The capillary endothelial cells in brain have tight junctions and lack large </a:t>
            </a:r>
            <a:r>
              <a:rPr lang="en-IN" sz="2000" dirty="0" err="1" smtClean="0"/>
              <a:t>paracellular</a:t>
            </a:r>
            <a:r>
              <a:rPr lang="en-IN" sz="2000" dirty="0" smtClean="0"/>
              <a:t> spaces. The barrier is </a:t>
            </a:r>
            <a:r>
              <a:rPr lang="en-IN" sz="2000" dirty="0" err="1" smtClean="0"/>
              <a:t>lipoidal</a:t>
            </a:r>
            <a:r>
              <a:rPr lang="en-IN" sz="2000" dirty="0" smtClean="0"/>
              <a:t> and limit the entry of non lipid soluble drugs, e.g. streptomycin, </a:t>
            </a:r>
            <a:r>
              <a:rPr lang="en-IN" sz="2000" dirty="0" err="1" smtClean="0"/>
              <a:t>neostigmine</a:t>
            </a:r>
            <a:r>
              <a:rPr lang="en-IN" sz="2000" dirty="0" smtClean="0"/>
              <a:t>, etc. Only lipid-soluble drugs, therefore, are able to penetrate and have action on the central nervous system.</a:t>
            </a:r>
          </a:p>
          <a:p>
            <a:pPr algn="just">
              <a:buNone/>
            </a:pPr>
            <a:r>
              <a:rPr lang="en-IN" sz="2000" b="1" dirty="0" smtClean="0"/>
              <a:t>3</a:t>
            </a:r>
            <a:r>
              <a:rPr lang="en-IN" sz="2000" dirty="0" smtClean="0"/>
              <a:t>. </a:t>
            </a:r>
            <a:r>
              <a:rPr lang="en-IN" sz="2000" b="1" dirty="0" smtClean="0"/>
              <a:t>Blood </a:t>
            </a:r>
            <a:r>
              <a:rPr lang="en-IN" sz="2000" b="1" dirty="0" err="1" smtClean="0"/>
              <a:t>cerebro</a:t>
            </a:r>
            <a:r>
              <a:rPr lang="en-IN" sz="2000" b="1" dirty="0" smtClean="0"/>
              <a:t>-spinal fluid (CSF) barrier- </a:t>
            </a:r>
            <a:r>
              <a:rPr lang="en-IN" sz="2000" dirty="0" smtClean="0"/>
              <a:t>The </a:t>
            </a:r>
            <a:r>
              <a:rPr lang="en-IN" sz="2000" dirty="0" err="1" smtClean="0"/>
              <a:t>cerebro</a:t>
            </a:r>
            <a:r>
              <a:rPr lang="en-IN" sz="2000" dirty="0" smtClean="0"/>
              <a:t>-spinal fluid (CSF) is formed by the </a:t>
            </a:r>
            <a:r>
              <a:rPr lang="en-IN" sz="2000" dirty="0" err="1" smtClean="0"/>
              <a:t>choroidal</a:t>
            </a:r>
            <a:r>
              <a:rPr lang="en-IN" sz="2000" dirty="0" smtClean="0"/>
              <a:t> plexus of the lateral, third and fourth ventricles. The capillary endothelium that lines the choroid plexus consist of open junctions or gaps through which drugs can freely flow into the extracellular space between the capillary wall and the </a:t>
            </a:r>
            <a:r>
              <a:rPr lang="en-IN" sz="2000" dirty="0" err="1" smtClean="0"/>
              <a:t>choroidal</a:t>
            </a:r>
            <a:r>
              <a:rPr lang="en-IN" sz="2000" dirty="0" smtClean="0"/>
              <a:t> cells.  Only highly lipid soluble drugs can cross the blood-CSF barrier.  Moderately lipid soluble and partially ionized drugs permeate slowly. </a:t>
            </a:r>
          </a:p>
          <a:p>
            <a:pPr algn="just">
              <a:buNone/>
            </a:pPr>
            <a:endParaRPr lang="en-IN"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526"/>
            <a:ext cx="8229600" cy="432048"/>
          </a:xfrm>
        </p:spPr>
        <p:txBody>
          <a:bodyPr>
            <a:noAutofit/>
          </a:bodyPr>
          <a:lstStyle/>
          <a:p>
            <a:r>
              <a:rPr lang="en-IN" sz="2400" b="1" dirty="0" smtClean="0"/>
              <a:t>Types and Characteristics of different Physiological barriers</a:t>
            </a:r>
            <a:endParaRPr lang="en-IN" sz="2400" b="1" dirty="0"/>
          </a:p>
        </p:txBody>
      </p:sp>
      <p:sp>
        <p:nvSpPr>
          <p:cNvPr id="3" name="Content Placeholder 2"/>
          <p:cNvSpPr>
            <a:spLocks noGrp="1"/>
          </p:cNvSpPr>
          <p:nvPr>
            <p:ph idx="1"/>
          </p:nvPr>
        </p:nvSpPr>
        <p:spPr>
          <a:xfrm>
            <a:off x="457200" y="1203598"/>
            <a:ext cx="8229600" cy="3727304"/>
          </a:xfrm>
        </p:spPr>
        <p:txBody>
          <a:bodyPr>
            <a:normAutofit/>
          </a:bodyPr>
          <a:lstStyle/>
          <a:p>
            <a:pPr algn="just">
              <a:buNone/>
            </a:pPr>
            <a:r>
              <a:rPr lang="en-IN" sz="2000" dirty="0" smtClean="0"/>
              <a:t>4. </a:t>
            </a:r>
            <a:r>
              <a:rPr lang="en-IN" sz="2000" b="1" dirty="0" smtClean="0"/>
              <a:t>Placental Barrier- </a:t>
            </a:r>
            <a:r>
              <a:rPr lang="en-IN" sz="2000" dirty="0" smtClean="0"/>
              <a:t>The blood vessels of the foetus and mother are separated by a number of tissue layers that collectively constitute the placental barrier. Drugs that traverse this barrier will reach the foetal circulation. The placental barrier, like the blood-brain barrier, does not prevent transport of all drugs but is selective. In general, substances those which are lipid soluble cross the placenta with relative ease in accordance with their lipid-water partition coefficient and degree of ionization. Highly polar or ionized drugs do not cross the placenta readily. </a:t>
            </a:r>
            <a:endParaRPr lang="en-IN"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3518"/>
            <a:ext cx="8229600" cy="504056"/>
          </a:xfrm>
        </p:spPr>
        <p:txBody>
          <a:bodyPr>
            <a:normAutofit fontScale="90000"/>
          </a:bodyPr>
          <a:lstStyle/>
          <a:p>
            <a:r>
              <a:rPr lang="en-IN" dirty="0" smtClean="0"/>
              <a:t>DRUG DISTRIBUTION </a:t>
            </a:r>
            <a:endParaRPr lang="en-IN" dirty="0"/>
          </a:p>
        </p:txBody>
      </p:sp>
      <p:sp>
        <p:nvSpPr>
          <p:cNvPr id="3" name="Content Placeholder 2"/>
          <p:cNvSpPr>
            <a:spLocks noGrp="1"/>
          </p:cNvSpPr>
          <p:nvPr>
            <p:ph idx="1"/>
          </p:nvPr>
        </p:nvSpPr>
        <p:spPr>
          <a:xfrm>
            <a:off x="457200" y="1203598"/>
            <a:ext cx="8229600" cy="3727304"/>
          </a:xfrm>
        </p:spPr>
        <p:txBody>
          <a:bodyPr>
            <a:normAutofit fontScale="85000" lnSpcReduction="10000"/>
          </a:bodyPr>
          <a:lstStyle/>
          <a:p>
            <a:pPr algn="just"/>
            <a:r>
              <a:rPr lang="en-IN" sz="2400" dirty="0" smtClean="0"/>
              <a:t>When a drug is absorbed and enters the systemic circulation, it is naturally distributed throughout the fluid and tissues in the body.</a:t>
            </a:r>
          </a:p>
          <a:p>
            <a:pPr algn="just"/>
            <a:r>
              <a:rPr lang="en-IN" sz="2400" dirty="0" smtClean="0"/>
              <a:t>Once a drug has gained access to the blood stream, it gets distributed to other tissues that initially had no drug, concentration gradient being in the direction of plasma to tissues. </a:t>
            </a:r>
          </a:p>
          <a:p>
            <a:pPr algn="just"/>
            <a:r>
              <a:rPr lang="en-IN" sz="2400" dirty="0" smtClean="0"/>
              <a:t>Once absorbed into the body, drug compounds are distributed reversibly to various tissues of the body including the eliminating organs, such as liver and kidney, which results in a decrease in blood or plasma drug concentration. The decrease in the blood concentration could be due to reversible loss of drug from the blood to the tissues, defined as distribution, or the irreversible loss of drug from blood, defined as elimination. </a:t>
            </a:r>
            <a:endParaRPr lang="en-IN"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526"/>
            <a:ext cx="8229600" cy="432048"/>
          </a:xfrm>
        </p:spPr>
        <p:txBody>
          <a:bodyPr>
            <a:noAutofit/>
          </a:bodyPr>
          <a:lstStyle/>
          <a:p>
            <a:r>
              <a:rPr lang="en-IN" sz="2400" b="1" dirty="0" smtClean="0"/>
              <a:t>Blood Perfusion Rate- </a:t>
            </a:r>
            <a:endParaRPr lang="en-IN" sz="2400" b="1" dirty="0"/>
          </a:p>
        </p:txBody>
      </p:sp>
      <p:sp>
        <p:nvSpPr>
          <p:cNvPr id="3" name="Content Placeholder 2"/>
          <p:cNvSpPr>
            <a:spLocks noGrp="1"/>
          </p:cNvSpPr>
          <p:nvPr>
            <p:ph idx="1"/>
          </p:nvPr>
        </p:nvSpPr>
        <p:spPr>
          <a:xfrm>
            <a:off x="457200" y="1203598"/>
            <a:ext cx="8229600" cy="3727304"/>
          </a:xfrm>
        </p:spPr>
        <p:txBody>
          <a:bodyPr>
            <a:normAutofit/>
          </a:bodyPr>
          <a:lstStyle/>
          <a:p>
            <a:pPr algn="just"/>
            <a:r>
              <a:rPr lang="en-IN" sz="2000" dirty="0" smtClean="0"/>
              <a:t>Perfusion rate is defined as the volume of blood that flows per unit time per unit volume of the tissue.</a:t>
            </a:r>
          </a:p>
          <a:p>
            <a:pPr algn="just"/>
            <a:r>
              <a:rPr lang="en-IN" sz="2000" dirty="0" smtClean="0"/>
              <a:t>The rate of blood perfusion to different organs varies widely. Total blood flow is greatest to brain, kidneys, liver, and muscle with highest perfusion rates to brain, kidney, liver, and heart. </a:t>
            </a:r>
          </a:p>
          <a:p>
            <a:pPr algn="just"/>
            <a:r>
              <a:rPr lang="en-IN" sz="2000" dirty="0" smtClean="0"/>
              <a:t>Highly </a:t>
            </a:r>
            <a:r>
              <a:rPr lang="en-IN" sz="2000" dirty="0" err="1" smtClean="0"/>
              <a:t>lipophilic</a:t>
            </a:r>
            <a:r>
              <a:rPr lang="en-IN" sz="2000" dirty="0" smtClean="0"/>
              <a:t> drugs can cross the most selective barriers such as Blood- Brain barrier. </a:t>
            </a:r>
          </a:p>
          <a:p>
            <a:pPr algn="just"/>
            <a:r>
              <a:rPr lang="en-IN" sz="2000" dirty="0" smtClean="0"/>
              <a:t>Highly permeable capillary walls can allow movement of most drugs except those bound to proteins. </a:t>
            </a:r>
          </a:p>
          <a:p>
            <a:pPr algn="just"/>
            <a:r>
              <a:rPr lang="en-IN" sz="2000" dirty="0" smtClean="0"/>
              <a:t>Highly perfused tissue are rapidly equilibrated with </a:t>
            </a:r>
            <a:r>
              <a:rPr lang="en-IN" sz="2000" dirty="0" err="1" smtClean="0"/>
              <a:t>lipophilic</a:t>
            </a:r>
            <a:r>
              <a:rPr lang="en-IN" sz="2000" dirty="0" smtClean="0"/>
              <a:t> drugs. </a:t>
            </a:r>
            <a:endParaRPr lang="en-IN"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526"/>
            <a:ext cx="8229600" cy="432048"/>
          </a:xfrm>
        </p:spPr>
        <p:txBody>
          <a:bodyPr>
            <a:noAutofit/>
          </a:bodyPr>
          <a:lstStyle/>
          <a:p>
            <a:r>
              <a:rPr lang="en-IN" sz="2400" b="1" dirty="0" smtClean="0"/>
              <a:t>Binding of drugs to tissue components </a:t>
            </a:r>
            <a:endParaRPr lang="en-IN" sz="2400" b="1" dirty="0"/>
          </a:p>
        </p:txBody>
      </p:sp>
      <p:sp>
        <p:nvSpPr>
          <p:cNvPr id="3" name="Content Placeholder 2"/>
          <p:cNvSpPr>
            <a:spLocks noGrp="1"/>
          </p:cNvSpPr>
          <p:nvPr>
            <p:ph idx="1"/>
          </p:nvPr>
        </p:nvSpPr>
        <p:spPr>
          <a:xfrm>
            <a:off x="457200" y="1203598"/>
            <a:ext cx="8229600" cy="3727304"/>
          </a:xfrm>
        </p:spPr>
        <p:txBody>
          <a:bodyPr>
            <a:normAutofit/>
          </a:bodyPr>
          <a:lstStyle/>
          <a:p>
            <a:r>
              <a:rPr lang="en-IN" sz="2000" dirty="0" smtClean="0"/>
              <a:t>The drug present in the body can interact with several tissue components, which is divided into two categories- </a:t>
            </a:r>
          </a:p>
          <a:p>
            <a:pPr>
              <a:buNone/>
            </a:pPr>
            <a:r>
              <a:rPr lang="en-IN" sz="2000" dirty="0" smtClean="0"/>
              <a:t>1. Blood/ Plasma protein </a:t>
            </a:r>
          </a:p>
          <a:p>
            <a:pPr>
              <a:buNone/>
            </a:pPr>
            <a:r>
              <a:rPr lang="en-IN" sz="2000" dirty="0" smtClean="0"/>
              <a:t>2. Extravascular tissue </a:t>
            </a:r>
          </a:p>
          <a:p>
            <a:pPr>
              <a:buNone/>
            </a:pPr>
            <a:endParaRPr lang="en-IN" sz="2000" dirty="0" smtClean="0"/>
          </a:p>
          <a:p>
            <a:pPr marL="566928" indent="-457200">
              <a:buAutoNum type="arabicPeriod"/>
            </a:pPr>
            <a:r>
              <a:rPr lang="en-IN" sz="2000" dirty="0" smtClean="0"/>
              <a:t>Binding of drugs with blood/plasma-</a:t>
            </a:r>
          </a:p>
          <a:p>
            <a:pPr marL="566928" indent="-457200"/>
            <a:r>
              <a:rPr lang="en-IN" sz="2000" dirty="0" smtClean="0"/>
              <a:t>After absorption, the drugs move further either as free drug or bound drug. When the drug exist in the free form it is soluble in the plasma and is transported readily but in bound form the transport becomes limited due to increase size.  </a:t>
            </a:r>
          </a:p>
          <a:p>
            <a:pPr>
              <a:buNone/>
            </a:pPr>
            <a:endParaRPr lang="en-IN" sz="2000" dirty="0" smtClean="0"/>
          </a:p>
          <a:p>
            <a:endParaRPr lang="en-IN" sz="2000" dirty="0" smtClean="0"/>
          </a:p>
          <a:p>
            <a:pPr algn="just"/>
            <a:endParaRPr lang="en-IN"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526"/>
            <a:ext cx="8229600" cy="432048"/>
          </a:xfrm>
        </p:spPr>
        <p:txBody>
          <a:bodyPr>
            <a:noAutofit/>
          </a:bodyPr>
          <a:lstStyle/>
          <a:p>
            <a:r>
              <a:rPr lang="en-IN" sz="2400" b="1" dirty="0" smtClean="0"/>
              <a:t>Binding of drugs to tissue components </a:t>
            </a:r>
            <a:endParaRPr lang="en-IN" sz="2400" b="1" dirty="0"/>
          </a:p>
        </p:txBody>
      </p:sp>
      <p:sp>
        <p:nvSpPr>
          <p:cNvPr id="3" name="Content Placeholder 2"/>
          <p:cNvSpPr>
            <a:spLocks noGrp="1"/>
          </p:cNvSpPr>
          <p:nvPr>
            <p:ph idx="1"/>
          </p:nvPr>
        </p:nvSpPr>
        <p:spPr>
          <a:xfrm>
            <a:off x="457200" y="1203598"/>
            <a:ext cx="8229600" cy="3727304"/>
          </a:xfrm>
        </p:spPr>
        <p:txBody>
          <a:bodyPr>
            <a:normAutofit lnSpcReduction="10000"/>
          </a:bodyPr>
          <a:lstStyle/>
          <a:p>
            <a:pPr algn="just"/>
            <a:r>
              <a:rPr lang="en-IN" sz="2000" dirty="0" smtClean="0"/>
              <a:t>The binding of the drug takes place with a variety of proteins present in the plasma like albumin, globulin, lipoprotein and glycoprotein, etc. </a:t>
            </a:r>
          </a:p>
          <a:p>
            <a:pPr algn="just"/>
            <a:r>
              <a:rPr lang="en-IN" sz="2000" dirty="0" smtClean="0"/>
              <a:t>There are different types of proteins present in the blood. On the basis of their molecular weight and concentration, they bind with different drugs. </a:t>
            </a:r>
          </a:p>
          <a:p>
            <a:pPr algn="just"/>
            <a:r>
              <a:rPr lang="en-IN" sz="2000" dirty="0" smtClean="0"/>
              <a:t>The Human serum albumin is the blood protein with the molecular weight of 65000 Dalton ranges in concentration from  3.5- 5.0 %, and mostly bind with all type of drugs. </a:t>
            </a:r>
          </a:p>
          <a:p>
            <a:pPr algn="just"/>
            <a:r>
              <a:rPr lang="el-GR" sz="2000" dirty="0" smtClean="0"/>
              <a:t>α-1-</a:t>
            </a:r>
            <a:r>
              <a:rPr lang="en-IN" sz="2000" dirty="0" smtClean="0"/>
              <a:t>acid glycoprotein with molecular weight 44000 Daltons and lipoprotein with molecular weight 200000- 3400000 Daltons binds with basic drugs (</a:t>
            </a:r>
            <a:r>
              <a:rPr lang="en-IN" sz="2000" dirty="0" err="1" smtClean="0"/>
              <a:t>imipramine</a:t>
            </a:r>
            <a:r>
              <a:rPr lang="en-IN" sz="2000" dirty="0" smtClean="0"/>
              <a:t>, </a:t>
            </a:r>
            <a:r>
              <a:rPr lang="en-IN" sz="2000" dirty="0" err="1" smtClean="0"/>
              <a:t>lidocaine</a:t>
            </a:r>
            <a:r>
              <a:rPr lang="en-IN" sz="2000" dirty="0" smtClean="0"/>
              <a:t>, </a:t>
            </a:r>
            <a:r>
              <a:rPr lang="en-IN" sz="2000" dirty="0" err="1" smtClean="0"/>
              <a:t>quinidine</a:t>
            </a:r>
            <a:r>
              <a:rPr lang="en-IN" sz="2000" dirty="0" smtClean="0"/>
              <a:t>). </a:t>
            </a:r>
          </a:p>
          <a:p>
            <a:endParaRPr lang="en-IN" sz="2000" dirty="0" smtClean="0"/>
          </a:p>
          <a:p>
            <a:endParaRPr lang="en-IN" sz="2000" dirty="0" smtClean="0"/>
          </a:p>
          <a:p>
            <a:endParaRPr lang="en-IN" sz="2000" dirty="0" smtClean="0"/>
          </a:p>
          <a:p>
            <a:pPr algn="just"/>
            <a:endParaRPr lang="en-IN"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526"/>
            <a:ext cx="8229600" cy="432048"/>
          </a:xfrm>
        </p:spPr>
        <p:txBody>
          <a:bodyPr>
            <a:noAutofit/>
          </a:bodyPr>
          <a:lstStyle/>
          <a:p>
            <a:r>
              <a:rPr lang="en-IN" sz="2400" b="1" dirty="0" smtClean="0"/>
              <a:t>Binding of drugs to tissue components </a:t>
            </a:r>
            <a:endParaRPr lang="en-IN" sz="2400" b="1" dirty="0"/>
          </a:p>
        </p:txBody>
      </p:sp>
      <p:sp>
        <p:nvSpPr>
          <p:cNvPr id="3" name="Content Placeholder 2"/>
          <p:cNvSpPr>
            <a:spLocks noGrp="1"/>
          </p:cNvSpPr>
          <p:nvPr>
            <p:ph idx="1"/>
          </p:nvPr>
        </p:nvSpPr>
        <p:spPr>
          <a:xfrm>
            <a:off x="457200" y="1203598"/>
            <a:ext cx="8229600" cy="3727304"/>
          </a:xfrm>
        </p:spPr>
        <p:txBody>
          <a:bodyPr>
            <a:normAutofit fontScale="92500" lnSpcReduction="20000"/>
          </a:bodyPr>
          <a:lstStyle/>
          <a:p>
            <a:pPr algn="just"/>
            <a:r>
              <a:rPr lang="en-IN" sz="2000" dirty="0" smtClean="0"/>
              <a:t>The </a:t>
            </a:r>
            <a:r>
              <a:rPr lang="el-GR" sz="2000" dirty="0" smtClean="0"/>
              <a:t>α1- </a:t>
            </a:r>
            <a:r>
              <a:rPr lang="en-IN" sz="2000" dirty="0" smtClean="0"/>
              <a:t>Globulin (59000 Daltons) and </a:t>
            </a:r>
            <a:r>
              <a:rPr lang="el-GR" sz="2000" dirty="0" smtClean="0"/>
              <a:t>α2- </a:t>
            </a:r>
            <a:r>
              <a:rPr lang="en-IN" sz="2000" dirty="0" smtClean="0"/>
              <a:t>Globulin (134000 Daltons) are the two type of globulin protein which binds with steroids (</a:t>
            </a:r>
            <a:r>
              <a:rPr lang="en-IN" sz="2000" dirty="0" err="1" smtClean="0"/>
              <a:t>corticosterone</a:t>
            </a:r>
            <a:r>
              <a:rPr lang="en-IN" sz="2000" dirty="0" smtClean="0"/>
              <a:t>, </a:t>
            </a:r>
            <a:r>
              <a:rPr lang="en-IN" sz="2000" dirty="0" err="1" smtClean="0"/>
              <a:t>thyroxine</a:t>
            </a:r>
            <a:r>
              <a:rPr lang="en-IN" sz="2000" dirty="0" smtClean="0"/>
              <a:t>), </a:t>
            </a:r>
            <a:r>
              <a:rPr lang="en-IN" sz="2000" dirty="0" err="1" smtClean="0"/>
              <a:t>cyanocobolamine</a:t>
            </a:r>
            <a:r>
              <a:rPr lang="en-IN" sz="2000" dirty="0" smtClean="0"/>
              <a:t> (Vitamin B12) and vitamins (A, D, E, K), cupric ions respectively.</a:t>
            </a:r>
          </a:p>
          <a:p>
            <a:pPr algn="just"/>
            <a:r>
              <a:rPr lang="en-IN" sz="2000" dirty="0" smtClean="0"/>
              <a:t>The major protein to which most of the drug bind is albumin. It is abundantly present in the body and therefore a number of acidic/ basic drugs bind to it. The next protein to which the drug shows an affinity for binding is glycoprotein followed by lipoprotein. Globulins have a limited role in binding. </a:t>
            </a:r>
          </a:p>
          <a:p>
            <a:pPr algn="just"/>
            <a:r>
              <a:rPr lang="en-IN" sz="2000" dirty="0" smtClean="0"/>
              <a:t>Once the drugs bind to any of the proteins, it affects the distribution, metabolism and elimination process. The pharmacokinetic profile of a bound drug is different from that of the unbound drug. Variation in the pharmacokinetic profile affects the </a:t>
            </a:r>
            <a:r>
              <a:rPr lang="en-IN" sz="2000" dirty="0" err="1" smtClean="0"/>
              <a:t>pharmacodynamics</a:t>
            </a:r>
            <a:r>
              <a:rPr lang="en-IN" sz="2000" dirty="0" smtClean="0"/>
              <a:t> properties of the drug. It is only the unbound form of the drug that shows a pharmacological response. </a:t>
            </a:r>
          </a:p>
          <a:p>
            <a:endParaRPr lang="en-IN" sz="2000" dirty="0" smtClean="0"/>
          </a:p>
          <a:p>
            <a:endParaRPr lang="en-IN" sz="2000" dirty="0" smtClean="0"/>
          </a:p>
          <a:p>
            <a:pPr algn="just"/>
            <a:endParaRPr lang="en-IN"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526"/>
            <a:ext cx="8229600" cy="432048"/>
          </a:xfrm>
        </p:spPr>
        <p:txBody>
          <a:bodyPr>
            <a:noAutofit/>
          </a:bodyPr>
          <a:lstStyle/>
          <a:p>
            <a:r>
              <a:rPr lang="en-IN" sz="2400" b="1" dirty="0" smtClean="0"/>
              <a:t>Binding of drugs to tissue components </a:t>
            </a:r>
            <a:endParaRPr lang="en-IN" sz="2400" b="1" dirty="0"/>
          </a:p>
        </p:txBody>
      </p:sp>
      <p:sp>
        <p:nvSpPr>
          <p:cNvPr id="3" name="Content Placeholder 2"/>
          <p:cNvSpPr>
            <a:spLocks noGrp="1"/>
          </p:cNvSpPr>
          <p:nvPr>
            <p:ph idx="1"/>
          </p:nvPr>
        </p:nvSpPr>
        <p:spPr>
          <a:xfrm>
            <a:off x="457200" y="1203598"/>
            <a:ext cx="8229600" cy="3727304"/>
          </a:xfrm>
        </p:spPr>
        <p:txBody>
          <a:bodyPr>
            <a:normAutofit/>
          </a:bodyPr>
          <a:lstStyle/>
          <a:p>
            <a:pPr algn="just"/>
            <a:r>
              <a:rPr lang="en-IN" sz="2000" dirty="0" smtClean="0"/>
              <a:t>A drug which has an affinity for protein binding will show less concentration of the free drug in the plasma initially when it is administered for the first time. After repeated administration, an increase in the concentration of unbound drug (free drug) will be there due to the saturation of binding sites. This rise in the concentration levels of unbound drug can lead to toxicity in case of drugs having low therapeutic index. </a:t>
            </a:r>
          </a:p>
          <a:p>
            <a:endParaRPr lang="en-IN" sz="2000" dirty="0" smtClean="0"/>
          </a:p>
          <a:p>
            <a:endParaRPr lang="en-IN" sz="2000" dirty="0" smtClean="0"/>
          </a:p>
          <a:p>
            <a:pPr algn="just"/>
            <a:endParaRPr lang="en-IN"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526"/>
            <a:ext cx="8229600" cy="432048"/>
          </a:xfrm>
        </p:spPr>
        <p:txBody>
          <a:bodyPr>
            <a:noAutofit/>
          </a:bodyPr>
          <a:lstStyle/>
          <a:p>
            <a:r>
              <a:rPr lang="en-IN" sz="2400" b="1" dirty="0" smtClean="0"/>
              <a:t>Binding of drug with blood cells </a:t>
            </a:r>
            <a:endParaRPr lang="en-IN" sz="2400" b="1" dirty="0"/>
          </a:p>
        </p:txBody>
      </p:sp>
      <p:sp>
        <p:nvSpPr>
          <p:cNvPr id="3" name="Content Placeholder 2"/>
          <p:cNvSpPr>
            <a:spLocks noGrp="1"/>
          </p:cNvSpPr>
          <p:nvPr>
            <p:ph idx="1"/>
          </p:nvPr>
        </p:nvSpPr>
        <p:spPr>
          <a:xfrm>
            <a:off x="457200" y="1203598"/>
            <a:ext cx="8229600" cy="3727304"/>
          </a:xfrm>
        </p:spPr>
        <p:txBody>
          <a:bodyPr>
            <a:normAutofit/>
          </a:bodyPr>
          <a:lstStyle/>
          <a:p>
            <a:pPr algn="just">
              <a:buNone/>
            </a:pPr>
            <a:r>
              <a:rPr lang="en-IN" sz="2000" dirty="0" smtClean="0"/>
              <a:t>The drugs mostly bind with RBC. </a:t>
            </a:r>
          </a:p>
          <a:p>
            <a:pPr algn="just"/>
            <a:r>
              <a:rPr lang="en-IN" sz="2000" dirty="0" err="1" smtClean="0"/>
              <a:t>Hemoglobulin</a:t>
            </a:r>
            <a:r>
              <a:rPr lang="en-IN" sz="2000" dirty="0" smtClean="0"/>
              <a:t> binds with drugs like </a:t>
            </a:r>
            <a:r>
              <a:rPr lang="en-IN" sz="2000" dirty="0" err="1" smtClean="0"/>
              <a:t>phenytoin</a:t>
            </a:r>
            <a:r>
              <a:rPr lang="en-IN" sz="2000" dirty="0" smtClean="0"/>
              <a:t>, </a:t>
            </a:r>
            <a:r>
              <a:rPr lang="en-IN" sz="2000" dirty="0" err="1" smtClean="0"/>
              <a:t>phenobarbital</a:t>
            </a:r>
            <a:r>
              <a:rPr lang="en-IN" sz="2000" dirty="0" smtClean="0"/>
              <a:t>. </a:t>
            </a:r>
          </a:p>
          <a:p>
            <a:pPr algn="just"/>
            <a:r>
              <a:rPr lang="en-IN" sz="2000" dirty="0" smtClean="0"/>
              <a:t>Carbonic </a:t>
            </a:r>
            <a:r>
              <a:rPr lang="en-IN" sz="2000" dirty="0" err="1" smtClean="0"/>
              <a:t>anhydrase</a:t>
            </a:r>
            <a:r>
              <a:rPr lang="en-IN" sz="2000" dirty="0" smtClean="0"/>
              <a:t> binds with </a:t>
            </a:r>
            <a:r>
              <a:rPr lang="en-IN" sz="2000" dirty="0" err="1" smtClean="0"/>
              <a:t>acetazolamide</a:t>
            </a:r>
            <a:r>
              <a:rPr lang="en-IN" sz="2000" dirty="0" smtClean="0"/>
              <a:t>. </a:t>
            </a:r>
          </a:p>
          <a:p>
            <a:pPr algn="just"/>
            <a:r>
              <a:rPr lang="en-IN" sz="2000" dirty="0" err="1" smtClean="0"/>
              <a:t>Imipramine</a:t>
            </a:r>
            <a:r>
              <a:rPr lang="en-IN" sz="2000" dirty="0" smtClean="0"/>
              <a:t> binds with the cell membrane of RBC. </a:t>
            </a:r>
          </a:p>
          <a:p>
            <a:endParaRPr lang="en-IN" sz="2000" dirty="0" smtClean="0"/>
          </a:p>
          <a:p>
            <a:pPr algn="just"/>
            <a:endParaRPr lang="en-IN"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526"/>
            <a:ext cx="8229600" cy="432048"/>
          </a:xfrm>
        </p:spPr>
        <p:txBody>
          <a:bodyPr>
            <a:noAutofit/>
          </a:bodyPr>
          <a:lstStyle/>
          <a:p>
            <a:r>
              <a:rPr lang="en-IN" sz="2400" b="1" dirty="0" smtClean="0"/>
              <a:t>Binding of drug component with tissue &amp; extra vascular component </a:t>
            </a:r>
            <a:endParaRPr lang="en-IN" sz="2400" b="1" dirty="0"/>
          </a:p>
        </p:txBody>
      </p:sp>
      <p:sp>
        <p:nvSpPr>
          <p:cNvPr id="3" name="Content Placeholder 2"/>
          <p:cNvSpPr>
            <a:spLocks noGrp="1"/>
          </p:cNvSpPr>
          <p:nvPr>
            <p:ph idx="1"/>
          </p:nvPr>
        </p:nvSpPr>
        <p:spPr>
          <a:xfrm>
            <a:off x="457200" y="1203598"/>
            <a:ext cx="8229600" cy="3727304"/>
          </a:xfrm>
        </p:spPr>
        <p:txBody>
          <a:bodyPr>
            <a:normAutofit lnSpcReduction="10000"/>
          </a:bodyPr>
          <a:lstStyle/>
          <a:p>
            <a:pPr algn="just"/>
            <a:r>
              <a:rPr lang="en-IN" sz="2000" dirty="0" smtClean="0"/>
              <a:t>A drug needs to bind with a particular tissue or receptors. So, that a desired therapeutic response can be observed. </a:t>
            </a:r>
          </a:p>
          <a:p>
            <a:pPr algn="just"/>
            <a:r>
              <a:rPr lang="en-IN" sz="2000" dirty="0" smtClean="0"/>
              <a:t>In some cases, it has been observed that the concentration of the drug at the site of action is more than that found in other body components like blood and interstitial fluid. As the cell membrane are principally </a:t>
            </a:r>
            <a:r>
              <a:rPr lang="en-IN" sz="2000" dirty="0" err="1" smtClean="0"/>
              <a:t>lipoidal</a:t>
            </a:r>
            <a:r>
              <a:rPr lang="en-IN" sz="2000" dirty="0" smtClean="0"/>
              <a:t> in nature. Therefore, they favour easy permeation of lipid soluble drugs because of which accumulation takes place. Receptor binding is observed for water soluble drug. </a:t>
            </a:r>
          </a:p>
          <a:p>
            <a:pPr algn="just"/>
            <a:r>
              <a:rPr lang="en-IN" sz="2000" dirty="0" smtClean="0"/>
              <a:t>In most of the cases, the binding phenomenon is a reversible phenomenon as the bonds of binding are weak in nature. In case where binding is irreversible toxicity issue can arise. A typical example is binding of </a:t>
            </a:r>
            <a:r>
              <a:rPr lang="en-IN" sz="2000" dirty="0" err="1" smtClean="0"/>
              <a:t>paracetamol</a:t>
            </a:r>
            <a:r>
              <a:rPr lang="en-IN" sz="2000" dirty="0" smtClean="0"/>
              <a:t> with liver. </a:t>
            </a:r>
          </a:p>
          <a:p>
            <a:pPr algn="just"/>
            <a:endParaRPr lang="en-IN" sz="2000" dirty="0" smtClean="0"/>
          </a:p>
          <a:p>
            <a:pPr algn="just"/>
            <a:endParaRPr lang="en-IN"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526"/>
            <a:ext cx="8229600" cy="432048"/>
          </a:xfrm>
        </p:spPr>
        <p:txBody>
          <a:bodyPr>
            <a:noAutofit/>
          </a:bodyPr>
          <a:lstStyle/>
          <a:p>
            <a:r>
              <a:rPr lang="en-IN" sz="2400" b="1" dirty="0" smtClean="0"/>
              <a:t>Binding of drug component with tissue &amp; extra vascular component </a:t>
            </a:r>
            <a:endParaRPr lang="en-IN" sz="2400" b="1" dirty="0"/>
          </a:p>
        </p:txBody>
      </p:sp>
      <p:sp>
        <p:nvSpPr>
          <p:cNvPr id="3" name="Content Placeholder 2"/>
          <p:cNvSpPr>
            <a:spLocks noGrp="1"/>
          </p:cNvSpPr>
          <p:nvPr>
            <p:ph idx="1"/>
          </p:nvPr>
        </p:nvSpPr>
        <p:spPr>
          <a:xfrm>
            <a:off x="457200" y="1203598"/>
            <a:ext cx="8229600" cy="3727304"/>
          </a:xfrm>
        </p:spPr>
        <p:txBody>
          <a:bodyPr>
            <a:normAutofit/>
          </a:bodyPr>
          <a:lstStyle/>
          <a:p>
            <a:pPr algn="just"/>
            <a:r>
              <a:rPr lang="en-IN" sz="2000" dirty="0" smtClean="0"/>
              <a:t>A major consequences of binding with tissue is the exclusion of the drug from the blood as the drug is present as a complex. Hence, the concentration of free drug is less as compared to the complex, which leads to the sustained release of free drug. So, the elimination time is also decreased with increase in drug half-life. </a:t>
            </a:r>
          </a:p>
          <a:p>
            <a:pPr algn="just"/>
            <a:r>
              <a:rPr lang="en-IN" sz="2000" dirty="0" smtClean="0"/>
              <a:t>Repeated dosing of this type of drug for longer period of time leads to the increase in concentration at the site of action in the tissue and results in toxicity. </a:t>
            </a:r>
          </a:p>
          <a:p>
            <a:pPr algn="just"/>
            <a:endParaRPr lang="en-IN" sz="2000" dirty="0" smtClean="0"/>
          </a:p>
          <a:p>
            <a:pPr algn="just"/>
            <a:endParaRPr lang="en-IN" sz="2000" dirty="0" smtClean="0"/>
          </a:p>
          <a:p>
            <a:pPr algn="just"/>
            <a:endParaRPr lang="en-IN"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526"/>
            <a:ext cx="8229600" cy="432048"/>
          </a:xfrm>
        </p:spPr>
        <p:txBody>
          <a:bodyPr>
            <a:noAutofit/>
          </a:bodyPr>
          <a:lstStyle/>
          <a:p>
            <a:r>
              <a:rPr lang="en-IN" sz="2400" b="1" dirty="0" smtClean="0"/>
              <a:t>Factors affecting binding of protein and drugs </a:t>
            </a:r>
            <a:endParaRPr lang="en-IN" sz="2400" b="1" dirty="0"/>
          </a:p>
        </p:txBody>
      </p:sp>
      <p:sp>
        <p:nvSpPr>
          <p:cNvPr id="3" name="Content Placeholder 2"/>
          <p:cNvSpPr>
            <a:spLocks noGrp="1"/>
          </p:cNvSpPr>
          <p:nvPr>
            <p:ph idx="1"/>
          </p:nvPr>
        </p:nvSpPr>
        <p:spPr>
          <a:xfrm>
            <a:off x="457200" y="1203598"/>
            <a:ext cx="8229600" cy="3727304"/>
          </a:xfrm>
        </p:spPr>
        <p:txBody>
          <a:bodyPr>
            <a:normAutofit fontScale="85000" lnSpcReduction="10000"/>
          </a:bodyPr>
          <a:lstStyle/>
          <a:p>
            <a:pPr>
              <a:buNone/>
            </a:pPr>
            <a:r>
              <a:rPr lang="en-IN" sz="2000" dirty="0" smtClean="0"/>
              <a:t>1. </a:t>
            </a:r>
            <a:r>
              <a:rPr lang="en-IN" sz="2000" b="1" dirty="0" smtClean="0"/>
              <a:t>Drug related factors </a:t>
            </a:r>
          </a:p>
          <a:p>
            <a:pPr>
              <a:buNone/>
            </a:pPr>
            <a:r>
              <a:rPr lang="en-IN" sz="2000" dirty="0" smtClean="0"/>
              <a:t>	(a) Physiochemical characteristics of the drug </a:t>
            </a:r>
          </a:p>
          <a:p>
            <a:pPr>
              <a:buNone/>
            </a:pPr>
            <a:r>
              <a:rPr lang="en-IN" sz="2000" dirty="0" smtClean="0"/>
              <a:t>	(b) Drug concentration </a:t>
            </a:r>
          </a:p>
          <a:p>
            <a:pPr>
              <a:buNone/>
            </a:pPr>
            <a:r>
              <a:rPr lang="en-IN" sz="2000" dirty="0" smtClean="0"/>
              <a:t>	(c) Site specific binding/ absorption of drug </a:t>
            </a:r>
          </a:p>
          <a:p>
            <a:endParaRPr lang="en-IN" sz="2000" dirty="0" smtClean="0"/>
          </a:p>
          <a:p>
            <a:pPr>
              <a:buNone/>
            </a:pPr>
            <a:r>
              <a:rPr lang="en-IN" sz="2000" dirty="0" smtClean="0"/>
              <a:t>2. </a:t>
            </a:r>
            <a:r>
              <a:rPr lang="en-IN" sz="2000" b="1" dirty="0" smtClean="0"/>
              <a:t>Protein/ tissue related factors </a:t>
            </a:r>
          </a:p>
          <a:p>
            <a:pPr>
              <a:buNone/>
            </a:pPr>
            <a:r>
              <a:rPr lang="en-IN" sz="2000" dirty="0" smtClean="0"/>
              <a:t>	(a) Physiochemical characteristics of the protein or binding agents </a:t>
            </a:r>
          </a:p>
          <a:p>
            <a:pPr>
              <a:buNone/>
            </a:pPr>
            <a:r>
              <a:rPr lang="en-IN" sz="2000" dirty="0" smtClean="0"/>
              <a:t>	(b) Concentration of protein or binding components </a:t>
            </a:r>
          </a:p>
          <a:p>
            <a:pPr>
              <a:buNone/>
            </a:pPr>
            <a:r>
              <a:rPr lang="en-IN" sz="2000" dirty="0" smtClean="0"/>
              <a:t>	(c) Number of binding sites on the binding agents </a:t>
            </a:r>
          </a:p>
          <a:p>
            <a:pPr>
              <a:buNone/>
            </a:pPr>
            <a:endParaRPr lang="en-IN" sz="2000" dirty="0" smtClean="0"/>
          </a:p>
          <a:p>
            <a:pPr>
              <a:buNone/>
            </a:pPr>
            <a:r>
              <a:rPr lang="en-IN" sz="2000" dirty="0" smtClean="0"/>
              <a:t>3. </a:t>
            </a:r>
            <a:r>
              <a:rPr lang="en-IN" sz="2000" b="1" dirty="0" smtClean="0"/>
              <a:t>Drug interactions </a:t>
            </a:r>
          </a:p>
          <a:p>
            <a:pPr>
              <a:buNone/>
            </a:pPr>
            <a:r>
              <a:rPr lang="en-IN" sz="2000" dirty="0" smtClean="0"/>
              <a:t>	(a) Competition between the drugs for binding sites (displacement interaction). </a:t>
            </a:r>
          </a:p>
          <a:p>
            <a:pPr>
              <a:buNone/>
            </a:pPr>
            <a:r>
              <a:rPr lang="en-IN" sz="2000" dirty="0" smtClean="0"/>
              <a:t>	(b) Competition between the drug and normal body constituents </a:t>
            </a:r>
          </a:p>
          <a:p>
            <a:pPr algn="just"/>
            <a:endParaRPr lang="en-IN" sz="2000" dirty="0" smtClean="0"/>
          </a:p>
          <a:p>
            <a:pPr algn="just"/>
            <a:endParaRPr lang="en-IN"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526"/>
            <a:ext cx="8229600" cy="432048"/>
          </a:xfrm>
        </p:spPr>
        <p:txBody>
          <a:bodyPr>
            <a:noAutofit/>
          </a:bodyPr>
          <a:lstStyle/>
          <a:p>
            <a:r>
              <a:rPr lang="en-IN" sz="2400" b="1" dirty="0" smtClean="0"/>
              <a:t>Factors affecting binding of protein and drugs </a:t>
            </a:r>
            <a:endParaRPr lang="en-IN" sz="2400" b="1" dirty="0"/>
          </a:p>
        </p:txBody>
      </p:sp>
      <p:sp>
        <p:nvSpPr>
          <p:cNvPr id="3" name="Content Placeholder 2"/>
          <p:cNvSpPr>
            <a:spLocks noGrp="1"/>
          </p:cNvSpPr>
          <p:nvPr>
            <p:ph idx="1"/>
          </p:nvPr>
        </p:nvSpPr>
        <p:spPr>
          <a:xfrm>
            <a:off x="457200" y="1203598"/>
            <a:ext cx="8229600" cy="3727304"/>
          </a:xfrm>
        </p:spPr>
        <p:txBody>
          <a:bodyPr>
            <a:normAutofit/>
          </a:bodyPr>
          <a:lstStyle/>
          <a:p>
            <a:pPr>
              <a:buNone/>
            </a:pPr>
            <a:r>
              <a:rPr lang="en-IN" sz="2000" dirty="0" smtClean="0"/>
              <a:t>4. </a:t>
            </a:r>
            <a:r>
              <a:rPr lang="en-IN" sz="2000" b="1" dirty="0" smtClean="0"/>
              <a:t>Patient- related factors </a:t>
            </a:r>
          </a:p>
          <a:p>
            <a:pPr>
              <a:buNone/>
            </a:pPr>
            <a:r>
              <a:rPr lang="en-IN" sz="2000" dirty="0" smtClean="0"/>
              <a:t>	(a) Age </a:t>
            </a:r>
          </a:p>
          <a:p>
            <a:pPr>
              <a:buNone/>
            </a:pPr>
            <a:r>
              <a:rPr lang="en-IN" sz="2000" dirty="0" smtClean="0"/>
              <a:t>	(b) Intersubject variation </a:t>
            </a:r>
          </a:p>
          <a:p>
            <a:pPr>
              <a:buNone/>
            </a:pPr>
            <a:r>
              <a:rPr lang="en-IN" sz="2000" dirty="0" smtClean="0"/>
              <a:t>	(c) Disease states </a:t>
            </a:r>
          </a:p>
          <a:p>
            <a:pPr>
              <a:buNone/>
            </a:pPr>
            <a:endParaRPr lang="en-IN" sz="2000" dirty="0" smtClean="0"/>
          </a:p>
          <a:p>
            <a:pPr algn="just"/>
            <a:endParaRPr lang="en-IN"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3518"/>
            <a:ext cx="8229600" cy="504056"/>
          </a:xfrm>
        </p:spPr>
        <p:txBody>
          <a:bodyPr>
            <a:normAutofit fontScale="90000"/>
          </a:bodyPr>
          <a:lstStyle/>
          <a:p>
            <a:r>
              <a:rPr lang="en-IN" dirty="0" smtClean="0"/>
              <a:t>Contd...</a:t>
            </a:r>
            <a:endParaRPr lang="en-IN" dirty="0"/>
          </a:p>
        </p:txBody>
      </p:sp>
      <p:sp>
        <p:nvSpPr>
          <p:cNvPr id="3" name="Content Placeholder 2"/>
          <p:cNvSpPr>
            <a:spLocks noGrp="1"/>
          </p:cNvSpPr>
          <p:nvPr>
            <p:ph idx="1"/>
          </p:nvPr>
        </p:nvSpPr>
        <p:spPr>
          <a:xfrm>
            <a:off x="457200" y="1203598"/>
            <a:ext cx="8229600" cy="3727304"/>
          </a:xfrm>
        </p:spPr>
        <p:txBody>
          <a:bodyPr>
            <a:normAutofit/>
          </a:bodyPr>
          <a:lstStyle/>
          <a:p>
            <a:r>
              <a:rPr lang="en-IN" sz="2400" dirty="0" smtClean="0"/>
              <a:t>The extent and pattern of distribution of a drug depends on its:</a:t>
            </a:r>
          </a:p>
          <a:p>
            <a:pPr>
              <a:buNone/>
            </a:pPr>
            <a:r>
              <a:rPr lang="en-IN" sz="2400" dirty="0" smtClean="0"/>
              <a:t>    • lipid solubility</a:t>
            </a:r>
          </a:p>
          <a:p>
            <a:pPr>
              <a:buNone/>
            </a:pPr>
            <a:r>
              <a:rPr lang="en-IN" sz="2400" dirty="0" smtClean="0"/>
              <a:t>	• ionization at physiological pH</a:t>
            </a:r>
          </a:p>
          <a:p>
            <a:pPr>
              <a:buNone/>
            </a:pPr>
            <a:r>
              <a:rPr lang="en-IN" sz="2400" dirty="0" smtClean="0"/>
              <a:t>	• extent of binding to plasma and tissue proteins</a:t>
            </a:r>
          </a:p>
          <a:p>
            <a:pPr>
              <a:buNone/>
            </a:pPr>
            <a:r>
              <a:rPr lang="en-IN" sz="2400" dirty="0" smtClean="0"/>
              <a:t>	• presence of tissue-specific transporters</a:t>
            </a:r>
          </a:p>
          <a:p>
            <a:pPr>
              <a:buNone/>
            </a:pPr>
            <a:r>
              <a:rPr lang="en-IN" sz="2400" dirty="0" smtClean="0"/>
              <a:t>	• differences in regional blood flow.</a:t>
            </a:r>
            <a:endParaRPr lang="en-IN"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526"/>
            <a:ext cx="8229600" cy="432048"/>
          </a:xfrm>
        </p:spPr>
        <p:txBody>
          <a:bodyPr>
            <a:noAutofit/>
          </a:bodyPr>
          <a:lstStyle/>
          <a:p>
            <a:r>
              <a:rPr lang="en-IN" sz="2400" b="1" dirty="0" smtClean="0"/>
              <a:t>Miscellaneous factors affecting drug distribution </a:t>
            </a:r>
            <a:endParaRPr lang="en-IN" sz="2400" b="1" dirty="0"/>
          </a:p>
        </p:txBody>
      </p:sp>
      <p:sp>
        <p:nvSpPr>
          <p:cNvPr id="3" name="Content Placeholder 2"/>
          <p:cNvSpPr>
            <a:spLocks noGrp="1"/>
          </p:cNvSpPr>
          <p:nvPr>
            <p:ph idx="1"/>
          </p:nvPr>
        </p:nvSpPr>
        <p:spPr>
          <a:xfrm>
            <a:off x="457200" y="1203598"/>
            <a:ext cx="8229600" cy="3727304"/>
          </a:xfrm>
        </p:spPr>
        <p:txBody>
          <a:bodyPr>
            <a:normAutofit lnSpcReduction="10000"/>
          </a:bodyPr>
          <a:lstStyle/>
          <a:p>
            <a:pPr algn="just"/>
            <a:r>
              <a:rPr lang="en-IN" sz="2000" b="1" dirty="0" smtClean="0"/>
              <a:t>Age</a:t>
            </a:r>
            <a:r>
              <a:rPr lang="en-IN" sz="2000" dirty="0" smtClean="0"/>
              <a:t>- </a:t>
            </a:r>
          </a:p>
          <a:p>
            <a:pPr marL="566928" indent="-457200" algn="just">
              <a:buFont typeface="Wingdings" pitchFamily="2" charset="2"/>
              <a:buChar char="Ø"/>
            </a:pPr>
            <a:r>
              <a:rPr lang="en-IN" sz="2000" dirty="0" smtClean="0"/>
              <a:t>Distribution of a drug gets changes with respect to age. The infants have more total body water than adult. So, the volume of distribution is more in infants than that in adults. Therefore, the doses same as adult doses cannot be given to the infants. Thus, lesser doses are given to a child as compared to an adult. </a:t>
            </a:r>
          </a:p>
          <a:p>
            <a:pPr marL="566928" indent="-457200" algn="just">
              <a:buFont typeface="Wingdings" pitchFamily="2" charset="2"/>
              <a:buChar char="Ø"/>
            </a:pPr>
            <a:r>
              <a:rPr lang="en-IN" sz="2000" dirty="0" smtClean="0"/>
              <a:t>Infants also have more fat content so fat soluble drug accumulates and causes adverse effect. The BBB is poorly developed in the child so the drug can easily penetrate it and cause adverse effect in the brain. </a:t>
            </a:r>
          </a:p>
          <a:p>
            <a:pPr marL="566928" indent="-457200" algn="just">
              <a:buFont typeface="Wingdings" pitchFamily="2" charset="2"/>
              <a:buChar char="Ø"/>
            </a:pPr>
            <a:r>
              <a:rPr lang="en-IN" sz="2000" dirty="0" smtClean="0"/>
              <a:t>Also low albumin level in child leads to more free drug concentration. </a:t>
            </a:r>
            <a:endParaRPr lang="en-IN"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526"/>
            <a:ext cx="8229600" cy="432048"/>
          </a:xfrm>
        </p:spPr>
        <p:txBody>
          <a:bodyPr>
            <a:noAutofit/>
          </a:bodyPr>
          <a:lstStyle/>
          <a:p>
            <a:r>
              <a:rPr lang="en-IN" sz="2400" b="1" dirty="0" smtClean="0"/>
              <a:t>Miscellaneous factors affecting drug distribution </a:t>
            </a:r>
            <a:endParaRPr lang="en-IN" sz="2400" b="1" dirty="0"/>
          </a:p>
        </p:txBody>
      </p:sp>
      <p:sp>
        <p:nvSpPr>
          <p:cNvPr id="3" name="Content Placeholder 2"/>
          <p:cNvSpPr>
            <a:spLocks noGrp="1"/>
          </p:cNvSpPr>
          <p:nvPr>
            <p:ph idx="1"/>
          </p:nvPr>
        </p:nvSpPr>
        <p:spPr>
          <a:xfrm>
            <a:off x="457200" y="1203598"/>
            <a:ext cx="8229600" cy="3727304"/>
          </a:xfrm>
        </p:spPr>
        <p:txBody>
          <a:bodyPr>
            <a:normAutofit/>
          </a:bodyPr>
          <a:lstStyle/>
          <a:p>
            <a:pPr marL="566928" indent="-457200" algn="just">
              <a:buFont typeface="Wingdings" pitchFamily="2" charset="2"/>
              <a:buChar char="Ø"/>
            </a:pPr>
            <a:r>
              <a:rPr lang="en-IN" sz="2000" dirty="0" smtClean="0"/>
              <a:t>In older patients a change occurs in the various parameters of the body like plasma protein concentration, body fat, intracellular fluid content, reduced muscle and tissue mass, reduced blood flow to tissues and organs. All these changes can affect the distribution of drug subsequently affecting the absorption of drugs. It has also been found that as a person ages the barrier separating the blood and the brain i.e. the blood brain barrier becomes less intact resulting in increased distribution of the drug into the brain which can result in adverse effects if there is an increase in the concentration. </a:t>
            </a:r>
            <a:endParaRPr lang="en-IN"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526"/>
            <a:ext cx="8229600" cy="432048"/>
          </a:xfrm>
        </p:spPr>
        <p:txBody>
          <a:bodyPr>
            <a:noAutofit/>
          </a:bodyPr>
          <a:lstStyle/>
          <a:p>
            <a:r>
              <a:rPr lang="en-IN" sz="2400" b="1" dirty="0" smtClean="0"/>
              <a:t>Miscellaneous factors affecting drug distribution </a:t>
            </a:r>
            <a:endParaRPr lang="en-IN" sz="2400" b="1" dirty="0"/>
          </a:p>
        </p:txBody>
      </p:sp>
      <p:sp>
        <p:nvSpPr>
          <p:cNvPr id="3" name="Content Placeholder 2"/>
          <p:cNvSpPr>
            <a:spLocks noGrp="1"/>
          </p:cNvSpPr>
          <p:nvPr>
            <p:ph idx="1"/>
          </p:nvPr>
        </p:nvSpPr>
        <p:spPr>
          <a:xfrm>
            <a:off x="457200" y="1203598"/>
            <a:ext cx="8229600" cy="3727304"/>
          </a:xfrm>
        </p:spPr>
        <p:txBody>
          <a:bodyPr>
            <a:normAutofit/>
          </a:bodyPr>
          <a:lstStyle/>
          <a:p>
            <a:pPr marL="566928" indent="-457200" algn="just"/>
            <a:r>
              <a:rPr lang="en-IN" sz="2000" b="1" dirty="0" smtClean="0"/>
              <a:t>Pregnancy-</a:t>
            </a:r>
            <a:r>
              <a:rPr lang="en-IN" sz="2000" dirty="0" smtClean="0"/>
              <a:t> </a:t>
            </a:r>
          </a:p>
          <a:p>
            <a:pPr marL="566928" indent="-457200" algn="just">
              <a:buFont typeface="Wingdings" pitchFamily="2" charset="2"/>
              <a:buChar char="Ø"/>
            </a:pPr>
            <a:r>
              <a:rPr lang="en-IN" sz="2000" dirty="0" smtClean="0"/>
              <a:t>During pregnancy, the growth of placenta and foetus occurs. In this state a change occurs in the various parameters of the body like body weight, blood flow, concentration of plasma proteins, cellular fluid content etc. It has been found that there is an increase in the extracellular volume and total body water which results in increased volume of distribution for hydrophilic drugs. This can result in reducing the plasma concentration levels of such drugs. During this period there is also an increase in the body fat which results in increasing the volume of distribution for </a:t>
            </a:r>
            <a:r>
              <a:rPr lang="en-IN" sz="2000" dirty="0" err="1" smtClean="0"/>
              <a:t>lipophilic</a:t>
            </a:r>
            <a:r>
              <a:rPr lang="en-IN" sz="2000" dirty="0" smtClean="0"/>
              <a:t> drugs. </a:t>
            </a:r>
            <a:endParaRPr lang="en-IN"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526"/>
            <a:ext cx="8229600" cy="432048"/>
          </a:xfrm>
        </p:spPr>
        <p:txBody>
          <a:bodyPr>
            <a:noAutofit/>
          </a:bodyPr>
          <a:lstStyle/>
          <a:p>
            <a:r>
              <a:rPr lang="en-IN" sz="2400" b="1" dirty="0" smtClean="0"/>
              <a:t>Miscellaneous factors affecting drug distribution </a:t>
            </a:r>
            <a:endParaRPr lang="en-IN" sz="2400" b="1" dirty="0"/>
          </a:p>
        </p:txBody>
      </p:sp>
      <p:sp>
        <p:nvSpPr>
          <p:cNvPr id="3" name="Content Placeholder 2"/>
          <p:cNvSpPr>
            <a:spLocks noGrp="1"/>
          </p:cNvSpPr>
          <p:nvPr>
            <p:ph idx="1"/>
          </p:nvPr>
        </p:nvSpPr>
        <p:spPr>
          <a:xfrm>
            <a:off x="457200" y="1203598"/>
            <a:ext cx="8229600" cy="3727304"/>
          </a:xfrm>
        </p:spPr>
        <p:txBody>
          <a:bodyPr>
            <a:normAutofit/>
          </a:bodyPr>
          <a:lstStyle/>
          <a:p>
            <a:pPr marL="566928" indent="-457200" algn="just"/>
            <a:r>
              <a:rPr lang="en-IN" sz="2000" b="1" dirty="0" smtClean="0"/>
              <a:t>Pregnancy-</a:t>
            </a:r>
            <a:r>
              <a:rPr lang="en-IN" sz="2000" dirty="0" smtClean="0"/>
              <a:t> </a:t>
            </a:r>
          </a:p>
          <a:p>
            <a:pPr marL="566928" indent="-457200" algn="just">
              <a:buFont typeface="Wingdings" pitchFamily="2" charset="2"/>
              <a:buChar char="Ø"/>
            </a:pPr>
            <a:r>
              <a:rPr lang="en-IN" sz="2000" dirty="0" smtClean="0"/>
              <a:t>An alteration in the concentration levels of plasma protein is also observed in case of pregnancy. A decrease in the concentration of albumin is seen as a result of which the concentration of free drug increases resulting in more distribution to the tissues. </a:t>
            </a:r>
            <a:endParaRPr lang="en-IN"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526"/>
            <a:ext cx="8229600" cy="432048"/>
          </a:xfrm>
        </p:spPr>
        <p:txBody>
          <a:bodyPr>
            <a:noAutofit/>
          </a:bodyPr>
          <a:lstStyle/>
          <a:p>
            <a:r>
              <a:rPr lang="en-IN" sz="2400" b="1" dirty="0" smtClean="0"/>
              <a:t>Miscellaneous factors affecting drug distribution </a:t>
            </a:r>
            <a:endParaRPr lang="en-IN" sz="2400" b="1" dirty="0"/>
          </a:p>
        </p:txBody>
      </p:sp>
      <p:sp>
        <p:nvSpPr>
          <p:cNvPr id="3" name="Content Placeholder 2"/>
          <p:cNvSpPr>
            <a:spLocks noGrp="1"/>
          </p:cNvSpPr>
          <p:nvPr>
            <p:ph idx="1"/>
          </p:nvPr>
        </p:nvSpPr>
        <p:spPr>
          <a:xfrm>
            <a:off x="457200" y="1203598"/>
            <a:ext cx="8229600" cy="3727304"/>
          </a:xfrm>
        </p:spPr>
        <p:txBody>
          <a:bodyPr>
            <a:normAutofit/>
          </a:bodyPr>
          <a:lstStyle/>
          <a:p>
            <a:pPr marL="566928" indent="-457200" algn="just"/>
            <a:r>
              <a:rPr lang="en-IN" sz="2000" b="1" dirty="0" smtClean="0"/>
              <a:t>Obesity- </a:t>
            </a:r>
            <a:r>
              <a:rPr lang="en-IN" sz="2000" dirty="0" smtClean="0"/>
              <a:t> </a:t>
            </a:r>
          </a:p>
          <a:p>
            <a:pPr marL="566928" indent="-457200" algn="just">
              <a:buFont typeface="Wingdings" pitchFamily="2" charset="2"/>
              <a:buChar char="Ø"/>
            </a:pPr>
            <a:r>
              <a:rPr lang="en-IN" sz="2000" dirty="0" smtClean="0"/>
              <a:t>The body weight of an individual may also affect the drug distribution. </a:t>
            </a:r>
          </a:p>
          <a:p>
            <a:pPr marL="566928" indent="-457200" algn="just">
              <a:buFont typeface="Wingdings" pitchFamily="2" charset="2"/>
              <a:buChar char="Ø"/>
            </a:pPr>
            <a:r>
              <a:rPr lang="en-IN" sz="2000" dirty="0" smtClean="0"/>
              <a:t>Different body weight alters the various constituents of the body like fat content and percentage of lean tissue and water content. An obese individual will have a high content of fat, low content of lean tissue and water. The opposite will hold true for a thin person. </a:t>
            </a:r>
          </a:p>
          <a:p>
            <a:pPr marL="566928" indent="-457200" algn="just">
              <a:buFont typeface="Wingdings" pitchFamily="2" charset="2"/>
              <a:buChar char="Ø"/>
            </a:pPr>
            <a:r>
              <a:rPr lang="en-IN" sz="2000" dirty="0" smtClean="0"/>
              <a:t>Obese people have a high fat content and therefore they may be able to store more amount of </a:t>
            </a:r>
            <a:r>
              <a:rPr lang="en-IN" sz="2000" dirty="0" err="1" smtClean="0"/>
              <a:t>lipophilic</a:t>
            </a:r>
            <a:r>
              <a:rPr lang="en-IN" sz="2000" dirty="0" smtClean="0"/>
              <a:t> drugs as compared to a relatively thin person.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526"/>
            <a:ext cx="8229600" cy="432048"/>
          </a:xfrm>
        </p:spPr>
        <p:txBody>
          <a:bodyPr>
            <a:noAutofit/>
          </a:bodyPr>
          <a:lstStyle/>
          <a:p>
            <a:r>
              <a:rPr lang="en-IN" sz="2400" b="1" dirty="0" smtClean="0"/>
              <a:t>Miscellaneous factors affecting drug distribution </a:t>
            </a:r>
            <a:endParaRPr lang="en-IN" sz="2400" b="1" dirty="0"/>
          </a:p>
        </p:txBody>
      </p:sp>
      <p:sp>
        <p:nvSpPr>
          <p:cNvPr id="3" name="Content Placeholder 2"/>
          <p:cNvSpPr>
            <a:spLocks noGrp="1"/>
          </p:cNvSpPr>
          <p:nvPr>
            <p:ph idx="1"/>
          </p:nvPr>
        </p:nvSpPr>
        <p:spPr>
          <a:xfrm>
            <a:off x="457200" y="1203598"/>
            <a:ext cx="8229600" cy="3727304"/>
          </a:xfrm>
        </p:spPr>
        <p:txBody>
          <a:bodyPr>
            <a:normAutofit fontScale="92500"/>
          </a:bodyPr>
          <a:lstStyle/>
          <a:p>
            <a:pPr marL="566928" indent="-457200" algn="just"/>
            <a:r>
              <a:rPr lang="en-IN" sz="2000" b="1" dirty="0" smtClean="0"/>
              <a:t>Disease States -  </a:t>
            </a:r>
            <a:r>
              <a:rPr lang="en-IN" sz="2000" dirty="0" smtClean="0"/>
              <a:t> </a:t>
            </a:r>
          </a:p>
          <a:p>
            <a:pPr marL="566928" indent="-457200" algn="just">
              <a:buFont typeface="Wingdings" pitchFamily="2" charset="2"/>
              <a:buChar char="Ø"/>
            </a:pPr>
            <a:r>
              <a:rPr lang="en-IN" sz="2000" dirty="0" smtClean="0"/>
              <a:t>A diseased state results in alteration of blood volume, plasma proteins, </a:t>
            </a:r>
            <a:r>
              <a:rPr lang="en-IN" sz="2000" dirty="0" err="1" smtClean="0"/>
              <a:t>pH.</a:t>
            </a:r>
            <a:r>
              <a:rPr lang="en-IN" sz="2000" dirty="0" smtClean="0"/>
              <a:t> Like in case of cardiac failure a change occurs in the apparent volume of distribution. It gets reduced due to low tissue perfusion and altered partition between blood and tissue components. Administration of normal dose can therefore result in increased plasma concentration of the drug resulting in toxicity. </a:t>
            </a:r>
          </a:p>
          <a:p>
            <a:pPr marL="566928" indent="-457200" algn="just">
              <a:buFont typeface="Wingdings" pitchFamily="2" charset="2"/>
              <a:buChar char="Ø"/>
            </a:pPr>
            <a:r>
              <a:rPr lang="en-IN" sz="2000" dirty="0" smtClean="0"/>
              <a:t>In case of renal problems there is an increased level of acidic substances in the body as a result of which there may be an altered affinity for protein binding in the body. The increased concentration of acidic substances may displace the bound drug from the protein resulting in their increased concentration in the body.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526"/>
            <a:ext cx="8229600" cy="432048"/>
          </a:xfrm>
        </p:spPr>
        <p:txBody>
          <a:bodyPr>
            <a:noAutofit/>
          </a:bodyPr>
          <a:lstStyle/>
          <a:p>
            <a:r>
              <a:rPr lang="en-IN" sz="2400" b="1" dirty="0" smtClean="0"/>
              <a:t>VOLUME OF DISTRIBUTION</a:t>
            </a:r>
            <a:endParaRPr lang="en-IN" sz="2400" b="1" dirty="0"/>
          </a:p>
        </p:txBody>
      </p:sp>
      <p:sp>
        <p:nvSpPr>
          <p:cNvPr id="3" name="Content Placeholder 2"/>
          <p:cNvSpPr>
            <a:spLocks noGrp="1"/>
          </p:cNvSpPr>
          <p:nvPr>
            <p:ph idx="1"/>
          </p:nvPr>
        </p:nvSpPr>
        <p:spPr>
          <a:xfrm>
            <a:off x="457200" y="1203598"/>
            <a:ext cx="8229600" cy="3727304"/>
          </a:xfrm>
        </p:spPr>
        <p:txBody>
          <a:bodyPr>
            <a:normAutofit/>
          </a:bodyPr>
          <a:lstStyle/>
          <a:p>
            <a:pPr algn="just"/>
            <a:r>
              <a:rPr lang="en-IN" sz="2000" dirty="0" smtClean="0"/>
              <a:t>Presuming that the body behaves as a single homogeneous compartment with volume V into which the drug gets immediately and uniformly distributed</a:t>
            </a:r>
          </a:p>
          <a:p>
            <a:pPr algn="just">
              <a:buNone/>
            </a:pPr>
            <a:endParaRPr lang="en-IN" sz="2000" dirty="0" smtClean="0"/>
          </a:p>
        </p:txBody>
      </p:sp>
      <p:pic>
        <p:nvPicPr>
          <p:cNvPr id="4" name="Picture 3" descr="xx3CSVL.jpg.crdownload"/>
          <p:cNvPicPr>
            <a:picLocks noChangeAspect="1"/>
          </p:cNvPicPr>
          <p:nvPr/>
        </p:nvPicPr>
        <p:blipFill>
          <a:blip r:embed="rId2" cstate="print"/>
          <a:srcRect l="2845" t="2845" r="2845" b="23593"/>
          <a:stretch>
            <a:fillRect/>
          </a:stretch>
        </p:blipFill>
        <p:spPr>
          <a:xfrm>
            <a:off x="3923928" y="2139702"/>
            <a:ext cx="3600400" cy="2808312"/>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526"/>
            <a:ext cx="8229600" cy="432048"/>
          </a:xfrm>
        </p:spPr>
        <p:txBody>
          <a:bodyPr>
            <a:noAutofit/>
          </a:bodyPr>
          <a:lstStyle/>
          <a:p>
            <a:r>
              <a:rPr lang="en-IN" sz="2400" b="1" dirty="0" smtClean="0"/>
              <a:t>VOLUME OF DISTRIBUTION</a:t>
            </a:r>
            <a:endParaRPr lang="en-IN" sz="2400" b="1" dirty="0"/>
          </a:p>
        </p:txBody>
      </p:sp>
      <p:sp>
        <p:nvSpPr>
          <p:cNvPr id="3" name="Content Placeholder 2"/>
          <p:cNvSpPr>
            <a:spLocks noGrp="1"/>
          </p:cNvSpPr>
          <p:nvPr>
            <p:ph idx="1"/>
          </p:nvPr>
        </p:nvSpPr>
        <p:spPr>
          <a:xfrm>
            <a:off x="457200" y="1203598"/>
            <a:ext cx="8229600" cy="3727304"/>
          </a:xfrm>
        </p:spPr>
        <p:txBody>
          <a:bodyPr>
            <a:normAutofit/>
          </a:bodyPr>
          <a:lstStyle/>
          <a:p>
            <a:pPr algn="just"/>
            <a:r>
              <a:rPr lang="en-IN" sz="2000" dirty="0" smtClean="0"/>
              <a:t>Volume of distribution (</a:t>
            </a:r>
            <a:r>
              <a:rPr lang="en-IN" sz="2000" dirty="0" err="1" smtClean="0"/>
              <a:t>V</a:t>
            </a:r>
            <a:r>
              <a:rPr lang="en-IN" sz="1400" dirty="0" err="1" smtClean="0"/>
              <a:t>d</a:t>
            </a:r>
            <a:r>
              <a:rPr lang="en-IN" sz="2000" dirty="0" smtClean="0"/>
              <a:t>), represents the apparent volume into which the drug is distributed to provide the same concentration as it currently is in blood plasma. </a:t>
            </a:r>
            <a:endParaRPr lang="en-IN" sz="2000" dirty="0" smtClean="0"/>
          </a:p>
          <a:p>
            <a:pPr algn="just"/>
            <a:r>
              <a:rPr lang="en-IN" sz="2000" dirty="0" smtClean="0"/>
              <a:t>It </a:t>
            </a:r>
            <a:r>
              <a:rPr lang="en-IN" sz="2000" dirty="0" smtClean="0"/>
              <a:t>is calculated by the amount of the drug in the body divided by the plasma </a:t>
            </a:r>
            <a:r>
              <a:rPr lang="en-IN" sz="2000" dirty="0" smtClean="0"/>
              <a:t>concentration. </a:t>
            </a:r>
          </a:p>
          <a:p>
            <a:pPr algn="just"/>
            <a:r>
              <a:rPr lang="en-IN" sz="2000" dirty="0" smtClean="0"/>
              <a:t>In pharmacology, the volume of distribution (V</a:t>
            </a:r>
            <a:r>
              <a:rPr lang="en-IN" sz="2000" baseline="-25000" dirty="0" smtClean="0"/>
              <a:t>D</a:t>
            </a:r>
            <a:r>
              <a:rPr lang="en-IN" sz="2000" dirty="0" smtClean="0"/>
              <a:t>, also known as apparent volume of distribution, literally, volume of </a:t>
            </a:r>
            <a:r>
              <a:rPr lang="en-IN" sz="2000" dirty="0" smtClean="0"/>
              <a:t>dilution) </a:t>
            </a:r>
            <a:r>
              <a:rPr lang="en-IN" sz="2000" dirty="0" smtClean="0"/>
              <a:t>is the theoretical volume that would be necessary to contain the total amount of an administered drug at the same concentration that it is observed in the blood </a:t>
            </a:r>
            <a:r>
              <a:rPr lang="en-IN" sz="2000" dirty="0" smtClean="0"/>
              <a:t>plasma.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526"/>
            <a:ext cx="8229600" cy="432048"/>
          </a:xfrm>
        </p:spPr>
        <p:txBody>
          <a:bodyPr>
            <a:noAutofit/>
          </a:bodyPr>
          <a:lstStyle/>
          <a:p>
            <a:r>
              <a:rPr lang="en-IN" sz="2400" b="1" dirty="0" smtClean="0"/>
              <a:t>REDISTRIBUTION</a:t>
            </a:r>
            <a:endParaRPr lang="en-IN" sz="2400" b="1" dirty="0"/>
          </a:p>
        </p:txBody>
      </p:sp>
      <p:sp>
        <p:nvSpPr>
          <p:cNvPr id="3" name="Content Placeholder 2"/>
          <p:cNvSpPr>
            <a:spLocks noGrp="1"/>
          </p:cNvSpPr>
          <p:nvPr>
            <p:ph idx="1"/>
          </p:nvPr>
        </p:nvSpPr>
        <p:spPr>
          <a:xfrm>
            <a:off x="457200" y="1203598"/>
            <a:ext cx="8229600" cy="3727304"/>
          </a:xfrm>
        </p:spPr>
        <p:txBody>
          <a:bodyPr>
            <a:normAutofit fontScale="92500"/>
          </a:bodyPr>
          <a:lstStyle/>
          <a:p>
            <a:pPr algn="just"/>
            <a:r>
              <a:rPr lang="en-IN" sz="2000" dirty="0" smtClean="0"/>
              <a:t>Highly lipid-soluble drugs </a:t>
            </a:r>
            <a:r>
              <a:rPr lang="en-IN" sz="2000" dirty="0" smtClean="0"/>
              <a:t>get initially </a:t>
            </a:r>
            <a:r>
              <a:rPr lang="en-IN" sz="2000" dirty="0" smtClean="0"/>
              <a:t>distributed to organs with high blood </a:t>
            </a:r>
            <a:r>
              <a:rPr lang="en-IN" sz="2000" dirty="0" smtClean="0"/>
              <a:t>flow, i.e</a:t>
            </a:r>
            <a:r>
              <a:rPr lang="en-IN" sz="2000" dirty="0" smtClean="0"/>
              <a:t>. brain, heart, kidney, etc. Later, less </a:t>
            </a:r>
            <a:r>
              <a:rPr lang="en-IN" sz="2000" dirty="0" smtClean="0"/>
              <a:t>vascular but </a:t>
            </a:r>
            <a:r>
              <a:rPr lang="en-IN" sz="2000" dirty="0" smtClean="0"/>
              <a:t>more bulky tissues (muscle, fat) take up </a:t>
            </a:r>
            <a:r>
              <a:rPr lang="en-IN" sz="2000" dirty="0" smtClean="0"/>
              <a:t>the drug—plasma </a:t>
            </a:r>
            <a:r>
              <a:rPr lang="en-IN" sz="2000" dirty="0" smtClean="0"/>
              <a:t>concentration falls and the </a:t>
            </a:r>
            <a:r>
              <a:rPr lang="en-IN" sz="2000" dirty="0" smtClean="0"/>
              <a:t>drug is </a:t>
            </a:r>
            <a:r>
              <a:rPr lang="en-IN" sz="2000" dirty="0" smtClean="0"/>
              <a:t>withdrawn from the highly </a:t>
            </a:r>
            <a:r>
              <a:rPr lang="en-IN" sz="2000" dirty="0" err="1" smtClean="0"/>
              <a:t>perfused</a:t>
            </a:r>
            <a:r>
              <a:rPr lang="en-IN" sz="2000" dirty="0" smtClean="0"/>
              <a:t> sites. </a:t>
            </a:r>
            <a:endParaRPr lang="en-IN" sz="2000" dirty="0" smtClean="0"/>
          </a:p>
          <a:p>
            <a:pPr algn="just"/>
            <a:r>
              <a:rPr lang="en-IN" sz="2000" dirty="0" smtClean="0"/>
              <a:t>If the </a:t>
            </a:r>
            <a:r>
              <a:rPr lang="en-IN" sz="2000" dirty="0" smtClean="0"/>
              <a:t>site of action of the drug was in one of </a:t>
            </a:r>
            <a:r>
              <a:rPr lang="en-IN" sz="2000" dirty="0" smtClean="0"/>
              <a:t>the highly </a:t>
            </a:r>
            <a:r>
              <a:rPr lang="en-IN" sz="2000" dirty="0" err="1" smtClean="0"/>
              <a:t>perfused</a:t>
            </a:r>
            <a:r>
              <a:rPr lang="en-IN" sz="2000" dirty="0" smtClean="0"/>
              <a:t> organs, redistribution results </a:t>
            </a:r>
            <a:r>
              <a:rPr lang="en-IN" sz="2000" dirty="0" smtClean="0"/>
              <a:t>in termination </a:t>
            </a:r>
            <a:r>
              <a:rPr lang="en-IN" sz="2000" dirty="0" smtClean="0"/>
              <a:t>of drug action</a:t>
            </a:r>
            <a:r>
              <a:rPr lang="en-IN" sz="2000" dirty="0" smtClean="0"/>
              <a:t>.</a:t>
            </a:r>
          </a:p>
          <a:p>
            <a:pPr algn="just"/>
            <a:r>
              <a:rPr lang="en-IN" sz="2000" dirty="0" smtClean="0"/>
              <a:t>Greater the </a:t>
            </a:r>
            <a:r>
              <a:rPr lang="en-IN" sz="2000" dirty="0" smtClean="0"/>
              <a:t>lipid solubility </a:t>
            </a:r>
            <a:r>
              <a:rPr lang="en-IN" sz="2000" dirty="0" smtClean="0"/>
              <a:t>of the drug, faster is its redistribution</a:t>
            </a:r>
            <a:r>
              <a:rPr lang="en-IN" sz="2000" dirty="0" smtClean="0"/>
              <a:t>.</a:t>
            </a:r>
          </a:p>
          <a:p>
            <a:pPr algn="just"/>
            <a:r>
              <a:rPr lang="en-IN" sz="2000" dirty="0" smtClean="0"/>
              <a:t>Anaesthetic action of </a:t>
            </a:r>
            <a:r>
              <a:rPr lang="en-IN" sz="2000" dirty="0" err="1" smtClean="0"/>
              <a:t>thiopentone</a:t>
            </a:r>
            <a:r>
              <a:rPr lang="en-IN" sz="2000" dirty="0" smtClean="0"/>
              <a:t> </a:t>
            </a:r>
            <a:r>
              <a:rPr lang="en-IN" sz="2000" dirty="0" smtClean="0"/>
              <a:t>sodium injected </a:t>
            </a:r>
            <a:r>
              <a:rPr lang="en-IN" sz="2000" dirty="0" err="1" smtClean="0"/>
              <a:t>i.v</a:t>
            </a:r>
            <a:r>
              <a:rPr lang="en-IN" sz="2000" dirty="0" smtClean="0"/>
              <a:t>. is terminated in few minutes due </a:t>
            </a:r>
            <a:r>
              <a:rPr lang="en-IN" sz="2000" dirty="0" smtClean="0"/>
              <a:t>to redistribution</a:t>
            </a:r>
            <a:r>
              <a:rPr lang="en-IN" sz="2000" dirty="0" smtClean="0"/>
              <a:t>. </a:t>
            </a:r>
            <a:endParaRPr lang="en-IN" sz="2000" dirty="0" smtClean="0"/>
          </a:p>
          <a:p>
            <a:pPr algn="just"/>
            <a:r>
              <a:rPr lang="en-IN" sz="2000" dirty="0" smtClean="0"/>
              <a:t>A </a:t>
            </a:r>
            <a:r>
              <a:rPr lang="en-IN" sz="2000" dirty="0" smtClean="0"/>
              <a:t>relatively short hypnotic </a:t>
            </a:r>
            <a:r>
              <a:rPr lang="en-IN" sz="2000" dirty="0" smtClean="0"/>
              <a:t>action lasting </a:t>
            </a:r>
            <a:r>
              <a:rPr lang="en-IN" sz="2000" dirty="0" smtClean="0"/>
              <a:t>6–8 hours is exerted by oral </a:t>
            </a:r>
            <a:r>
              <a:rPr lang="en-IN" sz="2000" dirty="0" smtClean="0"/>
              <a:t>diazepam or </a:t>
            </a:r>
            <a:r>
              <a:rPr lang="en-IN" sz="2000" dirty="0" err="1" smtClean="0"/>
              <a:t>nitrazepam</a:t>
            </a:r>
            <a:r>
              <a:rPr lang="en-IN" sz="2000" dirty="0" smtClean="0"/>
              <a:t> due to redistribution despite </a:t>
            </a:r>
            <a:r>
              <a:rPr lang="en-IN" sz="2000" dirty="0" smtClean="0"/>
              <a:t>their elimination </a:t>
            </a:r>
            <a:r>
              <a:rPr lang="en-IN" sz="2000" dirty="0" smtClean="0"/>
              <a:t>t ½ of &gt; 30 hr.</a:t>
            </a:r>
            <a:endParaRPr lang="en-IN"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3518"/>
            <a:ext cx="8229600" cy="504056"/>
          </a:xfrm>
        </p:spPr>
        <p:txBody>
          <a:bodyPr>
            <a:normAutofit fontScale="90000"/>
          </a:bodyPr>
          <a:lstStyle/>
          <a:p>
            <a:r>
              <a:rPr lang="en-IN" dirty="0" smtClean="0"/>
              <a:t>Contd...</a:t>
            </a:r>
            <a:endParaRPr lang="en-IN" dirty="0"/>
          </a:p>
        </p:txBody>
      </p:sp>
      <p:sp>
        <p:nvSpPr>
          <p:cNvPr id="3" name="Content Placeholder 2"/>
          <p:cNvSpPr>
            <a:spLocks noGrp="1"/>
          </p:cNvSpPr>
          <p:nvPr>
            <p:ph idx="1"/>
          </p:nvPr>
        </p:nvSpPr>
        <p:spPr>
          <a:xfrm>
            <a:off x="457200" y="1203598"/>
            <a:ext cx="8229600" cy="3727304"/>
          </a:xfrm>
        </p:spPr>
        <p:txBody>
          <a:bodyPr>
            <a:normAutofit/>
          </a:bodyPr>
          <a:lstStyle/>
          <a:p>
            <a:pPr algn="just"/>
            <a:r>
              <a:rPr lang="en-IN" sz="2400" dirty="0" smtClean="0"/>
              <a:t>Movement of drug proceeds until an equilibrium is established between unbound drug in the plasma and the tissue fluids. Subsequently, there is a parallel decline in both due to elimination.</a:t>
            </a:r>
          </a:p>
          <a:p>
            <a:pPr algn="just"/>
            <a:endParaRPr lang="en-IN"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3518"/>
            <a:ext cx="8229600" cy="504056"/>
          </a:xfrm>
        </p:spPr>
        <p:txBody>
          <a:bodyPr>
            <a:normAutofit fontScale="90000"/>
          </a:bodyPr>
          <a:lstStyle/>
          <a:p>
            <a:r>
              <a:rPr lang="en-IN" dirty="0" smtClean="0"/>
              <a:t>STEPS IN DRUG DISTRIBUTION </a:t>
            </a:r>
            <a:endParaRPr lang="en-IN" dirty="0"/>
          </a:p>
        </p:txBody>
      </p:sp>
      <p:sp>
        <p:nvSpPr>
          <p:cNvPr id="3" name="Content Placeholder 2"/>
          <p:cNvSpPr>
            <a:spLocks noGrp="1"/>
          </p:cNvSpPr>
          <p:nvPr>
            <p:ph idx="1"/>
          </p:nvPr>
        </p:nvSpPr>
        <p:spPr>
          <a:xfrm>
            <a:off x="457200" y="1203598"/>
            <a:ext cx="8229600" cy="3727304"/>
          </a:xfrm>
        </p:spPr>
        <p:txBody>
          <a:bodyPr>
            <a:normAutofit fontScale="92500" lnSpcReduction="10000"/>
          </a:bodyPr>
          <a:lstStyle/>
          <a:p>
            <a:pPr algn="just"/>
            <a:r>
              <a:rPr lang="en-IN" sz="2400" dirty="0" smtClean="0"/>
              <a:t>The process of moving a drug from the bloodstream to tissues is referred to as a distribution, which involves following steps as discussed below - </a:t>
            </a:r>
          </a:p>
          <a:p>
            <a:pPr algn="just">
              <a:buNone/>
            </a:pPr>
            <a:r>
              <a:rPr lang="en-IN" sz="2400" dirty="0" smtClean="0"/>
              <a:t>	1. The free and unbound drug present in the blood stream permeates through the wall of the capillary and enters into the interstitial/ extracellular fluid (ECF). </a:t>
            </a:r>
          </a:p>
          <a:p>
            <a:pPr algn="just">
              <a:buNone/>
            </a:pPr>
            <a:r>
              <a:rPr lang="en-IN" sz="2400" dirty="0" smtClean="0"/>
              <a:t>	2. The drug present in the ECF permeates through the tissue cells and enters into the </a:t>
            </a:r>
            <a:r>
              <a:rPr lang="en-IN" sz="2400" dirty="0" smtClean="0"/>
              <a:t>intracellular </a:t>
            </a:r>
            <a:r>
              <a:rPr lang="en-IN" sz="2400" dirty="0" smtClean="0"/>
              <a:t>fluid. This is the rate limiting step, which involves two major factors such as: </a:t>
            </a:r>
          </a:p>
          <a:p>
            <a:pPr algn="just">
              <a:buNone/>
            </a:pPr>
            <a:r>
              <a:rPr lang="en-IN" sz="2400" dirty="0" smtClean="0"/>
              <a:t>	a) Rate of perfusion to the extracellular tissue. </a:t>
            </a:r>
          </a:p>
          <a:p>
            <a:pPr algn="just">
              <a:buNone/>
            </a:pPr>
            <a:r>
              <a:rPr lang="en-IN" sz="2400" dirty="0" smtClean="0"/>
              <a:t>	b) Permeability of membrane for drugs. </a:t>
            </a:r>
          </a:p>
          <a:p>
            <a:pPr algn="just">
              <a:buNone/>
            </a:pPr>
            <a:endParaRPr lang="en-IN"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tlKofs.jpg.crdownload"/>
          <p:cNvPicPr>
            <a:picLocks noGrp="1" noChangeAspect="1"/>
          </p:cNvPicPr>
          <p:nvPr>
            <p:ph idx="1"/>
          </p:nvPr>
        </p:nvPicPr>
        <p:blipFill>
          <a:blip r:embed="rId2" cstate="print"/>
          <a:srcRect b="8957"/>
          <a:stretch>
            <a:fillRect/>
          </a:stretch>
        </p:blipFill>
        <p:spPr>
          <a:xfrm>
            <a:off x="1187624" y="549085"/>
            <a:ext cx="6696744" cy="4182905"/>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3518"/>
            <a:ext cx="8229600" cy="504056"/>
          </a:xfrm>
        </p:spPr>
        <p:txBody>
          <a:bodyPr>
            <a:noAutofit/>
          </a:bodyPr>
          <a:lstStyle/>
          <a:p>
            <a:r>
              <a:rPr lang="en-IN" sz="3200" b="1" dirty="0" smtClean="0"/>
              <a:t>CHARACTERTICS OF DRUG DISTRIBUTION </a:t>
            </a:r>
            <a:endParaRPr lang="en-IN" sz="3200" b="1" dirty="0"/>
          </a:p>
        </p:txBody>
      </p:sp>
      <p:sp>
        <p:nvSpPr>
          <p:cNvPr id="3" name="Content Placeholder 2"/>
          <p:cNvSpPr>
            <a:spLocks noGrp="1"/>
          </p:cNvSpPr>
          <p:nvPr>
            <p:ph idx="1"/>
          </p:nvPr>
        </p:nvSpPr>
        <p:spPr>
          <a:xfrm>
            <a:off x="457200" y="1203598"/>
            <a:ext cx="8229600" cy="3727304"/>
          </a:xfrm>
        </p:spPr>
        <p:txBody>
          <a:bodyPr>
            <a:normAutofit fontScale="92500" lnSpcReduction="20000"/>
          </a:bodyPr>
          <a:lstStyle/>
          <a:p>
            <a:pPr algn="just"/>
            <a:r>
              <a:rPr lang="en-IN" sz="2400" dirty="0" smtClean="0"/>
              <a:t>Distribution is a passive process - driving force is concentration gradient between the blood and </a:t>
            </a:r>
            <a:r>
              <a:rPr lang="en-IN" sz="2400" dirty="0" err="1" smtClean="0"/>
              <a:t>extravascular</a:t>
            </a:r>
            <a:r>
              <a:rPr lang="en-IN" sz="2400" dirty="0" smtClean="0"/>
              <a:t> tissues until equilibrium is achieved. </a:t>
            </a:r>
          </a:p>
          <a:p>
            <a:pPr algn="just"/>
            <a:r>
              <a:rPr lang="en-IN" sz="2400" dirty="0" smtClean="0"/>
              <a:t>The distribution of drugs in the body depends on their lipophilicity and protein binding. Low plasma binding or high tissue binding or high lipophilicity usually means an extensive tissue distribution.  </a:t>
            </a:r>
          </a:p>
          <a:p>
            <a:pPr algn="just"/>
            <a:r>
              <a:rPr lang="en-IN" sz="2400" dirty="0" smtClean="0"/>
              <a:t>Most drugs exhibit a non-uniform distribution in the body with variations that are largely determined by the ability to pass through membranes and their lipid/water solubility. In general, fat-soluble drugs can cross cell membranes more quickly than water-soluble drugs can. </a:t>
            </a:r>
          </a:p>
          <a:p>
            <a:endParaRPr lang="en-IN" sz="2400" dirty="0" smtClean="0"/>
          </a:p>
          <a:p>
            <a:endParaRPr lang="en-IN" sz="2400" dirty="0" smtClean="0"/>
          </a:p>
          <a:p>
            <a:pPr algn="just"/>
            <a:endParaRPr lang="en-IN"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3518"/>
            <a:ext cx="8229600" cy="504056"/>
          </a:xfrm>
        </p:spPr>
        <p:txBody>
          <a:bodyPr>
            <a:noAutofit/>
          </a:bodyPr>
          <a:lstStyle/>
          <a:p>
            <a:r>
              <a:rPr lang="en-IN" sz="3200" b="1" dirty="0" smtClean="0"/>
              <a:t>CHARACTERTICS OF DRUG DISTRIBUTION </a:t>
            </a:r>
            <a:endParaRPr lang="en-IN" sz="3200" b="1" dirty="0"/>
          </a:p>
        </p:txBody>
      </p:sp>
      <p:sp>
        <p:nvSpPr>
          <p:cNvPr id="3" name="Content Placeholder 2"/>
          <p:cNvSpPr>
            <a:spLocks noGrp="1"/>
          </p:cNvSpPr>
          <p:nvPr>
            <p:ph idx="1"/>
          </p:nvPr>
        </p:nvSpPr>
        <p:spPr>
          <a:xfrm>
            <a:off x="457200" y="1203598"/>
            <a:ext cx="8229600" cy="3727304"/>
          </a:xfrm>
        </p:spPr>
        <p:txBody>
          <a:bodyPr>
            <a:normAutofit/>
          </a:bodyPr>
          <a:lstStyle/>
          <a:p>
            <a:pPr algn="just"/>
            <a:r>
              <a:rPr lang="en-IN" sz="2400" dirty="0" smtClean="0"/>
              <a:t>Small water soluble molecules and ions diffuse through aqueous channels or pores Lipid – soluble molecules penetrate the membrane itself. Water-soluble molecules and ions of moderate size (m. w. &gt; 50 or more) cannot enter cells easily except by special transport mechanisms.  </a:t>
            </a:r>
          </a:p>
          <a:p>
            <a:endParaRPr lang="en-IN" sz="2400" dirty="0" smtClean="0"/>
          </a:p>
          <a:p>
            <a:endParaRPr lang="en-IN" sz="2400" dirty="0" smtClean="0"/>
          </a:p>
          <a:p>
            <a:pPr algn="just"/>
            <a:endParaRPr lang="en-IN"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3518"/>
            <a:ext cx="8229600" cy="504056"/>
          </a:xfrm>
        </p:spPr>
        <p:txBody>
          <a:bodyPr>
            <a:noAutofit/>
          </a:bodyPr>
          <a:lstStyle/>
          <a:p>
            <a:r>
              <a:rPr lang="en-IN" sz="3200" b="1" dirty="0" smtClean="0"/>
              <a:t>IMPORTANCE OF DRUG DISTRIBUTION </a:t>
            </a:r>
            <a:endParaRPr lang="en-IN" sz="3200" b="1" dirty="0"/>
          </a:p>
        </p:txBody>
      </p:sp>
      <p:sp>
        <p:nvSpPr>
          <p:cNvPr id="3" name="Content Placeholder 2"/>
          <p:cNvSpPr>
            <a:spLocks noGrp="1"/>
          </p:cNvSpPr>
          <p:nvPr>
            <p:ph idx="1"/>
          </p:nvPr>
        </p:nvSpPr>
        <p:spPr>
          <a:xfrm>
            <a:off x="457200" y="1203598"/>
            <a:ext cx="8229600" cy="3727304"/>
          </a:xfrm>
        </p:spPr>
        <p:txBody>
          <a:bodyPr>
            <a:normAutofit/>
          </a:bodyPr>
          <a:lstStyle/>
          <a:p>
            <a:pPr algn="just"/>
            <a:r>
              <a:rPr lang="en-IN" sz="2400" dirty="0" smtClean="0"/>
              <a:t>Drug distribution plays an important role in the onset and intensity of a pharmacological response as distribution process makes the drug reach the site of action. </a:t>
            </a:r>
          </a:p>
          <a:p>
            <a:endParaRPr lang="en-IN" sz="2400" dirty="0" smtClean="0"/>
          </a:p>
          <a:p>
            <a:pPr algn="just"/>
            <a:endParaRPr lang="en-IN"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242</TotalTime>
  <Words>3110</Words>
  <Application>Microsoft Office PowerPoint</Application>
  <PresentationFormat>On-screen Show (16:9)</PresentationFormat>
  <Paragraphs>163</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Urban</vt:lpstr>
      <vt:lpstr>  DISTRIBUTION OF DRUGS</vt:lpstr>
      <vt:lpstr>DRUG DISTRIBUTION </vt:lpstr>
      <vt:lpstr>Contd...</vt:lpstr>
      <vt:lpstr>Contd...</vt:lpstr>
      <vt:lpstr>STEPS IN DRUG DISTRIBUTION </vt:lpstr>
      <vt:lpstr>Slide 6</vt:lpstr>
      <vt:lpstr>CHARACTERTICS OF DRUG DISTRIBUTION </vt:lpstr>
      <vt:lpstr>CHARACTERTICS OF DRUG DISTRIBUTION </vt:lpstr>
      <vt:lpstr>IMPORTANCE OF DRUG DISTRIBUTION </vt:lpstr>
      <vt:lpstr>FACTORS AFFECTING DRUG DISTRIBUTION </vt:lpstr>
      <vt:lpstr>FACTORS AFFECTING DRUG DISTRIBUTION </vt:lpstr>
      <vt:lpstr>MEMRANE PERMEABILITY OF DRUGS</vt:lpstr>
      <vt:lpstr>Physicochemical properties of drugs</vt:lpstr>
      <vt:lpstr>Physicochemical properties of drugs</vt:lpstr>
      <vt:lpstr>Physicochemical properties of drugs</vt:lpstr>
      <vt:lpstr>Physicochemical properties of drugs</vt:lpstr>
      <vt:lpstr>Types and Characteristics of different Physiological barriers</vt:lpstr>
      <vt:lpstr>Types and Characteristics of different Physiological barriers</vt:lpstr>
      <vt:lpstr>Types and Characteristics of different Physiological barriers</vt:lpstr>
      <vt:lpstr>Blood Perfusion Rate- </vt:lpstr>
      <vt:lpstr>Binding of drugs to tissue components </vt:lpstr>
      <vt:lpstr>Binding of drugs to tissue components </vt:lpstr>
      <vt:lpstr>Binding of drugs to tissue components </vt:lpstr>
      <vt:lpstr>Binding of drugs to tissue components </vt:lpstr>
      <vt:lpstr>Binding of drug with blood cells </vt:lpstr>
      <vt:lpstr>Binding of drug component with tissue &amp; extra vascular component </vt:lpstr>
      <vt:lpstr>Binding of drug component with tissue &amp; extra vascular component </vt:lpstr>
      <vt:lpstr>Factors affecting binding of protein and drugs </vt:lpstr>
      <vt:lpstr>Factors affecting binding of protein and drugs </vt:lpstr>
      <vt:lpstr>Miscellaneous factors affecting drug distribution </vt:lpstr>
      <vt:lpstr>Miscellaneous factors affecting drug distribution </vt:lpstr>
      <vt:lpstr>Miscellaneous factors affecting drug distribution </vt:lpstr>
      <vt:lpstr>Miscellaneous factors affecting drug distribution </vt:lpstr>
      <vt:lpstr>Miscellaneous factors affecting drug distribution </vt:lpstr>
      <vt:lpstr>Miscellaneous factors affecting drug distribution </vt:lpstr>
      <vt:lpstr>VOLUME OF DISTRIBUTION</vt:lpstr>
      <vt:lpstr>VOLUME OF DISTRIBUTION</vt:lpstr>
      <vt:lpstr>REDISTRIBUTION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DISTRIBUTION OF DRUGS</dc:title>
  <dc:creator>user</dc:creator>
  <cp:lastModifiedBy>user</cp:lastModifiedBy>
  <cp:revision>10</cp:revision>
  <dcterms:created xsi:type="dcterms:W3CDTF">2022-08-28T14:01:10Z</dcterms:created>
  <dcterms:modified xsi:type="dcterms:W3CDTF">2022-08-30T07:11:51Z</dcterms:modified>
</cp:coreProperties>
</file>