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94" r:id="rId2"/>
    <p:sldId id="503" r:id="rId3"/>
    <p:sldId id="474" r:id="rId4"/>
    <p:sldId id="501" r:id="rId5"/>
    <p:sldId id="479" r:id="rId6"/>
    <p:sldId id="480" r:id="rId7"/>
    <p:sldId id="486" r:id="rId8"/>
    <p:sldId id="346" r:id="rId9"/>
    <p:sldId id="315" r:id="rId10"/>
    <p:sldId id="434" r:id="rId11"/>
    <p:sldId id="331" r:id="rId12"/>
    <p:sldId id="401" r:id="rId13"/>
    <p:sldId id="511" r:id="rId14"/>
    <p:sldId id="321" r:id="rId15"/>
    <p:sldId id="363" r:id="rId16"/>
    <p:sldId id="473" r:id="rId17"/>
    <p:sldId id="316" r:id="rId18"/>
    <p:sldId id="460" r:id="rId19"/>
    <p:sldId id="412" r:id="rId20"/>
    <p:sldId id="257" r:id="rId21"/>
    <p:sldId id="258" r:id="rId22"/>
    <p:sldId id="259" r:id="rId23"/>
    <p:sldId id="260" r:id="rId24"/>
    <p:sldId id="261" r:id="rId25"/>
    <p:sldId id="270" r:id="rId26"/>
    <p:sldId id="271" r:id="rId27"/>
    <p:sldId id="272" r:id="rId28"/>
    <p:sldId id="273" r:id="rId29"/>
    <p:sldId id="274" r:id="rId30"/>
    <p:sldId id="267" r:id="rId31"/>
    <p:sldId id="26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7DF07-E82B-4D83-A253-D1F793CECF0D}" type="datetimeFigureOut">
              <a:rPr lang="en-IN" smtClean="0"/>
              <a:t>16-09-2022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022BC-5C42-46A2-9771-5848BF66F0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973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FC7D507-6CB7-F909-11B3-C21485BAF4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3EA7E-D64A-483B-B12F-EF0D04E7D9B8}" type="slidenum">
              <a:rPr lang="ar-SA" altLang="en-US"/>
              <a:pPr/>
              <a:t>14</a:t>
            </a:fld>
            <a:endParaRPr lang="en-US" altLang="en-US"/>
          </a:p>
        </p:txBody>
      </p:sp>
      <p:sp>
        <p:nvSpPr>
          <p:cNvPr id="984066" name="Rectangle 2">
            <a:extLst>
              <a:ext uri="{FF2B5EF4-FFF2-40B4-BE49-F238E27FC236}">
                <a16:creationId xmlns:a16="http://schemas.microsoft.com/office/drawing/2014/main" id="{F2C62F82-3371-5AC3-CCC0-7A471ABFA2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7" name="Rectangle 3">
            <a:extLst>
              <a:ext uri="{FF2B5EF4-FFF2-40B4-BE49-F238E27FC236}">
                <a16:creationId xmlns:a16="http://schemas.microsoft.com/office/drawing/2014/main" id="{24AAA58F-DE9E-06C9-FD39-264AAB81A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0DF5-D030-2E8C-91A4-F1E14086C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2F07F-43A1-5536-DC3C-D671435BC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12524-29AF-26E3-AD52-53D0799F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16-09-2022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9EA52-6591-4E98-D28B-C8FC454EF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1B753-7726-5EC0-3182-CA89C545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923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4159-B052-3EC6-0784-6A86ED12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8D42D6-1FDE-8B68-4916-B862C850F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96610-F514-9294-B48D-597AF2CC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16-09-2022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5E1CF-5096-3EA4-DA6E-3C060DF60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677D7-6D60-5E16-E792-51CCD34D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965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A8A6C8-1E05-429D-69A4-18901FB4E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EF94D-8383-D805-DC17-55530FDF7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92F18-A1FF-225F-D3B4-69551543A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16-09-2022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7923A-DC6B-DF80-5B94-9852EB53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6616B-520C-1019-E859-6C99F4F3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4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CB16-6FFB-6F7E-42BF-0B027868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0BFAD-A995-E8FC-2450-29286BF60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72A4B-C1F2-B7DB-AD1C-350A9713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16-09-2022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405E9-88FD-D1A0-9455-66A56B34A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29F7B-3F36-03CC-C1E0-4285BD9E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747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DC16-6E20-959F-6F13-FBFACD0D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309A4-6ECC-7963-C1B6-D0EE4C726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28E35-81EE-B554-D922-97B6DFDD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16-09-2022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60021-3C4F-006D-B3A0-B2CE4A02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5CBA1-91A8-70A3-AA8A-F210E2C8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520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27C2-42CC-FA4D-9A31-7FD1C19B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9F5E7-907F-954D-A376-8D5A34934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65511-C59C-CADA-FC17-5F497B918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A2DAC-BC99-6B65-0FCB-7C394040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16-09-2022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55517-23A4-F87C-7B22-3DA7227F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3AD53-B17B-1E7B-A0EB-067517BE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87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E21B3-24A8-3FF7-529E-E08BF529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928E4-1E5B-98CE-3FB7-18A8DC4C8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81A35-04FE-867B-7384-53240DA85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14B47D-4D53-7B78-D252-4AC3D2C15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C7542C-451E-3989-A245-E9F75AF6D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127AE-264B-DC60-81A2-6B72CD3A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16-09-2022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62B9B0-FFE5-2058-DF6B-CEA9FDFB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A7E26A-1EA8-E27F-AC22-A52213723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006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A44F-AD96-2813-E047-1B3943AE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86E2C-DE4E-FBBB-2671-4E1679E75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16-09-2022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F3DDD-99CD-53DE-A742-22C738BA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3B1D5-5973-E90C-719A-08862EC6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56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C4309F-1AEF-F2C7-8263-5BDE13D8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16-09-2022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7211B-2A6C-D869-0387-3A319E3BA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63727-46E8-A112-BEEE-DBB9FA59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536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1D2AD-EE01-446D-4DC2-9B0E2D0E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66FA7-E920-A7C4-4C08-8E903883A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2F6BC-E21A-66F9-E642-818CF9B81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1DEA8-5A01-2926-C8FF-271DAF32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16-09-2022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9487A-FB09-5899-D9B8-2C66E410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B3210-6DAD-7A0F-B18B-B8812A53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225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42BE-13C6-11F2-9284-24D7E981E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7025A-CA26-E683-128E-11C406487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06FE0-3896-17D4-8093-15FFD656C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DD6DE-D6ED-CCD1-16C8-45C345F96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43-990B-4EC6-93BB-9CC62AA14EF0}" type="datetimeFigureOut">
              <a:rPr lang="en-IN" smtClean="0"/>
              <a:t>16-09-2022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B5196-3BC0-A07C-40DE-E5EEB698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8A2E7-0AE4-A030-B0BC-D6CC880B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35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FB81A-AA61-E201-DE44-CB71AA56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286AB-A286-82DF-8F3E-0D56F51E1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10C8B-CCB0-AB94-FC80-18DDF5B6A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72243-990B-4EC6-93BB-9CC62AA14EF0}" type="datetimeFigureOut">
              <a:rPr lang="en-IN" smtClean="0"/>
              <a:t>16-09-2022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07ECD-8ACA-5DE2-7073-5005AD5FE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E6B37-D404-2CC3-CFE3-A2896C55B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3C693-1770-459A-9EC4-EB9DE071B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978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My%20Documents\Human%20Chromosomes_files\HUMAN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E79AE1-6406-514A-9C43-7A394C2C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5235-2C22-464E-836A-91FF6BCFB0D0}" type="slidenum">
              <a:rPr lang="ar-SA" altLang="en-US"/>
              <a:pPr/>
              <a:t>1</a:t>
            </a:fld>
            <a:endParaRPr lang="en-IN" altLang="en-US"/>
          </a:p>
        </p:txBody>
      </p:sp>
      <p:sp>
        <p:nvSpPr>
          <p:cNvPr id="1215490" name="Rectangle 2">
            <a:extLst>
              <a:ext uri="{FF2B5EF4-FFF2-40B4-BE49-F238E27FC236}">
                <a16:creationId xmlns:a16="http://schemas.microsoft.com/office/drawing/2014/main" id="{1B1CED59-2155-F89E-0BAC-87EEBEB12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u="sng" dirty="0">
                <a:solidFill>
                  <a:srgbClr val="800000"/>
                </a:solidFill>
                <a:latin typeface="Garamond" panose="02020404030301010803" pitchFamily="18" charset="0"/>
              </a:rPr>
              <a:t>Molecular Biology</a:t>
            </a:r>
            <a:endParaRPr lang="en-US" altLang="en-US" sz="3600" b="1" dirty="0">
              <a:solidFill>
                <a:srgbClr val="800000"/>
              </a:solidFill>
              <a:latin typeface="Garamond" panose="02020404030301010803" pitchFamily="18" charset="0"/>
            </a:endParaRPr>
          </a:p>
        </p:txBody>
      </p:sp>
      <p:sp>
        <p:nvSpPr>
          <p:cNvPr id="1215491" name="Rectangle 3">
            <a:extLst>
              <a:ext uri="{FF2B5EF4-FFF2-40B4-BE49-F238E27FC236}">
                <a16:creationId xmlns:a16="http://schemas.microsoft.com/office/drawing/2014/main" id="{7B234EFF-5924-BDDE-D27E-3B7AD4484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altLang="en-US" b="1" u="sng">
                <a:solidFill>
                  <a:srgbClr val="800000"/>
                </a:solidFill>
                <a:latin typeface="Garamond" panose="02020404030301010803" pitchFamily="18" charset="0"/>
              </a:rPr>
              <a:t>Molecular biology</a:t>
            </a:r>
            <a:r>
              <a:rPr lang="en-US" altLang="en-US" b="1">
                <a:solidFill>
                  <a:srgbClr val="800000"/>
                </a:solidFill>
                <a:latin typeface="Garamond" panose="02020404030301010803" pitchFamily="18" charset="0"/>
              </a:rPr>
              <a:t>;</a:t>
            </a:r>
            <a:r>
              <a:rPr lang="en-US" altLang="en-US">
                <a:solidFill>
                  <a:srgbClr val="600000"/>
                </a:solidFill>
              </a:rPr>
              <a:t> </a:t>
            </a:r>
            <a:r>
              <a:rPr lang="en-US" altLang="en-US" sz="2400">
                <a:solidFill>
                  <a:srgbClr val="003366"/>
                </a:solidFill>
              </a:rPr>
              <a:t>the</a:t>
            </a:r>
            <a:r>
              <a:rPr lang="en-US" altLang="en-US" sz="2400">
                <a:solidFill>
                  <a:srgbClr val="600000"/>
                </a:solidFill>
              </a:rPr>
              <a:t> </a:t>
            </a:r>
            <a:r>
              <a:rPr lang="en-US" altLang="en-US" sz="2400">
                <a:solidFill>
                  <a:srgbClr val="003366"/>
                </a:solidFill>
              </a:rPr>
              <a:t>study of </a:t>
            </a:r>
            <a:r>
              <a:rPr lang="en-US" altLang="en-US" sz="2400" u="sng">
                <a:solidFill>
                  <a:srgbClr val="800000"/>
                </a:solidFill>
              </a:rPr>
              <a:t>biology</a:t>
            </a:r>
            <a:r>
              <a:rPr lang="en-US" altLang="en-US" sz="2400">
                <a:solidFill>
                  <a:srgbClr val="003366"/>
                </a:solidFill>
              </a:rPr>
              <a:t> at the </a:t>
            </a:r>
            <a:r>
              <a:rPr lang="en-US" altLang="en-US" sz="2400" u="sng">
                <a:solidFill>
                  <a:srgbClr val="800000"/>
                </a:solidFill>
              </a:rPr>
              <a:t>molecular</a:t>
            </a:r>
            <a:r>
              <a:rPr lang="en-US" altLang="en-US" sz="2400">
                <a:solidFill>
                  <a:srgbClr val="003366"/>
                </a:solidFill>
              </a:rPr>
              <a:t> level.</a:t>
            </a:r>
          </a:p>
          <a:p>
            <a:pPr algn="l" rtl="0">
              <a:buFont typeface="Wingdings" panose="05000000000000000000" pitchFamily="2" charset="2"/>
              <a:buNone/>
            </a:pPr>
            <a:endParaRPr lang="en-US" altLang="en-US" sz="2400" u="sng">
              <a:solidFill>
                <a:srgbClr val="003366"/>
              </a:solidFill>
            </a:endParaRPr>
          </a:p>
          <a:p>
            <a:pPr algn="l" rtl="0"/>
            <a:r>
              <a:rPr lang="en-US" altLang="en-US" b="1" u="sng">
                <a:solidFill>
                  <a:srgbClr val="600000"/>
                </a:solidFill>
                <a:latin typeface="Garamond" panose="02020404030301010803" pitchFamily="18" charset="0"/>
              </a:rPr>
              <a:t>Molecular biology</a:t>
            </a:r>
            <a:r>
              <a:rPr lang="en-US" altLang="en-US" b="1">
                <a:solidFill>
                  <a:srgbClr val="600000"/>
                </a:solidFill>
                <a:latin typeface="Garamond" panose="02020404030301010803" pitchFamily="18" charset="0"/>
              </a:rPr>
              <a:t>;</a:t>
            </a:r>
            <a:r>
              <a:rPr lang="en-US" altLang="en-US" b="1"/>
              <a:t> </a:t>
            </a:r>
            <a:r>
              <a:rPr lang="en-US" altLang="en-US" sz="2400">
                <a:solidFill>
                  <a:srgbClr val="003366"/>
                </a:solidFill>
              </a:rPr>
              <a:t>the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003366"/>
                </a:solidFill>
              </a:rPr>
              <a:t>study of </a:t>
            </a:r>
            <a:r>
              <a:rPr lang="en-US" altLang="en-US" sz="2400" u="sng">
                <a:solidFill>
                  <a:srgbClr val="800000"/>
                </a:solidFill>
              </a:rPr>
              <a:t>gene </a:t>
            </a:r>
            <a:r>
              <a:rPr lang="en-US" altLang="en-US" sz="2400">
                <a:solidFill>
                  <a:srgbClr val="003366"/>
                </a:solidFill>
              </a:rPr>
              <a:t>structure and functions at the </a:t>
            </a:r>
            <a:r>
              <a:rPr lang="en-US" altLang="en-US" sz="2400" u="sng">
                <a:solidFill>
                  <a:srgbClr val="800000"/>
                </a:solidFill>
              </a:rPr>
              <a:t>molecular level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003366"/>
                </a:solidFill>
              </a:rPr>
              <a:t>to understand the molecular basis of hereditary, genetic variation, and the expression patterns of genes. </a:t>
            </a:r>
          </a:p>
          <a:p>
            <a:pPr algn="l" rtl="0"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3366"/>
              </a:solidFill>
            </a:endParaRPr>
          </a:p>
          <a:p>
            <a:pPr algn="l" rtl="0"/>
            <a:r>
              <a:rPr lang="en-US" altLang="en-US" b="1">
                <a:latin typeface="Garamond" panose="02020404030301010803" pitchFamily="18" charset="0"/>
              </a:rPr>
              <a:t> </a:t>
            </a:r>
            <a:r>
              <a:rPr lang="en-US" altLang="en-US" b="1" u="sng">
                <a:solidFill>
                  <a:srgbClr val="600000"/>
                </a:solidFill>
                <a:latin typeface="Garamond" panose="02020404030301010803" pitchFamily="18" charset="0"/>
              </a:rPr>
              <a:t>The Molecular  biology</a:t>
            </a:r>
            <a:r>
              <a:rPr lang="en-US" altLang="en-US" b="1" u="sng"/>
              <a:t> </a:t>
            </a:r>
            <a:r>
              <a:rPr lang="en-US" altLang="en-US" sz="2400">
                <a:solidFill>
                  <a:srgbClr val="003366"/>
                </a:solidFill>
              </a:rPr>
              <a:t>field overlaps with other areas, particularly genetics and biochemistry</a:t>
            </a:r>
            <a:r>
              <a:rPr lang="en-US" altLang="en-US">
                <a:solidFill>
                  <a:srgbClr val="003366"/>
                </a:solidFill>
              </a:rPr>
              <a:t>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353B628-5295-28B2-8D84-5D8E9BAA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F335-56FF-4BD5-AA5F-B98B0D1ABE7C}" type="slidenum">
              <a:rPr lang="ar-SA" altLang="en-US"/>
              <a:pPr/>
              <a:t>10</a:t>
            </a:fld>
            <a:endParaRPr lang="en-IN" altLang="en-US"/>
          </a:p>
        </p:txBody>
      </p:sp>
      <p:sp>
        <p:nvSpPr>
          <p:cNvPr id="1128453" name="Rectangle 5">
            <a:extLst>
              <a:ext uri="{FF2B5EF4-FFF2-40B4-BE49-F238E27FC236}">
                <a16:creationId xmlns:a16="http://schemas.microsoft.com/office/drawing/2014/main" id="{4D1A9ACE-F95F-1C17-620D-505FE2B57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sz="4800" u="sng"/>
            </a:br>
            <a:br>
              <a:rPr lang="en-US" altLang="en-US" sz="4800" b="1">
                <a:solidFill>
                  <a:srgbClr val="003366"/>
                </a:solidFill>
              </a:rPr>
            </a:br>
            <a:endParaRPr lang="en-US" altLang="en-US" sz="4800" b="1">
              <a:solidFill>
                <a:srgbClr val="003366"/>
              </a:solidFill>
            </a:endParaRPr>
          </a:p>
        </p:txBody>
      </p:sp>
      <p:sp>
        <p:nvSpPr>
          <p:cNvPr id="1128451" name="Rectangle 3">
            <a:extLst>
              <a:ext uri="{FF2B5EF4-FFF2-40B4-BE49-F238E27FC236}">
                <a16:creationId xmlns:a16="http://schemas.microsoft.com/office/drawing/2014/main" id="{F2D10C1F-4C48-E246-2CE9-C84E7BC7E5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algn="l" rtl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400" b="1">
                <a:solidFill>
                  <a:srgbClr val="003366"/>
                </a:solidFill>
              </a:rPr>
              <a:t>    </a:t>
            </a:r>
            <a:r>
              <a:rPr lang="en-GB" altLang="en-US" sz="2400">
                <a:solidFill>
                  <a:srgbClr val="003366"/>
                </a:solidFill>
              </a:rPr>
              <a:t>In </a:t>
            </a:r>
            <a:r>
              <a:rPr lang="en-GB" altLang="en-US" sz="2400" b="1" u="sng">
                <a:solidFill>
                  <a:srgbClr val="600000"/>
                </a:solidFill>
                <a:latin typeface="Garamond" panose="02020404030301010803" pitchFamily="18" charset="0"/>
              </a:rPr>
              <a:t>normal human cell DNA</a:t>
            </a:r>
            <a:r>
              <a:rPr lang="en-GB" altLang="en-US" sz="2400">
                <a:solidFill>
                  <a:srgbClr val="003366"/>
                </a:solidFill>
              </a:rPr>
              <a:t> contained in the nucleus, arranged in 23 pairs of chromosomes ; 22 pairs of chromosomes (autosomes) ; the 23 chromosome pair determines the sex of individual and is composed of either two (x) chromosomes (female) or an (x) and (y) chromosome (male).</a:t>
            </a:r>
            <a:r>
              <a:rPr lang="en-US" altLang="en-US" sz="2400">
                <a:solidFill>
                  <a:srgbClr val="003366"/>
                </a:solidFill>
              </a:rPr>
              <a:t>  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1128452" name="Picture 4">
            <a:extLst>
              <a:ext uri="{FF2B5EF4-FFF2-40B4-BE49-F238E27FC236}">
                <a16:creationId xmlns:a16="http://schemas.microsoft.com/office/drawing/2014/main" id="{FAAF0AC1-0465-E85D-6DE7-AC87E709F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989139"/>
            <a:ext cx="3748087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55" name="Rectangle 7">
            <a:extLst>
              <a:ext uri="{FF2B5EF4-FFF2-40B4-BE49-F238E27FC236}">
                <a16:creationId xmlns:a16="http://schemas.microsoft.com/office/drawing/2014/main" id="{4B38C113-6671-B160-8619-668A66796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9" y="428626"/>
            <a:ext cx="37330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u="sng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The Chromosome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8386730-7F6F-4730-ECEA-680CF6BC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3481-2D55-4392-B97E-24E94A584953}" type="slidenum">
              <a:rPr lang="ar-SA" altLang="en-US"/>
              <a:pPr/>
              <a:t>11</a:t>
            </a:fld>
            <a:endParaRPr lang="en-IN" altLang="en-US"/>
          </a:p>
        </p:txBody>
      </p:sp>
      <p:sp>
        <p:nvSpPr>
          <p:cNvPr id="774146" name="Rectangle 2">
            <a:extLst>
              <a:ext uri="{FF2B5EF4-FFF2-40B4-BE49-F238E27FC236}">
                <a16:creationId xmlns:a16="http://schemas.microsoft.com/office/drawing/2014/main" id="{3773BEDE-25FA-35B6-CFE5-4407D8653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 u="sng">
                <a:solidFill>
                  <a:srgbClr val="600000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774147" name="Rectangle 3">
            <a:extLst>
              <a:ext uri="{FF2B5EF4-FFF2-40B4-BE49-F238E27FC236}">
                <a16:creationId xmlns:a16="http://schemas.microsoft.com/office/drawing/2014/main" id="{519CBB28-7596-8AE7-5272-E2F02F13B0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rgbClr val="003366"/>
                </a:solidFill>
              </a:rPr>
              <a:t>The basic units of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600000"/>
                </a:solidFill>
              </a:rPr>
              <a:t>inheritance;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003366"/>
                </a:solidFill>
              </a:rPr>
              <a:t>it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003366"/>
                </a:solidFill>
              </a:rPr>
              <a:t>is a segment within a very long strand of </a:t>
            </a:r>
            <a:r>
              <a:rPr lang="en-US" altLang="en-US" sz="2400">
                <a:solidFill>
                  <a:srgbClr val="CC0066"/>
                </a:solidFill>
              </a:rPr>
              <a:t>DNA</a:t>
            </a:r>
            <a:r>
              <a:rPr lang="en-US" altLang="en-US" sz="2400">
                <a:solidFill>
                  <a:srgbClr val="003366"/>
                </a:solidFill>
              </a:rPr>
              <a:t> with specific instruction for the production of one specific protein.  Genes located on chromosome on it's place or </a:t>
            </a:r>
            <a:r>
              <a:rPr lang="en-US" altLang="en-US" sz="2400" u="sng">
                <a:solidFill>
                  <a:srgbClr val="600000"/>
                </a:solidFill>
              </a:rPr>
              <a:t>locus</a:t>
            </a:r>
            <a:r>
              <a:rPr lang="en-US" altLang="en-US" sz="2400">
                <a:solidFill>
                  <a:srgbClr val="003366"/>
                </a:solidFill>
              </a:rPr>
              <a:t>. </a:t>
            </a:r>
            <a:endParaRPr lang="en-GB" altLang="en-US" sz="240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800"/>
              <a:t>  </a:t>
            </a:r>
            <a:endParaRPr lang="en-US" altLang="en-US" sz="1800" u="sng">
              <a:latin typeface="Impact" panose="020B0806030902050204" pitchFamily="34" charset="0"/>
            </a:endParaRPr>
          </a:p>
          <a:p>
            <a:pPr algn="ctr" rtl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000" u="sng">
                <a:solidFill>
                  <a:srgbClr val="990000"/>
                </a:solidFill>
                <a:latin typeface="Impact" panose="020B0806030902050204" pitchFamily="34" charset="0"/>
              </a:rPr>
              <a:t>   </a:t>
            </a:r>
          </a:p>
        </p:txBody>
      </p:sp>
      <p:pic>
        <p:nvPicPr>
          <p:cNvPr id="774148" name="Picture 4">
            <a:extLst>
              <a:ext uri="{FF2B5EF4-FFF2-40B4-BE49-F238E27FC236}">
                <a16:creationId xmlns:a16="http://schemas.microsoft.com/office/drawing/2014/main" id="{52F47B9F-E240-774D-B631-EF0FB32F0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844675"/>
            <a:ext cx="4132263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4150" name="Rectangle 6">
            <a:extLst>
              <a:ext uri="{FF2B5EF4-FFF2-40B4-BE49-F238E27FC236}">
                <a16:creationId xmlns:a16="http://schemas.microsoft.com/office/drawing/2014/main" id="{1EC9CADB-D251-660D-FB0D-F32BA11B9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476251"/>
            <a:ext cx="21175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u="sng">
                <a:solidFill>
                  <a:srgbClr val="6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The Gene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66C69DC-C65F-875A-4E70-C4CEF5A8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3540-FBAF-4AA6-815A-9B2594E712EE}" type="slidenum">
              <a:rPr lang="ar-SA" altLang="en-US"/>
              <a:pPr/>
              <a:t>12</a:t>
            </a:fld>
            <a:endParaRPr lang="en-IN" altLang="en-US"/>
          </a:p>
        </p:txBody>
      </p:sp>
      <p:sp>
        <p:nvSpPr>
          <p:cNvPr id="1006594" name="Rectangle 2">
            <a:extLst>
              <a:ext uri="{FF2B5EF4-FFF2-40B4-BE49-F238E27FC236}">
                <a16:creationId xmlns:a16="http://schemas.microsoft.com/office/drawing/2014/main" id="{A3018981-7698-1B20-E5EB-1139BE066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br>
              <a:rPr lang="en-US" altLang="en-US" sz="3000" u="sng">
                <a:solidFill>
                  <a:srgbClr val="600000"/>
                </a:solidFill>
                <a:latin typeface="Impact" panose="020B0806030902050204" pitchFamily="34" charset="0"/>
              </a:rPr>
            </a:br>
            <a:r>
              <a:rPr lang="en-US" altLang="en-US" sz="3000" u="sng">
                <a:solidFill>
                  <a:srgbClr val="600000"/>
                </a:solidFill>
                <a:latin typeface="Impact" panose="020B0806030902050204" pitchFamily="34" charset="0"/>
              </a:rPr>
              <a:t> </a:t>
            </a:r>
            <a:br>
              <a:rPr lang="en-US" altLang="en-US" sz="2500" u="sng">
                <a:solidFill>
                  <a:srgbClr val="A50021"/>
                </a:solidFill>
              </a:rPr>
            </a:br>
            <a:endParaRPr lang="en-US" altLang="en-US" sz="2500" u="sng">
              <a:solidFill>
                <a:srgbClr val="A50021"/>
              </a:solidFill>
            </a:endParaRPr>
          </a:p>
        </p:txBody>
      </p:sp>
      <p:sp>
        <p:nvSpPr>
          <p:cNvPr id="1006595" name="Rectangle 3">
            <a:extLst>
              <a:ext uri="{FF2B5EF4-FFF2-40B4-BE49-F238E27FC236}">
                <a16:creationId xmlns:a16="http://schemas.microsoft.com/office/drawing/2014/main" id="{9BB61B1A-04A2-F9EC-A2D5-E04C4DA657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algn="l" rtl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700" b="1"/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CC0066"/>
                </a:solidFill>
              </a:rPr>
              <a:t>DNA</a:t>
            </a:r>
            <a:r>
              <a:rPr lang="en-US" altLang="en-US" sz="2400">
                <a:solidFill>
                  <a:srgbClr val="003366"/>
                </a:solidFill>
              </a:rPr>
              <a:t> and</a:t>
            </a:r>
            <a:r>
              <a:rPr lang="en-US" altLang="en-US" sz="2400">
                <a:solidFill>
                  <a:srgbClr val="8B8BFF"/>
                </a:solidFill>
              </a:rPr>
              <a:t> </a:t>
            </a:r>
            <a:r>
              <a:rPr lang="en-US" altLang="en-US" sz="2400">
                <a:solidFill>
                  <a:srgbClr val="9999FF"/>
                </a:solidFill>
              </a:rPr>
              <a:t>RNA</a:t>
            </a:r>
            <a:r>
              <a:rPr lang="en-US" altLang="en-US" sz="2400">
                <a:solidFill>
                  <a:srgbClr val="003366"/>
                </a:solidFill>
              </a:rPr>
              <a:t> are long chain polymers of small compound called nucleotides. Each nucleotide is composed of a </a:t>
            </a:r>
            <a:r>
              <a:rPr lang="en-US" altLang="en-US" sz="2400" u="sng">
                <a:solidFill>
                  <a:srgbClr val="A50021"/>
                </a:solidFill>
              </a:rPr>
              <a:t>base</a:t>
            </a:r>
            <a:r>
              <a:rPr lang="en-US" altLang="en-US" sz="2400">
                <a:solidFill>
                  <a:srgbClr val="A50021"/>
                </a:solidFill>
              </a:rPr>
              <a:t>; </a:t>
            </a:r>
            <a:r>
              <a:rPr lang="en-US" altLang="en-US" sz="2400" u="sng">
                <a:solidFill>
                  <a:srgbClr val="A50021"/>
                </a:solidFill>
              </a:rPr>
              <a:t>sugar</a:t>
            </a:r>
            <a:r>
              <a:rPr lang="en-US" altLang="en-US" sz="2400">
                <a:solidFill>
                  <a:srgbClr val="003366"/>
                </a:solidFill>
              </a:rPr>
              <a:t> (ribose in </a:t>
            </a:r>
            <a:r>
              <a:rPr lang="en-US" altLang="en-US" sz="2400">
                <a:solidFill>
                  <a:srgbClr val="8B8BFF"/>
                </a:solidFill>
              </a:rPr>
              <a:t>RNA</a:t>
            </a:r>
            <a:r>
              <a:rPr lang="en-US" altLang="en-US" sz="2400">
                <a:solidFill>
                  <a:srgbClr val="003366"/>
                </a:solidFill>
              </a:rPr>
              <a:t> or deoxyribose in </a:t>
            </a:r>
            <a:r>
              <a:rPr lang="en-US" altLang="en-US" sz="2400">
                <a:solidFill>
                  <a:srgbClr val="CC0066"/>
                </a:solidFill>
              </a:rPr>
              <a:t>DNA</a:t>
            </a:r>
            <a:r>
              <a:rPr lang="en-US" altLang="en-US" sz="2400">
                <a:solidFill>
                  <a:srgbClr val="003366"/>
                </a:solidFill>
              </a:rPr>
              <a:t>) and a </a:t>
            </a:r>
            <a:r>
              <a:rPr lang="en-US" altLang="en-US" sz="2400" u="sng">
                <a:solidFill>
                  <a:srgbClr val="A50021"/>
                </a:solidFill>
              </a:rPr>
              <a:t>phosphate group</a:t>
            </a:r>
            <a:r>
              <a:rPr lang="en-US" altLang="en-US" sz="2400">
                <a:solidFill>
                  <a:srgbClr val="A50021"/>
                </a:solidFill>
              </a:rPr>
              <a:t>. </a:t>
            </a:r>
            <a:r>
              <a:rPr lang="en-US" altLang="en-US" sz="2400">
                <a:solidFill>
                  <a:srgbClr val="003366"/>
                </a:solidFill>
              </a:rPr>
              <a:t>The phosphate joins the sugars in a DNA or RNA chain through their 5` and 3` hydroxyl group by phosphodiester bonds.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>
              <a:solidFill>
                <a:srgbClr val="003366"/>
              </a:solidFill>
            </a:endParaRPr>
          </a:p>
        </p:txBody>
      </p:sp>
      <p:sp>
        <p:nvSpPr>
          <p:cNvPr id="1006597" name="Rectangle 5">
            <a:extLst>
              <a:ext uri="{FF2B5EF4-FFF2-40B4-BE49-F238E27FC236}">
                <a16:creationId xmlns:a16="http://schemas.microsoft.com/office/drawing/2014/main" id="{D2D04A2C-EBCF-5943-AD8F-93B2F60498C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06596" name="Picture 4">
            <a:extLst>
              <a:ext uri="{FF2B5EF4-FFF2-40B4-BE49-F238E27FC236}">
                <a16:creationId xmlns:a16="http://schemas.microsoft.com/office/drawing/2014/main" id="{7455BC98-5876-973E-1636-E8E025D79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1304926"/>
            <a:ext cx="2867025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6598" name="Rectangle 6">
            <a:extLst>
              <a:ext uri="{FF2B5EF4-FFF2-40B4-BE49-F238E27FC236}">
                <a16:creationId xmlns:a16="http://schemas.microsoft.com/office/drawing/2014/main" id="{4B4BAF49-6859-8509-6E93-48D84A6CA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713" y="504826"/>
            <a:ext cx="6874318" cy="59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600" b="1" u="sng">
                <a:solidFill>
                  <a:srgbClr val="6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General Structure of Nucleic Acid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66C69DC-C65F-875A-4E70-C4CEF5A8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3540-FBAF-4AA6-815A-9B2594E712EE}" type="slidenum">
              <a:rPr lang="ar-SA" altLang="en-US"/>
              <a:pPr/>
              <a:t>13</a:t>
            </a:fld>
            <a:endParaRPr lang="en-IN" altLang="en-US"/>
          </a:p>
        </p:txBody>
      </p:sp>
      <p:sp>
        <p:nvSpPr>
          <p:cNvPr id="1006594" name="Rectangle 2">
            <a:extLst>
              <a:ext uri="{FF2B5EF4-FFF2-40B4-BE49-F238E27FC236}">
                <a16:creationId xmlns:a16="http://schemas.microsoft.com/office/drawing/2014/main" id="{A3018981-7698-1B20-E5EB-1139BE066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br>
              <a:rPr lang="en-US" altLang="en-US" sz="3000" u="sng">
                <a:solidFill>
                  <a:srgbClr val="600000"/>
                </a:solidFill>
                <a:latin typeface="Impact" panose="020B0806030902050204" pitchFamily="34" charset="0"/>
              </a:rPr>
            </a:br>
            <a:r>
              <a:rPr lang="en-US" altLang="en-US" sz="3000" u="sng">
                <a:solidFill>
                  <a:srgbClr val="600000"/>
                </a:solidFill>
                <a:latin typeface="Impact" panose="020B0806030902050204" pitchFamily="34" charset="0"/>
              </a:rPr>
              <a:t> </a:t>
            </a:r>
            <a:br>
              <a:rPr lang="en-US" altLang="en-US" sz="2500" u="sng">
                <a:solidFill>
                  <a:srgbClr val="A50021"/>
                </a:solidFill>
              </a:rPr>
            </a:br>
            <a:endParaRPr lang="en-US" altLang="en-US" sz="2500" u="sng">
              <a:solidFill>
                <a:srgbClr val="A50021"/>
              </a:solidFill>
            </a:endParaRPr>
          </a:p>
        </p:txBody>
      </p:sp>
      <p:sp>
        <p:nvSpPr>
          <p:cNvPr id="1006595" name="Rectangle 3">
            <a:extLst>
              <a:ext uri="{FF2B5EF4-FFF2-40B4-BE49-F238E27FC236}">
                <a16:creationId xmlns:a16="http://schemas.microsoft.com/office/drawing/2014/main" id="{9BB61B1A-04A2-F9EC-A2D5-E04C4DA657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algn="l" rtl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700" b="1"/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CC0066"/>
                </a:solidFill>
              </a:rPr>
              <a:t>DNA</a:t>
            </a:r>
            <a:r>
              <a:rPr lang="en-US" altLang="en-US" sz="2400">
                <a:solidFill>
                  <a:srgbClr val="003366"/>
                </a:solidFill>
              </a:rPr>
              <a:t> and</a:t>
            </a:r>
            <a:r>
              <a:rPr lang="en-US" altLang="en-US" sz="2400">
                <a:solidFill>
                  <a:srgbClr val="8B8BFF"/>
                </a:solidFill>
              </a:rPr>
              <a:t> </a:t>
            </a:r>
            <a:r>
              <a:rPr lang="en-US" altLang="en-US" sz="2400">
                <a:solidFill>
                  <a:srgbClr val="9999FF"/>
                </a:solidFill>
              </a:rPr>
              <a:t>RNA</a:t>
            </a:r>
            <a:r>
              <a:rPr lang="en-US" altLang="en-US" sz="2400">
                <a:solidFill>
                  <a:srgbClr val="003366"/>
                </a:solidFill>
              </a:rPr>
              <a:t> are long chain polymers of small compound called nucleotides. Each nucleotide is composed of a </a:t>
            </a:r>
            <a:r>
              <a:rPr lang="en-US" altLang="en-US" sz="2400" u="sng">
                <a:solidFill>
                  <a:srgbClr val="A50021"/>
                </a:solidFill>
              </a:rPr>
              <a:t>base</a:t>
            </a:r>
            <a:r>
              <a:rPr lang="en-US" altLang="en-US" sz="2400">
                <a:solidFill>
                  <a:srgbClr val="A50021"/>
                </a:solidFill>
              </a:rPr>
              <a:t>; </a:t>
            </a:r>
            <a:r>
              <a:rPr lang="en-US" altLang="en-US" sz="2400" u="sng">
                <a:solidFill>
                  <a:srgbClr val="A50021"/>
                </a:solidFill>
              </a:rPr>
              <a:t>sugar</a:t>
            </a:r>
            <a:r>
              <a:rPr lang="en-US" altLang="en-US" sz="2400">
                <a:solidFill>
                  <a:srgbClr val="003366"/>
                </a:solidFill>
              </a:rPr>
              <a:t> (ribose in </a:t>
            </a:r>
            <a:r>
              <a:rPr lang="en-US" altLang="en-US" sz="2400">
                <a:solidFill>
                  <a:srgbClr val="8B8BFF"/>
                </a:solidFill>
              </a:rPr>
              <a:t>RNA</a:t>
            </a:r>
            <a:r>
              <a:rPr lang="en-US" altLang="en-US" sz="2400">
                <a:solidFill>
                  <a:srgbClr val="003366"/>
                </a:solidFill>
              </a:rPr>
              <a:t> or deoxyribose in </a:t>
            </a:r>
            <a:r>
              <a:rPr lang="en-US" altLang="en-US" sz="2400">
                <a:solidFill>
                  <a:srgbClr val="CC0066"/>
                </a:solidFill>
              </a:rPr>
              <a:t>DNA</a:t>
            </a:r>
            <a:r>
              <a:rPr lang="en-US" altLang="en-US" sz="2400">
                <a:solidFill>
                  <a:srgbClr val="003366"/>
                </a:solidFill>
              </a:rPr>
              <a:t>) and a </a:t>
            </a:r>
            <a:r>
              <a:rPr lang="en-US" altLang="en-US" sz="2400" u="sng">
                <a:solidFill>
                  <a:srgbClr val="A50021"/>
                </a:solidFill>
              </a:rPr>
              <a:t>phosphate group</a:t>
            </a:r>
            <a:r>
              <a:rPr lang="en-US" altLang="en-US" sz="2400">
                <a:solidFill>
                  <a:srgbClr val="A50021"/>
                </a:solidFill>
              </a:rPr>
              <a:t>. </a:t>
            </a:r>
            <a:r>
              <a:rPr lang="en-US" altLang="en-US" sz="2400">
                <a:solidFill>
                  <a:srgbClr val="003366"/>
                </a:solidFill>
              </a:rPr>
              <a:t>The phosphate joins the sugars in a DNA or RNA chain through their 5` and 3` hydroxyl group by phosphodiester bonds.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>
              <a:solidFill>
                <a:srgbClr val="003366"/>
              </a:solidFill>
            </a:endParaRPr>
          </a:p>
        </p:txBody>
      </p:sp>
      <p:pic>
        <p:nvPicPr>
          <p:cNvPr id="1006596" name="Picture 4">
            <a:extLst>
              <a:ext uri="{FF2B5EF4-FFF2-40B4-BE49-F238E27FC236}">
                <a16:creationId xmlns:a16="http://schemas.microsoft.com/office/drawing/2014/main" id="{7455BC98-5876-973E-1636-E8E025D79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1304926"/>
            <a:ext cx="2867025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6598" name="Rectangle 6">
            <a:extLst>
              <a:ext uri="{FF2B5EF4-FFF2-40B4-BE49-F238E27FC236}">
                <a16:creationId xmlns:a16="http://schemas.microsoft.com/office/drawing/2014/main" id="{4B4BAF49-6859-8509-6E93-48D84A6CA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713" y="504826"/>
            <a:ext cx="6874318" cy="59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600" b="1" u="sng">
                <a:solidFill>
                  <a:srgbClr val="6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General Structure of Nucleic Acid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339BB4-0992-D4E0-1E59-CBAD7D0E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245F-A81C-4B4E-934D-47395B74423B}" type="slidenum">
              <a:rPr lang="ar-SA" altLang="en-US"/>
              <a:pPr/>
              <a:t>14</a:t>
            </a:fld>
            <a:endParaRPr lang="en-IN" altLang="en-US"/>
          </a:p>
        </p:txBody>
      </p:sp>
      <p:sp>
        <p:nvSpPr>
          <p:cNvPr id="637954" name="Rectangle 2">
            <a:extLst>
              <a:ext uri="{FF2B5EF4-FFF2-40B4-BE49-F238E27FC236}">
                <a16:creationId xmlns:a16="http://schemas.microsoft.com/office/drawing/2014/main" id="{1166260F-6467-C17F-DB7B-CBCFF3374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476250"/>
            <a:ext cx="8229600" cy="1371600"/>
          </a:xfrm>
        </p:spPr>
        <p:txBody>
          <a:bodyPr/>
          <a:lstStyle/>
          <a:p>
            <a:r>
              <a:rPr lang="en-US" altLang="en-US" sz="3000" u="sng">
                <a:solidFill>
                  <a:srgbClr val="600000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637955" name="Rectangle 3">
            <a:extLst>
              <a:ext uri="{FF2B5EF4-FFF2-40B4-BE49-F238E27FC236}">
                <a16:creationId xmlns:a16="http://schemas.microsoft.com/office/drawing/2014/main" id="{C0CAE901-4717-5058-C542-F69994113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9" y="404813"/>
            <a:ext cx="7769225" cy="4570412"/>
          </a:xfrm>
          <a:noFill/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The structure of </a:t>
            </a:r>
            <a:r>
              <a:rPr lang="en-US" altLang="en-US" sz="2400">
                <a:solidFill>
                  <a:srgbClr val="CC0066"/>
                </a:solidFill>
              </a:rPr>
              <a:t>DNA</a:t>
            </a:r>
            <a:r>
              <a:rPr lang="en-US" altLang="en-US" sz="2400">
                <a:solidFill>
                  <a:srgbClr val="003366"/>
                </a:solidFill>
              </a:rPr>
              <a:t> was described by British Scientists </a:t>
            </a:r>
            <a:r>
              <a:rPr lang="en-US" altLang="en-US" sz="2400">
                <a:solidFill>
                  <a:srgbClr val="800000"/>
                </a:solidFill>
              </a:rPr>
              <a:t>Watson and Crick</a:t>
            </a:r>
            <a:r>
              <a:rPr lang="en-US" altLang="en-US" sz="2400">
                <a:solidFill>
                  <a:srgbClr val="003366"/>
                </a:solidFill>
              </a:rPr>
              <a:t> as </a:t>
            </a:r>
            <a:r>
              <a:rPr lang="en-US" altLang="en-US" sz="2400">
                <a:solidFill>
                  <a:srgbClr val="800000"/>
                </a:solidFill>
              </a:rPr>
              <a:t>long double helix</a:t>
            </a:r>
            <a:r>
              <a:rPr lang="en-US" altLang="en-US" sz="2400">
                <a:solidFill>
                  <a:srgbClr val="003366"/>
                </a:solidFill>
              </a:rPr>
              <a:t> shaped with its sugar phosphate backbone on the outside and its bases on  inside;</a:t>
            </a:r>
            <a:r>
              <a:rPr lang="en-US" altLang="en-US" sz="2400">
                <a:solidFill>
                  <a:srgbClr val="003366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>
                <a:solidFill>
                  <a:srgbClr val="003366"/>
                </a:solidFill>
              </a:rPr>
              <a:t>the two strand of helix run in opposite direction and are anti-parallel to each other. The DNA double helix is stabilized by </a:t>
            </a:r>
            <a:r>
              <a:rPr lang="en-US" altLang="en-US" sz="2400">
                <a:solidFill>
                  <a:srgbClr val="99FFCC"/>
                </a:solidFill>
              </a:rPr>
              <a:t>hydrogen bonds </a:t>
            </a:r>
            <a:r>
              <a:rPr lang="en-US" altLang="en-US" sz="2400">
                <a:solidFill>
                  <a:srgbClr val="003366"/>
                </a:solidFill>
              </a:rPr>
              <a:t>between the bases.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3366"/>
              </a:solidFill>
            </a:endParaRPr>
          </a:p>
          <a:p>
            <a:pPr algn="l" rtl="0" eaLnBrk="0" hangingPunct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This structure explains how genes engage in replication, carrying information and acquiring mutation.</a:t>
            </a:r>
          </a:p>
          <a:p>
            <a:pPr algn="l" rtl="0" eaLnBrk="0" hangingPunc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3366"/>
              </a:solidFill>
            </a:endParaRPr>
          </a:p>
          <a:p>
            <a:pPr algn="l" rtl="0" eaLnBrk="0" hangingPunct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The </a:t>
            </a:r>
            <a:r>
              <a:rPr lang="en-US" altLang="en-US" sz="2400">
                <a:solidFill>
                  <a:srgbClr val="800000"/>
                </a:solidFill>
                <a:latin typeface="Impact" panose="020B0806030902050204" pitchFamily="34" charset="0"/>
              </a:rPr>
              <a:t>G+C</a:t>
            </a:r>
            <a:r>
              <a:rPr lang="en-US" altLang="en-US" sz="2400">
                <a:solidFill>
                  <a:srgbClr val="800000"/>
                </a:solidFill>
              </a:rPr>
              <a:t> </a:t>
            </a:r>
            <a:r>
              <a:rPr lang="en-US" altLang="en-US" sz="2400">
                <a:solidFill>
                  <a:srgbClr val="003366"/>
                </a:solidFill>
              </a:rPr>
              <a:t>content of a natural </a:t>
            </a:r>
            <a:r>
              <a:rPr lang="en-US" altLang="en-US" sz="2400">
                <a:solidFill>
                  <a:srgbClr val="CC0066"/>
                </a:solidFill>
              </a:rPr>
              <a:t>DNA</a:t>
            </a:r>
            <a:r>
              <a:rPr lang="en-US" altLang="en-US" sz="2400">
                <a:solidFill>
                  <a:srgbClr val="003366"/>
                </a:solidFill>
              </a:rPr>
              <a:t> can vary from 22-73% and this can have a strong effect on the physical properties of </a:t>
            </a:r>
            <a:r>
              <a:rPr lang="en-US" altLang="en-US" sz="2400">
                <a:solidFill>
                  <a:srgbClr val="CC0066"/>
                </a:solidFill>
              </a:rPr>
              <a:t>DNA</a:t>
            </a:r>
            <a:r>
              <a:rPr lang="en-US" altLang="en-US" sz="2400">
                <a:solidFill>
                  <a:srgbClr val="003366"/>
                </a:solidFill>
              </a:rPr>
              <a:t>, particularly its melting temperature. 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3366"/>
              </a:solidFill>
            </a:endParaRPr>
          </a:p>
          <a:p>
            <a:pPr algn="l" rtl="0">
              <a:lnSpc>
                <a:spcPct val="90000"/>
              </a:lnSpc>
            </a:pPr>
            <a:endParaRPr lang="en-US" altLang="en-US" b="1">
              <a:solidFill>
                <a:srgbClr val="003366"/>
              </a:solidFill>
            </a:endParaRPr>
          </a:p>
        </p:txBody>
      </p:sp>
      <p:pic>
        <p:nvPicPr>
          <p:cNvPr id="637956" name="Picture 4" descr="Preimplantation genetic diagnosis can be used to detect 'faulty DNA'.">
            <a:extLst>
              <a:ext uri="{FF2B5EF4-FFF2-40B4-BE49-F238E27FC236}">
                <a16:creationId xmlns:a16="http://schemas.microsoft.com/office/drawing/2014/main" id="{C147882F-4102-9450-13D0-97A61D24FC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1" y="1643064"/>
            <a:ext cx="53022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571614-5C94-F037-3D15-DAB31B73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D493-AA2C-4BF4-9F65-27D4BC4650EC}" type="slidenum">
              <a:rPr lang="ar-SA" altLang="en-US"/>
              <a:pPr/>
              <a:t>15</a:t>
            </a:fld>
            <a:endParaRPr lang="en-IN" altLang="en-US"/>
          </a:p>
        </p:txBody>
      </p:sp>
      <p:sp>
        <p:nvSpPr>
          <p:cNvPr id="945154" name="Rectangle 2">
            <a:extLst>
              <a:ext uri="{FF2B5EF4-FFF2-40B4-BE49-F238E27FC236}">
                <a16:creationId xmlns:a16="http://schemas.microsoft.com/office/drawing/2014/main" id="{81253B3E-C4ED-5E6D-1E6D-085C3D68B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4726" y="500064"/>
            <a:ext cx="7775575" cy="898525"/>
          </a:xfrm>
        </p:spPr>
        <p:txBody>
          <a:bodyPr/>
          <a:lstStyle/>
          <a:p>
            <a:r>
              <a:rPr lang="en-US" altLang="en-US" sz="3000" u="sng">
                <a:solidFill>
                  <a:srgbClr val="600000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945155" name="Rectangle 3">
            <a:extLst>
              <a:ext uri="{FF2B5EF4-FFF2-40B4-BE49-F238E27FC236}">
                <a16:creationId xmlns:a16="http://schemas.microsoft.com/office/drawing/2014/main" id="{66BC1CD9-F604-8662-95C0-2DDCBF231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6" y="260351"/>
            <a:ext cx="6856413" cy="6399213"/>
          </a:xfrm>
          <a:noFill/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en-US" altLang="en-US" sz="2000">
                <a:solidFill>
                  <a:srgbClr val="003366"/>
                </a:solidFill>
              </a:rPr>
              <a:t>There are four different types of</a:t>
            </a:r>
            <a:r>
              <a:rPr lang="en-US" altLang="en-US" sz="2000"/>
              <a:t> </a:t>
            </a:r>
            <a:r>
              <a:rPr lang="en-US" altLang="en-US" sz="2000" u="sng">
                <a:solidFill>
                  <a:srgbClr val="990000"/>
                </a:solidFill>
                <a:latin typeface="Impact" panose="020B0806030902050204" pitchFamily="34" charset="0"/>
              </a:rPr>
              <a:t>nucleotides</a:t>
            </a:r>
            <a:r>
              <a:rPr lang="en-US" altLang="en-US" sz="2000">
                <a:solidFill>
                  <a:srgbClr val="990000"/>
                </a:solidFill>
              </a:rPr>
              <a:t> </a:t>
            </a:r>
            <a:r>
              <a:rPr lang="en-US" altLang="en-US" sz="2000">
                <a:solidFill>
                  <a:srgbClr val="003366"/>
                </a:solidFill>
              </a:rPr>
              <a:t>found in </a:t>
            </a:r>
            <a:r>
              <a:rPr lang="en-US" altLang="en-US" sz="2000">
                <a:solidFill>
                  <a:srgbClr val="CC0066"/>
                </a:solidFill>
              </a:rPr>
              <a:t>DNA</a:t>
            </a:r>
            <a:r>
              <a:rPr lang="en-US" altLang="en-US" sz="2000">
                <a:solidFill>
                  <a:srgbClr val="8B8BFF"/>
                </a:solidFill>
              </a:rPr>
              <a:t>,</a:t>
            </a:r>
            <a:r>
              <a:rPr lang="en-US" altLang="en-US" sz="2000">
                <a:solidFill>
                  <a:srgbClr val="004E4C"/>
                </a:solidFill>
              </a:rPr>
              <a:t> </a:t>
            </a:r>
            <a:r>
              <a:rPr lang="en-US" altLang="en-US" sz="2000">
                <a:solidFill>
                  <a:srgbClr val="003366"/>
                </a:solidFill>
              </a:rPr>
              <a:t>differing only in the</a:t>
            </a:r>
            <a:r>
              <a:rPr lang="en-US" altLang="en-US" sz="2000"/>
              <a:t> </a:t>
            </a:r>
            <a:r>
              <a:rPr lang="en-US" altLang="en-US" sz="2000" u="sng">
                <a:solidFill>
                  <a:srgbClr val="990000"/>
                </a:solidFill>
                <a:latin typeface="Impact" panose="020B0806030902050204" pitchFamily="34" charset="0"/>
              </a:rPr>
              <a:t>nitrogenous base</a:t>
            </a:r>
            <a:r>
              <a:rPr lang="en-US" altLang="en-US" sz="2000"/>
              <a:t>: </a:t>
            </a:r>
            <a:r>
              <a:rPr lang="en-US" altLang="en-US" sz="2000" u="sng">
                <a:solidFill>
                  <a:schemeClr val="folHlink"/>
                </a:solidFill>
              </a:rPr>
              <a:t>A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3366"/>
                </a:solidFill>
              </a:rPr>
              <a:t>is for adenine</a:t>
            </a:r>
            <a:r>
              <a:rPr lang="en-US" altLang="en-US" sz="2000"/>
              <a:t>; </a:t>
            </a:r>
            <a:r>
              <a:rPr lang="en-US" altLang="en-US" sz="2000" u="sng">
                <a:solidFill>
                  <a:schemeClr val="folHlink"/>
                </a:solidFill>
              </a:rPr>
              <a:t>G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3366"/>
                </a:solidFill>
              </a:rPr>
              <a:t>is for guanine;</a:t>
            </a:r>
            <a:r>
              <a:rPr lang="en-US" altLang="en-US" sz="2000"/>
              <a:t> </a:t>
            </a:r>
            <a:r>
              <a:rPr lang="en-US" altLang="en-US" sz="2000" u="sng">
                <a:solidFill>
                  <a:srgbClr val="99FFCC"/>
                </a:solidFill>
              </a:rPr>
              <a:t>C</a:t>
            </a:r>
            <a:r>
              <a:rPr lang="en-US" altLang="en-US" sz="2000">
                <a:solidFill>
                  <a:srgbClr val="004E4C"/>
                </a:solidFill>
              </a:rPr>
              <a:t> </a:t>
            </a:r>
            <a:r>
              <a:rPr lang="en-US" altLang="en-US" sz="2000">
                <a:solidFill>
                  <a:srgbClr val="003366"/>
                </a:solidFill>
              </a:rPr>
              <a:t>is for cytosine and</a:t>
            </a:r>
            <a:r>
              <a:rPr lang="en-US" altLang="en-US" sz="2000"/>
              <a:t> </a:t>
            </a:r>
            <a:r>
              <a:rPr lang="en-US" altLang="en-US" sz="2000" u="sng">
                <a:solidFill>
                  <a:srgbClr val="99FFCC"/>
                </a:solidFill>
              </a:rPr>
              <a:t>T</a:t>
            </a:r>
            <a:r>
              <a:rPr lang="en-US" altLang="en-US" sz="2000">
                <a:solidFill>
                  <a:schemeClr val="hlink"/>
                </a:solidFill>
              </a:rPr>
              <a:t> </a:t>
            </a:r>
            <a:r>
              <a:rPr lang="en-US" altLang="en-US" sz="2000">
                <a:solidFill>
                  <a:srgbClr val="003366"/>
                </a:solidFill>
              </a:rPr>
              <a:t>is for thymine.</a:t>
            </a:r>
          </a:p>
          <a:p>
            <a:pPr marL="533400" indent="-533400">
              <a:lnSpc>
                <a:spcPct val="80000"/>
              </a:lnSpc>
              <a:buNone/>
            </a:pPr>
            <a:endParaRPr lang="en-US" altLang="en-US" sz="2000">
              <a:solidFill>
                <a:srgbClr val="003366"/>
              </a:solidFill>
            </a:endParaRPr>
          </a:p>
          <a:p>
            <a:pPr marL="533400" indent="-533400">
              <a:lnSpc>
                <a:spcPct val="80000"/>
              </a:lnSpc>
            </a:pPr>
            <a:r>
              <a:rPr lang="en-US" altLang="en-US" sz="2000">
                <a:solidFill>
                  <a:srgbClr val="003366"/>
                </a:solidFill>
              </a:rPr>
              <a:t>These bases are classified based on their chemical structures</a:t>
            </a:r>
            <a:r>
              <a:rPr lang="en-US" altLang="en-US" sz="2000">
                <a:solidFill>
                  <a:srgbClr val="004E4C"/>
                </a:solidFill>
              </a:rPr>
              <a:t> </a:t>
            </a:r>
            <a:r>
              <a:rPr lang="en-US" altLang="en-US" sz="2000">
                <a:solidFill>
                  <a:srgbClr val="003366"/>
                </a:solidFill>
              </a:rPr>
              <a:t>into two groups:</a:t>
            </a:r>
            <a:r>
              <a:rPr lang="en-US" altLang="en-US" sz="2000"/>
              <a:t> </a:t>
            </a:r>
            <a:r>
              <a:rPr lang="en-US" altLang="en-US" sz="2000" u="sng">
                <a:solidFill>
                  <a:schemeClr val="folHlink"/>
                </a:solidFill>
                <a:latin typeface="Impact" panose="020B0806030902050204" pitchFamily="34" charset="0"/>
              </a:rPr>
              <a:t>adenine and guanine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3366"/>
                </a:solidFill>
              </a:rPr>
              <a:t>are double ringed structure</a:t>
            </a:r>
            <a:r>
              <a:rPr lang="en-US" altLang="en-US" sz="2000">
                <a:solidFill>
                  <a:srgbClr val="004E4C"/>
                </a:solidFill>
              </a:rPr>
              <a:t> </a:t>
            </a:r>
            <a:r>
              <a:rPr lang="en-US" altLang="en-US" sz="2000">
                <a:solidFill>
                  <a:srgbClr val="003366"/>
                </a:solidFill>
              </a:rPr>
              <a:t>termed</a:t>
            </a:r>
            <a:r>
              <a:rPr lang="en-US" altLang="en-US" sz="2000"/>
              <a:t> </a:t>
            </a:r>
            <a:r>
              <a:rPr lang="en-US" altLang="en-US" sz="2000" u="sng">
                <a:solidFill>
                  <a:schemeClr val="folHlink"/>
                </a:solidFill>
                <a:latin typeface="Impact" panose="020B0806030902050204" pitchFamily="34" charset="0"/>
              </a:rPr>
              <a:t>purine</a:t>
            </a:r>
            <a:r>
              <a:rPr lang="en-US" altLang="en-US" sz="2000">
                <a:solidFill>
                  <a:srgbClr val="FFFFCC"/>
                </a:solidFill>
                <a:latin typeface="Impact" panose="020B0806030902050204" pitchFamily="34" charset="0"/>
              </a:rPr>
              <a:t> </a:t>
            </a:r>
            <a:r>
              <a:rPr lang="en-US" altLang="en-US" sz="2000"/>
              <a:t>, </a:t>
            </a:r>
            <a:r>
              <a:rPr lang="en-US" altLang="en-US" sz="2000" u="sng">
                <a:solidFill>
                  <a:srgbClr val="99FFCC"/>
                </a:solidFill>
                <a:latin typeface="Impact" panose="020B0806030902050204" pitchFamily="34" charset="0"/>
              </a:rPr>
              <a:t>thymine and cytosine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3366"/>
                </a:solidFill>
              </a:rPr>
              <a:t>are single ring structures</a:t>
            </a:r>
            <a:r>
              <a:rPr lang="en-US" altLang="en-US" sz="2000">
                <a:solidFill>
                  <a:srgbClr val="004E4C"/>
                </a:solidFill>
              </a:rPr>
              <a:t> termed </a:t>
            </a:r>
            <a:r>
              <a:rPr lang="en-US" altLang="en-US" sz="2000" u="sng">
                <a:solidFill>
                  <a:srgbClr val="004E4C"/>
                </a:solidFill>
                <a:latin typeface="Impact" panose="020B0806030902050204" pitchFamily="34" charset="0"/>
              </a:rPr>
              <a:t>pyrimidine</a:t>
            </a:r>
            <a:r>
              <a:rPr lang="en-US" altLang="en-US" sz="2000">
                <a:solidFill>
                  <a:srgbClr val="004E4C"/>
                </a:solidFill>
              </a:rPr>
              <a:t>. </a:t>
            </a:r>
          </a:p>
          <a:p>
            <a:pPr marL="533400" indent="-533400">
              <a:lnSpc>
                <a:spcPct val="80000"/>
              </a:lnSpc>
              <a:buNone/>
            </a:pPr>
            <a:endParaRPr lang="en-US" altLang="en-US" sz="2000">
              <a:solidFill>
                <a:srgbClr val="004E4C"/>
              </a:solidFill>
            </a:endParaRPr>
          </a:p>
          <a:p>
            <a:pPr marL="533400" indent="-533400">
              <a:lnSpc>
                <a:spcPct val="80000"/>
              </a:lnSpc>
            </a:pPr>
            <a:r>
              <a:rPr lang="en-US" altLang="en-US" sz="2000">
                <a:solidFill>
                  <a:srgbClr val="003366"/>
                </a:solidFill>
              </a:rPr>
              <a:t>The bases pair in a specific way: Adenine</a:t>
            </a:r>
            <a:r>
              <a:rPr lang="en-US" altLang="en-US" sz="2000"/>
              <a:t> </a:t>
            </a:r>
            <a:r>
              <a:rPr lang="en-US" altLang="en-US" sz="2000" u="sng">
                <a:solidFill>
                  <a:schemeClr val="folHlink"/>
                </a:solidFill>
              </a:rPr>
              <a:t>A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3366"/>
                </a:solidFill>
              </a:rPr>
              <a:t>with thymine</a:t>
            </a:r>
            <a:r>
              <a:rPr lang="en-US" altLang="en-US" sz="2000"/>
              <a:t>  </a:t>
            </a:r>
            <a:r>
              <a:rPr lang="en-US" altLang="en-US" sz="2000" u="sng">
                <a:solidFill>
                  <a:srgbClr val="99FFCC"/>
                </a:solidFill>
              </a:rPr>
              <a:t>T</a:t>
            </a:r>
            <a:r>
              <a:rPr lang="en-US" altLang="en-US" sz="2000">
                <a:solidFill>
                  <a:srgbClr val="99FFCC"/>
                </a:solidFill>
              </a:rPr>
              <a:t> (two hydrogen bonds)</a:t>
            </a:r>
            <a:r>
              <a:rPr lang="en-US" altLang="en-US" sz="2000">
                <a:solidFill>
                  <a:schemeClr val="hlink"/>
                </a:solidFill>
              </a:rPr>
              <a:t> </a:t>
            </a:r>
            <a:r>
              <a:rPr lang="en-US" altLang="en-US" sz="2000">
                <a:solidFill>
                  <a:srgbClr val="003366"/>
                </a:solidFill>
              </a:rPr>
              <a:t>and guanine</a:t>
            </a:r>
            <a:r>
              <a:rPr lang="en-US" altLang="en-US" sz="2000"/>
              <a:t> </a:t>
            </a:r>
            <a:r>
              <a:rPr lang="en-US" altLang="en-US" sz="2000" u="sng">
                <a:solidFill>
                  <a:schemeClr val="folHlink"/>
                </a:solidFill>
              </a:rPr>
              <a:t>G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3366"/>
                </a:solidFill>
              </a:rPr>
              <a:t>with cytosine</a:t>
            </a:r>
            <a:r>
              <a:rPr lang="en-US" altLang="en-US" sz="2000"/>
              <a:t> </a:t>
            </a:r>
            <a:r>
              <a:rPr lang="en-US" altLang="en-US" sz="2000" u="sng">
                <a:solidFill>
                  <a:srgbClr val="99FFCC"/>
                </a:solidFill>
              </a:rPr>
              <a:t>C </a:t>
            </a:r>
            <a:r>
              <a:rPr lang="en-US" altLang="en-US" sz="2000">
                <a:solidFill>
                  <a:srgbClr val="99FFCC"/>
                </a:solidFill>
              </a:rPr>
              <a:t>(three hydrogen bonds).</a:t>
            </a:r>
          </a:p>
          <a:p>
            <a:pPr marL="533400" indent="-533400">
              <a:lnSpc>
                <a:spcPct val="80000"/>
              </a:lnSpc>
              <a:buNone/>
            </a:pPr>
            <a:endParaRPr lang="en-US" altLang="en-US" sz="2000">
              <a:solidFill>
                <a:srgbClr val="99FFCC"/>
              </a:solidFill>
            </a:endParaRPr>
          </a:p>
          <a:p>
            <a:pPr marL="533400" indent="-533400">
              <a:lnSpc>
                <a:spcPct val="80000"/>
              </a:lnSpc>
            </a:pPr>
            <a:r>
              <a:rPr lang="en-US" altLang="en-US" sz="2000">
                <a:solidFill>
                  <a:srgbClr val="003366"/>
                </a:solidFill>
              </a:rPr>
              <a:t>Within the structure of </a:t>
            </a:r>
            <a:r>
              <a:rPr lang="en-US" altLang="en-US" sz="2000">
                <a:solidFill>
                  <a:srgbClr val="8B8BFF"/>
                </a:solidFill>
              </a:rPr>
              <a:t>DNA</a:t>
            </a:r>
            <a:r>
              <a:rPr lang="en-US" altLang="en-US" sz="2000">
                <a:solidFill>
                  <a:srgbClr val="003366"/>
                </a:solidFill>
              </a:rPr>
              <a:t>, the number of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99FFCC"/>
                </a:solidFill>
              </a:rPr>
              <a:t>thymine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4E4C"/>
                </a:solidFill>
              </a:rPr>
              <a:t>is always </a:t>
            </a:r>
            <a:r>
              <a:rPr lang="en-US" altLang="en-US" sz="2000">
                <a:solidFill>
                  <a:srgbClr val="003366"/>
                </a:solidFill>
              </a:rPr>
              <a:t>equal to the number of adenine and the number of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99FFCC"/>
                </a:solidFill>
              </a:rPr>
              <a:t>cytosine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4E4C"/>
                </a:solidFill>
              </a:rPr>
              <a:t>is </a:t>
            </a:r>
            <a:r>
              <a:rPr lang="en-US" altLang="en-US" sz="2000">
                <a:solidFill>
                  <a:srgbClr val="003366"/>
                </a:solidFill>
              </a:rPr>
              <a:t>always equal to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chemeClr val="folHlink"/>
                </a:solidFill>
              </a:rPr>
              <a:t>guanine</a:t>
            </a:r>
            <a:r>
              <a:rPr lang="en-US" altLang="en-US" sz="2000"/>
              <a:t>.</a:t>
            </a:r>
          </a:p>
          <a:p>
            <a:pPr marL="533400" indent="-533400">
              <a:lnSpc>
                <a:spcPct val="80000"/>
              </a:lnSpc>
              <a:buNone/>
            </a:pPr>
            <a:endParaRPr lang="en-US" altLang="en-US" sz="2000"/>
          </a:p>
          <a:p>
            <a:pPr marL="533400" indent="-533400">
              <a:lnSpc>
                <a:spcPct val="80000"/>
              </a:lnSpc>
            </a:pPr>
            <a:r>
              <a:rPr lang="en-US" altLang="en-US" sz="2000">
                <a:solidFill>
                  <a:srgbClr val="003366"/>
                </a:solidFill>
              </a:rPr>
              <a:t>In contrast to DNA; </a:t>
            </a:r>
            <a:r>
              <a:rPr lang="en-US" altLang="en-US" sz="2000" u="sng">
                <a:solidFill>
                  <a:srgbClr val="003366"/>
                </a:solidFill>
              </a:rPr>
              <a:t> </a:t>
            </a:r>
            <a:r>
              <a:rPr lang="en-US" altLang="en-US" sz="2000" u="sng">
                <a:solidFill>
                  <a:schemeClr val="bg2"/>
                </a:solidFill>
                <a:latin typeface="Impact" panose="020B0806030902050204" pitchFamily="34" charset="0"/>
              </a:rPr>
              <a:t>RNA is a single stranded</a:t>
            </a:r>
            <a:r>
              <a:rPr lang="en-US" altLang="en-US" sz="2000">
                <a:solidFill>
                  <a:srgbClr val="003366"/>
                </a:solidFill>
              </a:rPr>
              <a:t>, the pyrimidine base </a:t>
            </a:r>
            <a:r>
              <a:rPr lang="en-US" altLang="en-US" sz="2000">
                <a:solidFill>
                  <a:schemeClr val="accent1"/>
                </a:solidFill>
              </a:rPr>
              <a:t>uracil (U)</a:t>
            </a:r>
            <a:r>
              <a:rPr lang="en-US" altLang="en-US" sz="2000">
                <a:solidFill>
                  <a:srgbClr val="003366"/>
                </a:solidFill>
              </a:rPr>
              <a:t> replaces</a:t>
            </a:r>
            <a:r>
              <a:rPr lang="en-US" altLang="en-US" sz="2000">
                <a:solidFill>
                  <a:srgbClr val="99FFCC"/>
                </a:solidFill>
              </a:rPr>
              <a:t> thymine</a:t>
            </a:r>
            <a:r>
              <a:rPr lang="en-US" altLang="en-US" sz="2000">
                <a:solidFill>
                  <a:srgbClr val="003366"/>
                </a:solidFill>
              </a:rPr>
              <a:t> and ribose sugar replaces deoxyribose.</a:t>
            </a:r>
            <a:endParaRPr lang="en-US" altLang="en-US" sz="2000"/>
          </a:p>
          <a:p>
            <a:pPr marL="533400" indent="-533400">
              <a:lnSpc>
                <a:spcPct val="80000"/>
              </a:lnSpc>
              <a:buNone/>
            </a:pPr>
            <a:endParaRPr lang="en-US" altLang="en-US" sz="2000">
              <a:solidFill>
                <a:schemeClr val="bg2"/>
              </a:solidFill>
            </a:endParaRPr>
          </a:p>
        </p:txBody>
      </p:sp>
      <p:pic>
        <p:nvPicPr>
          <p:cNvPr id="945158" name="Picture 6">
            <a:extLst>
              <a:ext uri="{FF2B5EF4-FFF2-40B4-BE49-F238E27FC236}">
                <a16:creationId xmlns:a16="http://schemas.microsoft.com/office/drawing/2014/main" id="{A826A52E-4192-50A5-6748-3A9676472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"/>
          <a:stretch>
            <a:fillRect/>
          </a:stretch>
        </p:blipFill>
        <p:spPr bwMode="auto">
          <a:xfrm>
            <a:off x="8721726" y="3967164"/>
            <a:ext cx="1946275" cy="289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E6A102D-2C77-EDD3-11C6-B029CE5BA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54A8-33DE-4832-B506-C12B865FB179}" type="slidenum">
              <a:rPr lang="ar-SA" altLang="en-US"/>
              <a:pPr/>
              <a:t>16</a:t>
            </a:fld>
            <a:endParaRPr lang="en-IN" altLang="en-US"/>
          </a:p>
        </p:txBody>
      </p:sp>
      <p:pic>
        <p:nvPicPr>
          <p:cNvPr id="1176581" name="Picture 5">
            <a:extLst>
              <a:ext uri="{FF2B5EF4-FFF2-40B4-BE49-F238E27FC236}">
                <a16:creationId xmlns:a16="http://schemas.microsoft.com/office/drawing/2014/main" id="{34E9E833-FD60-EFCA-FB7B-FC01B50BF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571500"/>
            <a:ext cx="48958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4F6E0E-FED8-0D03-D56F-0D56FE0E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1608-F73B-4257-9EBF-FFD7DE7052A6}" type="slidenum">
              <a:rPr lang="ar-SA" altLang="en-US"/>
              <a:pPr/>
              <a:t>17</a:t>
            </a:fld>
            <a:endParaRPr lang="en-IN" altLang="en-US"/>
          </a:p>
        </p:txBody>
      </p:sp>
      <p:sp>
        <p:nvSpPr>
          <p:cNvPr id="605192" name="Rectangle 8">
            <a:extLst>
              <a:ext uri="{FF2B5EF4-FFF2-40B4-BE49-F238E27FC236}">
                <a16:creationId xmlns:a16="http://schemas.microsoft.com/office/drawing/2014/main" id="{5DA54A8C-3EA2-126B-0015-2E7194BA7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476251"/>
            <a:ext cx="8229600" cy="1139825"/>
          </a:xfrm>
        </p:spPr>
        <p:txBody>
          <a:bodyPr/>
          <a:lstStyle/>
          <a:p>
            <a:r>
              <a:rPr lang="en-US" altLang="en-US" sz="3600" b="1" u="sng">
                <a:solidFill>
                  <a:srgbClr val="600000"/>
                </a:solidFill>
                <a:latin typeface="Garamond" panose="02020404030301010803" pitchFamily="18" charset="0"/>
              </a:rPr>
              <a:t>Genomic DNA organization</a:t>
            </a:r>
            <a:br>
              <a:rPr lang="en-US" altLang="en-US" sz="3200">
                <a:solidFill>
                  <a:schemeClr val="bg2"/>
                </a:solidFill>
                <a:latin typeface="Impact" panose="020B0806030902050204" pitchFamily="34" charset="0"/>
              </a:rPr>
            </a:br>
            <a:endParaRPr lang="en-US" altLang="en-US" sz="320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605187" name="Rectangle 3">
            <a:extLst>
              <a:ext uri="{FF2B5EF4-FFF2-40B4-BE49-F238E27FC236}">
                <a16:creationId xmlns:a16="http://schemas.microsoft.com/office/drawing/2014/main" id="{DD3C7DCB-CCF7-507C-DFF4-DA0788EDD6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algn="l" rtl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600000"/>
                </a:solidFill>
                <a:latin typeface="Impact" panose="020B0806030902050204" pitchFamily="34" charset="0"/>
              </a:rPr>
              <a:t>      </a:t>
            </a:r>
            <a:r>
              <a:rPr lang="en-US" altLang="en-US" b="1" u="sng" dirty="0">
                <a:solidFill>
                  <a:srgbClr val="600000"/>
                </a:solidFill>
                <a:latin typeface="Garamond" panose="02020404030301010803" pitchFamily="18" charset="0"/>
              </a:rPr>
              <a:t>Eukaryotic genes:</a:t>
            </a:r>
            <a:r>
              <a:rPr lang="en-US" altLang="en-US" dirty="0"/>
              <a:t> </a:t>
            </a:r>
            <a:r>
              <a:rPr lang="en-US" altLang="en-US" sz="2400" dirty="0">
                <a:solidFill>
                  <a:srgbClr val="003366"/>
                </a:solidFill>
              </a:rPr>
              <a:t>DNA molecules complexed with other proteins especially basic proteins </a:t>
            </a:r>
            <a:r>
              <a:rPr lang="en-US" altLang="en-US" sz="2400" dirty="0"/>
              <a:t>called histones, to form a substance known as chromatin. </a:t>
            </a:r>
            <a:r>
              <a:rPr lang="en-US" altLang="en-US" sz="2400" dirty="0">
                <a:solidFill>
                  <a:srgbClr val="003366"/>
                </a:solidFill>
              </a:rPr>
              <a:t>A human cell contains about 2 meters of </a:t>
            </a:r>
            <a:r>
              <a:rPr lang="en-US" altLang="en-US" sz="2400" dirty="0">
                <a:solidFill>
                  <a:srgbClr val="CC0066"/>
                </a:solidFill>
              </a:rPr>
              <a:t>DNA</a:t>
            </a:r>
            <a:r>
              <a:rPr lang="en-US" altLang="en-US" sz="2400" dirty="0">
                <a:solidFill>
                  <a:srgbClr val="003366"/>
                </a:solidFill>
              </a:rPr>
              <a:t>.</a:t>
            </a:r>
            <a:r>
              <a:rPr lang="en-US" altLang="en-US" sz="2400" dirty="0">
                <a:solidFill>
                  <a:schemeClr val="bg2"/>
                </a:solidFill>
              </a:rPr>
              <a:t> </a:t>
            </a:r>
            <a:r>
              <a:rPr lang="en-US" altLang="en-US" sz="2400" dirty="0">
                <a:solidFill>
                  <a:srgbClr val="CC0066"/>
                </a:solidFill>
              </a:rPr>
              <a:t>DNA</a:t>
            </a:r>
            <a:r>
              <a:rPr lang="en-US" altLang="en-US" sz="2400" dirty="0">
                <a:solidFill>
                  <a:srgbClr val="003366"/>
                </a:solidFill>
              </a:rPr>
              <a:t> in body could stretch to the sun and back almost 100 times. So it is tightly packed.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CC3300"/>
                </a:solidFill>
                <a:latin typeface="Impact" panose="020B0806030902050204" pitchFamily="34" charset="0"/>
              </a:rPr>
              <a:t> </a:t>
            </a:r>
            <a:endParaRPr lang="en-US" altLang="en-US" sz="2000" dirty="0">
              <a:solidFill>
                <a:srgbClr val="003366"/>
              </a:solidFill>
            </a:endParaRPr>
          </a:p>
        </p:txBody>
      </p:sp>
      <p:pic>
        <p:nvPicPr>
          <p:cNvPr id="605190" name="Picture 6">
            <a:extLst>
              <a:ext uri="{FF2B5EF4-FFF2-40B4-BE49-F238E27FC236}">
                <a16:creationId xmlns:a16="http://schemas.microsoft.com/office/drawing/2014/main" id="{88C0858C-DCCA-F3CF-A1B2-362E85C1C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52" y="1418318"/>
            <a:ext cx="415925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A874249-64E7-C2BA-5887-0B4E827A5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7690-5A24-410F-B547-E2B15FF0A2EB}" type="slidenum">
              <a:rPr lang="ar-SA" altLang="en-US"/>
              <a:pPr/>
              <a:t>18</a:t>
            </a:fld>
            <a:endParaRPr lang="en-IN" altLang="en-US"/>
          </a:p>
        </p:txBody>
      </p:sp>
      <p:sp>
        <p:nvSpPr>
          <p:cNvPr id="1161221" name="Rectangle 5">
            <a:extLst>
              <a:ext uri="{FF2B5EF4-FFF2-40B4-BE49-F238E27FC236}">
                <a16:creationId xmlns:a16="http://schemas.microsoft.com/office/drawing/2014/main" id="{153148E6-02E7-C55B-6814-F984BFAF3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u="sng">
                <a:solidFill>
                  <a:srgbClr val="600000"/>
                </a:solidFill>
                <a:latin typeface="Garamond" panose="02020404030301010803" pitchFamily="18" charset="0"/>
              </a:rPr>
              <a:t>Eukaryotic Chromatin</a:t>
            </a:r>
          </a:p>
        </p:txBody>
      </p:sp>
      <p:sp>
        <p:nvSpPr>
          <p:cNvPr id="1161219" name="Rectangle 3">
            <a:extLst>
              <a:ext uri="{FF2B5EF4-FFF2-40B4-BE49-F238E27FC236}">
                <a16:creationId xmlns:a16="http://schemas.microsoft.com/office/drawing/2014/main" id="{16FC99F3-121C-9581-03CC-74159EFBA5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algn="l" rtl="0"/>
            <a:r>
              <a:rPr lang="en-US" altLang="en-US" b="1" u="sng">
                <a:solidFill>
                  <a:srgbClr val="600000"/>
                </a:solidFill>
                <a:latin typeface="Garamond" panose="02020404030301010803" pitchFamily="18" charset="0"/>
              </a:rPr>
              <a:t>Eukaryotic chromatin</a:t>
            </a:r>
            <a:r>
              <a:rPr lang="en-US" altLang="en-US"/>
              <a:t> </a:t>
            </a:r>
            <a:r>
              <a:rPr lang="en-US" altLang="en-US" sz="2400">
                <a:solidFill>
                  <a:srgbClr val="003366"/>
                </a:solidFill>
              </a:rPr>
              <a:t>is folded in several ways. The first order of folding involves structures called </a:t>
            </a:r>
            <a:r>
              <a:rPr lang="en-US" altLang="en-US" sz="2400" u="sng">
                <a:solidFill>
                  <a:schemeClr val="bg2"/>
                </a:solidFill>
              </a:rPr>
              <a:t>nucleosomes</a:t>
            </a:r>
            <a:r>
              <a:rPr lang="en-US" altLang="en-US" sz="2400">
                <a:solidFill>
                  <a:schemeClr val="bg2"/>
                </a:solidFill>
              </a:rPr>
              <a:t>,</a:t>
            </a:r>
            <a:r>
              <a:rPr lang="en-US" altLang="en-US" sz="2400">
                <a:solidFill>
                  <a:srgbClr val="003366"/>
                </a:solidFill>
              </a:rPr>
              <a:t> which have a core of histones, around which the </a:t>
            </a:r>
            <a:r>
              <a:rPr lang="en-US" altLang="en-US" sz="2400">
                <a:solidFill>
                  <a:srgbClr val="CC0066"/>
                </a:solidFill>
              </a:rPr>
              <a:t>DNA</a:t>
            </a:r>
            <a:r>
              <a:rPr lang="en-US" altLang="en-US" sz="2400">
                <a:solidFill>
                  <a:srgbClr val="8B8BFF"/>
                </a:solidFill>
              </a:rPr>
              <a:t> </a:t>
            </a:r>
            <a:r>
              <a:rPr lang="en-US" altLang="en-US" sz="2400">
                <a:solidFill>
                  <a:srgbClr val="003366"/>
                </a:solidFill>
              </a:rPr>
              <a:t>winds ( four pairs of histones H2A, H2B,H3 and H4 in a wedge shaped disc, around it wrapped a stretch of 147 bp of </a:t>
            </a:r>
            <a:r>
              <a:rPr lang="en-US" altLang="en-US" sz="2400">
                <a:solidFill>
                  <a:srgbClr val="CC0066"/>
                </a:solidFill>
              </a:rPr>
              <a:t>DNA</a:t>
            </a:r>
            <a:r>
              <a:rPr lang="en-US" altLang="en-US" sz="2400">
                <a:solidFill>
                  <a:srgbClr val="003366"/>
                </a:solidFill>
              </a:rPr>
              <a:t>).</a:t>
            </a:r>
          </a:p>
          <a:p>
            <a:endParaRPr lang="en-US" altLang="en-US" sz="2400"/>
          </a:p>
        </p:txBody>
      </p:sp>
      <p:sp>
        <p:nvSpPr>
          <p:cNvPr id="1161222" name="Rectangle 6">
            <a:extLst>
              <a:ext uri="{FF2B5EF4-FFF2-40B4-BE49-F238E27FC236}">
                <a16:creationId xmlns:a16="http://schemas.microsoft.com/office/drawing/2014/main" id="{6698CBDE-DB7B-6C1F-0F94-4EF36A363E6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61220" name="Picture 4">
            <a:extLst>
              <a:ext uri="{FF2B5EF4-FFF2-40B4-BE49-F238E27FC236}">
                <a16:creationId xmlns:a16="http://schemas.microsoft.com/office/drawing/2014/main" id="{27953A56-DD44-30FD-578A-69A8FC116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2349500"/>
            <a:ext cx="4570413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61627E-598D-4E42-F2E2-B6297291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0CB2-0866-4EB1-A723-F446455545A4}" type="slidenum">
              <a:rPr lang="ar-SA" altLang="en-US"/>
              <a:pPr/>
              <a:t>19</a:t>
            </a:fld>
            <a:endParaRPr lang="en-IN" altLang="en-US"/>
          </a:p>
        </p:txBody>
      </p:sp>
      <p:sp>
        <p:nvSpPr>
          <p:cNvPr id="1068034" name="Rectangle 2">
            <a:extLst>
              <a:ext uri="{FF2B5EF4-FFF2-40B4-BE49-F238E27FC236}">
                <a16:creationId xmlns:a16="http://schemas.microsoft.com/office/drawing/2014/main" id="{5631E243-D7D9-7746-116D-8B2F384C9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260351"/>
            <a:ext cx="7772400" cy="949325"/>
          </a:xfrm>
        </p:spPr>
        <p:txBody>
          <a:bodyPr/>
          <a:lstStyle/>
          <a:p>
            <a:r>
              <a:rPr lang="en-US" altLang="en-US" sz="3600" b="1" u="sng">
                <a:solidFill>
                  <a:srgbClr val="600000"/>
                </a:solidFill>
                <a:latin typeface="Garamond" panose="02020404030301010803" pitchFamily="18" charset="0"/>
              </a:rPr>
              <a:t>DNA Forms</a:t>
            </a:r>
          </a:p>
        </p:txBody>
      </p:sp>
      <p:pic>
        <p:nvPicPr>
          <p:cNvPr id="1068037" name="Picture 5">
            <a:extLst>
              <a:ext uri="{FF2B5EF4-FFF2-40B4-BE49-F238E27FC236}">
                <a16:creationId xmlns:a16="http://schemas.microsoft.com/office/drawing/2014/main" id="{B223E231-CAEB-8D32-50A9-C2895FF63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2349500"/>
            <a:ext cx="24860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036" name="Picture 4">
            <a:extLst>
              <a:ext uri="{FF2B5EF4-FFF2-40B4-BE49-F238E27FC236}">
                <a16:creationId xmlns:a16="http://schemas.microsoft.com/office/drawing/2014/main" id="{2E2F58F1-51FB-BE2F-911F-6F2036EFC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133600"/>
            <a:ext cx="33909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8038" name="Rectangle 6">
            <a:extLst>
              <a:ext uri="{FF2B5EF4-FFF2-40B4-BE49-F238E27FC236}">
                <a16:creationId xmlns:a16="http://schemas.microsoft.com/office/drawing/2014/main" id="{069DCC70-E701-E156-1D07-288F1DC0F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7788" y="-1488"/>
            <a:ext cx="3850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400" b="1">
                <a:cs typeface="Times New Roman" panose="02020603050405020304" pitchFamily="18" charset="0"/>
              </a:rPr>
              <a:t>     </a:t>
            </a:r>
            <a:endParaRPr lang="en-US" altLang="en-US"/>
          </a:p>
        </p:txBody>
      </p:sp>
      <p:sp>
        <p:nvSpPr>
          <p:cNvPr id="1068039" name="Rectangle 7">
            <a:extLst>
              <a:ext uri="{FF2B5EF4-FFF2-40B4-BE49-F238E27FC236}">
                <a16:creationId xmlns:a16="http://schemas.microsoft.com/office/drawing/2014/main" id="{E3FE7DB9-F360-E622-2C44-92B009A05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4463" y="6932712"/>
            <a:ext cx="3305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400" b="1">
                <a:cs typeface="Times New Roman" panose="02020603050405020304" pitchFamily="18" charset="0"/>
              </a:rPr>
              <a:t>   </a:t>
            </a:r>
            <a:r>
              <a:rPr lang="en-US" altLang="en-US" sz="900"/>
              <a:t> 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60EA55FF-6119-745D-C6A1-C1F08D44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208D-50AA-448E-AB23-6C0B02BD18F0}" type="slidenum">
              <a:rPr lang="ar-SA" altLang="en-US"/>
              <a:pPr/>
              <a:t>2</a:t>
            </a:fld>
            <a:endParaRPr lang="en-IN" altLang="en-US"/>
          </a:p>
        </p:txBody>
      </p:sp>
      <p:sp>
        <p:nvSpPr>
          <p:cNvPr id="1231874" name="Rectangle 2">
            <a:extLst>
              <a:ext uri="{FF2B5EF4-FFF2-40B4-BE49-F238E27FC236}">
                <a16:creationId xmlns:a16="http://schemas.microsoft.com/office/drawing/2014/main" id="{49D2A298-F351-C0D3-C1E4-3DD97689D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u="sng">
                <a:solidFill>
                  <a:srgbClr val="800000"/>
                </a:solidFill>
                <a:latin typeface="Garamond" panose="02020404030301010803" pitchFamily="18" charset="0"/>
              </a:rPr>
              <a:t>The Cell</a:t>
            </a:r>
          </a:p>
        </p:txBody>
      </p:sp>
      <p:sp>
        <p:nvSpPr>
          <p:cNvPr id="1231876" name="Rectangle 4">
            <a:extLst>
              <a:ext uri="{FF2B5EF4-FFF2-40B4-BE49-F238E27FC236}">
                <a16:creationId xmlns:a16="http://schemas.microsoft.com/office/drawing/2014/main" id="{2840E64A-3303-51F8-383A-222DD5F2E4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en-US" b="1" u="sng">
                <a:solidFill>
                  <a:srgbClr val="800000"/>
                </a:solidFill>
                <a:latin typeface="Garamond" panose="02020404030301010803" pitchFamily="18" charset="0"/>
              </a:rPr>
              <a:t>Cells</a:t>
            </a:r>
            <a:r>
              <a:rPr lang="en-US" altLang="en-US">
                <a:solidFill>
                  <a:srgbClr val="003366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400">
                <a:solidFill>
                  <a:srgbClr val="003366"/>
                </a:solidFill>
              </a:rPr>
              <a:t>are stacked together to make up structures, tissues and organs. Most cells have got the same information and resources and the same basic material. </a:t>
            </a:r>
            <a:r>
              <a:rPr lang="en-US" altLang="en-US" sz="2400">
                <a:solidFill>
                  <a:srgbClr val="800000"/>
                </a:solidFill>
              </a:rPr>
              <a:t>Cells</a:t>
            </a:r>
            <a:r>
              <a:rPr lang="en-US" altLang="en-US" sz="2400">
                <a:solidFill>
                  <a:srgbClr val="003366"/>
                </a:solidFill>
              </a:rPr>
              <a:t> can take many shapes depending on their function.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None/>
            </a:pPr>
            <a:endParaRPr lang="ar-SA" altLang="en-US" sz="240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</a:pPr>
            <a:endParaRPr lang="ru-RU" altLang="en-US" sz="2400"/>
          </a:p>
        </p:txBody>
      </p:sp>
      <p:sp>
        <p:nvSpPr>
          <p:cNvPr id="1231877" name="Rectangle 5">
            <a:extLst>
              <a:ext uri="{FF2B5EF4-FFF2-40B4-BE49-F238E27FC236}">
                <a16:creationId xmlns:a16="http://schemas.microsoft.com/office/drawing/2014/main" id="{DC5D54AD-904A-4245-8EAD-A65C6AD511E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u="sng">
                <a:solidFill>
                  <a:srgbClr val="800000"/>
                </a:solidFill>
                <a:latin typeface="Garamond" panose="02020404030301010803" pitchFamily="18" charset="0"/>
              </a:rPr>
              <a:t>Function of cells</a:t>
            </a:r>
            <a:r>
              <a:rPr lang="en-US" altLang="en-US" sz="2400" b="1">
                <a:solidFill>
                  <a:srgbClr val="003366"/>
                </a:solidFill>
                <a:latin typeface="Garamond" panose="02020404030301010803" pitchFamily="18" charset="0"/>
              </a:rPr>
              <a:t> </a:t>
            </a:r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Secretion (Produce enzymes). </a:t>
            </a:r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Store sugars or fat. </a:t>
            </a:r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Brain cells for memory and intelligence. </a:t>
            </a:r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Muscle cells to contract. </a:t>
            </a:r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Skin cell to perform a protective coating.</a:t>
            </a:r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Defense, such as white blood cells. 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3F309DF-F56D-20C8-5927-78B2F16AC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200"/>
              <a:t>How Molecular Biology came about?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C872D60-5592-21C0-CEAC-60C812942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4572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/>
              <a:t>Microscopic biology began in 1665</a:t>
            </a:r>
          </a:p>
          <a:p>
            <a:pPr>
              <a:lnSpc>
                <a:spcPct val="90000"/>
              </a:lnSpc>
            </a:pPr>
            <a:endParaRPr lang="en-US" altLang="en-US" sz="2400" b="1"/>
          </a:p>
          <a:p>
            <a:pPr>
              <a:lnSpc>
                <a:spcPct val="90000"/>
              </a:lnSpc>
            </a:pPr>
            <a:r>
              <a:rPr lang="en-US" altLang="en-US" sz="2400" b="1"/>
              <a:t>Robert Hooke (1635-1703) discovered organisms are made up of cells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b="1"/>
          </a:p>
          <a:p>
            <a:pPr>
              <a:lnSpc>
                <a:spcPct val="90000"/>
              </a:lnSpc>
            </a:pPr>
            <a:r>
              <a:rPr lang="en-US" altLang="en-US" sz="2400" b="1"/>
              <a:t>Matthias Schleiden (1804-1881) and Theodor Schwann (1810-1882) further expanded the study of cells in 1830s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b="1"/>
          </a:p>
          <a:p>
            <a:pPr>
              <a:lnSpc>
                <a:spcPct val="90000"/>
              </a:lnSpc>
            </a:pPr>
            <a:endParaRPr lang="en-US" altLang="en-US" sz="2400" b="1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068ADDD1-368D-FBC3-D2C3-0D9BDD35F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143000"/>
            <a:ext cx="16922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id="{31739BE7-D190-65A9-1D84-63E26C224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1676401"/>
            <a:ext cx="121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Robert Hooke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3BEC9474-C21A-645B-D65F-A1AD4F3A9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600"/>
            <a:ext cx="18288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24D29534-2D94-233B-0787-54063B37D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276600"/>
            <a:ext cx="1600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Rectangle 8">
            <a:extLst>
              <a:ext uri="{FF2B5EF4-FFF2-40B4-BE49-F238E27FC236}">
                <a16:creationId xmlns:a16="http://schemas.microsoft.com/office/drawing/2014/main" id="{1EBF890E-3ACD-861E-FCF9-A0D1F62A5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334000"/>
            <a:ext cx="1981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/>
              <a:t>Theodor Schwann</a:t>
            </a: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1A5E0D56-AAD0-6330-3FA7-9870C10C6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86400"/>
            <a:ext cx="1981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/>
              <a:t>Matthias Schleiden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5EF63A9-B678-0A0A-FA94-79D5E53E8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>
                <a:latin typeface="Albertus Medium" pitchFamily="34" charset="0"/>
              </a:rPr>
              <a:t>history of Molecular Biology   1800 - 1870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CFDA8A9-88D6-3C40-B7E2-6C6EAA09F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5200" y="3505200"/>
            <a:ext cx="3352800" cy="304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400">
                <a:latin typeface="Franklin Gothic Demi Cond" panose="020B0706030402020204" pitchFamily="34" charset="0"/>
              </a:rPr>
              <a:t>Gregor Mendel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76113734-BDEC-E5E1-D18A-BEDF5B26B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1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/>
              <a:t>1865</a:t>
            </a:r>
            <a:r>
              <a:rPr lang="en-US" altLang="en-US" b="1">
                <a:latin typeface="Arial Narrow" panose="020B0606020202030204" pitchFamily="34" charset="0"/>
              </a:rPr>
              <a:t>   </a:t>
            </a:r>
            <a:r>
              <a:rPr lang="en-US" altLang="en-US" b="1"/>
              <a:t>Gregor Mendel discover the basic rules of heredity of garden pea.</a:t>
            </a:r>
          </a:p>
          <a:p>
            <a:pPr lvl="1"/>
            <a:r>
              <a:rPr lang="en-US" altLang="en-US" sz="2100" b="1"/>
              <a:t>An individual organism has two alternative heredity units for a given trait (</a:t>
            </a:r>
            <a:r>
              <a:rPr lang="en-US" altLang="en-US" sz="2100" b="1">
                <a:solidFill>
                  <a:schemeClr val="accent2"/>
                </a:solidFill>
              </a:rPr>
              <a:t>dominant trait</a:t>
            </a:r>
            <a:r>
              <a:rPr lang="en-US" altLang="en-US" sz="2100" b="1"/>
              <a:t>  v.s. </a:t>
            </a:r>
            <a:r>
              <a:rPr lang="en-US" altLang="en-US" sz="2100" b="1">
                <a:solidFill>
                  <a:schemeClr val="accent2"/>
                </a:solidFill>
              </a:rPr>
              <a:t>recessive trait</a:t>
            </a:r>
            <a:r>
              <a:rPr lang="en-US" altLang="en-US" sz="2100" b="1"/>
              <a:t>)</a:t>
            </a:r>
          </a:p>
          <a:p>
            <a:pPr lvl="1"/>
            <a:r>
              <a:rPr lang="en-US" altLang="en-US" b="1"/>
              <a:t>1869 Johann Friedrich Miescher discovered DNA and named it nuclein.</a:t>
            </a:r>
          </a:p>
          <a:p>
            <a:endParaRPr lang="en-US" altLang="en-US" sz="2600" b="1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05D5AEE7-2556-7EE7-00C1-2265A131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219201"/>
            <a:ext cx="170497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95F82F75-9C59-3D8F-4A0F-6BDAD3860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1"/>
            <a:ext cx="146685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7" name="Text Box 7">
            <a:extLst>
              <a:ext uri="{FF2B5EF4-FFF2-40B4-BE49-F238E27FC236}">
                <a16:creationId xmlns:a16="http://schemas.microsoft.com/office/drawing/2014/main" id="{C66F13CA-1AD2-D8B4-DA20-322C6C6A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486400"/>
            <a:ext cx="17796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cs typeface="Arial" panose="020B0604020202020204" pitchFamily="34" charset="0"/>
              </a:rPr>
              <a:t>Johann Miescher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EF3D17E-CEFC-0134-A726-61F92B50D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>
                <a:latin typeface="Albertus Medium" pitchFamily="34" charset="0"/>
              </a:rPr>
              <a:t>history of Molecular Biology  1880 - 1900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B931E36-C712-5064-781D-0B7BA6C5F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524000"/>
            <a:ext cx="9220200" cy="3352800"/>
          </a:xfrm>
        </p:spPr>
        <p:txBody>
          <a:bodyPr>
            <a:normAutofit lnSpcReduction="10000"/>
          </a:bodyPr>
          <a:lstStyle/>
          <a:p>
            <a:r>
              <a:rPr lang="en-US" altLang="en-US" sz="3000" b="1"/>
              <a:t>1881</a:t>
            </a:r>
            <a:r>
              <a:rPr lang="en-US" altLang="en-US" sz="3000"/>
              <a:t> </a:t>
            </a:r>
            <a:r>
              <a:rPr lang="en-US" altLang="en-US" sz="3000" b="1"/>
              <a:t>Edward Zacharias showed chromosomes are composed of nuclein.</a:t>
            </a:r>
          </a:p>
          <a:p>
            <a:endParaRPr lang="en-US" altLang="en-US" sz="3000" b="1"/>
          </a:p>
          <a:p>
            <a:r>
              <a:rPr lang="en-US" altLang="en-US" sz="3000" b="1"/>
              <a:t>1899 Richard Altmann renamed nuclein to nucleic acid.</a:t>
            </a:r>
          </a:p>
          <a:p>
            <a:endParaRPr lang="en-US" altLang="en-US" sz="3000" b="1"/>
          </a:p>
          <a:p>
            <a:r>
              <a:rPr lang="en-US" altLang="en-US" sz="3000" b="1"/>
              <a:t>By 1900, chemical structures of all 20 amino acids </a:t>
            </a:r>
          </a:p>
          <a:p>
            <a:pPr>
              <a:buFontTx/>
              <a:buNone/>
            </a:pPr>
            <a:r>
              <a:rPr lang="en-US" altLang="en-US" sz="3000" b="1"/>
              <a:t>     had been identified</a:t>
            </a:r>
          </a:p>
          <a:p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EF077D8-FEC6-07E0-C369-228A24893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>
                <a:latin typeface="Albertus Medium" pitchFamily="34" charset="0"/>
              </a:rPr>
              <a:t> history of Molecular Biology 1900-1911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A964823-9F6A-AAC2-B118-A2E317C63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5943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200" b="1"/>
              <a:t>1902</a:t>
            </a:r>
            <a:r>
              <a:rPr lang="en-US" altLang="en-US" sz="2200"/>
              <a:t> - Emil Hermann Fischer wins Nobel prize: showed amino acids are linked and form proteins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Postulated: protein properties are defined by amino acid composition and arrangement, which we nowadays know as fact</a:t>
            </a:r>
          </a:p>
          <a:p>
            <a:pPr>
              <a:lnSpc>
                <a:spcPct val="90000"/>
              </a:lnSpc>
            </a:pPr>
            <a:endParaRPr lang="en-US" altLang="en-US" sz="2200"/>
          </a:p>
          <a:p>
            <a:pPr>
              <a:lnSpc>
                <a:spcPct val="90000"/>
              </a:lnSpc>
            </a:pPr>
            <a:endParaRPr lang="en-US" altLang="en-US" sz="2200"/>
          </a:p>
          <a:p>
            <a:pPr>
              <a:lnSpc>
                <a:spcPct val="90000"/>
              </a:lnSpc>
            </a:pPr>
            <a:r>
              <a:rPr lang="en-US" altLang="en-US" sz="2200" b="1"/>
              <a:t>1911 – </a:t>
            </a:r>
            <a:r>
              <a:rPr lang="en-US" altLang="en-US" sz="2200"/>
              <a:t>Thomas Hunt Morgan discovers genes on chromosomes are the discrete units of heredity</a:t>
            </a:r>
          </a:p>
          <a:p>
            <a:pPr>
              <a:lnSpc>
                <a:spcPct val="90000"/>
              </a:lnSpc>
            </a:pPr>
            <a:endParaRPr lang="en-US" altLang="en-US" sz="2200"/>
          </a:p>
          <a:p>
            <a:pPr>
              <a:lnSpc>
                <a:spcPct val="90000"/>
              </a:lnSpc>
            </a:pPr>
            <a:endParaRPr lang="en-US" altLang="en-US" sz="2200"/>
          </a:p>
          <a:p>
            <a:pPr>
              <a:lnSpc>
                <a:spcPct val="90000"/>
              </a:lnSpc>
            </a:pPr>
            <a:r>
              <a:rPr lang="en-US" altLang="en-US" sz="2200" b="1"/>
              <a:t>1911</a:t>
            </a:r>
            <a:r>
              <a:rPr lang="en-US" altLang="en-US" sz="2200"/>
              <a:t> Pheobus Aaron Theodore Lerene discovers RNA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491A40B7-EA4B-F5F3-40B4-689B749D1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23622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cs typeface="Arial" panose="020B0604020202020204" pitchFamily="34" charset="0"/>
              </a:rPr>
              <a:t>Emil Fischer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9AF3497F-9374-FD52-4120-746F90130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44958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cs typeface="Arial" panose="020B0604020202020204" pitchFamily="34" charset="0"/>
              </a:rPr>
              <a:t>Thomas Morgan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A86C5713-2387-E987-E0B6-462BFFF21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19200"/>
            <a:ext cx="13716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42EDF6F4-4D89-E2F0-9392-25AB6DCEE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29000"/>
            <a:ext cx="12954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B153335-FBD9-E6C1-54BF-BBF29FED2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>
                <a:latin typeface="Albertus Medium" pitchFamily="34" charset="0"/>
              </a:rPr>
              <a:t>history of Molecular Biology 1940 - 1950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93E19BA-6EF9-F468-C397-1AB86D149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447801"/>
            <a:ext cx="4419600" cy="46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000" b="1"/>
              <a:t>1941 – George Beadle and Edward Tatum identify that genes make proteins</a:t>
            </a:r>
          </a:p>
          <a:p>
            <a:pPr>
              <a:buFontTx/>
              <a:buNone/>
            </a:pPr>
            <a:r>
              <a:rPr lang="en-US" altLang="en-US" sz="3000" b="1"/>
              <a:t>1950 – Edwin Chargaff find Cytosine complements Guanine and Adenine complements Thymine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117D57A6-C2A4-87E2-BE02-DD16EB20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219200"/>
            <a:ext cx="118903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5838D2BA-FB3B-AEB2-05A8-CC98CE004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219200"/>
            <a:ext cx="113506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9" name="Rectangle 7">
            <a:extLst>
              <a:ext uri="{FF2B5EF4-FFF2-40B4-BE49-F238E27FC236}">
                <a16:creationId xmlns:a16="http://schemas.microsoft.com/office/drawing/2014/main" id="{13861230-956F-41D5-3C84-0C1EF7F72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8194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cs typeface="Arial" panose="020B0604020202020204" pitchFamily="34" charset="0"/>
              </a:rPr>
              <a:t>George Beadle</a:t>
            </a: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BC6AEEAF-BF9D-E3A9-E34F-7D40A1E89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8956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cs typeface="Arial" panose="020B0604020202020204" pitchFamily="34" charset="0"/>
              </a:rPr>
              <a:t>Edward Tatum</a:t>
            </a:r>
          </a:p>
        </p:txBody>
      </p:sp>
      <p:pic>
        <p:nvPicPr>
          <p:cNvPr id="13321" name="Picture 9">
            <a:extLst>
              <a:ext uri="{FF2B5EF4-FFF2-40B4-BE49-F238E27FC236}">
                <a16:creationId xmlns:a16="http://schemas.microsoft.com/office/drawing/2014/main" id="{B5561E06-AD69-194C-10E4-E352137E3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1"/>
            <a:ext cx="1284288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Rectangle 10">
            <a:extLst>
              <a:ext uri="{FF2B5EF4-FFF2-40B4-BE49-F238E27FC236}">
                <a16:creationId xmlns:a16="http://schemas.microsoft.com/office/drawing/2014/main" id="{AFF2C381-D932-468C-68E4-C7B8AD7BF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8006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cs typeface="Arial" panose="020B0604020202020204" pitchFamily="34" charset="0"/>
              </a:rPr>
              <a:t>Edwin Chargaff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extLst>
              <a:ext uri="{FF2B5EF4-FFF2-40B4-BE49-F238E27FC236}">
                <a16:creationId xmlns:a16="http://schemas.microsoft.com/office/drawing/2014/main" id="{C6256249-5F2B-91B6-5DFA-1F0AC9140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0"/>
            <a:ext cx="82296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300" b="1"/>
              <a:t>history of Molecular Biology 1986 - 1995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67F9CA69-BED7-7FB0-4ECF-1EDC114B9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219201"/>
            <a:ext cx="57150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500" b="1"/>
              <a:t>1986 Leroy Hood: Developed automated sequencing mechanism</a:t>
            </a:r>
          </a:p>
          <a:p>
            <a:pPr>
              <a:lnSpc>
                <a:spcPct val="80000"/>
              </a:lnSpc>
            </a:pPr>
            <a:endParaRPr lang="en-US" altLang="en-US" sz="2500" b="1"/>
          </a:p>
          <a:p>
            <a:pPr>
              <a:lnSpc>
                <a:spcPct val="80000"/>
              </a:lnSpc>
            </a:pPr>
            <a:r>
              <a:rPr lang="en-US" altLang="en-US" sz="2500" b="1"/>
              <a:t>1986 Human Genome Initiative announced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100" b="1"/>
          </a:p>
          <a:p>
            <a:pPr>
              <a:lnSpc>
                <a:spcPct val="80000"/>
              </a:lnSpc>
            </a:pPr>
            <a:r>
              <a:rPr lang="en-US" altLang="en-US" sz="2500" b="1"/>
              <a:t>1990 The 15 year Human Genome project is launched by congress</a:t>
            </a:r>
          </a:p>
          <a:p>
            <a:pPr>
              <a:lnSpc>
                <a:spcPct val="80000"/>
              </a:lnSpc>
            </a:pPr>
            <a:endParaRPr lang="en-US" altLang="en-US" sz="2500" b="1"/>
          </a:p>
          <a:p>
            <a:pPr>
              <a:lnSpc>
                <a:spcPct val="80000"/>
              </a:lnSpc>
            </a:pPr>
            <a:r>
              <a:rPr lang="en-US" altLang="en-US" sz="2500" b="1"/>
              <a:t>1995 Moderate-resolution maps of chromosomes 3, 11, 12, and 22 maps published (These maps provide the locations of “markers” on each chromosome to make locating genes easier)</a:t>
            </a:r>
          </a:p>
        </p:txBody>
      </p:sp>
      <p:pic>
        <p:nvPicPr>
          <p:cNvPr id="23559" name="Picture 7">
            <a:extLst>
              <a:ext uri="{FF2B5EF4-FFF2-40B4-BE49-F238E27FC236}">
                <a16:creationId xmlns:a16="http://schemas.microsoft.com/office/drawing/2014/main" id="{FF196D5D-0324-70AE-8D55-0B48505C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447800"/>
            <a:ext cx="1447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>
            <a:extLst>
              <a:ext uri="{FF2B5EF4-FFF2-40B4-BE49-F238E27FC236}">
                <a16:creationId xmlns:a16="http://schemas.microsoft.com/office/drawing/2014/main" id="{3A67B1C8-58A4-80F9-87A3-DE49D0104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33400"/>
            <a:ext cx="8229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300" b="1"/>
              <a:t> history of Molecular Biology 1995-1996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285DE6AC-7580-E07C-5A8E-A4338C60F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524001"/>
            <a:ext cx="518160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200" b="1"/>
              <a:t>1995  John Craig Venter: First </a:t>
            </a:r>
            <a:r>
              <a:rPr lang="en-US" altLang="en-US" sz="3200" b="1">
                <a:solidFill>
                  <a:schemeClr val="accent2"/>
                </a:solidFill>
              </a:rPr>
              <a:t>bactierial genomes</a:t>
            </a:r>
            <a:r>
              <a:rPr lang="en-US" altLang="en-US" sz="3200" b="1"/>
              <a:t> sequenced</a:t>
            </a:r>
          </a:p>
          <a:p>
            <a:r>
              <a:rPr lang="en-US" altLang="en-US" sz="3200" b="1"/>
              <a:t>1995  Automated fluorescent sequencing instruments and robotic operations </a:t>
            </a:r>
          </a:p>
          <a:p>
            <a:r>
              <a:rPr lang="en-US" altLang="en-US" sz="3200" b="1"/>
              <a:t>1996  First eukaryotic genome-yeast-sequenced</a:t>
            </a: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A52021A1-7252-9718-96B4-1E5622FDD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1219200"/>
            <a:ext cx="17383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>
            <a:extLst>
              <a:ext uri="{FF2B5EF4-FFF2-40B4-BE49-F238E27FC236}">
                <a16:creationId xmlns:a16="http://schemas.microsoft.com/office/drawing/2014/main" id="{B311E27B-10C2-C5D0-B83A-F00E3DFD2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 dirty="0"/>
              <a:t>1997 </a:t>
            </a:r>
            <a:r>
              <a:rPr lang="en-US" altLang="en-US" b="1" i="1" dirty="0"/>
              <a:t>E. coli</a:t>
            </a:r>
            <a:r>
              <a:rPr lang="en-US" altLang="en-US" b="1" dirty="0"/>
              <a:t> sequenced</a:t>
            </a:r>
          </a:p>
          <a:p>
            <a:r>
              <a:rPr lang="en-US" altLang="en-US" b="1" dirty="0"/>
              <a:t>1997: dolly sheep cloned</a:t>
            </a:r>
          </a:p>
          <a:p>
            <a:r>
              <a:rPr lang="en-US" altLang="en-US" b="1" dirty="0"/>
              <a:t>1998   </a:t>
            </a:r>
            <a:r>
              <a:rPr lang="en-US" altLang="en-US" b="1" dirty="0" err="1"/>
              <a:t>PerkinsElmer</a:t>
            </a:r>
            <a:r>
              <a:rPr lang="en-US" altLang="en-US" b="1" dirty="0"/>
              <a:t>, Inc.. Developed 96-capillary sequencer</a:t>
            </a:r>
          </a:p>
          <a:p>
            <a:r>
              <a:rPr lang="en-US" altLang="en-US" b="1" dirty="0"/>
              <a:t>1998   Complete sequence of the </a:t>
            </a:r>
            <a:r>
              <a:rPr lang="en-US" altLang="en-US" b="1" dirty="0">
                <a:solidFill>
                  <a:schemeClr val="accent2"/>
                </a:solidFill>
              </a:rPr>
              <a:t>Caenorhabditis elegans genome</a:t>
            </a:r>
          </a:p>
          <a:p>
            <a:r>
              <a:rPr lang="en-US" altLang="en-US" b="1" dirty="0"/>
              <a:t>1999 First human chromosome (number 22) sequenced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D7FC87D3-BF0E-3F51-71F9-0590915EB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33400"/>
            <a:ext cx="8229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300" b="1"/>
              <a:t>history of Molecular Biology 1997 - 1999</a:t>
            </a:r>
          </a:p>
        </p:txBody>
      </p:sp>
    </p:spTree>
  </p:cSld>
  <p:clrMapOvr>
    <a:masterClrMapping/>
  </p:clrMapOvr>
  <p:transition>
    <p:cover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316CBB6-9AEE-4A30-40FF-F4B662FA4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DF5FB81-6432-DAF8-7E4D-E91BC8EAA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E386C012-55AD-D492-13D8-ADCAABA0B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33400"/>
            <a:ext cx="8229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300" b="1"/>
              <a:t> history of Molecular Biology 2000-2001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182FF1C8-85D6-C1F9-82D3-D63AEC636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600201"/>
            <a:ext cx="716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000" b="1"/>
              <a:t>2000   Complete sequence of the euchromatic portion of the </a:t>
            </a:r>
            <a:r>
              <a:rPr lang="en-US" altLang="en-US" sz="3000" b="1">
                <a:solidFill>
                  <a:schemeClr val="accent2"/>
                </a:solidFill>
              </a:rPr>
              <a:t>Drosophila melanogaster genome</a:t>
            </a:r>
          </a:p>
          <a:p>
            <a:endParaRPr lang="en-US" altLang="en-US" sz="3000" b="1">
              <a:solidFill>
                <a:schemeClr val="accent2"/>
              </a:solidFill>
            </a:endParaRPr>
          </a:p>
          <a:p>
            <a:r>
              <a:rPr lang="en-US" altLang="en-US" sz="3000" b="1"/>
              <a:t>2001 International </a:t>
            </a:r>
            <a:r>
              <a:rPr lang="en-US" altLang="en-US" sz="3000" b="1">
                <a:solidFill>
                  <a:schemeClr val="accent2"/>
                </a:solidFill>
              </a:rPr>
              <a:t>Human Genome Sequencing</a:t>
            </a:r>
            <a:r>
              <a:rPr lang="en-US" altLang="en-US" sz="3000" b="1"/>
              <a:t>:first  draft of the sequence of the human genome published</a:t>
            </a:r>
          </a:p>
          <a:p>
            <a:pPr>
              <a:buFontTx/>
              <a:buNone/>
            </a:pPr>
            <a:endParaRPr lang="en-US" altLang="en-US" sz="3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>
            <a:extLst>
              <a:ext uri="{FF2B5EF4-FFF2-40B4-BE49-F238E27FC236}">
                <a16:creationId xmlns:a16="http://schemas.microsoft.com/office/drawing/2014/main" id="{D721FC91-EEB4-0814-F6EE-D1CB4A7AD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33400"/>
            <a:ext cx="8229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300" b="1"/>
              <a:t>history of Molecular Biology 2003- Present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BD36C52F-6FED-4312-8ABD-6E1FEE9C3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1"/>
            <a:ext cx="41910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/>
              <a:t>April 2003 Human Genome Project Completed.  Mouse genome is sequenced.</a:t>
            </a:r>
          </a:p>
          <a:p>
            <a:endParaRPr lang="en-US" altLang="en-US" b="1"/>
          </a:p>
          <a:p>
            <a:r>
              <a:rPr lang="en-US" altLang="en-US" b="1"/>
              <a:t>April 2004 Rat genome sequenced.</a:t>
            </a:r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34549ABF-9009-22AD-214F-E31B9B485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2598738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115432C-D8D6-382D-DACB-C3027BEA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A6E0-B6CB-43E6-ABB6-E16193BA54B7}" type="slidenum">
              <a:rPr lang="ar-SA" altLang="en-US"/>
              <a:pPr/>
              <a:t>3</a:t>
            </a:fld>
            <a:endParaRPr lang="en-IN" altLang="en-US"/>
          </a:p>
        </p:txBody>
      </p:sp>
      <p:sp>
        <p:nvSpPr>
          <p:cNvPr id="1177603" name="Rectangle 3">
            <a:extLst>
              <a:ext uri="{FF2B5EF4-FFF2-40B4-BE49-F238E27FC236}">
                <a16:creationId xmlns:a16="http://schemas.microsoft.com/office/drawing/2014/main" id="{AC4FC875-6AE1-0417-A9E3-80EFB0D0C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None/>
            </a:pPr>
            <a:r>
              <a:rPr lang="en-US" altLang="en-US" b="1" u="sng">
                <a:solidFill>
                  <a:srgbClr val="800000"/>
                </a:solidFill>
                <a:latin typeface="Garamond" panose="02020404030301010803" pitchFamily="18" charset="0"/>
              </a:rPr>
              <a:t>All living things are grouped into three domain:</a:t>
            </a:r>
            <a:endParaRPr lang="en-US" altLang="en-US" b="1" u="sng">
              <a:latin typeface="Garamond" panose="02020404030301010803" pitchFamily="18" charset="0"/>
            </a:endParaRPr>
          </a:p>
          <a:p>
            <a:pPr algn="l" rtl="0"/>
            <a:r>
              <a:rPr lang="en-US" altLang="en-US" sz="2400" b="1">
                <a:solidFill>
                  <a:srgbClr val="003366"/>
                </a:solidFill>
              </a:rPr>
              <a:t>Eukaryotes; </a:t>
            </a:r>
          </a:p>
          <a:p>
            <a:pPr algn="l" rtl="0"/>
            <a:r>
              <a:rPr lang="en-US" altLang="en-US" sz="2400" b="1">
                <a:solidFill>
                  <a:srgbClr val="003366"/>
                </a:solidFill>
              </a:rPr>
              <a:t>Prokaryotes and</a:t>
            </a:r>
          </a:p>
          <a:p>
            <a:pPr algn="l" rtl="0"/>
            <a:r>
              <a:rPr lang="en-US" altLang="en-US" sz="2400" b="1">
                <a:solidFill>
                  <a:srgbClr val="003366"/>
                </a:solidFill>
              </a:rPr>
              <a:t> Archaea.</a:t>
            </a: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rgbClr val="003366"/>
              </a:solidFill>
              <a:latin typeface="Impact" panose="020B0806030902050204" pitchFamily="34" charset="0"/>
            </a:endParaRPr>
          </a:p>
          <a:p>
            <a:endParaRPr lang="en-US" altLang="en-US" sz="2400"/>
          </a:p>
        </p:txBody>
      </p:sp>
      <p:sp>
        <p:nvSpPr>
          <p:cNvPr id="1177605" name="Rectangle 5">
            <a:extLst>
              <a:ext uri="{FF2B5EF4-FFF2-40B4-BE49-F238E27FC236}">
                <a16:creationId xmlns:a16="http://schemas.microsoft.com/office/drawing/2014/main" id="{341D0DD3-BBE2-08F1-6011-9D89656EF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549276"/>
            <a:ext cx="8229600" cy="1139825"/>
          </a:xfrm>
        </p:spPr>
        <p:txBody>
          <a:bodyPr>
            <a:normAutofit fontScale="90000"/>
          </a:bodyPr>
          <a:lstStyle/>
          <a:p>
            <a:br>
              <a:rPr lang="en-US" altLang="en-US" sz="3600" b="1" u="sng">
                <a:solidFill>
                  <a:srgbClr val="800000"/>
                </a:solidFill>
                <a:latin typeface="Garamond" panose="02020404030301010803" pitchFamily="18" charset="0"/>
              </a:rPr>
            </a:br>
            <a:r>
              <a:rPr lang="en-US" altLang="en-US" sz="3600" b="1" u="sng">
                <a:solidFill>
                  <a:srgbClr val="800000"/>
                </a:solidFill>
                <a:latin typeface="Garamond" panose="02020404030301010803" pitchFamily="18" charset="0"/>
              </a:rPr>
              <a:t>Three Domain of Life</a:t>
            </a:r>
            <a:r>
              <a:rPr lang="en-US" altLang="en-US" sz="3600" u="sng"/>
              <a:t> </a:t>
            </a:r>
            <a:br>
              <a:rPr lang="en-US" altLang="en-US" sz="3600" u="sng"/>
            </a:br>
            <a:endParaRPr lang="en-US" altLang="en-US" sz="3600" u="sng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78327BA-761D-972B-E79B-1FD527180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biotechnology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10F50A5-468A-EEA3-F4A3-36944FD08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Arose from Zymotechnology-brewing yeast beer, lactic acid, acetone</a:t>
            </a:r>
          </a:p>
          <a:p>
            <a:r>
              <a:rPr lang="en-US" altLang="en-US" b="1"/>
              <a:t>Karl Ereky coined the term ‘Biotechnology’-1917</a:t>
            </a:r>
          </a:p>
          <a:p>
            <a:r>
              <a:rPr lang="en-US" altLang="en-US" b="1"/>
              <a:t>Penicillin-1940s</a:t>
            </a:r>
          </a:p>
          <a:p>
            <a:r>
              <a:rPr lang="en-US" altLang="en-US" b="1"/>
              <a:t>Steroids-cortisone-1950s</a:t>
            </a:r>
          </a:p>
          <a:p>
            <a:r>
              <a:rPr lang="en-US" altLang="en-US" b="1"/>
              <a:t>Single cell proteins-1960s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BC7FDEB-38C5-2B19-E1E0-90573D322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Beginning of new biotechnology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820B914-305C-4D04-A2B0-518A81AC7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Reverse transciptase-Temin Baltimore-1970</a:t>
            </a:r>
          </a:p>
          <a:p>
            <a:pPr>
              <a:buFontTx/>
              <a:buNone/>
            </a:pPr>
            <a:endParaRPr lang="en-US" altLang="en-US" b="1"/>
          </a:p>
          <a:p>
            <a:r>
              <a:rPr lang="en-US" altLang="en-US" b="1"/>
              <a:t>Restriction endonuclease-Arber, Nathans, Smith-1971</a:t>
            </a:r>
          </a:p>
          <a:p>
            <a:pPr>
              <a:buFontTx/>
              <a:buNone/>
            </a:pPr>
            <a:endParaRPr lang="en-US" altLang="en-US" b="1"/>
          </a:p>
          <a:p>
            <a:r>
              <a:rPr lang="en-US" altLang="en-US" b="1"/>
              <a:t>Stanley Cohn and Herbert Boyer constructed first recombinant DNA molecule and cloned in bacteria-</a:t>
            </a:r>
            <a:r>
              <a:rPr lang="en-US" altLang="en-US" b="1" i="1"/>
              <a:t>E.coli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9C9A97-9D6D-24E7-190E-C32C79B4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31D7-8D5C-4BBA-B74D-3EEF10526534}" type="slidenum">
              <a:rPr lang="ar-SA" altLang="en-US"/>
              <a:pPr/>
              <a:t>4</a:t>
            </a:fld>
            <a:endParaRPr lang="en-IN" altLang="en-US"/>
          </a:p>
        </p:txBody>
      </p:sp>
      <p:sp>
        <p:nvSpPr>
          <p:cNvPr id="1227778" name="Rectangle 2">
            <a:extLst>
              <a:ext uri="{FF2B5EF4-FFF2-40B4-BE49-F238E27FC236}">
                <a16:creationId xmlns:a16="http://schemas.microsoft.com/office/drawing/2014/main" id="{7D320A25-4008-02CF-53D0-57A36DB07A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u="sng">
                <a:solidFill>
                  <a:srgbClr val="800000"/>
                </a:solidFill>
                <a:latin typeface="Garamond" panose="02020404030301010803" pitchFamily="18" charset="0"/>
              </a:rPr>
              <a:t>The Cell</a:t>
            </a:r>
          </a:p>
        </p:txBody>
      </p:sp>
      <p:sp>
        <p:nvSpPr>
          <p:cNvPr id="1227780" name="Rectangle 4">
            <a:extLst>
              <a:ext uri="{FF2B5EF4-FFF2-40B4-BE49-F238E27FC236}">
                <a16:creationId xmlns:a16="http://schemas.microsoft.com/office/drawing/2014/main" id="{365CFC3D-8C91-7A0B-BEF1-495248E210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600000"/>
                </a:solidFill>
              </a:rPr>
              <a:t>   </a:t>
            </a:r>
            <a:r>
              <a:rPr lang="en-US" altLang="en-US" b="1" u="sng">
                <a:solidFill>
                  <a:srgbClr val="600000"/>
                </a:solidFill>
                <a:latin typeface="Garamond" panose="02020404030301010803" pitchFamily="18" charset="0"/>
              </a:rPr>
              <a:t>The cell</a:t>
            </a:r>
            <a:r>
              <a:rPr lang="en-US" altLang="en-US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rgbClr val="003366"/>
                </a:solidFill>
              </a:rPr>
              <a:t>is the smallest living unit, the basic structural and functional unit of all living things. Some organisms, such as most</a:t>
            </a:r>
            <a:r>
              <a:rPr lang="en-US" altLang="en-US" sz="2400">
                <a:solidFill>
                  <a:srgbClr val="800000"/>
                </a:solidFill>
              </a:rPr>
              <a:t> bacteria</a:t>
            </a:r>
            <a:r>
              <a:rPr lang="en-US" altLang="en-US" sz="2400">
                <a:solidFill>
                  <a:srgbClr val="003366"/>
                </a:solidFill>
              </a:rPr>
              <a:t>, are </a:t>
            </a:r>
            <a:r>
              <a:rPr lang="en-US" altLang="en-US" sz="2400">
                <a:solidFill>
                  <a:srgbClr val="800000"/>
                </a:solidFill>
              </a:rPr>
              <a:t>unicellular </a:t>
            </a:r>
            <a:r>
              <a:rPr lang="en-US" altLang="en-US" sz="2400">
                <a:solidFill>
                  <a:srgbClr val="003366"/>
                </a:solidFill>
              </a:rPr>
              <a:t>(consist of a single cell). Other organisms, such as </a:t>
            </a:r>
            <a:r>
              <a:rPr lang="en-US" altLang="en-US" sz="2400">
                <a:solidFill>
                  <a:srgbClr val="800000"/>
                </a:solidFill>
              </a:rPr>
              <a:t>humans</a:t>
            </a:r>
            <a:r>
              <a:rPr lang="en-US" altLang="en-US" sz="2400">
                <a:solidFill>
                  <a:srgbClr val="003366"/>
                </a:solidFill>
              </a:rPr>
              <a:t>, are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800000"/>
                </a:solidFill>
              </a:rPr>
              <a:t>multicellular.</a:t>
            </a:r>
            <a:r>
              <a:rPr lang="en-US" altLang="en-US" sz="2400"/>
              <a:t> </a:t>
            </a:r>
          </a:p>
          <a:p>
            <a:endParaRPr lang="en-US" altLang="en-US" sz="2400"/>
          </a:p>
        </p:txBody>
      </p:sp>
      <p:pic>
        <p:nvPicPr>
          <p:cNvPr id="1227782" name="Picture 6">
            <a:extLst>
              <a:ext uri="{FF2B5EF4-FFF2-40B4-BE49-F238E27FC236}">
                <a16:creationId xmlns:a16="http://schemas.microsoft.com/office/drawing/2014/main" id="{EB00E1F3-C2B0-0815-A010-A81FEF75B9F2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182813"/>
            <a:ext cx="4038600" cy="3365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FB35A67-C96C-F7D1-6A0A-700DD1DD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6A52-64E5-48A6-9BBD-408679E7D824}" type="slidenum">
              <a:rPr lang="ar-SA" altLang="en-US"/>
              <a:pPr/>
              <a:t>5</a:t>
            </a:fld>
            <a:endParaRPr lang="en-IN" altLang="en-US"/>
          </a:p>
        </p:txBody>
      </p:sp>
      <p:sp>
        <p:nvSpPr>
          <p:cNvPr id="1184770" name="Rectangle 2">
            <a:extLst>
              <a:ext uri="{FF2B5EF4-FFF2-40B4-BE49-F238E27FC236}">
                <a16:creationId xmlns:a16="http://schemas.microsoft.com/office/drawing/2014/main" id="{ED06591A-2CC7-0289-C5AD-642FA4DD0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333376"/>
            <a:ext cx="8229600" cy="1139825"/>
          </a:xfrm>
        </p:spPr>
        <p:txBody>
          <a:bodyPr/>
          <a:lstStyle/>
          <a:p>
            <a:r>
              <a:rPr lang="en-US" altLang="en-US" sz="3600" b="1" u="sng" dirty="0">
                <a:solidFill>
                  <a:srgbClr val="800000"/>
                </a:solidFill>
                <a:latin typeface="Garamond" panose="02020404030301010803" pitchFamily="18" charset="0"/>
              </a:rPr>
              <a:t>Eukaryotic Cell</a:t>
            </a:r>
            <a:br>
              <a:rPr lang="en-US" altLang="en-US" sz="4000" u="sng" dirty="0"/>
            </a:br>
            <a:endParaRPr lang="en-US" altLang="en-US" sz="4000" u="sng" dirty="0"/>
          </a:p>
        </p:txBody>
      </p:sp>
      <p:sp>
        <p:nvSpPr>
          <p:cNvPr id="1184771" name="Rectangle 3">
            <a:extLst>
              <a:ext uri="{FF2B5EF4-FFF2-40B4-BE49-F238E27FC236}">
                <a16:creationId xmlns:a16="http://schemas.microsoft.com/office/drawing/2014/main" id="{28A268A7-1BD2-9E72-047A-661B79E5BF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006" y="1993899"/>
            <a:ext cx="4038600" cy="4530725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altLang="en-US" sz="2000" b="1" dirty="0">
                <a:solidFill>
                  <a:srgbClr val="800000"/>
                </a:solidFill>
                <a:latin typeface="Garamond" panose="02020404030301010803" pitchFamily="18" charset="0"/>
              </a:rPr>
              <a:t>Cell</a:t>
            </a:r>
            <a:r>
              <a:rPr lang="en-US" altLang="en-US" sz="2000" dirty="0">
                <a:solidFill>
                  <a:srgbClr val="003366"/>
                </a:solidFill>
              </a:rPr>
              <a:t> with a </a:t>
            </a:r>
            <a:r>
              <a:rPr lang="en-US" altLang="en-US" sz="2000" u="sng" dirty="0">
                <a:solidFill>
                  <a:schemeClr val="accent1"/>
                </a:solidFill>
              </a:rPr>
              <a:t>true nucleus</a:t>
            </a:r>
            <a:r>
              <a:rPr lang="en-US" altLang="en-US" sz="2000" dirty="0">
                <a:solidFill>
                  <a:schemeClr val="accent1"/>
                </a:solidFill>
              </a:rPr>
              <a:t>,</a:t>
            </a:r>
            <a:r>
              <a:rPr lang="en-US" altLang="en-US" sz="2000" dirty="0">
                <a:solidFill>
                  <a:srgbClr val="003366"/>
                </a:solidFill>
              </a:rPr>
              <a:t> where the genetic material is surrounded by a membrane; </a:t>
            </a:r>
          </a:p>
          <a:p>
            <a:pPr algn="l" rtl="0">
              <a:lnSpc>
                <a:spcPct val="80000"/>
              </a:lnSpc>
            </a:pPr>
            <a:r>
              <a:rPr lang="en-US" altLang="en-US" sz="2000" b="1" u="sng" dirty="0">
                <a:solidFill>
                  <a:srgbClr val="800000"/>
                </a:solidFill>
                <a:latin typeface="Garamond" panose="02020404030301010803" pitchFamily="18" charset="0"/>
              </a:rPr>
              <a:t>Eukaryotic</a:t>
            </a:r>
            <a:r>
              <a:rPr lang="en-US" altLang="en-US" sz="2000" b="1" dirty="0">
                <a:solidFill>
                  <a:srgbClr val="80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000" b="1" u="sng" dirty="0">
                <a:solidFill>
                  <a:srgbClr val="800000"/>
                </a:solidFill>
                <a:latin typeface="Garamond" panose="02020404030301010803" pitchFamily="18" charset="0"/>
              </a:rPr>
              <a:t>genome</a:t>
            </a:r>
            <a:r>
              <a:rPr lang="en-US" altLang="en-US" sz="2000" dirty="0">
                <a:solidFill>
                  <a:srgbClr val="003366"/>
                </a:solidFill>
              </a:rPr>
              <a:t> is more </a:t>
            </a:r>
            <a:r>
              <a:rPr lang="en-US" altLang="en-US" sz="2000" u="sng" dirty="0">
                <a:solidFill>
                  <a:schemeClr val="accent1"/>
                </a:solidFill>
              </a:rPr>
              <a:t>complex</a:t>
            </a:r>
            <a:r>
              <a:rPr lang="en-US" altLang="en-US" sz="2000" dirty="0">
                <a:solidFill>
                  <a:srgbClr val="003366"/>
                </a:solidFill>
              </a:rPr>
              <a:t> than that of prokaryotes and distributed among multiple chromosomes; </a:t>
            </a:r>
          </a:p>
          <a:p>
            <a:pPr algn="l" rtl="0">
              <a:lnSpc>
                <a:spcPct val="80000"/>
              </a:lnSpc>
            </a:pPr>
            <a:r>
              <a:rPr lang="en-US" altLang="en-US" sz="2000" b="1" u="sng" dirty="0">
                <a:solidFill>
                  <a:srgbClr val="800000"/>
                </a:solidFill>
                <a:latin typeface="Garamond" panose="02020404030301010803" pitchFamily="18" charset="0"/>
              </a:rPr>
              <a:t>Eukaryotic</a:t>
            </a:r>
            <a:r>
              <a:rPr lang="en-US" altLang="en-US" sz="2000" b="1" u="sng" dirty="0">
                <a:solidFill>
                  <a:srgbClr val="003366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000" b="1" u="sng" dirty="0">
                <a:solidFill>
                  <a:srgbClr val="800000"/>
                </a:solidFill>
                <a:latin typeface="Garamond" panose="02020404030301010803" pitchFamily="18" charset="0"/>
              </a:rPr>
              <a:t>DNA</a:t>
            </a:r>
            <a:r>
              <a:rPr lang="en-US" altLang="en-US" sz="2000" u="sng" dirty="0">
                <a:solidFill>
                  <a:srgbClr val="99FFCC"/>
                </a:solidFill>
              </a:rPr>
              <a:t> </a:t>
            </a:r>
            <a:r>
              <a:rPr lang="en-US" altLang="en-US" sz="2000" u="sng" dirty="0">
                <a:solidFill>
                  <a:schemeClr val="accent1"/>
                </a:solidFill>
              </a:rPr>
              <a:t>is linear</a:t>
            </a:r>
            <a:r>
              <a:rPr lang="en-US" altLang="en-US" sz="2000" dirty="0">
                <a:solidFill>
                  <a:srgbClr val="003366"/>
                </a:solidFill>
              </a:rPr>
              <a:t>;</a:t>
            </a:r>
          </a:p>
          <a:p>
            <a:pPr algn="l" rtl="0">
              <a:lnSpc>
                <a:spcPct val="80000"/>
              </a:lnSpc>
            </a:pPr>
            <a:r>
              <a:rPr lang="en-US" altLang="en-US" sz="2400" b="1" u="sng" dirty="0">
                <a:solidFill>
                  <a:srgbClr val="800000"/>
                </a:solidFill>
                <a:latin typeface="Garamond" panose="02020404030301010803" pitchFamily="18" charset="0"/>
              </a:rPr>
              <a:t>Eukaryotic</a:t>
            </a:r>
            <a:r>
              <a:rPr lang="en-US" altLang="en-US" sz="2400" b="1" u="sng" dirty="0">
                <a:solidFill>
                  <a:srgbClr val="003366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400" b="1" u="sng" dirty="0">
                <a:solidFill>
                  <a:srgbClr val="800000"/>
                </a:solidFill>
                <a:latin typeface="Garamond" panose="02020404030301010803" pitchFamily="18" charset="0"/>
              </a:rPr>
              <a:t>DNA</a:t>
            </a:r>
            <a:r>
              <a:rPr lang="en-US" altLang="en-US" sz="2000" u="sng" dirty="0">
                <a:solidFill>
                  <a:srgbClr val="99FFCC"/>
                </a:solidFill>
              </a:rPr>
              <a:t> </a:t>
            </a:r>
            <a:r>
              <a:rPr lang="en-US" altLang="en-US" sz="2000" u="sng" dirty="0">
                <a:solidFill>
                  <a:schemeClr val="accent1"/>
                </a:solidFill>
              </a:rPr>
              <a:t>is complexed</a:t>
            </a:r>
            <a:r>
              <a:rPr lang="en-US" altLang="en-US" sz="2000" dirty="0">
                <a:solidFill>
                  <a:srgbClr val="003366"/>
                </a:solidFill>
              </a:rPr>
              <a:t> with proteins called </a:t>
            </a:r>
            <a:r>
              <a:rPr lang="ru-RU" altLang="en-US" sz="2000" dirty="0">
                <a:solidFill>
                  <a:srgbClr val="003366"/>
                </a:solidFill>
              </a:rPr>
              <a:t>"</a:t>
            </a:r>
            <a:r>
              <a:rPr lang="en-US" altLang="en-US" sz="2000" dirty="0">
                <a:solidFill>
                  <a:srgbClr val="003366"/>
                </a:solidFill>
              </a:rPr>
              <a:t>histones;</a:t>
            </a:r>
          </a:p>
          <a:p>
            <a:pPr algn="l" rtl="0">
              <a:lnSpc>
                <a:spcPct val="80000"/>
              </a:lnSpc>
            </a:pPr>
            <a:r>
              <a:rPr lang="en-US" altLang="en-US" sz="2000" dirty="0">
                <a:solidFill>
                  <a:schemeClr val="accent1"/>
                </a:solidFill>
              </a:rPr>
              <a:t>Numerous membrane</a:t>
            </a:r>
            <a:r>
              <a:rPr lang="ru-RU" altLang="en-US" sz="2000" dirty="0">
                <a:solidFill>
                  <a:schemeClr val="accent1"/>
                </a:solidFill>
              </a:rPr>
              <a:t>-</a:t>
            </a:r>
            <a:r>
              <a:rPr lang="en-US" altLang="en-US" sz="2000" dirty="0">
                <a:solidFill>
                  <a:schemeClr val="accent1"/>
                </a:solidFill>
              </a:rPr>
              <a:t>bound organelles;</a:t>
            </a:r>
            <a:r>
              <a:rPr lang="ar-SA" altLang="en-US" sz="2000" dirty="0">
                <a:solidFill>
                  <a:srgbClr val="99FFCC"/>
                </a:solidFill>
              </a:rPr>
              <a:t> </a:t>
            </a:r>
          </a:p>
          <a:p>
            <a:pPr algn="l" rtl="0">
              <a:lnSpc>
                <a:spcPct val="80000"/>
              </a:lnSpc>
            </a:pPr>
            <a:r>
              <a:rPr lang="en-US" altLang="en-US" sz="2000" dirty="0">
                <a:solidFill>
                  <a:schemeClr val="accent1"/>
                </a:solidFill>
              </a:rPr>
              <a:t>Complex internal structure;</a:t>
            </a:r>
            <a:endParaRPr lang="ar-SA" altLang="en-US" sz="2000" dirty="0">
              <a:solidFill>
                <a:schemeClr val="accent1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altLang="en-US" sz="2000" dirty="0">
                <a:solidFill>
                  <a:srgbClr val="003366"/>
                </a:solidFill>
              </a:rPr>
              <a:t>Cell division by </a:t>
            </a:r>
            <a:r>
              <a:rPr lang="en-US" altLang="en-US" sz="2000" u="sng" dirty="0">
                <a:solidFill>
                  <a:schemeClr val="accent1"/>
                </a:solidFill>
              </a:rPr>
              <a:t>mitosis.</a:t>
            </a:r>
            <a:endParaRPr lang="ru-RU" altLang="en-US" sz="2000" u="sng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endParaRPr lang="ru-RU" altLang="en-US" sz="2000" dirty="0"/>
          </a:p>
        </p:txBody>
      </p:sp>
      <p:pic>
        <p:nvPicPr>
          <p:cNvPr id="1184773" name="Picture 5">
            <a:extLst>
              <a:ext uri="{FF2B5EF4-FFF2-40B4-BE49-F238E27FC236}">
                <a16:creationId xmlns:a16="http://schemas.microsoft.com/office/drawing/2014/main" id="{FFA75EDE-E561-3B8C-419A-D4E372C37D29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782447"/>
            <a:ext cx="4038600" cy="2906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4FF21933-F96D-55B1-EE01-0F1EF1B37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9296" y="430724"/>
            <a:ext cx="4121334" cy="3092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2CCFF1C-16AE-D0A5-147B-2EFF9D702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5171-941E-4034-878D-2EDCE4FFFD29}" type="slidenum">
              <a:rPr lang="ar-SA" altLang="en-US"/>
              <a:pPr/>
              <a:t>6</a:t>
            </a:fld>
            <a:endParaRPr lang="en-IN" altLang="en-US"/>
          </a:p>
        </p:txBody>
      </p:sp>
      <p:sp>
        <p:nvSpPr>
          <p:cNvPr id="1185794" name="Rectangle 2">
            <a:extLst>
              <a:ext uri="{FF2B5EF4-FFF2-40B4-BE49-F238E27FC236}">
                <a16:creationId xmlns:a16="http://schemas.microsoft.com/office/drawing/2014/main" id="{2E142984-E728-A213-28F3-8BB06C6E6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u="sng">
                <a:solidFill>
                  <a:srgbClr val="800000"/>
                </a:solidFill>
                <a:latin typeface="Garamond" panose="02020404030301010803" pitchFamily="18" charset="0"/>
              </a:rPr>
              <a:t>Prokaryotic Cell</a:t>
            </a:r>
          </a:p>
        </p:txBody>
      </p:sp>
      <p:sp>
        <p:nvSpPr>
          <p:cNvPr id="1185795" name="Rectangle 3">
            <a:extLst>
              <a:ext uri="{FF2B5EF4-FFF2-40B4-BE49-F238E27FC236}">
                <a16:creationId xmlns:a16="http://schemas.microsoft.com/office/drawing/2014/main" id="{95082A71-4852-5059-E308-30B4B8E448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altLang="en-US" sz="2000" u="sng">
                <a:solidFill>
                  <a:schemeClr val="accent1"/>
                </a:solidFill>
              </a:rPr>
              <a:t>Unicellular </a:t>
            </a:r>
            <a:r>
              <a:rPr lang="en-US" altLang="en-US" sz="2000">
                <a:solidFill>
                  <a:srgbClr val="003366"/>
                </a:solidFill>
              </a:rPr>
              <a:t>organisms, found in all environments</a:t>
            </a:r>
            <a:r>
              <a:rPr lang="ru-RU" altLang="en-US" sz="2000">
                <a:solidFill>
                  <a:srgbClr val="003366"/>
                </a:solidFill>
              </a:rPr>
              <a:t>. </a:t>
            </a:r>
            <a:r>
              <a:rPr lang="en-US" altLang="en-US" sz="2000">
                <a:solidFill>
                  <a:srgbClr val="003366"/>
                </a:solidFill>
              </a:rPr>
              <a:t>These include </a:t>
            </a:r>
            <a:r>
              <a:rPr lang="en-US" altLang="en-US" sz="2000" u="sng">
                <a:solidFill>
                  <a:srgbClr val="800000"/>
                </a:solidFill>
              </a:rPr>
              <a:t>bacteria and archaea.</a:t>
            </a:r>
            <a:r>
              <a:rPr lang="en-US" altLang="en-US" sz="2000">
                <a:solidFill>
                  <a:srgbClr val="003366"/>
                </a:solidFill>
              </a:rPr>
              <a:t>  </a:t>
            </a:r>
            <a:endParaRPr lang="ar-SA" altLang="en-US" sz="2000">
              <a:solidFill>
                <a:srgbClr val="003366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altLang="en-US" sz="2000" u="sng">
                <a:solidFill>
                  <a:schemeClr val="accent1"/>
                </a:solidFill>
              </a:rPr>
              <a:t>Without a nucleus</a:t>
            </a:r>
            <a:r>
              <a:rPr lang="en-US" altLang="en-US" sz="2000">
                <a:solidFill>
                  <a:srgbClr val="003366"/>
                </a:solidFill>
              </a:rPr>
              <a:t>; no nuclear membrane </a:t>
            </a:r>
            <a:r>
              <a:rPr lang="ru-RU" altLang="en-US" sz="2000">
                <a:solidFill>
                  <a:srgbClr val="003366"/>
                </a:solidFill>
              </a:rPr>
              <a:t>(</a:t>
            </a:r>
            <a:r>
              <a:rPr lang="en-US" altLang="en-US" sz="2000">
                <a:solidFill>
                  <a:srgbClr val="003366"/>
                </a:solidFill>
              </a:rPr>
              <a:t>genetic material dispersed throughout cytoplasm</a:t>
            </a:r>
            <a:r>
              <a:rPr lang="ar-SA" altLang="en-US" sz="2000">
                <a:solidFill>
                  <a:srgbClr val="003366"/>
                </a:solidFill>
              </a:rPr>
              <a:t> </a:t>
            </a:r>
            <a:r>
              <a:rPr lang="en-US" altLang="en-US" sz="2000">
                <a:solidFill>
                  <a:srgbClr val="003366"/>
                </a:solidFill>
              </a:rPr>
              <a:t>;</a:t>
            </a:r>
            <a:endParaRPr lang="ar-SA" altLang="en-US" sz="2000">
              <a:solidFill>
                <a:srgbClr val="003366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altLang="en-US" sz="2000" u="sng">
                <a:solidFill>
                  <a:schemeClr val="accent1"/>
                </a:solidFill>
              </a:rPr>
              <a:t>No membrane</a:t>
            </a:r>
            <a:r>
              <a:rPr lang="ru-RU" altLang="en-US" sz="2000" u="sng">
                <a:solidFill>
                  <a:schemeClr val="accent1"/>
                </a:solidFill>
              </a:rPr>
              <a:t>-</a:t>
            </a:r>
            <a:r>
              <a:rPr lang="en-US" altLang="en-US" sz="2000" u="sng">
                <a:solidFill>
                  <a:schemeClr val="accent1"/>
                </a:solidFill>
              </a:rPr>
              <a:t>bound organelles</a:t>
            </a:r>
            <a:r>
              <a:rPr lang="en-US" altLang="en-US" sz="2000">
                <a:solidFill>
                  <a:srgbClr val="003366"/>
                </a:solidFill>
              </a:rPr>
              <a:t>;</a:t>
            </a:r>
            <a:r>
              <a:rPr lang="ar-SA" altLang="en-US" sz="2000">
                <a:solidFill>
                  <a:srgbClr val="003366"/>
                </a:solidFill>
              </a:rPr>
              <a:t> </a:t>
            </a:r>
          </a:p>
          <a:p>
            <a:pPr algn="l" rtl="0">
              <a:lnSpc>
                <a:spcPct val="80000"/>
              </a:lnSpc>
            </a:pPr>
            <a:r>
              <a:rPr lang="en-US" altLang="en-US" sz="2000">
                <a:solidFill>
                  <a:srgbClr val="003366"/>
                </a:solidFill>
              </a:rPr>
              <a:t> Cell contains only </a:t>
            </a:r>
            <a:r>
              <a:rPr lang="en-US" altLang="en-US" sz="2000" u="sng">
                <a:solidFill>
                  <a:schemeClr val="accent1"/>
                </a:solidFill>
              </a:rPr>
              <a:t>one circular DNA molecule</a:t>
            </a:r>
            <a:r>
              <a:rPr lang="en-US" altLang="en-US" sz="2000">
                <a:solidFill>
                  <a:srgbClr val="003366"/>
                </a:solidFill>
              </a:rPr>
              <a:t> contained in the cytoplasm; </a:t>
            </a:r>
          </a:p>
          <a:p>
            <a:pPr algn="l" rtl="0">
              <a:lnSpc>
                <a:spcPct val="80000"/>
              </a:lnSpc>
            </a:pPr>
            <a:r>
              <a:rPr lang="en-US" altLang="en-US" sz="2000">
                <a:solidFill>
                  <a:srgbClr val="003366"/>
                </a:solidFill>
              </a:rPr>
              <a:t> </a:t>
            </a:r>
            <a:r>
              <a:rPr lang="en-US" altLang="en-US" sz="2000" u="sng">
                <a:solidFill>
                  <a:schemeClr val="accent1"/>
                </a:solidFill>
              </a:rPr>
              <a:t>DNA is naked</a:t>
            </a:r>
            <a:r>
              <a:rPr lang="en-US" altLang="en-US" sz="2000">
                <a:solidFill>
                  <a:srgbClr val="003366"/>
                </a:solidFill>
              </a:rPr>
              <a:t> (no histone); </a:t>
            </a:r>
          </a:p>
          <a:p>
            <a:pPr algn="l" rtl="0">
              <a:lnSpc>
                <a:spcPct val="80000"/>
              </a:lnSpc>
            </a:pPr>
            <a:r>
              <a:rPr lang="en-US" altLang="en-US" sz="2000" u="sng">
                <a:solidFill>
                  <a:schemeClr val="accent1"/>
                </a:solidFill>
              </a:rPr>
              <a:t>Simple internal structure</a:t>
            </a:r>
            <a:r>
              <a:rPr lang="en-US" altLang="en-US" sz="2000">
                <a:solidFill>
                  <a:srgbClr val="003366"/>
                </a:solidFill>
              </a:rPr>
              <a:t>; and</a:t>
            </a:r>
          </a:p>
          <a:p>
            <a:pPr algn="l" rtl="0">
              <a:lnSpc>
                <a:spcPct val="80000"/>
              </a:lnSpc>
            </a:pPr>
            <a:r>
              <a:rPr lang="en-US" altLang="en-US" sz="2000">
                <a:solidFill>
                  <a:srgbClr val="003366"/>
                </a:solidFill>
              </a:rPr>
              <a:t>Cell division by </a:t>
            </a:r>
            <a:r>
              <a:rPr lang="en-US" altLang="en-US" sz="2000" u="sng">
                <a:solidFill>
                  <a:schemeClr val="accent1"/>
                </a:solidFill>
              </a:rPr>
              <a:t>simple binary fission</a:t>
            </a:r>
            <a:r>
              <a:rPr lang="en-US" altLang="en-US" sz="2000">
                <a:solidFill>
                  <a:srgbClr val="003366"/>
                </a:solidFill>
              </a:rPr>
              <a:t>.</a:t>
            </a:r>
            <a:endParaRPr lang="ar-SA" altLang="en-US" sz="200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</a:pPr>
            <a:endParaRPr lang="ru-RU" altLang="en-US" sz="200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</a:pPr>
            <a:endParaRPr lang="ru-RU" altLang="en-US" sz="2000"/>
          </a:p>
        </p:txBody>
      </p:sp>
      <p:pic>
        <p:nvPicPr>
          <p:cNvPr id="1185800" name="Picture 8">
            <a:extLst>
              <a:ext uri="{FF2B5EF4-FFF2-40B4-BE49-F238E27FC236}">
                <a16:creationId xmlns:a16="http://schemas.microsoft.com/office/drawing/2014/main" id="{04CCF573-F263-734F-84A2-23E1DF4BF826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1" y="2351089"/>
            <a:ext cx="4113213" cy="308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AA294F5-74ED-9CD1-6079-DD06E40F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91D8-E44C-4468-9D55-D5AE79AE6971}" type="slidenum">
              <a:rPr lang="ar-SA" altLang="en-US"/>
              <a:pPr/>
              <a:t>7</a:t>
            </a:fld>
            <a:endParaRPr lang="en-IN" altLang="en-US"/>
          </a:p>
        </p:txBody>
      </p:sp>
      <p:sp>
        <p:nvSpPr>
          <p:cNvPr id="1192962" name="Rectangle 2">
            <a:extLst>
              <a:ext uri="{FF2B5EF4-FFF2-40B4-BE49-F238E27FC236}">
                <a16:creationId xmlns:a16="http://schemas.microsoft.com/office/drawing/2014/main" id="{8D882CC9-5FFB-0044-F4D5-4FBFC8145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u="sng">
                <a:solidFill>
                  <a:srgbClr val="800000"/>
                </a:solidFill>
                <a:latin typeface="Garamond" panose="02020404030301010803" pitchFamily="18" charset="0"/>
              </a:rPr>
              <a:t>Deoxyribonucleic Acid (DNA)</a:t>
            </a:r>
          </a:p>
        </p:txBody>
      </p:sp>
      <p:sp>
        <p:nvSpPr>
          <p:cNvPr id="1192963" name="Rectangle 3">
            <a:extLst>
              <a:ext uri="{FF2B5EF4-FFF2-40B4-BE49-F238E27FC236}">
                <a16:creationId xmlns:a16="http://schemas.microsoft.com/office/drawing/2014/main" id="{0094088D-D77C-48F6-D3B0-2D09909924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800000"/>
                </a:solidFill>
              </a:rPr>
              <a:t>    </a:t>
            </a:r>
            <a:r>
              <a:rPr lang="en-US" altLang="en-US" b="1" u="sng">
                <a:solidFill>
                  <a:srgbClr val="800000"/>
                </a:solidFill>
                <a:latin typeface="Garamond" panose="02020404030301010803" pitchFamily="18" charset="0"/>
              </a:rPr>
              <a:t>Deoxyribonucleic Acid (DNA),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003366"/>
                </a:solidFill>
              </a:rPr>
              <a:t>the genetic material of all cellular organisms and most viruses, the gigantic molecule which is used to encode genetic information for all life on Earth.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  <a:endParaRPr lang="ru-RU" altLang="en-US"/>
          </a:p>
        </p:txBody>
      </p:sp>
      <p:pic>
        <p:nvPicPr>
          <p:cNvPr id="1192964" name="Picture 4">
            <a:extLst>
              <a:ext uri="{FF2B5EF4-FFF2-40B4-BE49-F238E27FC236}">
                <a16:creationId xmlns:a16="http://schemas.microsoft.com/office/drawing/2014/main" id="{1A4B62DF-4801-9A53-C262-BC4B15C19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1557338"/>
            <a:ext cx="3656013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E25B0B4-5B6F-942B-DE5D-5E30BCD4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A90E-8408-448E-880E-D4105E085DF7}" type="slidenum">
              <a:rPr lang="ar-SA" altLang="en-US"/>
              <a:pPr/>
              <a:t>8</a:t>
            </a:fld>
            <a:endParaRPr lang="en-IN" altLang="en-US"/>
          </a:p>
        </p:txBody>
      </p:sp>
      <p:sp>
        <p:nvSpPr>
          <p:cNvPr id="793602" name="Rectangle 2">
            <a:extLst>
              <a:ext uri="{FF2B5EF4-FFF2-40B4-BE49-F238E27FC236}">
                <a16:creationId xmlns:a16="http://schemas.microsoft.com/office/drawing/2014/main" id="{824DC861-CBA4-2016-9554-F976AC6E8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417514"/>
            <a:ext cx="7772400" cy="949325"/>
          </a:xfrm>
        </p:spPr>
        <p:txBody>
          <a:bodyPr>
            <a:normAutofit fontScale="90000"/>
          </a:bodyPr>
          <a:lstStyle/>
          <a:p>
            <a:pPr rtl="0"/>
            <a:br>
              <a:rPr lang="en-US" altLang="en-US" sz="3800" u="sng">
                <a:solidFill>
                  <a:srgbClr val="600000"/>
                </a:solidFill>
                <a:latin typeface="Impact" panose="020B0806030902050204" pitchFamily="34" charset="0"/>
              </a:rPr>
            </a:br>
            <a:r>
              <a:rPr lang="en-US" altLang="en-US" sz="3800" u="sng">
                <a:solidFill>
                  <a:srgbClr val="600000"/>
                </a:solidFill>
                <a:latin typeface="Impact" panose="020B0806030902050204" pitchFamily="34" charset="0"/>
              </a:rPr>
              <a:t> </a:t>
            </a:r>
            <a:br>
              <a:rPr lang="en-US" altLang="en-US" sz="4000" u="sng">
                <a:solidFill>
                  <a:srgbClr val="600000"/>
                </a:solidFill>
              </a:rPr>
            </a:br>
            <a:endParaRPr lang="en-US" altLang="en-US" sz="4000" u="sng">
              <a:solidFill>
                <a:srgbClr val="600000"/>
              </a:solidFill>
            </a:endParaRPr>
          </a:p>
        </p:txBody>
      </p:sp>
      <p:pic>
        <p:nvPicPr>
          <p:cNvPr id="793604" name="Picture 4">
            <a:extLst>
              <a:ext uri="{FF2B5EF4-FFF2-40B4-BE49-F238E27FC236}">
                <a16:creationId xmlns:a16="http://schemas.microsoft.com/office/drawing/2014/main" id="{0443A386-D9CB-DD75-B0CF-C7EBFE29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620713"/>
            <a:ext cx="822642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3605" name="Rectangle 5">
            <a:extLst>
              <a:ext uri="{FF2B5EF4-FFF2-40B4-BE49-F238E27FC236}">
                <a16:creationId xmlns:a16="http://schemas.microsoft.com/office/drawing/2014/main" id="{7931EACC-EC5D-D7E5-9D2C-00789A7D9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6021388"/>
            <a:ext cx="45111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en-US" sz="1000">
                <a:solidFill>
                  <a:schemeClr val="tx2"/>
                </a:solidFill>
              </a:rPr>
              <a:t>http</a:t>
            </a:r>
            <a:r>
              <a:rPr lang="ru-RU" altLang="en-US" sz="1000">
                <a:solidFill>
                  <a:schemeClr val="tx2"/>
                </a:solidFill>
              </a:rPr>
              <a:t>://</a:t>
            </a:r>
            <a:r>
              <a:rPr lang="en-US" altLang="en-US" sz="1000">
                <a:solidFill>
                  <a:schemeClr val="tx2"/>
                </a:solidFill>
              </a:rPr>
              <a:t>genome</a:t>
            </a:r>
            <a:r>
              <a:rPr lang="ru-RU" altLang="en-US" sz="1000">
                <a:solidFill>
                  <a:schemeClr val="tx2"/>
                </a:solidFill>
              </a:rPr>
              <a:t>.</a:t>
            </a:r>
            <a:r>
              <a:rPr lang="en-US" altLang="en-US" sz="1000">
                <a:solidFill>
                  <a:schemeClr val="tx2"/>
                </a:solidFill>
              </a:rPr>
              <a:t>gsc</a:t>
            </a:r>
            <a:r>
              <a:rPr lang="ru-RU" altLang="en-US" sz="1000">
                <a:solidFill>
                  <a:schemeClr val="tx2"/>
                </a:solidFill>
              </a:rPr>
              <a:t>.</a:t>
            </a:r>
            <a:r>
              <a:rPr lang="en-US" altLang="en-US" sz="1000">
                <a:solidFill>
                  <a:schemeClr val="tx2"/>
                </a:solidFill>
              </a:rPr>
              <a:t>riken</a:t>
            </a:r>
            <a:r>
              <a:rPr lang="ru-RU" altLang="en-US" sz="1000">
                <a:solidFill>
                  <a:schemeClr val="tx2"/>
                </a:solidFill>
              </a:rPr>
              <a:t>.</a:t>
            </a:r>
            <a:r>
              <a:rPr lang="en-US" altLang="en-US" sz="1000">
                <a:solidFill>
                  <a:schemeClr val="tx2"/>
                </a:solidFill>
              </a:rPr>
              <a:t>go</a:t>
            </a:r>
            <a:r>
              <a:rPr lang="ru-RU" altLang="en-US" sz="1000">
                <a:solidFill>
                  <a:schemeClr val="tx2"/>
                </a:solidFill>
              </a:rPr>
              <a:t>.</a:t>
            </a:r>
            <a:r>
              <a:rPr lang="en-US" altLang="en-US" sz="1000">
                <a:solidFill>
                  <a:schemeClr val="tx2"/>
                </a:solidFill>
              </a:rPr>
              <a:t>jp</a:t>
            </a:r>
            <a:r>
              <a:rPr lang="ru-RU" altLang="en-US" sz="1000">
                <a:solidFill>
                  <a:schemeClr val="tx2"/>
                </a:solidFill>
              </a:rPr>
              <a:t>/</a:t>
            </a:r>
            <a:r>
              <a:rPr lang="en-US" altLang="en-US" sz="1000">
                <a:solidFill>
                  <a:schemeClr val="tx2"/>
                </a:solidFill>
              </a:rPr>
              <a:t>hgmis</a:t>
            </a:r>
            <a:r>
              <a:rPr lang="ru-RU" altLang="en-US" sz="1000">
                <a:solidFill>
                  <a:schemeClr val="tx2"/>
                </a:solidFill>
              </a:rPr>
              <a:t>/</a:t>
            </a:r>
            <a:r>
              <a:rPr lang="en-US" altLang="en-US" sz="1000">
                <a:solidFill>
                  <a:schemeClr val="tx2"/>
                </a:solidFill>
              </a:rPr>
              <a:t>graphics</a:t>
            </a:r>
            <a:r>
              <a:rPr lang="ru-RU" altLang="en-US" sz="1000">
                <a:solidFill>
                  <a:schemeClr val="tx2"/>
                </a:solidFill>
              </a:rPr>
              <a:t>/</a:t>
            </a:r>
            <a:r>
              <a:rPr lang="en-US" altLang="en-US" sz="1000">
                <a:solidFill>
                  <a:schemeClr val="tx2"/>
                </a:solidFill>
              </a:rPr>
              <a:t>slides</a:t>
            </a:r>
            <a:r>
              <a:rPr lang="ru-RU" altLang="en-US" sz="1000">
                <a:solidFill>
                  <a:schemeClr val="tx2"/>
                </a:solidFill>
              </a:rPr>
              <a:t>/</a:t>
            </a:r>
            <a:r>
              <a:rPr lang="en-US" altLang="en-US" sz="1000">
                <a:solidFill>
                  <a:schemeClr val="tx2"/>
                </a:solidFill>
              </a:rPr>
              <a:t>01-0085jpg</a:t>
            </a:r>
            <a:r>
              <a:rPr lang="ru-RU" altLang="en-US" sz="1000">
                <a:solidFill>
                  <a:schemeClr val="tx2"/>
                </a:solidFill>
              </a:rPr>
              <a:t>.</a:t>
            </a:r>
            <a:r>
              <a:rPr lang="en-US" altLang="en-US" sz="1000">
                <a:solidFill>
                  <a:schemeClr val="tx2"/>
                </a:solidFill>
              </a:rPr>
              <a:t>html</a:t>
            </a:r>
            <a:r>
              <a:rPr lang="ar-SA" altLang="en-US" sz="1000" b="1">
                <a:solidFill>
                  <a:schemeClr val="tx2"/>
                </a:solidFill>
              </a:rPr>
              <a:t> </a:t>
            </a:r>
            <a:br>
              <a:rPr lang="ar-SA" altLang="en-US" sz="1000" b="1">
                <a:solidFill>
                  <a:schemeClr val="tx2"/>
                </a:solidFill>
              </a:rPr>
            </a:br>
            <a:r>
              <a:rPr lang="ar-SA" altLang="en-US" sz="1000">
                <a:solidFill>
                  <a:schemeClr val="tx2"/>
                </a:solidFill>
              </a:rPr>
              <a:t> </a:t>
            </a:r>
            <a:r>
              <a:rPr lang="en-US" altLang="en-US" sz="1000">
                <a:solidFill>
                  <a:schemeClr val="tx2"/>
                </a:solidFill>
              </a:rPr>
              <a:t>U</a:t>
            </a:r>
            <a:r>
              <a:rPr lang="ru-RU" altLang="en-US" sz="1000">
                <a:solidFill>
                  <a:schemeClr val="tx2"/>
                </a:solidFill>
              </a:rPr>
              <a:t>.</a:t>
            </a:r>
            <a:r>
              <a:rPr lang="en-US" altLang="en-US" sz="1000">
                <a:solidFill>
                  <a:schemeClr val="tx2"/>
                </a:solidFill>
              </a:rPr>
              <a:t>S</a:t>
            </a:r>
            <a:r>
              <a:rPr lang="ru-RU" altLang="en-US" sz="1000">
                <a:solidFill>
                  <a:schemeClr val="tx2"/>
                </a:solidFill>
              </a:rPr>
              <a:t>. </a:t>
            </a:r>
            <a:r>
              <a:rPr lang="en-US" altLang="en-US" sz="1000">
                <a:solidFill>
                  <a:schemeClr val="tx2"/>
                </a:solidFill>
              </a:rPr>
              <a:t>Department of Energy Human Genome Program, http</a:t>
            </a:r>
            <a:r>
              <a:rPr lang="ru-RU" altLang="en-US" sz="1000">
                <a:solidFill>
                  <a:schemeClr val="tx2"/>
                </a:solidFill>
              </a:rPr>
              <a:t>://</a:t>
            </a:r>
            <a:r>
              <a:rPr lang="en-US" altLang="en-US" sz="1000">
                <a:solidFill>
                  <a:schemeClr val="tx2"/>
                </a:solidFill>
              </a:rPr>
              <a:t>www</a:t>
            </a:r>
            <a:r>
              <a:rPr lang="ru-RU" altLang="en-US" sz="1000">
                <a:solidFill>
                  <a:schemeClr val="tx2"/>
                </a:solidFill>
              </a:rPr>
              <a:t>.</a:t>
            </a:r>
            <a:r>
              <a:rPr lang="en-US" altLang="en-US" sz="1000">
                <a:solidFill>
                  <a:schemeClr val="tx2"/>
                </a:solidFill>
              </a:rPr>
              <a:t>ornl</a:t>
            </a:r>
            <a:r>
              <a:rPr lang="ru-RU" altLang="en-US" sz="1000">
                <a:solidFill>
                  <a:schemeClr val="tx2"/>
                </a:solidFill>
              </a:rPr>
              <a:t>.</a:t>
            </a:r>
            <a:r>
              <a:rPr lang="en-US" altLang="en-US" sz="1000">
                <a:solidFill>
                  <a:schemeClr val="tx2"/>
                </a:solidFill>
              </a:rPr>
              <a:t>gov</a:t>
            </a:r>
            <a:r>
              <a:rPr lang="ru-RU" altLang="en-US" sz="1000">
                <a:solidFill>
                  <a:schemeClr val="tx2"/>
                </a:solidFill>
              </a:rPr>
              <a:t>/</a:t>
            </a:r>
            <a:r>
              <a:rPr lang="en-US" altLang="en-US" sz="1000">
                <a:solidFill>
                  <a:schemeClr val="tx2"/>
                </a:solidFill>
              </a:rPr>
              <a:t>hgmis</a:t>
            </a:r>
            <a:r>
              <a:rPr lang="ar-SA" altLang="en-US" sz="1000">
                <a:solidFill>
                  <a:schemeClr val="tx2"/>
                </a:solidFill>
              </a:rPr>
              <a:t>.</a:t>
            </a:r>
            <a:endParaRPr lang="ru-RU" altLang="en-US" sz="1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90C8422-CD54-2514-2371-8C32B7C7B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0985-1D30-4487-8380-A8431C67AD54}" type="slidenum">
              <a:rPr lang="ar-SA" altLang="en-US"/>
              <a:pPr/>
              <a:t>9</a:t>
            </a:fld>
            <a:endParaRPr lang="en-IN" altLang="en-US"/>
          </a:p>
        </p:txBody>
      </p:sp>
      <p:sp>
        <p:nvSpPr>
          <p:cNvPr id="604162" name="Rectangle 2">
            <a:extLst>
              <a:ext uri="{FF2B5EF4-FFF2-40B4-BE49-F238E27FC236}">
                <a16:creationId xmlns:a16="http://schemas.microsoft.com/office/drawing/2014/main" id="{7F902026-1B87-C14B-A66A-BBB09A9B8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u="sng">
                <a:solidFill>
                  <a:srgbClr val="600000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3235F675-6726-73A7-EEB8-AEA8082AD7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algn="ctr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Thread like structure. </a:t>
            </a:r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Located in the cell nucleus.</a:t>
            </a:r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The storage place for all genetic information. </a:t>
            </a:r>
          </a:p>
          <a:p>
            <a:pPr algn="l" rtl="0">
              <a:lnSpc>
                <a:spcPct val="90000"/>
              </a:lnSpc>
            </a:pPr>
            <a:r>
              <a:rPr lang="en-US" altLang="en-US" sz="2400">
                <a:solidFill>
                  <a:srgbClr val="003366"/>
                </a:solidFill>
              </a:rPr>
              <a:t> The number of chromosomes varies from one species to another. </a:t>
            </a:r>
          </a:p>
        </p:txBody>
      </p:sp>
      <p:pic>
        <p:nvPicPr>
          <p:cNvPr id="604167" name="Picture 7">
            <a:extLst>
              <a:ext uri="{FF2B5EF4-FFF2-40B4-BE49-F238E27FC236}">
                <a16:creationId xmlns:a16="http://schemas.microsoft.com/office/drawing/2014/main" id="{761B0A12-8807-1F46-3159-448E86D79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1700214"/>
            <a:ext cx="388461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68" name="Picture 8">
            <a:extLst>
              <a:ext uri="{FF2B5EF4-FFF2-40B4-BE49-F238E27FC236}">
                <a16:creationId xmlns:a16="http://schemas.microsoft.com/office/drawing/2014/main" id="{3D7F7DE6-7C04-A5EF-2FC5-38B486C1A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2276475"/>
            <a:ext cx="457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70" name="Rectangle 10">
            <a:extLst>
              <a:ext uri="{FF2B5EF4-FFF2-40B4-BE49-F238E27FC236}">
                <a16:creationId xmlns:a16="http://schemas.microsoft.com/office/drawing/2014/main" id="{8B7A1D96-924B-3A79-3233-397A3A62E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04814"/>
            <a:ext cx="37330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600" b="1" u="sng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The Chromosome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1616</Words>
  <Application>Microsoft Office PowerPoint</Application>
  <PresentationFormat>Widescreen</PresentationFormat>
  <Paragraphs>187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Albertus Medium</vt:lpstr>
      <vt:lpstr>Arial</vt:lpstr>
      <vt:lpstr>Arial Narrow</vt:lpstr>
      <vt:lpstr>Calibri</vt:lpstr>
      <vt:lpstr>Calibri Light</vt:lpstr>
      <vt:lpstr>Franklin Gothic Demi Cond</vt:lpstr>
      <vt:lpstr>Garamond</vt:lpstr>
      <vt:lpstr>Impact</vt:lpstr>
      <vt:lpstr>Wingdings</vt:lpstr>
      <vt:lpstr>Office Theme</vt:lpstr>
      <vt:lpstr>Molecular Biology</vt:lpstr>
      <vt:lpstr>The Cell</vt:lpstr>
      <vt:lpstr> Three Domain of Life  </vt:lpstr>
      <vt:lpstr>The Cell</vt:lpstr>
      <vt:lpstr>Eukaryotic Cell </vt:lpstr>
      <vt:lpstr>Prokaryotic Cell</vt:lpstr>
      <vt:lpstr>Deoxyribonucleic Acid (DNA)</vt:lpstr>
      <vt:lpstr>   </vt:lpstr>
      <vt:lpstr> </vt:lpstr>
      <vt:lpstr>  </vt:lpstr>
      <vt:lpstr> </vt:lpstr>
      <vt:lpstr>   </vt:lpstr>
      <vt:lpstr>   </vt:lpstr>
      <vt:lpstr> </vt:lpstr>
      <vt:lpstr> </vt:lpstr>
      <vt:lpstr>PowerPoint Presentation</vt:lpstr>
      <vt:lpstr>Genomic DNA organization </vt:lpstr>
      <vt:lpstr>Eukaryotic Chromatin</vt:lpstr>
      <vt:lpstr>DNA Forms</vt:lpstr>
      <vt:lpstr>How Molecular Biology came about?</vt:lpstr>
      <vt:lpstr>history of Molecular Biology   1800 - 1870</vt:lpstr>
      <vt:lpstr>history of Molecular Biology  1880 - 1900</vt:lpstr>
      <vt:lpstr> history of Molecular Biology 1900-1911</vt:lpstr>
      <vt:lpstr>history of Molecular Biology 1940 - 1950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Old biotechnology</vt:lpstr>
      <vt:lpstr>Beginning of new biotechnology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Biology</dc:title>
  <dc:creator>fahimadilnawaz@outlook.com</dc:creator>
  <cp:lastModifiedBy>fahimadilnawaz@outlook.com</cp:lastModifiedBy>
  <cp:revision>6</cp:revision>
  <dcterms:created xsi:type="dcterms:W3CDTF">2022-08-22T14:44:25Z</dcterms:created>
  <dcterms:modified xsi:type="dcterms:W3CDTF">2022-09-16T04:57:05Z</dcterms:modified>
</cp:coreProperties>
</file>