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60" r:id="rId4"/>
    <p:sldId id="262" r:id="rId5"/>
    <p:sldId id="263" r:id="rId6"/>
    <p:sldId id="264" r:id="rId7"/>
    <p:sldId id="265" r:id="rId8"/>
    <p:sldId id="266" r:id="rId9"/>
    <p:sldId id="267" r:id="rId10"/>
    <p:sldId id="271" r:id="rId11"/>
    <p:sldId id="268" r:id="rId12"/>
    <p:sldId id="272" r:id="rId13"/>
    <p:sldId id="269" r:id="rId14"/>
    <p:sldId id="274" r:id="rId15"/>
    <p:sldId id="273" r:id="rId16"/>
    <p:sldId id="284" r:id="rId17"/>
    <p:sldId id="270" r:id="rId18"/>
    <p:sldId id="277" r:id="rId19"/>
    <p:sldId id="278" r:id="rId20"/>
    <p:sldId id="279" r:id="rId21"/>
    <p:sldId id="280" r:id="rId22"/>
    <p:sldId id="282" r:id="rId23"/>
    <p:sldId id="283" r:id="rId24"/>
    <p:sldId id="276"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6A619-0CBF-43EB-9894-B325B95F1E48}" type="datetimeFigureOut">
              <a:rPr lang="en-IN" smtClean="0"/>
              <a:t>05-09-2022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AAC24-085F-4751-9C52-81A245ACEBD8}" type="slidenum">
              <a:rPr lang="en-IN" smtClean="0"/>
              <a:t>‹#›</a:t>
            </a:fld>
            <a:endParaRPr lang="en-IN"/>
          </a:p>
        </p:txBody>
      </p:sp>
    </p:spTree>
    <p:extLst>
      <p:ext uri="{BB962C8B-B14F-4D97-AF65-F5344CB8AC3E}">
        <p14:creationId xmlns:p14="http://schemas.microsoft.com/office/powerpoint/2010/main" val="88460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E8AE-8B88-9E2D-A87A-84B00CC6B9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7589860-9EB5-E1FA-36F5-79B3F2EDE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ED47BF6-0211-602A-AF8D-D7E0EBB0C0DC}"/>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5" name="Footer Placeholder 4">
            <a:extLst>
              <a:ext uri="{FF2B5EF4-FFF2-40B4-BE49-F238E27FC236}">
                <a16:creationId xmlns:a16="http://schemas.microsoft.com/office/drawing/2014/main" id="{803C4CC1-61D2-EB19-FCC2-D5774966F6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395591-538F-58F3-4889-D8E97F2CE194}"/>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34145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204F-7C58-CE16-C030-076FD76A11A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FC4395B-997B-C735-9854-3C3CFEC56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4AEB18-2959-400C-ACD4-AEAC4652543C}"/>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5" name="Footer Placeholder 4">
            <a:extLst>
              <a:ext uri="{FF2B5EF4-FFF2-40B4-BE49-F238E27FC236}">
                <a16:creationId xmlns:a16="http://schemas.microsoft.com/office/drawing/2014/main" id="{38EAEB45-8735-EE94-96EB-3C436799A7C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276DAF7-7621-EF10-CEEF-E189BA488DF1}"/>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402306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02037-0EA4-E8CD-D05A-7D24A8D564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B198F5B-0761-79A4-220A-A45219AF87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561180-D061-ABF6-2F54-E78B3DD5E1CB}"/>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5" name="Footer Placeholder 4">
            <a:extLst>
              <a:ext uri="{FF2B5EF4-FFF2-40B4-BE49-F238E27FC236}">
                <a16:creationId xmlns:a16="http://schemas.microsoft.com/office/drawing/2014/main" id="{F1290C10-1E38-FACC-08C7-BA0C942524C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E16D99-3A85-38FF-2180-6A484CF7B936}"/>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411609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8200-190C-27A5-A9C9-4ECE6ED5DB5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7FA075B-7474-66F9-660A-F0A680F6B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1790E5-964C-0351-A0A3-484EA8660D7E}"/>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5" name="Footer Placeholder 4">
            <a:extLst>
              <a:ext uri="{FF2B5EF4-FFF2-40B4-BE49-F238E27FC236}">
                <a16:creationId xmlns:a16="http://schemas.microsoft.com/office/drawing/2014/main" id="{75A1D2A9-9022-4F4A-3E5E-3B782E3A16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A9D7581-5C60-9B35-5043-23D33338B473}"/>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100751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1362-B85C-C0CC-BBAA-068386219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AE51A1A-03BE-1DFF-220E-735970475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AD2373-5A29-47A5-068C-859E16621A05}"/>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5" name="Footer Placeholder 4">
            <a:extLst>
              <a:ext uri="{FF2B5EF4-FFF2-40B4-BE49-F238E27FC236}">
                <a16:creationId xmlns:a16="http://schemas.microsoft.com/office/drawing/2014/main" id="{CE1C854C-949C-F606-1303-A70FABE020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5085AF-6A2F-9F83-9705-7D4DAFEEC54B}"/>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313013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3025-393C-374A-C4A3-2AF438441AC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A902338-FFAD-9A6C-7B89-702DA0C79C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02B70C5-B68A-2D32-17B0-2F067E07A9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54C900D-9606-3E52-09D5-C962C5842D52}"/>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6" name="Footer Placeholder 5">
            <a:extLst>
              <a:ext uri="{FF2B5EF4-FFF2-40B4-BE49-F238E27FC236}">
                <a16:creationId xmlns:a16="http://schemas.microsoft.com/office/drawing/2014/main" id="{7DB3635C-6FD0-575D-29CF-D464928762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9D39BB2-3F2D-A80F-270A-FB62BF773764}"/>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359369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77F0-C8BA-9194-6A3C-BDD0B256E50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D5A6283-001E-F322-07D0-91FBD1428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57B29-6330-D72E-B139-5390C5CA07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DE78827-1DA4-94AC-45CC-3F4DCD1FE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F7F27-C37F-4E1D-D8E1-59137635F2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27A186C-65E2-B64A-76A6-B96D987D170E}"/>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8" name="Footer Placeholder 7">
            <a:extLst>
              <a:ext uri="{FF2B5EF4-FFF2-40B4-BE49-F238E27FC236}">
                <a16:creationId xmlns:a16="http://schemas.microsoft.com/office/drawing/2014/main" id="{67DA6025-105B-9ECA-3A76-69711C83B7E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8463F2-DD54-59BF-846A-861A7BD22D70}"/>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399150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A3EB-854D-C108-4BE8-97BCD115A86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A708E22-3850-D151-9C98-5E127B3AAF09}"/>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4" name="Footer Placeholder 3">
            <a:extLst>
              <a:ext uri="{FF2B5EF4-FFF2-40B4-BE49-F238E27FC236}">
                <a16:creationId xmlns:a16="http://schemas.microsoft.com/office/drawing/2014/main" id="{670E83C4-BEDC-7CCC-BFBD-814615B96F2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389E4BD-01BF-6AA0-039C-AB5610ED68FA}"/>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51147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D52544-C80B-0F2A-A18F-F30245D0A31D}"/>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3" name="Footer Placeholder 2">
            <a:extLst>
              <a:ext uri="{FF2B5EF4-FFF2-40B4-BE49-F238E27FC236}">
                <a16:creationId xmlns:a16="http://schemas.microsoft.com/office/drawing/2014/main" id="{90F060C7-C098-F8F5-6D51-A8052A53FCE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56D18E1-64BF-F14D-2C08-46A82819F930}"/>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113548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458B-210C-8824-F010-ACB4B7083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59F9B9C-40B4-EE75-A0EE-034F899F9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D7CBF8C-600A-2041-0651-5ECCFE5FE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399C2-D14D-3D3C-4BFD-B1D847E8AFD4}"/>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6" name="Footer Placeholder 5">
            <a:extLst>
              <a:ext uri="{FF2B5EF4-FFF2-40B4-BE49-F238E27FC236}">
                <a16:creationId xmlns:a16="http://schemas.microsoft.com/office/drawing/2014/main" id="{A2C4635C-0A55-F386-CCB6-802A001B39A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45552A0-89B7-5F7F-D6A0-F5DCF2B9A245}"/>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139095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A328-2D8F-EBEA-3CD6-8327C9F2A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606538-075A-DBE3-3A5E-F7774FF6F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9A74F4D-37A3-6DB5-E5AE-DB12CEB73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D0E15-B301-06A5-C0D1-FE5EB5D49911}"/>
              </a:ext>
            </a:extLst>
          </p:cNvPr>
          <p:cNvSpPr>
            <a:spLocks noGrp="1"/>
          </p:cNvSpPr>
          <p:nvPr>
            <p:ph type="dt" sz="half" idx="10"/>
          </p:nvPr>
        </p:nvSpPr>
        <p:spPr/>
        <p:txBody>
          <a:bodyPr/>
          <a:lstStyle/>
          <a:p>
            <a:fld id="{AED40B12-6306-403D-94B3-52286CD51307}" type="datetimeFigureOut">
              <a:rPr lang="en-IN" smtClean="0"/>
              <a:t>05-09-2022</a:t>
            </a:fld>
            <a:endParaRPr lang="en-IN"/>
          </a:p>
        </p:txBody>
      </p:sp>
      <p:sp>
        <p:nvSpPr>
          <p:cNvPr id="6" name="Footer Placeholder 5">
            <a:extLst>
              <a:ext uri="{FF2B5EF4-FFF2-40B4-BE49-F238E27FC236}">
                <a16:creationId xmlns:a16="http://schemas.microsoft.com/office/drawing/2014/main" id="{0ED61628-F8E2-46BE-5558-52FBA43E3BF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CD201BD-14EF-35D7-DA9B-487C18E69177}"/>
              </a:ext>
            </a:extLst>
          </p:cNvPr>
          <p:cNvSpPr>
            <a:spLocks noGrp="1"/>
          </p:cNvSpPr>
          <p:nvPr>
            <p:ph type="sldNum" sz="quarter" idx="12"/>
          </p:nvPr>
        </p:nvSpPr>
        <p:spPr/>
        <p:txBody>
          <a:bodyPr/>
          <a:lstStyle/>
          <a:p>
            <a:fld id="{2F24DEB7-A805-446F-A78F-0D4D744FDEC8}" type="slidenum">
              <a:rPr lang="en-IN" smtClean="0"/>
              <a:t>‹#›</a:t>
            </a:fld>
            <a:endParaRPr lang="en-IN"/>
          </a:p>
        </p:txBody>
      </p:sp>
    </p:spTree>
    <p:extLst>
      <p:ext uri="{BB962C8B-B14F-4D97-AF65-F5344CB8AC3E}">
        <p14:creationId xmlns:p14="http://schemas.microsoft.com/office/powerpoint/2010/main" val="373499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A5BC0-0C71-678C-A526-02D1C765B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AE5049-5489-F615-5AFC-629A4BE076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58FF454-50AC-856D-61CE-0032F8FBB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0B12-6306-403D-94B3-52286CD51307}" type="datetimeFigureOut">
              <a:rPr lang="en-IN" smtClean="0"/>
              <a:t>05-09-2022</a:t>
            </a:fld>
            <a:endParaRPr lang="en-IN"/>
          </a:p>
        </p:txBody>
      </p:sp>
      <p:sp>
        <p:nvSpPr>
          <p:cNvPr id="5" name="Footer Placeholder 4">
            <a:extLst>
              <a:ext uri="{FF2B5EF4-FFF2-40B4-BE49-F238E27FC236}">
                <a16:creationId xmlns:a16="http://schemas.microsoft.com/office/drawing/2014/main" id="{0BF8EC0B-F2CE-5D84-4127-BFF1AB240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7023597-BD9C-BDDC-EFAA-0BC4FB323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4DEB7-A805-446F-A78F-0D4D744FDEC8}" type="slidenum">
              <a:rPr lang="en-IN" smtClean="0"/>
              <a:t>‹#›</a:t>
            </a:fld>
            <a:endParaRPr lang="en-IN"/>
          </a:p>
        </p:txBody>
      </p:sp>
    </p:spTree>
    <p:extLst>
      <p:ext uri="{BB962C8B-B14F-4D97-AF65-F5344CB8AC3E}">
        <p14:creationId xmlns:p14="http://schemas.microsoft.com/office/powerpoint/2010/main" val="195302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books/n/mboc4/A4754/def-item/A4949/"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www.garlandscience.com/textbooks/0815341059.asp" TargetMode="External"/><Relationship Id="rId4" Type="http://schemas.openxmlformats.org/officeDocument/2006/relationships/hyperlink" Target="https://www.ncbi.nlm.nih.gov/books/n/mboc4/A4754/def-item/A507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3390/ijms19102878"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E72F77-075A-C023-9038-3796A2E58510}"/>
              </a:ext>
            </a:extLst>
          </p:cNvPr>
          <p:cNvSpPr txBox="1"/>
          <p:nvPr/>
        </p:nvSpPr>
        <p:spPr>
          <a:xfrm>
            <a:off x="5105399" y="482378"/>
            <a:ext cx="3951515" cy="707886"/>
          </a:xfrm>
          <a:prstGeom prst="rect">
            <a:avLst/>
          </a:prstGeom>
          <a:noFill/>
        </p:spPr>
        <p:txBody>
          <a:bodyPr wrap="square">
            <a:spAutoFit/>
          </a:bodyPr>
          <a:lstStyle/>
          <a:p>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Module-II</a:t>
            </a:r>
            <a:endParaRPr lang="en-IN" sz="4000" dirty="0">
              <a:highlight>
                <a:srgbClr val="FFFF00"/>
              </a:highlight>
            </a:endParaRPr>
          </a:p>
        </p:txBody>
      </p:sp>
      <p:sp>
        <p:nvSpPr>
          <p:cNvPr id="3" name="TextBox 2">
            <a:extLst>
              <a:ext uri="{FF2B5EF4-FFF2-40B4-BE49-F238E27FC236}">
                <a16:creationId xmlns:a16="http://schemas.microsoft.com/office/drawing/2014/main" id="{3B0C034D-492E-2BD4-E32C-8A4FFE324574}"/>
              </a:ext>
            </a:extLst>
          </p:cNvPr>
          <p:cNvSpPr txBox="1"/>
          <p:nvPr/>
        </p:nvSpPr>
        <p:spPr>
          <a:xfrm>
            <a:off x="968829" y="1302098"/>
            <a:ext cx="8685659" cy="954107"/>
          </a:xfrm>
          <a:prstGeom prst="rect">
            <a:avLst/>
          </a:prstGeom>
          <a:noFill/>
        </p:spPr>
        <p:txBody>
          <a:bodyPr wrap="square">
            <a:spAutoFit/>
          </a:bodyPr>
          <a:lstStyle/>
          <a:p>
            <a:r>
              <a:rPr lang="en-US" sz="2800" u="sng" dirty="0">
                <a:solidFill>
                  <a:srgbClr val="000000"/>
                </a:solidFill>
                <a:effectLst/>
                <a:latin typeface="Times New Roman" panose="02020603050405020304" pitchFamily="18" charset="0"/>
                <a:ea typeface="Times New Roman" panose="02020603050405020304" pitchFamily="18" charset="0"/>
              </a:rPr>
              <a:t>Cell growth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u="sng" dirty="0">
                <a:solidFill>
                  <a:srgbClr val="000000"/>
                </a:solidFill>
                <a:effectLst/>
                <a:latin typeface="Times New Roman" panose="02020603050405020304" pitchFamily="18" charset="0"/>
                <a:ea typeface="Times New Roman" panose="02020603050405020304" pitchFamily="18" charset="0"/>
              </a:rPr>
              <a:t>Cell adhesion</a:t>
            </a:r>
            <a:r>
              <a:rPr lang="en-US" sz="2800" dirty="0">
                <a:solidFill>
                  <a:srgbClr val="000000"/>
                </a:solidFill>
                <a:effectLst/>
                <a:latin typeface="Times New Roman" panose="02020603050405020304" pitchFamily="18" charset="0"/>
                <a:ea typeface="Times New Roman" panose="02020603050405020304" pitchFamily="18" charset="0"/>
              </a:rPr>
              <a:t>, cell junctions and extra cellular matrix organelles</a:t>
            </a:r>
            <a:endParaRPr lang="en-IN" sz="2800" dirty="0"/>
          </a:p>
        </p:txBody>
      </p:sp>
    </p:spTree>
    <p:extLst>
      <p:ext uri="{BB962C8B-B14F-4D97-AF65-F5344CB8AC3E}">
        <p14:creationId xmlns:p14="http://schemas.microsoft.com/office/powerpoint/2010/main" val="48254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925B1-C3EA-AAF3-486A-24F5FAE290B5}"/>
              </a:ext>
            </a:extLst>
          </p:cNvPr>
          <p:cNvSpPr txBox="1"/>
          <p:nvPr/>
        </p:nvSpPr>
        <p:spPr>
          <a:xfrm>
            <a:off x="248091" y="566103"/>
            <a:ext cx="10065489" cy="3693319"/>
          </a:xfrm>
          <a:prstGeom prst="rect">
            <a:avLst/>
          </a:prstGeom>
          <a:noFill/>
        </p:spPr>
        <p:txBody>
          <a:bodyPr wrap="square">
            <a:spAutoFit/>
          </a:bodyPr>
          <a:lstStyle/>
          <a:p>
            <a:pPr algn="just"/>
            <a:r>
              <a:rPr lang="en-US" u="sng" dirty="0">
                <a:solidFill>
                  <a:srgbClr val="000000"/>
                </a:solidFill>
                <a:latin typeface="arial" panose="020B0604020202020204" pitchFamily="34" charset="0"/>
              </a:rPr>
              <a:t>Secondary plant cell wall</a:t>
            </a:r>
            <a:r>
              <a:rPr lang="en-US" dirty="0">
                <a:solidFill>
                  <a:srgbClr val="000000"/>
                </a:solidFill>
                <a:latin typeface="arial" panose="020B0604020202020204" pitchFamily="34" charset="0"/>
              </a:rPr>
              <a:t>: Made up of </a:t>
            </a:r>
            <a:r>
              <a:rPr lang="en-US" b="0" i="0" dirty="0">
                <a:solidFill>
                  <a:srgbClr val="000000"/>
                </a:solidFill>
                <a:effectLst/>
                <a:latin typeface="arial" panose="020B0604020202020204" pitchFamily="34" charset="0"/>
              </a:rPr>
              <a:t>complex carbohydrate, several thousand glucose molecules linked end to end. </a:t>
            </a:r>
          </a:p>
          <a:p>
            <a:pPr algn="just"/>
            <a:r>
              <a:rPr lang="en-US" b="0" i="0" dirty="0">
                <a:solidFill>
                  <a:srgbClr val="000000"/>
                </a:solidFill>
                <a:effectLst/>
                <a:latin typeface="arial" panose="020B0604020202020204" pitchFamily="34" charset="0"/>
              </a:rPr>
              <a:t>It contains two groups of branched polysaccharides, the </a:t>
            </a:r>
            <a:r>
              <a:rPr lang="en-US" i="0" u="sng" dirty="0" err="1">
                <a:solidFill>
                  <a:srgbClr val="000000"/>
                </a:solidFill>
                <a:effectLst/>
                <a:latin typeface="arial" panose="020B0604020202020204" pitchFamily="34" charset="0"/>
              </a:rPr>
              <a:t>pectins</a:t>
            </a:r>
            <a:r>
              <a:rPr lang="en-US" i="0" u="sng" dirty="0">
                <a:solidFill>
                  <a:srgbClr val="000000"/>
                </a:solidFill>
                <a:effectLst/>
                <a:latin typeface="arial" panose="020B0604020202020204" pitchFamily="34" charset="0"/>
              </a:rPr>
              <a:t> and cross-linking glycans</a:t>
            </a:r>
            <a:r>
              <a:rPr lang="en-US" u="sng" dirty="0">
                <a:solidFill>
                  <a:srgbClr val="000000"/>
                </a:solidFill>
                <a:latin typeface="arial" panose="020B0604020202020204" pitchFamily="34" charset="0"/>
              </a:rPr>
              <a:t>, </a:t>
            </a:r>
            <a:r>
              <a:rPr lang="en-US" dirty="0">
                <a:solidFill>
                  <a:srgbClr val="000000"/>
                </a:solidFill>
                <a:latin typeface="arial" panose="020B0604020202020204" pitchFamily="34" charset="0"/>
              </a:rPr>
              <a:t>organized in a</a:t>
            </a:r>
            <a:r>
              <a:rPr lang="en-US" b="0" i="0" dirty="0">
                <a:solidFill>
                  <a:srgbClr val="000000"/>
                </a:solidFill>
                <a:effectLst/>
                <a:latin typeface="arial" panose="020B0604020202020204" pitchFamily="34" charset="0"/>
              </a:rPr>
              <a:t> network with the cellulose microfibrils, the cross-linking glycans increase the tensile strength of the cellulose, whereas the coextensive network of </a:t>
            </a:r>
            <a:r>
              <a:rPr lang="en-US" b="0" i="0" dirty="0" err="1">
                <a:solidFill>
                  <a:srgbClr val="000000"/>
                </a:solidFill>
                <a:effectLst/>
                <a:latin typeface="arial" panose="020B0604020202020204" pitchFamily="34" charset="0"/>
              </a:rPr>
              <a:t>pectins</a:t>
            </a:r>
            <a:r>
              <a:rPr lang="en-US" b="0" i="0" dirty="0">
                <a:solidFill>
                  <a:srgbClr val="000000"/>
                </a:solidFill>
                <a:effectLst/>
                <a:latin typeface="arial" panose="020B0604020202020204" pitchFamily="34" charset="0"/>
              </a:rPr>
              <a:t> provides the cell wall with the ability to resist compression. </a:t>
            </a:r>
          </a:p>
          <a:p>
            <a:pPr algn="just"/>
            <a:r>
              <a:rPr lang="en-US" b="0" i="0" dirty="0">
                <a:solidFill>
                  <a:srgbClr val="000000"/>
                </a:solidFill>
                <a:effectLst/>
                <a:latin typeface="arial" panose="020B0604020202020204" pitchFamily="34" charset="0"/>
              </a:rPr>
              <a:t>In addition to these networks, a small amount of protein can be found in all plant primary cell walls. Some of this protein is thought to increase mechanical strength and part of it consists of enzymes, which initiate reactions that form, remodel, or breakdown the structural networks of the wall. </a:t>
            </a:r>
          </a:p>
          <a:p>
            <a:pPr algn="just"/>
            <a:endParaRPr lang="en-US" dirty="0">
              <a:solidFill>
                <a:srgbClr val="000000"/>
              </a:solidFill>
              <a:latin typeface="arial" panose="020B0604020202020204" pitchFamily="34" charset="0"/>
            </a:endParaRPr>
          </a:p>
          <a:p>
            <a:pPr algn="just"/>
            <a:r>
              <a:rPr lang="en-US" b="1" dirty="0">
                <a:solidFill>
                  <a:srgbClr val="000000"/>
                </a:solidFill>
                <a:latin typeface="arial" panose="020B0604020202020204" pitchFamily="34" charset="0"/>
              </a:rPr>
              <a:t>M</a:t>
            </a:r>
            <a:r>
              <a:rPr lang="en-US" b="1" i="0" dirty="0">
                <a:solidFill>
                  <a:srgbClr val="000000"/>
                </a:solidFill>
                <a:effectLst/>
                <a:latin typeface="arial" panose="020B0604020202020204" pitchFamily="34" charset="0"/>
              </a:rPr>
              <a:t>iddle lamella: </a:t>
            </a:r>
            <a:r>
              <a:rPr lang="en-US" dirty="0">
                <a:solidFill>
                  <a:srgbClr val="000000"/>
                </a:solidFill>
                <a:latin typeface="arial" panose="020B0604020202020204" pitchFamily="34" charset="0"/>
              </a:rPr>
              <a:t>a </a:t>
            </a:r>
            <a:r>
              <a:rPr lang="en-US" b="0" i="0" dirty="0">
                <a:solidFill>
                  <a:srgbClr val="000000"/>
                </a:solidFill>
                <a:effectLst/>
                <a:latin typeface="arial" panose="020B0604020202020204" pitchFamily="34" charset="0"/>
              </a:rPr>
              <a:t>specialized region associated with the cell walls of plants, are </a:t>
            </a:r>
            <a:r>
              <a:rPr lang="en-US" dirty="0">
                <a:solidFill>
                  <a:srgbClr val="000000"/>
                </a:solidFill>
                <a:latin typeface="arial" panose="020B0604020202020204" pitchFamily="34" charset="0"/>
              </a:rPr>
              <a:t>ri</a:t>
            </a:r>
            <a:r>
              <a:rPr lang="en-US" b="0" i="0" dirty="0">
                <a:solidFill>
                  <a:srgbClr val="000000"/>
                </a:solidFill>
                <a:effectLst/>
                <a:latin typeface="arial" panose="020B0604020202020204" pitchFamily="34" charset="0"/>
              </a:rPr>
              <a:t>ch in </a:t>
            </a:r>
            <a:r>
              <a:rPr lang="en-US" b="0" i="0" dirty="0" err="1">
                <a:solidFill>
                  <a:srgbClr val="000000"/>
                </a:solidFill>
                <a:effectLst/>
                <a:latin typeface="arial" panose="020B0604020202020204" pitchFamily="34" charset="0"/>
              </a:rPr>
              <a:t>pectins</a:t>
            </a:r>
            <a:r>
              <a:rPr lang="en-US" b="0" i="0" dirty="0">
                <a:solidFill>
                  <a:srgbClr val="000000"/>
                </a:solidFill>
                <a:effectLst/>
                <a:latin typeface="arial" panose="020B0604020202020204" pitchFamily="34" charset="0"/>
              </a:rPr>
              <a:t>,  is shared </a:t>
            </a:r>
            <a:r>
              <a:rPr lang="en-US" dirty="0">
                <a:solidFill>
                  <a:srgbClr val="000000"/>
                </a:solidFill>
                <a:latin typeface="arial" panose="020B0604020202020204" pitchFamily="34" charset="0"/>
              </a:rPr>
              <a:t>with </a:t>
            </a:r>
            <a:r>
              <a:rPr lang="en-US" dirty="0" err="1">
                <a:solidFill>
                  <a:srgbClr val="000000"/>
                </a:solidFill>
                <a:latin typeface="arial" panose="020B0604020202020204" pitchFamily="34" charset="0"/>
              </a:rPr>
              <a:t>the</a:t>
            </a:r>
            <a:r>
              <a:rPr lang="en-US" b="0" i="0" dirty="0" err="1">
                <a:solidFill>
                  <a:srgbClr val="000000"/>
                </a:solidFill>
                <a:effectLst/>
                <a:latin typeface="arial" panose="020B0604020202020204" pitchFamily="34" charset="0"/>
              </a:rPr>
              <a:t>neighboring</a:t>
            </a:r>
            <a:r>
              <a:rPr lang="en-US" b="0" i="0" dirty="0">
                <a:solidFill>
                  <a:srgbClr val="000000"/>
                </a:solidFill>
                <a:effectLst/>
                <a:latin typeface="arial" panose="020B0604020202020204" pitchFamily="34" charset="0"/>
              </a:rPr>
              <a:t> cells and cements them firmly together.</a:t>
            </a:r>
          </a:p>
        </p:txBody>
      </p:sp>
    </p:spTree>
    <p:extLst>
      <p:ext uri="{BB962C8B-B14F-4D97-AF65-F5344CB8AC3E}">
        <p14:creationId xmlns:p14="http://schemas.microsoft.com/office/powerpoint/2010/main" val="214048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BC93B-FD31-B2A9-343D-851DD880C899}"/>
              </a:ext>
            </a:extLst>
          </p:cNvPr>
          <p:cNvPicPr>
            <a:picLocks noChangeAspect="1"/>
          </p:cNvPicPr>
          <p:nvPr/>
        </p:nvPicPr>
        <p:blipFill>
          <a:blip r:embed="rId2"/>
          <a:stretch>
            <a:fillRect/>
          </a:stretch>
        </p:blipFill>
        <p:spPr>
          <a:xfrm>
            <a:off x="247026" y="634988"/>
            <a:ext cx="3841446" cy="3413539"/>
          </a:xfrm>
          <a:prstGeom prst="rect">
            <a:avLst/>
          </a:prstGeom>
        </p:spPr>
      </p:pic>
      <p:sp>
        <p:nvSpPr>
          <p:cNvPr id="5" name="TextBox 4">
            <a:extLst>
              <a:ext uri="{FF2B5EF4-FFF2-40B4-BE49-F238E27FC236}">
                <a16:creationId xmlns:a16="http://schemas.microsoft.com/office/drawing/2014/main" id="{3B080016-FEE1-DCF9-7F59-998B7D0166A8}"/>
              </a:ext>
            </a:extLst>
          </p:cNvPr>
          <p:cNvSpPr txBox="1"/>
          <p:nvPr/>
        </p:nvSpPr>
        <p:spPr>
          <a:xfrm>
            <a:off x="4295553" y="750913"/>
            <a:ext cx="5025656" cy="523220"/>
          </a:xfrm>
          <a:prstGeom prst="rect">
            <a:avLst/>
          </a:prstGeom>
          <a:noFill/>
        </p:spPr>
        <p:txBody>
          <a:bodyPr wrap="square">
            <a:spAutoFit/>
          </a:bodyPr>
          <a:lstStyle/>
          <a:p>
            <a:pPr algn="l"/>
            <a:r>
              <a:rPr lang="en-US" sz="1400" b="1" i="0" dirty="0">
                <a:effectLst/>
                <a:latin typeface="Times New Roman" panose="02020603050405020304" pitchFamily="18" charset="0"/>
                <a:cs typeface="Times New Roman" panose="02020603050405020304" pitchFamily="18" charset="0"/>
              </a:rPr>
              <a:t>How the orientation of cellulose microfibrils within the cell wall influences the direction in which the cell elongates</a:t>
            </a:r>
          </a:p>
        </p:txBody>
      </p:sp>
      <p:sp>
        <p:nvSpPr>
          <p:cNvPr id="7" name="TextBox 6">
            <a:extLst>
              <a:ext uri="{FF2B5EF4-FFF2-40B4-BE49-F238E27FC236}">
                <a16:creationId xmlns:a16="http://schemas.microsoft.com/office/drawing/2014/main" id="{7253FB81-DCF9-9A90-B98F-1523372F409D}"/>
              </a:ext>
            </a:extLst>
          </p:cNvPr>
          <p:cNvSpPr txBox="1"/>
          <p:nvPr/>
        </p:nvSpPr>
        <p:spPr>
          <a:xfrm>
            <a:off x="3544185" y="1645668"/>
            <a:ext cx="6790661" cy="2031325"/>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The cells in (A) and (B) start off with identical shapes (shown here as cubes) but with different orientations of </a:t>
            </a:r>
            <a:r>
              <a:rPr lang="en-US" b="0" i="0" dirty="0">
                <a:solidFill>
                  <a:srgbClr val="2F4A8B"/>
                </a:solidFill>
                <a:effectLst/>
                <a:latin typeface="Times New Roman" panose="02020603050405020304" pitchFamily="18" charset="0"/>
                <a:hlinkClick r:id="rId3"/>
              </a:rPr>
              <a:t>cellulose</a:t>
            </a:r>
            <a:r>
              <a:rPr lang="en-US" b="0" i="0" dirty="0">
                <a:solidFill>
                  <a:srgbClr val="000000"/>
                </a:solidFill>
                <a:effectLst/>
                <a:latin typeface="Times New Roman" panose="02020603050405020304" pitchFamily="18" charset="0"/>
              </a:rPr>
              <a:t> microfibrils in their walls. Although turgor pressure is uniform in all directions, cell-wall weakening causes each cell to elongate in a direction perpendicular to the orientation of the microfibrils, which have great tensile strength. The final shape of an organ, such as a shoot, is </a:t>
            </a:r>
            <a:r>
              <a:rPr lang="en-US" b="0" i="0" dirty="0">
                <a:solidFill>
                  <a:srgbClr val="2F4A8B"/>
                </a:solidFill>
                <a:effectLst/>
                <a:latin typeface="Times New Roman" panose="02020603050405020304" pitchFamily="18" charset="0"/>
                <a:hlinkClick r:id="rId4"/>
              </a:rPr>
              <a:t>determined</a:t>
            </a:r>
            <a:r>
              <a:rPr lang="en-US" b="0" i="0" dirty="0">
                <a:solidFill>
                  <a:srgbClr val="000000"/>
                </a:solidFill>
                <a:effectLst/>
                <a:latin typeface="Times New Roman" panose="02020603050405020304" pitchFamily="18" charset="0"/>
              </a:rPr>
              <a:t> by the direction in which its cells expand.</a:t>
            </a:r>
            <a:endParaRPr lang="en-IN" dirty="0"/>
          </a:p>
        </p:txBody>
      </p:sp>
      <p:sp>
        <p:nvSpPr>
          <p:cNvPr id="9" name="TextBox 8">
            <a:extLst>
              <a:ext uri="{FF2B5EF4-FFF2-40B4-BE49-F238E27FC236}">
                <a16:creationId xmlns:a16="http://schemas.microsoft.com/office/drawing/2014/main" id="{467237DA-0BF2-F576-72CC-7B456D2582E7}"/>
              </a:ext>
            </a:extLst>
          </p:cNvPr>
          <p:cNvSpPr txBox="1"/>
          <p:nvPr/>
        </p:nvSpPr>
        <p:spPr>
          <a:xfrm>
            <a:off x="4869711" y="3817695"/>
            <a:ext cx="5465135" cy="461665"/>
          </a:xfrm>
          <a:prstGeom prst="rect">
            <a:avLst/>
          </a:prstGeom>
          <a:noFill/>
        </p:spPr>
        <p:txBody>
          <a:bodyPr wrap="square">
            <a:spAutoFit/>
          </a:bodyPr>
          <a:lstStyle/>
          <a:p>
            <a:pPr algn="l"/>
            <a:r>
              <a:rPr lang="en-US" sz="1200" b="0" i="0" dirty="0">
                <a:solidFill>
                  <a:srgbClr val="000000"/>
                </a:solidFill>
                <a:effectLst/>
                <a:latin typeface="Times New Roman" panose="02020603050405020304" pitchFamily="18" charset="0"/>
                <a:cs typeface="Times New Roman" panose="02020603050405020304" pitchFamily="18" charset="0"/>
              </a:rPr>
              <a:t>Molecular Biology of the </a:t>
            </a:r>
            <a:r>
              <a:rPr lang="en-US" sz="1200" b="0" i="0" dirty="0" err="1">
                <a:solidFill>
                  <a:srgbClr val="000000"/>
                </a:solidFill>
                <a:effectLst/>
                <a:latin typeface="Times New Roman" panose="02020603050405020304" pitchFamily="18" charset="0"/>
                <a:cs typeface="Times New Roman" panose="02020603050405020304" pitchFamily="18" charset="0"/>
              </a:rPr>
              <a:t>Cell,Alberts</a:t>
            </a:r>
            <a:r>
              <a:rPr lang="en-US" sz="1200" b="0" i="0" dirty="0">
                <a:solidFill>
                  <a:srgbClr val="000000"/>
                </a:solidFill>
                <a:effectLst/>
                <a:latin typeface="Times New Roman" panose="02020603050405020304" pitchFamily="18" charset="0"/>
                <a:cs typeface="Times New Roman" panose="02020603050405020304" pitchFamily="18" charset="0"/>
              </a:rPr>
              <a:t> B, Johnson A, Lewis J, et al.</a:t>
            </a:r>
          </a:p>
          <a:p>
            <a:pPr algn="l"/>
            <a:r>
              <a:rPr lang="en-US" sz="1200" b="0" i="0" dirty="0">
                <a:solidFill>
                  <a:srgbClr val="000000"/>
                </a:solidFill>
                <a:effectLst/>
                <a:latin typeface="Times New Roman" panose="02020603050405020304" pitchFamily="18" charset="0"/>
                <a:cs typeface="Times New Roman" panose="02020603050405020304" pitchFamily="18" charset="0"/>
              </a:rPr>
              <a:t>New York: </a:t>
            </a:r>
            <a:r>
              <a:rPr lang="en-US" sz="1200" b="0" i="0" dirty="0">
                <a:solidFill>
                  <a:srgbClr val="2F4A8B"/>
                </a:solidFill>
                <a:effectLst/>
                <a:latin typeface="Times New Roman" panose="02020603050405020304" pitchFamily="18" charset="0"/>
                <a:cs typeface="Times New Roman" panose="02020603050405020304" pitchFamily="18" charset="0"/>
                <a:hlinkClick r:id="rId5"/>
              </a:rPr>
              <a:t>Garland Science</a:t>
            </a:r>
            <a:r>
              <a:rPr lang="en-US" sz="1200" b="0" i="0" dirty="0">
                <a:solidFill>
                  <a:srgbClr val="000000"/>
                </a:solidFill>
                <a:effectLst/>
                <a:latin typeface="Times New Roman" panose="02020603050405020304" pitchFamily="18" charset="0"/>
                <a:cs typeface="Times New Roman" panose="02020603050405020304" pitchFamily="18" charset="0"/>
              </a:rPr>
              <a:t>; 2002</a:t>
            </a:r>
          </a:p>
        </p:txBody>
      </p:sp>
    </p:spTree>
    <p:extLst>
      <p:ext uri="{BB962C8B-B14F-4D97-AF65-F5344CB8AC3E}">
        <p14:creationId xmlns:p14="http://schemas.microsoft.com/office/powerpoint/2010/main" val="149677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DBAE7-4A13-9774-0826-EC9F786BEFED}"/>
              </a:ext>
            </a:extLst>
          </p:cNvPr>
          <p:cNvPicPr>
            <a:picLocks noChangeAspect="1"/>
          </p:cNvPicPr>
          <p:nvPr/>
        </p:nvPicPr>
        <p:blipFill>
          <a:blip r:embed="rId2"/>
          <a:stretch>
            <a:fillRect/>
          </a:stretch>
        </p:blipFill>
        <p:spPr>
          <a:xfrm>
            <a:off x="172654" y="931174"/>
            <a:ext cx="4800847" cy="3384724"/>
          </a:xfrm>
          <a:prstGeom prst="rect">
            <a:avLst/>
          </a:prstGeom>
        </p:spPr>
      </p:pic>
      <p:sp>
        <p:nvSpPr>
          <p:cNvPr id="5" name="TextBox 4">
            <a:extLst>
              <a:ext uri="{FF2B5EF4-FFF2-40B4-BE49-F238E27FC236}">
                <a16:creationId xmlns:a16="http://schemas.microsoft.com/office/drawing/2014/main" id="{E5137CF0-3291-2FDD-26F6-F25835C58FE7}"/>
              </a:ext>
            </a:extLst>
          </p:cNvPr>
          <p:cNvSpPr txBox="1"/>
          <p:nvPr/>
        </p:nvSpPr>
        <p:spPr>
          <a:xfrm>
            <a:off x="120503" y="4315898"/>
            <a:ext cx="5628165" cy="523220"/>
          </a:xfrm>
          <a:prstGeom prst="rect">
            <a:avLst/>
          </a:prstGeom>
          <a:noFill/>
        </p:spPr>
        <p:txBody>
          <a:bodyPr wrap="square">
            <a:spAutoFit/>
          </a:bodyPr>
          <a:lstStyle/>
          <a:p>
            <a:pPr algn="l"/>
            <a:r>
              <a:rPr lang="en-US" sz="1400" i="0" dirty="0">
                <a:effectLst/>
                <a:latin typeface="Times New Roman" panose="02020603050405020304" pitchFamily="18" charset="0"/>
                <a:cs typeface="Times New Roman" panose="02020603050405020304" pitchFamily="18" charset="0"/>
              </a:rPr>
              <a:t>One model of how the orientation of newly deposited cellulose microfibrils might be determined by the orientation of cortical microtubules</a:t>
            </a:r>
          </a:p>
        </p:txBody>
      </p:sp>
      <p:sp>
        <p:nvSpPr>
          <p:cNvPr id="7" name="TextBox 6">
            <a:extLst>
              <a:ext uri="{FF2B5EF4-FFF2-40B4-BE49-F238E27FC236}">
                <a16:creationId xmlns:a16="http://schemas.microsoft.com/office/drawing/2014/main" id="{D3FD28CF-4CDA-06F6-8B57-D5BEF0D55B5B}"/>
              </a:ext>
            </a:extLst>
          </p:cNvPr>
          <p:cNvSpPr txBox="1"/>
          <p:nvPr/>
        </p:nvSpPr>
        <p:spPr>
          <a:xfrm>
            <a:off x="5706140" y="1502642"/>
            <a:ext cx="6485860" cy="3139321"/>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The large</a:t>
            </a:r>
            <a:r>
              <a:rPr lang="en-US" b="0" i="0" dirty="0">
                <a:effectLst/>
                <a:latin typeface="Times New Roman" panose="02020603050405020304" pitchFamily="18" charset="0"/>
              </a:rPr>
              <a:t> </a:t>
            </a:r>
            <a:r>
              <a:rPr lang="en-US" b="0" i="0" u="sng" dirty="0">
                <a:effectLst/>
                <a:latin typeface="Times New Roman" panose="02020603050405020304" pitchFamily="18" charset="0"/>
              </a:rPr>
              <a:t>cellulose </a:t>
            </a:r>
            <a:r>
              <a:rPr lang="en-US" b="0" i="0" u="sng" dirty="0">
                <a:solidFill>
                  <a:srgbClr val="000000"/>
                </a:solidFill>
                <a:effectLst/>
                <a:latin typeface="Times New Roman" panose="02020603050405020304" pitchFamily="18" charset="0"/>
              </a:rPr>
              <a:t>synthase </a:t>
            </a:r>
            <a:r>
              <a:rPr lang="en-US" b="0" i="0" dirty="0">
                <a:solidFill>
                  <a:srgbClr val="000000"/>
                </a:solidFill>
                <a:effectLst/>
                <a:latin typeface="Times New Roman" panose="02020603050405020304" pitchFamily="18" charset="0"/>
              </a:rPr>
              <a:t>complexes are integral</a:t>
            </a:r>
            <a:r>
              <a:rPr lang="en-US" b="0" i="0" dirty="0">
                <a:effectLst/>
                <a:latin typeface="Times New Roman" panose="02020603050405020304" pitchFamily="18" charset="0"/>
              </a:rPr>
              <a:t> membrane </a:t>
            </a:r>
            <a:r>
              <a:rPr lang="en-US" b="0" i="0" dirty="0">
                <a:solidFill>
                  <a:srgbClr val="000000"/>
                </a:solidFill>
                <a:effectLst/>
                <a:latin typeface="Times New Roman" panose="02020603050405020304" pitchFamily="18" charset="0"/>
              </a:rPr>
              <a:t>proteins that continuously synthesize </a:t>
            </a:r>
            <a:r>
              <a:rPr lang="en-US" b="0" i="0" u="sng" dirty="0">
                <a:solidFill>
                  <a:srgbClr val="000000"/>
                </a:solidFill>
                <a:effectLst/>
                <a:latin typeface="Times New Roman" panose="02020603050405020304" pitchFamily="18" charset="0"/>
              </a:rPr>
              <a:t>cellulose microfibrils </a:t>
            </a:r>
            <a:r>
              <a:rPr lang="en-US" b="0" i="0" dirty="0">
                <a:solidFill>
                  <a:srgbClr val="000000"/>
                </a:solidFill>
                <a:effectLst/>
                <a:latin typeface="Times New Roman" panose="02020603050405020304" pitchFamily="18" charset="0"/>
              </a:rPr>
              <a:t>on the outer face of the </a:t>
            </a:r>
            <a:r>
              <a:rPr lang="en-US" b="0" i="0" u="sng" dirty="0">
                <a:effectLst/>
                <a:latin typeface="Times New Roman" panose="02020603050405020304" pitchFamily="18" charset="0"/>
              </a:rPr>
              <a:t>plasma membrane</a:t>
            </a:r>
            <a:r>
              <a:rPr lang="en-US" b="0" i="0" dirty="0">
                <a:solidFill>
                  <a:srgbClr val="000000"/>
                </a:solidFill>
                <a:effectLst/>
                <a:latin typeface="Times New Roman" panose="02020603050405020304" pitchFamily="18" charset="0"/>
              </a:rPr>
              <a:t>. </a:t>
            </a:r>
          </a:p>
          <a:p>
            <a:endParaRPr lang="en-US"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The distal ends of the stiff microfibrils become integrated into the texture of the wall, and their elongation at the proximal end pushes the synthase</a:t>
            </a:r>
            <a:r>
              <a:rPr lang="en-US" b="0" i="0" dirty="0">
                <a:effectLst/>
                <a:latin typeface="Times New Roman" panose="02020603050405020304" pitchFamily="18" charset="0"/>
              </a:rPr>
              <a:t> complex </a:t>
            </a:r>
            <a:r>
              <a:rPr lang="en-US" b="0" i="0" dirty="0">
                <a:solidFill>
                  <a:srgbClr val="000000"/>
                </a:solidFill>
                <a:effectLst/>
                <a:latin typeface="Times New Roman" panose="02020603050405020304" pitchFamily="18" charset="0"/>
              </a:rPr>
              <a:t>along in the plane of the membrane.</a:t>
            </a:r>
          </a:p>
          <a:p>
            <a:r>
              <a:rPr lang="en-US" b="0" i="0" dirty="0">
                <a:solidFill>
                  <a:srgbClr val="000000"/>
                </a:solidFill>
                <a:effectLst/>
                <a:latin typeface="Times New Roman" panose="02020603050405020304" pitchFamily="18" charset="0"/>
              </a:rPr>
              <a:t> </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Since </a:t>
            </a:r>
            <a:r>
              <a:rPr lang="en-US" b="0" i="0" dirty="0">
                <a:solidFill>
                  <a:srgbClr val="000000"/>
                </a:solidFill>
                <a:effectLst/>
                <a:latin typeface="Times New Roman" panose="02020603050405020304" pitchFamily="18" charset="0"/>
              </a:rPr>
              <a:t>the cortical array of microtubules is attached to the plasma membrane, the orientation of these microtubules</a:t>
            </a:r>
            <a:r>
              <a:rPr lang="en-US" dirty="0">
                <a:solidFill>
                  <a:srgbClr val="000000"/>
                </a:solidFill>
                <a:latin typeface="Times New Roman" panose="02020603050405020304" pitchFamily="18" charset="0"/>
              </a:rPr>
              <a:t> </a:t>
            </a:r>
            <a:r>
              <a:rPr lang="en-US" b="0" i="0" dirty="0">
                <a:solidFill>
                  <a:srgbClr val="000000"/>
                </a:solidFill>
                <a:effectLst/>
                <a:latin typeface="Times New Roman" panose="02020603050405020304" pitchFamily="18" charset="0"/>
              </a:rPr>
              <a:t>determines the axis along which the new microfibrils are laid down</a:t>
            </a:r>
            <a:endParaRPr lang="en-IN" dirty="0"/>
          </a:p>
        </p:txBody>
      </p:sp>
    </p:spTree>
    <p:extLst>
      <p:ext uri="{BB962C8B-B14F-4D97-AF65-F5344CB8AC3E}">
        <p14:creationId xmlns:p14="http://schemas.microsoft.com/office/powerpoint/2010/main" val="288556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4FF30F-56B1-7635-6C43-8862E942893B}"/>
              </a:ext>
            </a:extLst>
          </p:cNvPr>
          <p:cNvSpPr txBox="1"/>
          <p:nvPr/>
        </p:nvSpPr>
        <p:spPr>
          <a:xfrm>
            <a:off x="1555898" y="513262"/>
            <a:ext cx="9080203" cy="5355312"/>
          </a:xfrm>
          <a:prstGeom prst="rect">
            <a:avLst/>
          </a:prstGeom>
          <a:noFill/>
        </p:spPr>
        <p:txBody>
          <a:bodyPr wrap="square">
            <a:spAutoFit/>
          </a:bodyPr>
          <a:lstStyle/>
          <a:p>
            <a:pPr marL="285750" indent="-285750" algn="just">
              <a:buFont typeface="Arial" panose="020B0604020202020204" pitchFamily="34" charset="0"/>
              <a:buChar char="•"/>
            </a:pPr>
            <a:r>
              <a:rPr lang="en-US" dirty="0"/>
              <a:t>The de novo cell wall is initiated by a specific structure called the </a:t>
            </a:r>
            <a:r>
              <a:rPr lang="en-US" u="sng" dirty="0"/>
              <a:t>phragmoplast</a:t>
            </a:r>
            <a:r>
              <a:rPr lang="en-US" dirty="0"/>
              <a:t> during division.</a:t>
            </a:r>
          </a:p>
          <a:p>
            <a:pPr marL="285750" indent="-285750" algn="just">
              <a:buFont typeface="Arial" panose="020B0604020202020204" pitchFamily="34" charset="0"/>
              <a:buChar char="•"/>
            </a:pPr>
            <a:r>
              <a:rPr lang="en-US" dirty="0"/>
              <a:t>Phragmoplast generates a new cell wall after separation of duplicated DNA during cytokinesis.</a:t>
            </a:r>
          </a:p>
          <a:p>
            <a:pPr marL="285750" indent="-285750" algn="just">
              <a:buFont typeface="Arial" panose="020B0604020202020204" pitchFamily="34" charset="0"/>
              <a:buChar char="•"/>
            </a:pPr>
            <a:r>
              <a:rPr lang="en-US" dirty="0"/>
              <a:t>An intermediate form of the </a:t>
            </a:r>
            <a:r>
              <a:rPr lang="en-US" u="sng" dirty="0"/>
              <a:t>new cell wall, called the cell plate, </a:t>
            </a:r>
            <a:r>
              <a:rPr lang="en-US" dirty="0"/>
              <a:t>is constructed prior to the completion of cytokinesis.</a:t>
            </a:r>
          </a:p>
          <a:p>
            <a:pPr marL="285750" indent="-285750" algn="just">
              <a:buFont typeface="Arial" panose="020B0604020202020204" pitchFamily="34" charset="0"/>
              <a:buChar char="•"/>
            </a:pPr>
            <a:r>
              <a:rPr lang="en-US" dirty="0"/>
              <a:t>Generation and expansion of the cell plate are accompanied by coordinated vesicle trafficking and fusion as well as changes in cell wall composition.</a:t>
            </a:r>
          </a:p>
          <a:p>
            <a:pPr marL="285750" indent="-285750" algn="just">
              <a:buFont typeface="Arial" panose="020B0604020202020204" pitchFamily="34" charset="0"/>
              <a:buChar char="•"/>
            </a:pPr>
            <a:r>
              <a:rPr lang="en-US" dirty="0"/>
              <a:t>The phragmoplast, which contains short actin filaments, forms as an antiparallel array of microtubules, with their plus-ends facing the middle of the cell.</a:t>
            </a:r>
          </a:p>
          <a:p>
            <a:pPr marL="285750" indent="-285750" algn="just">
              <a:buFont typeface="Arial" panose="020B0604020202020204" pitchFamily="34" charset="0"/>
              <a:buChar char="•"/>
            </a:pPr>
            <a:r>
              <a:rPr lang="en-IN" dirty="0"/>
              <a:t>The microtubules within the phragmoplast are assembled from spindle microtubules followed by phragmoplast expansion mediated by microtubule-dependent microtubule nucleation</a:t>
            </a:r>
            <a:r>
              <a:rPr lang="en-US" dirty="0"/>
              <a:t>.</a:t>
            </a:r>
          </a:p>
          <a:p>
            <a:pPr marL="285750" indent="-285750" algn="just">
              <a:buFont typeface="Arial" panose="020B0604020202020204" pitchFamily="34" charset="0"/>
              <a:buChar char="•"/>
            </a:pPr>
            <a:r>
              <a:rPr lang="en-US" dirty="0"/>
              <a:t>These microtubules are then disassembled as the cell plate expands.</a:t>
            </a:r>
          </a:p>
          <a:p>
            <a:pPr marL="285750" indent="-285750" algn="just">
              <a:buFont typeface="Arial" panose="020B0604020202020204" pitchFamily="34" charset="0"/>
              <a:buChar char="•"/>
            </a:pPr>
            <a:r>
              <a:rPr lang="en-US" dirty="0"/>
              <a:t>The phragmoplast contacts the cortex in a defined location known as the division site or cell plate fusion site.</a:t>
            </a:r>
          </a:p>
          <a:p>
            <a:pPr marL="285750" indent="-285750" algn="just">
              <a:buFont typeface="Arial" panose="020B0604020202020204" pitchFamily="34" charset="0"/>
              <a:buChar char="•"/>
            </a:pPr>
            <a:r>
              <a:rPr lang="en-US" dirty="0"/>
              <a:t>Therefore, </a:t>
            </a:r>
            <a:r>
              <a:rPr lang="en-US" u="sng" dirty="0"/>
              <a:t>microtubules and microfilaments and proteins </a:t>
            </a:r>
            <a:r>
              <a:rPr lang="en-US" dirty="0"/>
              <a:t>that affect cytoskeletal dynamics.</a:t>
            </a:r>
          </a:p>
          <a:p>
            <a:pPr marL="285750" indent="-285750" algn="just">
              <a:buFont typeface="Arial" panose="020B0604020202020204" pitchFamily="34" charset="0"/>
              <a:buChar char="•"/>
            </a:pPr>
            <a:r>
              <a:rPr lang="en-US" dirty="0"/>
              <a:t>Cell wall modification and construction are dynamic processes during which secretion and endocytosis are tightly controlled. </a:t>
            </a:r>
            <a:endParaRPr lang="en-IN" dirty="0"/>
          </a:p>
        </p:txBody>
      </p:sp>
      <p:sp>
        <p:nvSpPr>
          <p:cNvPr id="5" name="TextBox 4">
            <a:extLst>
              <a:ext uri="{FF2B5EF4-FFF2-40B4-BE49-F238E27FC236}">
                <a16:creationId xmlns:a16="http://schemas.microsoft.com/office/drawing/2014/main" id="{694E2F95-1D74-F317-283C-A5CF3277506D}"/>
              </a:ext>
            </a:extLst>
          </p:cNvPr>
          <p:cNvSpPr txBox="1"/>
          <p:nvPr/>
        </p:nvSpPr>
        <p:spPr>
          <a:xfrm>
            <a:off x="2814085" y="5737393"/>
            <a:ext cx="6096000" cy="369332"/>
          </a:xfrm>
          <a:prstGeom prst="rect">
            <a:avLst/>
          </a:prstGeom>
          <a:noFill/>
        </p:spPr>
        <p:txBody>
          <a:bodyPr wrap="square">
            <a:spAutoFit/>
          </a:bodyPr>
          <a:lstStyle/>
          <a:p>
            <a:r>
              <a:rPr lang="en-US" b="0" i="1" dirty="0">
                <a:solidFill>
                  <a:srgbClr val="2A2A2A"/>
                </a:solidFill>
                <a:effectLst/>
                <a:latin typeface="Source Sans Pro" panose="020B0503030403020204" pitchFamily="34" charset="0"/>
              </a:rPr>
              <a:t>Gu et al, The Plant Cell</a:t>
            </a:r>
            <a:r>
              <a:rPr lang="en-US" b="0" i="0" dirty="0">
                <a:solidFill>
                  <a:srgbClr val="2A2A2A"/>
                </a:solidFill>
                <a:effectLst/>
                <a:latin typeface="Source Sans Pro" panose="020B0503030403020204" pitchFamily="34" charset="0"/>
              </a:rPr>
              <a:t>, 2022, 34: 1: 103–128</a:t>
            </a:r>
            <a:endParaRPr lang="en-IN" dirty="0"/>
          </a:p>
        </p:txBody>
      </p:sp>
    </p:spTree>
    <p:extLst>
      <p:ext uri="{BB962C8B-B14F-4D97-AF65-F5344CB8AC3E}">
        <p14:creationId xmlns:p14="http://schemas.microsoft.com/office/powerpoint/2010/main" val="410731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6E6D38-2730-26A8-2065-471FC51B1F49}"/>
              </a:ext>
            </a:extLst>
          </p:cNvPr>
          <p:cNvSpPr txBox="1"/>
          <p:nvPr/>
        </p:nvSpPr>
        <p:spPr>
          <a:xfrm>
            <a:off x="5290456" y="103724"/>
            <a:ext cx="3407230" cy="646331"/>
          </a:xfrm>
          <a:prstGeom prst="rect">
            <a:avLst/>
          </a:prstGeom>
          <a:solidFill>
            <a:schemeClr val="accent2"/>
          </a:solidFill>
        </p:spPr>
        <p:txBody>
          <a:bodyPr wrap="square" rtlCol="0">
            <a:spAutoFit/>
          </a:bodyPr>
          <a:lstStyle/>
          <a:p>
            <a:r>
              <a:rPr lang="en-IN" sz="3600" b="1" dirty="0">
                <a:latin typeface="Arial" panose="020B0604020202020204" pitchFamily="34" charset="0"/>
                <a:cs typeface="Arial" panose="020B0604020202020204" pitchFamily="34" charset="0"/>
              </a:rPr>
              <a:t>Cell adhesion</a:t>
            </a:r>
          </a:p>
        </p:txBody>
      </p:sp>
      <p:sp>
        <p:nvSpPr>
          <p:cNvPr id="6" name="TextBox 5">
            <a:extLst>
              <a:ext uri="{FF2B5EF4-FFF2-40B4-BE49-F238E27FC236}">
                <a16:creationId xmlns:a16="http://schemas.microsoft.com/office/drawing/2014/main" id="{FCC5130C-0F07-7619-784A-EAC29B66659F}"/>
              </a:ext>
            </a:extLst>
          </p:cNvPr>
          <p:cNvSpPr txBox="1"/>
          <p:nvPr/>
        </p:nvSpPr>
        <p:spPr>
          <a:xfrm>
            <a:off x="468085" y="750055"/>
            <a:ext cx="11538858" cy="7232749"/>
          </a:xfrm>
          <a:prstGeom prst="rect">
            <a:avLst/>
          </a:prstGeom>
          <a:noFill/>
        </p:spPr>
        <p:txBody>
          <a:bodyPr wrap="square">
            <a:spAutoFit/>
          </a:bodyPr>
          <a:lstStyle/>
          <a:p>
            <a:pPr marL="285750" indent="-285750" algn="just">
              <a:buFont typeface="Arial" panose="020B0604020202020204" pitchFamily="34" charset="0"/>
              <a:buChar char="•"/>
            </a:pPr>
            <a:r>
              <a:rPr lang="en-US" sz="2800" u="sng" dirty="0">
                <a:latin typeface="Times New Roman" panose="02020603050405020304" pitchFamily="18" charset="0"/>
                <a:cs typeface="Times New Roman" panose="02020603050405020304" pitchFamily="18" charset="0"/>
              </a:rPr>
              <a:t>Cell–cell adhesion </a:t>
            </a:r>
            <a:r>
              <a:rPr lang="en-US" sz="2800" dirty="0">
                <a:latin typeface="Times New Roman" panose="02020603050405020304" pitchFamily="18" charset="0"/>
                <a:cs typeface="Times New Roman" panose="02020603050405020304" pitchFamily="18" charset="0"/>
              </a:rPr>
              <a:t>is a fundamental feature of multicellular organisms.</a:t>
            </a:r>
          </a:p>
          <a:p>
            <a:pPr algn="just"/>
            <a:endParaRPr lang="en-US"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To ensure multicellular integrity, </a:t>
            </a:r>
            <a:r>
              <a:rPr lang="en-US" sz="2800" u="sng" dirty="0">
                <a:latin typeface="Times New Roman" panose="02020603050405020304" pitchFamily="18" charset="0"/>
                <a:cs typeface="Times New Roman" panose="02020603050405020304" pitchFamily="18" charset="0"/>
              </a:rPr>
              <a:t>adhesion needs to be tightly controlled </a:t>
            </a:r>
            <a:r>
              <a:rPr lang="en-US" sz="2800" dirty="0">
                <a:latin typeface="Times New Roman" panose="02020603050405020304" pitchFamily="18" charset="0"/>
                <a:cs typeface="Times New Roman" panose="02020603050405020304" pitchFamily="18" charset="0"/>
              </a:rPr>
              <a:t>and maintained.</a:t>
            </a:r>
          </a:p>
          <a:p>
            <a:pPr marL="285750" indent="-285750" algn="just">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All living organisms are </a:t>
            </a:r>
            <a:r>
              <a:rPr lang="en-US" sz="2800" b="0" i="0" u="sng" dirty="0">
                <a:solidFill>
                  <a:srgbClr val="333333"/>
                </a:solidFill>
                <a:effectLst/>
                <a:latin typeface="Times New Roman" panose="02020603050405020304" pitchFamily="18" charset="0"/>
                <a:cs typeface="Times New Roman" panose="02020603050405020304" pitchFamily="18" charset="0"/>
              </a:rPr>
              <a:t>exposed to physical stresses </a:t>
            </a:r>
            <a:r>
              <a:rPr lang="en-US" sz="2800" b="0" i="0" dirty="0">
                <a:solidFill>
                  <a:srgbClr val="333333"/>
                </a:solidFill>
                <a:effectLst/>
                <a:latin typeface="Times New Roman" panose="02020603050405020304" pitchFamily="18" charset="0"/>
                <a:cs typeface="Times New Roman" panose="02020603050405020304" pitchFamily="18" charset="0"/>
              </a:rPr>
              <a:t>such as tension and compression, that are experienced during </a:t>
            </a:r>
            <a:r>
              <a:rPr lang="en-US" sz="2800" b="0" i="0" u="sng" dirty="0">
                <a:solidFill>
                  <a:srgbClr val="333333"/>
                </a:solidFill>
                <a:effectLst/>
                <a:latin typeface="Times New Roman" panose="02020603050405020304" pitchFamily="18" charset="0"/>
                <a:cs typeface="Times New Roman" panose="02020603050405020304" pitchFamily="18" charset="0"/>
              </a:rPr>
              <a:t>growth and development</a:t>
            </a:r>
            <a:r>
              <a:rPr lang="en-US" sz="2800" b="0" i="0" dirty="0">
                <a:solidFill>
                  <a:srgbClr val="333333"/>
                </a:solidFill>
                <a:effectLst/>
                <a:latin typeface="Times New Roman" panose="02020603050405020304" pitchFamily="18" charset="0"/>
                <a:cs typeface="Times New Roman" panose="02020603050405020304" pitchFamily="18" charset="0"/>
              </a:rPr>
              <a:t>.</a:t>
            </a:r>
          </a:p>
          <a:p>
            <a:pPr algn="just"/>
            <a:endParaRPr lang="en-US" sz="2800" b="0" i="0" dirty="0">
              <a:solidFill>
                <a:srgbClr val="33333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solidFill>
                  <a:srgbClr val="333333"/>
                </a:solidFill>
                <a:latin typeface="Times New Roman" panose="02020603050405020304" pitchFamily="18" charset="0"/>
                <a:cs typeface="Times New Roman" panose="02020603050405020304" pitchFamily="18" charset="0"/>
              </a:rPr>
              <a:t>Li</a:t>
            </a:r>
            <a:r>
              <a:rPr lang="en-US" sz="2800" b="0" i="0" dirty="0">
                <a:solidFill>
                  <a:srgbClr val="333333"/>
                </a:solidFill>
                <a:effectLst/>
                <a:latin typeface="Times New Roman" panose="02020603050405020304" pitchFamily="18" charset="0"/>
                <a:cs typeface="Times New Roman" panose="02020603050405020304" pitchFamily="18" charset="0"/>
              </a:rPr>
              <a:t>ving organisms have evolved mechanisms to </a:t>
            </a:r>
            <a:r>
              <a:rPr lang="en-US" sz="2800" b="0" i="0" u="sng" dirty="0">
                <a:solidFill>
                  <a:srgbClr val="333333"/>
                </a:solidFill>
                <a:effectLst/>
                <a:latin typeface="Times New Roman" panose="02020603050405020304" pitchFamily="18" charset="0"/>
                <a:cs typeface="Times New Roman" panose="02020603050405020304" pitchFamily="18" charset="0"/>
              </a:rPr>
              <a:t>continuously respond and adapt to these mechanical forces </a:t>
            </a:r>
            <a:r>
              <a:rPr lang="en-US" sz="2800" b="0" i="0" dirty="0">
                <a:solidFill>
                  <a:srgbClr val="333333"/>
                </a:solidFill>
                <a:effectLst/>
                <a:latin typeface="Times New Roman" panose="02020603050405020304" pitchFamily="18" charset="0"/>
                <a:cs typeface="Times New Roman" panose="02020603050405020304" pitchFamily="18" charset="0"/>
              </a:rPr>
              <a:t>to ensure the maintenance of their cellular and supracellular integrity.</a:t>
            </a:r>
          </a:p>
          <a:p>
            <a:pPr algn="just"/>
            <a:endParaRPr lang="en-US" sz="2800" b="0" i="0" dirty="0">
              <a:solidFill>
                <a:srgbClr val="33333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In turn, </a:t>
            </a:r>
            <a:r>
              <a:rPr lang="en-US" sz="2800" b="0" i="0" u="sng" dirty="0">
                <a:solidFill>
                  <a:srgbClr val="333333"/>
                </a:solidFill>
                <a:effectLst/>
                <a:latin typeface="Times New Roman" panose="02020603050405020304" pitchFamily="18" charset="0"/>
                <a:cs typeface="Times New Roman" panose="02020603050405020304" pitchFamily="18" charset="0"/>
              </a:rPr>
              <a:t>cell–cell adhesion </a:t>
            </a:r>
            <a:r>
              <a:rPr lang="en-US" sz="2800" b="0" i="0" dirty="0">
                <a:solidFill>
                  <a:srgbClr val="333333"/>
                </a:solidFill>
                <a:effectLst/>
                <a:latin typeface="Times New Roman" panose="02020603050405020304" pitchFamily="18" charset="0"/>
                <a:cs typeface="Times New Roman" panose="02020603050405020304" pitchFamily="18" charset="0"/>
              </a:rPr>
              <a:t>not only enables adjacent cells to stick to each other in a </a:t>
            </a:r>
            <a:r>
              <a:rPr lang="en-US" sz="2800" b="0" i="0" u="sng" dirty="0">
                <a:solidFill>
                  <a:srgbClr val="333333"/>
                </a:solidFill>
                <a:effectLst/>
                <a:latin typeface="Times New Roman" panose="02020603050405020304" pitchFamily="18" charset="0"/>
                <a:cs typeface="Times New Roman" panose="02020603050405020304" pitchFamily="18" charset="0"/>
              </a:rPr>
              <a:t>passive manner</a:t>
            </a:r>
            <a:r>
              <a:rPr lang="en-US" sz="2800" b="0" i="0" dirty="0">
                <a:solidFill>
                  <a:srgbClr val="333333"/>
                </a:solidFill>
                <a:effectLst/>
                <a:latin typeface="Times New Roman" panose="02020603050405020304" pitchFamily="18" charset="0"/>
                <a:cs typeface="Times New Roman" panose="02020603050405020304" pitchFamily="18" charset="0"/>
              </a:rPr>
              <a:t>, but it is also </a:t>
            </a:r>
            <a:r>
              <a:rPr lang="en-US" sz="2800" b="0" i="0" u="sng" dirty="0">
                <a:solidFill>
                  <a:srgbClr val="333333"/>
                </a:solidFill>
                <a:effectLst/>
                <a:latin typeface="Times New Roman" panose="02020603050405020304" pitchFamily="18" charset="0"/>
                <a:cs typeface="Times New Roman" panose="02020603050405020304" pitchFamily="18" charset="0"/>
              </a:rPr>
              <a:t>dynamically controlled and maintained </a:t>
            </a:r>
            <a:r>
              <a:rPr lang="en-US" sz="2800" b="0" i="0" dirty="0">
                <a:solidFill>
                  <a:srgbClr val="333333"/>
                </a:solidFill>
                <a:effectLst/>
                <a:latin typeface="Times New Roman" panose="02020603050405020304" pitchFamily="18" charset="0"/>
                <a:cs typeface="Times New Roman" panose="02020603050405020304" pitchFamily="18" charset="0"/>
              </a:rPr>
              <a:t>over time during growth and development</a:t>
            </a:r>
            <a:r>
              <a:rPr lang="en-US" sz="2800" dirty="0">
                <a:solidFill>
                  <a:srgbClr val="333333"/>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b="0" i="0" dirty="0">
              <a:solidFill>
                <a:srgbClr val="333333"/>
              </a:solidFill>
              <a:effectLst/>
              <a:latin typeface="Noto Sans" panose="020B0502040504020204" pitchFamily="34" charset="0"/>
            </a:endParaRPr>
          </a:p>
          <a:p>
            <a:pPr marL="285750" indent="-285750">
              <a:buFont typeface="Arial" panose="020B0604020202020204" pitchFamily="34" charset="0"/>
              <a:buChar char="•"/>
            </a:pPr>
            <a:endParaRPr lang="en-US" b="0" i="0" dirty="0">
              <a:solidFill>
                <a:srgbClr val="333333"/>
              </a:solidFill>
              <a:effectLst/>
              <a:latin typeface="Noto Sans" panose="020B0502040504020204" pitchFamily="34" charset="0"/>
            </a:endParaRPr>
          </a:p>
          <a:p>
            <a:pPr marL="285750" indent="-285750">
              <a:buFont typeface="Arial" panose="020B0604020202020204" pitchFamily="34" charset="0"/>
              <a:buChar char="•"/>
            </a:pPr>
            <a:endParaRPr lang="en-US" b="0" i="0" dirty="0">
              <a:solidFill>
                <a:srgbClr val="333333"/>
              </a:solidFill>
              <a:effectLst/>
              <a:latin typeface="Noto Sans" panose="020B0502040504020204" pitchFamily="34" charset="0"/>
            </a:endParaRPr>
          </a:p>
          <a:p>
            <a:pPr marL="285750" indent="-285750">
              <a:buFont typeface="Arial" panose="020B0604020202020204" pitchFamily="34" charset="0"/>
              <a:buChar char="•"/>
            </a:pP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64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095AEE-3963-7BF8-9572-6EFEFB67C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931" y="107723"/>
            <a:ext cx="8809508" cy="2711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FE3BA6-5CE7-741F-C705-7DDF9B57B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012" y="2819400"/>
            <a:ext cx="8948057" cy="41050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970441-3F70-1C2F-02C7-578CD7B4ADE7}"/>
              </a:ext>
            </a:extLst>
          </p:cNvPr>
          <p:cNvSpPr txBox="1"/>
          <p:nvPr/>
        </p:nvSpPr>
        <p:spPr>
          <a:xfrm rot="20748896">
            <a:off x="680358" y="3504769"/>
            <a:ext cx="1883228" cy="307777"/>
          </a:xfrm>
          <a:prstGeom prst="rect">
            <a:avLst/>
          </a:prstGeom>
          <a:noFill/>
        </p:spPr>
        <p:txBody>
          <a:bodyPr wrap="square" rtlCol="0">
            <a:spAutoFit/>
          </a:bodyPr>
          <a:lstStyle/>
          <a:p>
            <a:r>
              <a:rPr lang="en-IN" sz="1400" b="1" dirty="0">
                <a:highlight>
                  <a:srgbClr val="FFFF00"/>
                </a:highlight>
                <a:latin typeface="Times New Roman" panose="02020603050405020304" pitchFamily="18" charset="0"/>
                <a:cs typeface="Times New Roman" panose="02020603050405020304" pitchFamily="18" charset="0"/>
              </a:rPr>
              <a:t>Application of force</a:t>
            </a:r>
          </a:p>
        </p:txBody>
      </p:sp>
    </p:spTree>
    <p:extLst>
      <p:ext uri="{BB962C8B-B14F-4D97-AF65-F5344CB8AC3E}">
        <p14:creationId xmlns:p14="http://schemas.microsoft.com/office/powerpoint/2010/main" val="150781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220264-33A2-A73B-554D-D53011B01935}"/>
              </a:ext>
            </a:extLst>
          </p:cNvPr>
          <p:cNvSpPr txBox="1"/>
          <p:nvPr/>
        </p:nvSpPr>
        <p:spPr>
          <a:xfrm>
            <a:off x="609599" y="0"/>
            <a:ext cx="11386458" cy="6777305"/>
          </a:xfrm>
          <a:prstGeom prst="rect">
            <a:avLst/>
          </a:prstGeom>
          <a:noFill/>
        </p:spPr>
        <p:txBody>
          <a:bodyPr wrap="square">
            <a:spAutoFit/>
          </a:bodyPr>
          <a:lstStyle/>
          <a:p>
            <a:r>
              <a:rPr lang="en-US" sz="2800" b="1" i="0" u="sng" dirty="0">
                <a:solidFill>
                  <a:schemeClr val="accent2">
                    <a:lumMod val="50000"/>
                  </a:schemeClr>
                </a:solidFill>
                <a:effectLst/>
                <a:latin typeface="Times New Roman" panose="02020603050405020304" pitchFamily="18" charset="0"/>
                <a:cs typeface="Times New Roman" panose="02020603050405020304" pitchFamily="18" charset="0"/>
              </a:rPr>
              <a:t>Mechanics of cell adhesion. </a:t>
            </a:r>
          </a:p>
          <a:p>
            <a:pPr marL="342900" indent="-342900" algn="just">
              <a:lnSpc>
                <a:spcPct val="150000"/>
              </a:lnSpc>
              <a:buAutoNum type="alphaLcParenBoth"/>
            </a:pP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000" b="0" i="0" dirty="0">
                <a:solidFill>
                  <a:srgbClr val="333333"/>
                </a:solidFill>
                <a:effectLst/>
                <a:latin typeface="Times New Roman" panose="02020603050405020304" pitchFamily="18" charset="0"/>
                <a:cs typeface="Times New Roman" panose="02020603050405020304" pitchFamily="18" charset="0"/>
              </a:rPr>
              <a:t>Force, stress and strain. When a force (orange arrow) is applied on an object, it generates a mechanical stress and a strain (deformation). </a:t>
            </a:r>
          </a:p>
          <a:p>
            <a:pPr algn="just">
              <a:lnSpc>
                <a:spcPct val="150000"/>
              </a:lnSpc>
            </a:pPr>
            <a:r>
              <a:rPr lang="en-US" sz="2000" b="0" i="0" dirty="0">
                <a:solidFill>
                  <a:srgbClr val="333333"/>
                </a:solidFill>
                <a:effectLst/>
                <a:latin typeface="Times New Roman" panose="02020603050405020304" pitchFamily="18" charset="0"/>
                <a:cs typeface="Times New Roman" panose="02020603050405020304" pitchFamily="18" charset="0"/>
              </a:rPr>
              <a:t>The stress corresponds to the ratio of the force </a:t>
            </a:r>
            <a:r>
              <a:rPr lang="en-US" sz="2000" b="0" i="1" dirty="0">
                <a:solidFill>
                  <a:srgbClr val="333333"/>
                </a:solidFill>
                <a:effectLst/>
                <a:latin typeface="Times New Roman" panose="02020603050405020304" pitchFamily="18" charset="0"/>
                <a:cs typeface="Times New Roman" panose="02020603050405020304" pitchFamily="18" charset="0"/>
              </a:rPr>
              <a:t>F</a:t>
            </a:r>
            <a:r>
              <a:rPr lang="en-US" sz="2000" b="0" i="0" dirty="0">
                <a:solidFill>
                  <a:srgbClr val="333333"/>
                </a:solidFill>
                <a:effectLst/>
                <a:latin typeface="Times New Roman" panose="02020603050405020304" pitchFamily="18" charset="0"/>
                <a:cs typeface="Times New Roman" panose="02020603050405020304" pitchFamily="18" charset="0"/>
              </a:rPr>
              <a:t> applied to the cross-sectional area </a:t>
            </a:r>
            <a:r>
              <a:rPr lang="en-US" sz="2000" b="0" i="1" dirty="0">
                <a:solidFill>
                  <a:srgbClr val="333333"/>
                </a:solidFill>
                <a:effectLst/>
                <a:latin typeface="Times New Roman" panose="02020603050405020304" pitchFamily="18" charset="0"/>
                <a:cs typeface="Times New Roman" panose="02020603050405020304" pitchFamily="18" charset="0"/>
              </a:rPr>
              <a:t>A</a:t>
            </a:r>
            <a:r>
              <a:rPr lang="en-US" sz="2000" b="0" i="0" dirty="0">
                <a:solidFill>
                  <a:srgbClr val="333333"/>
                </a:solidFill>
                <a:effectLst/>
                <a:latin typeface="Times New Roman" panose="02020603050405020304" pitchFamily="18" charset="0"/>
                <a:cs typeface="Times New Roman" panose="02020603050405020304" pitchFamily="18" charset="0"/>
              </a:rPr>
              <a:t> of the object on which the force is applied. The strain is the ratio of the elongation </a:t>
            </a:r>
            <a:r>
              <a:rPr lang="en-US" sz="2000" b="0" i="1" dirty="0">
                <a:solidFill>
                  <a:srgbClr val="333333"/>
                </a:solidFill>
                <a:effectLst/>
                <a:latin typeface="Times New Roman" panose="02020603050405020304" pitchFamily="18" charset="0"/>
                <a:cs typeface="Times New Roman" panose="02020603050405020304" pitchFamily="18" charset="0"/>
              </a:rPr>
              <a:t>ΔL</a:t>
            </a:r>
            <a:r>
              <a:rPr lang="en-US" sz="2000" b="0" i="0" dirty="0">
                <a:solidFill>
                  <a:srgbClr val="333333"/>
                </a:solidFill>
                <a:effectLst/>
                <a:latin typeface="Times New Roman" panose="02020603050405020304" pitchFamily="18" charset="0"/>
                <a:cs typeface="Times New Roman" panose="02020603050405020304" pitchFamily="18" charset="0"/>
              </a:rPr>
              <a:t> of the object to the original length </a:t>
            </a:r>
            <a:r>
              <a:rPr lang="en-US" sz="2000" b="0" i="1" dirty="0">
                <a:solidFill>
                  <a:srgbClr val="333333"/>
                </a:solidFill>
                <a:effectLst/>
                <a:latin typeface="Times New Roman" panose="02020603050405020304" pitchFamily="18" charset="0"/>
                <a:cs typeface="Times New Roman" panose="02020603050405020304" pitchFamily="18" charset="0"/>
              </a:rPr>
              <a:t>L</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baseline="-25000" dirty="0">
                <a:solidFill>
                  <a:srgbClr val="333333"/>
                </a:solidFill>
                <a:effectLst/>
                <a:latin typeface="Times New Roman" panose="02020603050405020304" pitchFamily="18" charset="0"/>
                <a:cs typeface="Times New Roman" panose="02020603050405020304" pitchFamily="18" charset="0"/>
              </a:rPr>
              <a:t>0</a:t>
            </a:r>
            <a:r>
              <a:rPr lang="en-US" sz="2000" b="0" i="0" dirty="0">
                <a:solidFill>
                  <a:srgbClr val="333333"/>
                </a:solidFill>
                <a:effectLst/>
                <a:latin typeface="Times New Roman" panose="02020603050405020304" pitchFamily="18" charset="0"/>
                <a:cs typeface="Times New Roman" panose="02020603050405020304" pitchFamily="18" charset="0"/>
              </a:rPr>
              <a:t> of the object. </a:t>
            </a:r>
          </a:p>
          <a:p>
            <a:endParaRPr lang="en-US" sz="2400" b="1" i="0" dirty="0">
              <a:solidFill>
                <a:srgbClr val="333333"/>
              </a:solidFill>
              <a:effectLst/>
              <a:latin typeface="Times New Roman" panose="02020603050405020304" pitchFamily="18" charset="0"/>
              <a:cs typeface="Times New Roman" panose="02020603050405020304" pitchFamily="18" charset="0"/>
            </a:endParaRPr>
          </a:p>
          <a:p>
            <a:pPr algn="just"/>
            <a:r>
              <a:rPr lang="en-US" sz="2000" b="1" i="0" dirty="0">
                <a:solidFill>
                  <a:srgbClr val="333333"/>
                </a:solidFill>
                <a:effectLst/>
                <a:latin typeface="Times New Roman" panose="02020603050405020304" pitchFamily="18" charset="0"/>
                <a:cs typeface="Times New Roman" panose="02020603050405020304" pitchFamily="18" charset="0"/>
              </a:rPr>
              <a:t>(b) De-adhesion strength and work. </a:t>
            </a:r>
          </a:p>
          <a:p>
            <a:pPr algn="just">
              <a:lnSpc>
                <a:spcPct val="150000"/>
              </a:lnSpc>
            </a:pPr>
            <a:r>
              <a:rPr lang="en-US" sz="2000" b="0" i="0" dirty="0">
                <a:solidFill>
                  <a:srgbClr val="333333"/>
                </a:solidFill>
                <a:effectLst/>
                <a:latin typeface="Times New Roman" panose="02020603050405020304" pitchFamily="18" charset="0"/>
                <a:cs typeface="Times New Roman" panose="02020603050405020304" pitchFamily="18" charset="0"/>
              </a:rPr>
              <a:t>When a doublet of cells is stretched apart, the cells are deformed (strain) and the stress in the sample increases until the stress is high enough to break the links between the cells. The maximal amount of stress applied before the cells detached from each other corresponds to the de-adhesion strength. The area under the stress–strain curve is measured as the de-adhesion work. After separation, the cell shape can be changed due to their plasticity. </a:t>
            </a:r>
          </a:p>
          <a:p>
            <a:pPr algn="just">
              <a:lnSpc>
                <a:spcPct val="150000"/>
              </a:lnSpc>
            </a:pPr>
            <a:r>
              <a:rPr lang="en-US" sz="2000" b="0" i="0" dirty="0">
                <a:solidFill>
                  <a:srgbClr val="333333"/>
                </a:solidFill>
                <a:effectLst/>
                <a:latin typeface="Times New Roman" panose="02020603050405020304" pitchFamily="18" charset="0"/>
                <a:cs typeface="Times New Roman" panose="02020603050405020304" pitchFamily="18" charset="0"/>
              </a:rPr>
              <a:t>(c) Adhesion energy can in principle be deduced from the work of de-adhesion by considering stress dissipation.</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04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1613531-D16B-63B0-44C8-D605AF7E5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482" y="488802"/>
            <a:ext cx="5968088" cy="2345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009EE8-4176-B918-E8AE-E768BB2B6E01}"/>
              </a:ext>
            </a:extLst>
          </p:cNvPr>
          <p:cNvSpPr txBox="1"/>
          <p:nvPr/>
        </p:nvSpPr>
        <p:spPr>
          <a:xfrm>
            <a:off x="4920347" y="2920888"/>
            <a:ext cx="7119254" cy="3785652"/>
          </a:xfrm>
          <a:prstGeom prst="rect">
            <a:avLst/>
          </a:prstGeom>
          <a:noFill/>
        </p:spPr>
        <p:txBody>
          <a:bodyPr wrap="square">
            <a:spAutoFit/>
          </a:bodyPr>
          <a:lstStyle/>
          <a:p>
            <a:pPr marL="285750" indent="-28575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Plant cells, the cell shape is governed by an equilibrium between the </a:t>
            </a:r>
            <a:r>
              <a:rPr lang="en-US" sz="2400" b="0" i="0" u="sng" dirty="0">
                <a:solidFill>
                  <a:srgbClr val="333333"/>
                </a:solidFill>
                <a:effectLst/>
                <a:latin typeface="Times New Roman" panose="02020603050405020304" pitchFamily="18" charset="0"/>
                <a:cs typeface="Times New Roman" panose="02020603050405020304" pitchFamily="18" charset="0"/>
              </a:rPr>
              <a:t>internal hydrostatic pressure </a:t>
            </a:r>
            <a:r>
              <a:rPr lang="en-US" sz="2400" b="0" i="0" dirty="0">
                <a:solidFill>
                  <a:srgbClr val="333333"/>
                </a:solidFill>
                <a:effectLst/>
                <a:latin typeface="Times New Roman" panose="02020603050405020304" pitchFamily="18" charset="0"/>
                <a:cs typeface="Times New Roman" panose="02020603050405020304" pitchFamily="18" charset="0"/>
              </a:rPr>
              <a:t>and the </a:t>
            </a:r>
            <a:r>
              <a:rPr lang="en-US" sz="2400" b="0" i="0" u="sng" dirty="0">
                <a:solidFill>
                  <a:srgbClr val="333333"/>
                </a:solidFill>
                <a:effectLst/>
                <a:latin typeface="Times New Roman" panose="02020603050405020304" pitchFamily="18" charset="0"/>
                <a:cs typeface="Times New Roman" panose="02020603050405020304" pitchFamily="18" charset="0"/>
              </a:rPr>
              <a:t>cortical tension</a:t>
            </a:r>
            <a:r>
              <a:rPr lang="en-US" sz="2400" b="0" i="0" dirty="0">
                <a:solidFill>
                  <a:srgbClr val="333333"/>
                </a:solidFill>
                <a:effectLst/>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endParaRPr lang="en-US" sz="2400" b="0" i="0" dirty="0">
              <a:solidFill>
                <a:srgbClr val="33333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plant cell adhesion is mediated by a cell wall mostly </a:t>
            </a:r>
            <a:r>
              <a:rPr lang="en-US" sz="2400" b="0" i="0" u="sng" dirty="0">
                <a:solidFill>
                  <a:srgbClr val="333333"/>
                </a:solidFill>
                <a:effectLst/>
                <a:latin typeface="Times New Roman" panose="02020603050405020304" pitchFamily="18" charset="0"/>
                <a:cs typeface="Times New Roman" panose="02020603050405020304" pitchFamily="18" charset="0"/>
              </a:rPr>
              <a:t>composed of cellulose and matrix polysaccharides. </a:t>
            </a:r>
          </a:p>
          <a:p>
            <a:pPr marL="285750" indent="-285750" algn="just">
              <a:buFont typeface="Arial" panose="020B0604020202020204" pitchFamily="34" charset="0"/>
              <a:buChar char="•"/>
            </a:pPr>
            <a:endParaRPr lang="en-US" sz="2400" u="sng" dirty="0">
              <a:solidFill>
                <a:srgbClr val="333333"/>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dirty="0">
                <a:solidFill>
                  <a:srgbClr val="333333"/>
                </a:solidFill>
                <a:latin typeface="Times New Roman" panose="02020603050405020304" pitchFamily="18" charset="0"/>
                <a:cs typeface="Times New Roman" panose="02020603050405020304" pitchFamily="18" charset="0"/>
              </a:rPr>
              <a:t>T</a:t>
            </a:r>
            <a:r>
              <a:rPr lang="en-US" sz="2400" b="0" i="0" dirty="0">
                <a:solidFill>
                  <a:srgbClr val="333333"/>
                </a:solidFill>
                <a:effectLst/>
                <a:latin typeface="Times New Roman" panose="02020603050405020304" pitchFamily="18" charset="0"/>
                <a:cs typeface="Times New Roman" panose="02020603050405020304" pitchFamily="18" charset="0"/>
              </a:rPr>
              <a:t>he middle lamella is enriched in </a:t>
            </a:r>
            <a:r>
              <a:rPr lang="en-US" sz="2400" b="0" i="0" u="sng" dirty="0" err="1">
                <a:solidFill>
                  <a:srgbClr val="333333"/>
                </a:solidFill>
                <a:effectLst/>
                <a:latin typeface="Times New Roman" panose="02020603050405020304" pitchFamily="18" charset="0"/>
                <a:cs typeface="Times New Roman" panose="02020603050405020304" pitchFamily="18" charset="0"/>
              </a:rPr>
              <a:t>pectins</a:t>
            </a:r>
            <a:r>
              <a:rPr lang="en-US" sz="2400" b="0" i="0" dirty="0">
                <a:solidFill>
                  <a:srgbClr val="333333"/>
                </a:solidFill>
                <a:effectLst/>
                <a:latin typeface="Times New Roman" panose="02020603050405020304" pitchFamily="18" charset="0"/>
                <a:cs typeface="Times New Roman" panose="02020603050405020304" pitchFamily="18" charset="0"/>
              </a:rPr>
              <a:t> and believed to play an important role in adhesion. </a:t>
            </a:r>
          </a:p>
        </p:txBody>
      </p:sp>
      <p:sp>
        <p:nvSpPr>
          <p:cNvPr id="5" name="TextBox 4">
            <a:extLst>
              <a:ext uri="{FF2B5EF4-FFF2-40B4-BE49-F238E27FC236}">
                <a16:creationId xmlns:a16="http://schemas.microsoft.com/office/drawing/2014/main" id="{64897986-7AD4-7D1C-C991-ECEC01136DC8}"/>
              </a:ext>
            </a:extLst>
          </p:cNvPr>
          <p:cNvSpPr txBox="1"/>
          <p:nvPr/>
        </p:nvSpPr>
        <p:spPr>
          <a:xfrm>
            <a:off x="4416880" y="32657"/>
            <a:ext cx="4150178"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33333"/>
                </a:solidFill>
                <a:effectLst/>
                <a:uLnTx/>
                <a:uFillTx/>
                <a:latin typeface="Noto Sans" panose="020B0502040504020204" pitchFamily="34" charset="0"/>
                <a:ea typeface="+mn-ea"/>
                <a:cs typeface="+mn-cs"/>
              </a:rPr>
              <a:t>Adhesion in plant and animal cells. </a:t>
            </a:r>
            <a:endParaRPr lang="en-IN" b="1" dirty="0"/>
          </a:p>
        </p:txBody>
      </p:sp>
      <p:sp>
        <p:nvSpPr>
          <p:cNvPr id="7" name="TextBox 6">
            <a:extLst>
              <a:ext uri="{FF2B5EF4-FFF2-40B4-BE49-F238E27FC236}">
                <a16:creationId xmlns:a16="http://schemas.microsoft.com/office/drawing/2014/main" id="{A3A991ED-3B66-7D02-C6DA-C873C422D130}"/>
              </a:ext>
            </a:extLst>
          </p:cNvPr>
          <p:cNvSpPr txBox="1"/>
          <p:nvPr/>
        </p:nvSpPr>
        <p:spPr>
          <a:xfrm>
            <a:off x="967468" y="217323"/>
            <a:ext cx="1635577" cy="369332"/>
          </a:xfrm>
          <a:prstGeom prst="rect">
            <a:avLst/>
          </a:prstGeom>
          <a:noFill/>
        </p:spPr>
        <p:txBody>
          <a:bodyPr wrap="square">
            <a:spAutoFit/>
          </a:bodyPr>
          <a:lstStyle/>
          <a:p>
            <a:r>
              <a:rPr lang="en-US" b="0" i="0" dirty="0">
                <a:solidFill>
                  <a:srgbClr val="333333"/>
                </a:solidFill>
                <a:effectLst/>
                <a:latin typeface="Noto Sans" panose="020B0502040504020204" pitchFamily="34" charset="0"/>
              </a:rPr>
              <a:t>cell doublets</a:t>
            </a:r>
            <a:endParaRPr lang="en-IN" dirty="0"/>
          </a:p>
        </p:txBody>
      </p:sp>
      <p:cxnSp>
        <p:nvCxnSpPr>
          <p:cNvPr id="9" name="Straight Arrow Connector 8">
            <a:extLst>
              <a:ext uri="{FF2B5EF4-FFF2-40B4-BE49-F238E27FC236}">
                <a16:creationId xmlns:a16="http://schemas.microsoft.com/office/drawing/2014/main" id="{B8BABCB7-608D-9518-E9D5-24FDD333BF08}"/>
              </a:ext>
            </a:extLst>
          </p:cNvPr>
          <p:cNvCxnSpPr/>
          <p:nvPr/>
        </p:nvCxnSpPr>
        <p:spPr>
          <a:xfrm>
            <a:off x="2046514" y="620485"/>
            <a:ext cx="391886" cy="413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7D96813F-711C-CB83-644B-F15464440B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756"/>
          <a:stretch/>
        </p:blipFill>
        <p:spPr bwMode="auto">
          <a:xfrm>
            <a:off x="469443" y="1874214"/>
            <a:ext cx="4267203" cy="436330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B6F48DF6-9E87-99FA-BC83-1F0F5FC43ADA}"/>
              </a:ext>
            </a:extLst>
          </p:cNvPr>
          <p:cNvCxnSpPr>
            <a:cxnSpLocks/>
          </p:cNvCxnSpPr>
          <p:nvPr/>
        </p:nvCxnSpPr>
        <p:spPr>
          <a:xfrm flipH="1">
            <a:off x="1556657" y="4561114"/>
            <a:ext cx="1502229" cy="381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E97977-B1F9-46FA-1504-70514BE3BA02}"/>
              </a:ext>
            </a:extLst>
          </p:cNvPr>
          <p:cNvSpPr txBox="1"/>
          <p:nvPr/>
        </p:nvSpPr>
        <p:spPr>
          <a:xfrm>
            <a:off x="3058886" y="4361059"/>
            <a:ext cx="1174297" cy="400110"/>
          </a:xfrm>
          <a:prstGeom prst="rect">
            <a:avLst/>
          </a:prstGeom>
          <a:noFill/>
        </p:spPr>
        <p:txBody>
          <a:bodyPr wrap="square">
            <a:spAutoFit/>
          </a:bodyPr>
          <a:lstStyle/>
          <a:p>
            <a:r>
              <a:rPr lang="en-US" sz="2000" dirty="0" err="1">
                <a:solidFill>
                  <a:srgbClr val="333333"/>
                </a:solidFill>
                <a:latin typeface="Times New Roman" panose="02020603050405020304" pitchFamily="18" charset="0"/>
                <a:cs typeface="Times New Roman" panose="02020603050405020304" pitchFamily="18" charset="0"/>
              </a:rPr>
              <a:t>Pectins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25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D44FE-2D4D-9AE9-C863-DADA644B1A09}"/>
              </a:ext>
            </a:extLst>
          </p:cNvPr>
          <p:cNvSpPr txBox="1"/>
          <p:nvPr/>
        </p:nvSpPr>
        <p:spPr>
          <a:xfrm>
            <a:off x="375557" y="528936"/>
            <a:ext cx="11440885" cy="6370975"/>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333333"/>
                </a:solidFill>
                <a:effectLst/>
                <a:latin typeface="Noto Sans" panose="020B0502040504020204" pitchFamily="34" charset="0"/>
              </a:rPr>
              <a:t> </a:t>
            </a:r>
            <a:r>
              <a:rPr lang="en-US" sz="2400" b="0" i="0" dirty="0">
                <a:solidFill>
                  <a:srgbClr val="333333"/>
                </a:solidFill>
                <a:effectLst/>
                <a:latin typeface="Times New Roman" panose="02020603050405020304" pitchFamily="18" charset="0"/>
                <a:cs typeface="Times New Roman" panose="02020603050405020304" pitchFamily="18" charset="0"/>
              </a:rPr>
              <a:t>which are the main constituents of the middle lamella, are generally considered to be the main determinant of cell adhesion in the early stage of tissue growth and development</a:t>
            </a:r>
          </a:p>
          <a:p>
            <a:pPr marL="342900" indent="-342900">
              <a:buFont typeface="Arial" panose="020B0604020202020204" pitchFamily="34" charset="0"/>
              <a:buChar char="•"/>
            </a:pPr>
            <a:endParaRPr lang="en-US"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err="1">
                <a:solidFill>
                  <a:srgbClr val="333333"/>
                </a:solidFill>
                <a:effectLst/>
                <a:latin typeface="Times New Roman" panose="02020603050405020304" pitchFamily="18" charset="0"/>
                <a:cs typeface="Times New Roman" panose="02020603050405020304" pitchFamily="18" charset="0"/>
              </a:rPr>
              <a:t>Pectins</a:t>
            </a:r>
            <a:r>
              <a:rPr lang="en-US" sz="2400" b="0" i="0" dirty="0">
                <a:solidFill>
                  <a:srgbClr val="333333"/>
                </a:solidFill>
                <a:effectLst/>
                <a:latin typeface="Times New Roman" panose="02020603050405020304" pitchFamily="18" charset="0"/>
                <a:cs typeface="Times New Roman" panose="02020603050405020304" pitchFamily="18" charset="0"/>
              </a:rPr>
              <a:t> are, in fact, a complex set of polysaccharides mainly composed of </a:t>
            </a:r>
            <a:r>
              <a:rPr lang="en-US" sz="2400" b="0" i="0" u="sng" dirty="0">
                <a:solidFill>
                  <a:srgbClr val="333333"/>
                </a:solidFill>
                <a:effectLst/>
                <a:latin typeface="Times New Roman" panose="02020603050405020304" pitchFamily="18" charset="0"/>
                <a:cs typeface="Times New Roman" panose="02020603050405020304" pitchFamily="18" charset="0"/>
              </a:rPr>
              <a:t>homogalacturonans (HGs), rhamnogalacturonans I, and rhamnogalacturonans II.</a:t>
            </a:r>
          </a:p>
          <a:p>
            <a:endParaRPr lang="en-US" sz="2400" b="0" i="0" u="sng" dirty="0">
              <a:solidFill>
                <a:srgbClr val="333333"/>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Cross linking of cell adhesion</a:t>
            </a:r>
          </a:p>
          <a:p>
            <a:endParaRPr lang="en-US" sz="2400" b="1" u="sng"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HG is a linear chain of </a:t>
            </a:r>
            <a:r>
              <a:rPr lang="en-US" sz="2400" u="sng" dirty="0">
                <a:latin typeface="Times New Roman" panose="02020603050405020304" pitchFamily="18" charset="0"/>
                <a:cs typeface="Times New Roman" panose="02020603050405020304" pitchFamily="18" charset="0"/>
              </a:rPr>
              <a:t>galacturonic acids (</a:t>
            </a:r>
            <a:r>
              <a:rPr lang="en-US" sz="2400" u="sng" dirty="0" err="1">
                <a:latin typeface="Times New Roman" panose="02020603050405020304" pitchFamily="18" charset="0"/>
                <a:cs typeface="Times New Roman" panose="02020603050405020304" pitchFamily="18" charset="0"/>
              </a:rPr>
              <a:t>GalAs</a:t>
            </a:r>
            <a:r>
              <a:rPr lang="en-US" sz="2400"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synthesised</a:t>
            </a:r>
            <a:r>
              <a:rPr lang="en-US" sz="2400" dirty="0">
                <a:latin typeface="Times New Roman" panose="02020603050405020304" pitchFamily="18" charset="0"/>
                <a:cs typeface="Times New Roman" panose="02020603050405020304" pitchFamily="18" charset="0"/>
              </a:rPr>
              <a:t> in a highly methyl esterified form, and that can be de-esterified after secretion to the cell wall by proteins called </a:t>
            </a:r>
            <a:r>
              <a:rPr lang="en-US" sz="2400" u="sng" dirty="0">
                <a:latin typeface="Times New Roman" panose="02020603050405020304" pitchFamily="18" charset="0"/>
                <a:cs typeface="Times New Roman" panose="02020603050405020304" pitchFamily="18" charset="0"/>
              </a:rPr>
              <a:t>pectin </a:t>
            </a:r>
            <a:r>
              <a:rPr lang="en-US" sz="2400" u="sng" dirty="0" err="1">
                <a:latin typeface="Times New Roman" panose="02020603050405020304" pitchFamily="18" charset="0"/>
                <a:cs typeface="Times New Roman" panose="02020603050405020304" pitchFamily="18" charset="0"/>
              </a:rPr>
              <a:t>methylesterases</a:t>
            </a:r>
            <a:r>
              <a:rPr lang="en-US" sz="2400" u="sng"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u="sng"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de-esterification process leaves negatively charged residues on the </a:t>
            </a:r>
            <a:r>
              <a:rPr lang="en-US" sz="2400" b="0" i="0" dirty="0" err="1">
                <a:solidFill>
                  <a:srgbClr val="333333"/>
                </a:solidFill>
                <a:effectLst/>
                <a:latin typeface="Times New Roman" panose="02020603050405020304" pitchFamily="18" charset="0"/>
                <a:cs typeface="Times New Roman" panose="02020603050405020304" pitchFamily="18" charset="0"/>
              </a:rPr>
              <a:t>GalAs</a:t>
            </a:r>
            <a:r>
              <a:rPr lang="en-US" sz="2400" b="0" i="0" dirty="0">
                <a:solidFill>
                  <a:srgbClr val="333333"/>
                </a:solidFill>
                <a:effectLst/>
                <a:latin typeface="Times New Roman" panose="02020603050405020304" pitchFamily="18" charset="0"/>
                <a:cs typeface="Times New Roman" panose="02020603050405020304" pitchFamily="18" charset="0"/>
              </a:rPr>
              <a:t>, and if more than 9 consecutive de-esterified </a:t>
            </a:r>
            <a:r>
              <a:rPr lang="en-US" sz="2400" b="0" i="0" dirty="0" err="1">
                <a:solidFill>
                  <a:srgbClr val="333333"/>
                </a:solidFill>
                <a:effectLst/>
                <a:latin typeface="Times New Roman" panose="02020603050405020304" pitchFamily="18" charset="0"/>
                <a:cs typeface="Times New Roman" panose="02020603050405020304" pitchFamily="18" charset="0"/>
              </a:rPr>
              <a:t>GalAs</a:t>
            </a:r>
            <a:r>
              <a:rPr lang="en-US" sz="2400" b="0" i="0" dirty="0">
                <a:solidFill>
                  <a:srgbClr val="333333"/>
                </a:solidFill>
                <a:effectLst/>
                <a:latin typeface="Times New Roman" panose="02020603050405020304" pitchFamily="18" charset="0"/>
                <a:cs typeface="Times New Roman" panose="02020603050405020304" pitchFamily="18" charset="0"/>
              </a:rPr>
              <a:t> are available, they can form calcium-mediated bridges with another de-esterified HG under the so-called </a:t>
            </a:r>
            <a:r>
              <a:rPr lang="en-US" sz="2400" b="0" i="0" u="sng" dirty="0">
                <a:solidFill>
                  <a:srgbClr val="333333"/>
                </a:solidFill>
                <a:effectLst/>
                <a:latin typeface="Times New Roman" panose="02020603050405020304" pitchFamily="18" charset="0"/>
                <a:cs typeface="Times New Roman" panose="02020603050405020304" pitchFamily="18" charset="0"/>
              </a:rPr>
              <a:t>egg-box conformation</a:t>
            </a:r>
            <a:r>
              <a:rPr lang="en-US" sz="2400" b="0" i="0" dirty="0">
                <a:solidFill>
                  <a:srgbClr val="333333"/>
                </a:solidFill>
                <a:effectLst/>
                <a:latin typeface="Times New Roman" panose="02020603050405020304" pitchFamily="18" charset="0"/>
                <a:cs typeface="Times New Roman" panose="02020603050405020304" pitchFamily="18" charset="0"/>
              </a:rPr>
              <a:t>, effectively cross-linking independent HG chains potentially coming from adjacent cells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70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1C916-16FB-82FD-2871-EC1935EAC287}"/>
              </a:ext>
            </a:extLst>
          </p:cNvPr>
          <p:cNvPicPr>
            <a:picLocks noChangeAspect="1"/>
          </p:cNvPicPr>
          <p:nvPr/>
        </p:nvPicPr>
        <p:blipFill>
          <a:blip r:embed="rId2"/>
          <a:stretch>
            <a:fillRect/>
          </a:stretch>
        </p:blipFill>
        <p:spPr>
          <a:xfrm>
            <a:off x="-310721" y="358837"/>
            <a:ext cx="7429978" cy="6406830"/>
          </a:xfrm>
          <a:prstGeom prst="rect">
            <a:avLst/>
          </a:prstGeom>
        </p:spPr>
      </p:pic>
      <p:sp>
        <p:nvSpPr>
          <p:cNvPr id="7" name="TextBox 6">
            <a:extLst>
              <a:ext uri="{FF2B5EF4-FFF2-40B4-BE49-F238E27FC236}">
                <a16:creationId xmlns:a16="http://schemas.microsoft.com/office/drawing/2014/main" id="{E0A29FC8-F8DA-299C-25F0-A57BF1D6EB0A}"/>
              </a:ext>
            </a:extLst>
          </p:cNvPr>
          <p:cNvSpPr txBox="1"/>
          <p:nvPr/>
        </p:nvSpPr>
        <p:spPr>
          <a:xfrm>
            <a:off x="6749142" y="777742"/>
            <a:ext cx="4996543" cy="4555093"/>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HG is highly </a:t>
            </a:r>
            <a:r>
              <a:rPr lang="en-US" dirty="0" err="1">
                <a:latin typeface="Times New Roman" panose="02020603050405020304" pitchFamily="18" charset="0"/>
                <a:cs typeface="Times New Roman" panose="02020603050405020304" pitchFamily="18" charset="0"/>
              </a:rPr>
              <a:t>methylesterified</a:t>
            </a:r>
            <a:r>
              <a:rPr lang="en-US" dirty="0">
                <a:latin typeface="Times New Roman" panose="02020603050405020304" pitchFamily="18" charset="0"/>
                <a:cs typeface="Times New Roman" panose="02020603050405020304" pitchFamily="18" charset="0"/>
              </a:rPr>
              <a:t> when deposited into the cell wall. </a:t>
            </a:r>
            <a:r>
              <a:rPr lang="en-IN" sz="2000" i="0" u="sng" dirty="0">
                <a:effectLst/>
                <a:latin typeface="Times New Roman" panose="02020603050405020304" pitchFamily="18" charset="0"/>
                <a:cs typeface="Times New Roman" panose="02020603050405020304" pitchFamily="18" charset="0"/>
              </a:rPr>
              <a:t>PME, </a:t>
            </a:r>
            <a:r>
              <a:rPr lang="en-US" dirty="0">
                <a:latin typeface="Times New Roman" panose="02020603050405020304" pitchFamily="18" charset="0"/>
                <a:cs typeface="Times New Roman" panose="02020603050405020304" pitchFamily="18" charset="0"/>
              </a:rPr>
              <a:t>can de-</a:t>
            </a:r>
            <a:r>
              <a:rPr lang="en-US" dirty="0" err="1">
                <a:latin typeface="Times New Roman" panose="02020603050405020304" pitchFamily="18" charset="0"/>
                <a:cs typeface="Times New Roman" panose="02020603050405020304" pitchFamily="18" charset="0"/>
              </a:rPr>
              <a:t>methylesterify</a:t>
            </a:r>
            <a:r>
              <a:rPr lang="en-US" dirty="0">
                <a:latin typeface="Times New Roman" panose="02020603050405020304" pitchFamily="18" charset="0"/>
                <a:cs typeface="Times New Roman" panose="02020603050405020304" pitchFamily="18" charset="0"/>
              </a:rPr>
              <a:t> HG in a block-wise fashion, leading to several consecutive </a:t>
            </a:r>
            <a:r>
              <a:rPr lang="en-US" dirty="0" err="1">
                <a:latin typeface="Times New Roman" panose="02020603050405020304" pitchFamily="18" charset="0"/>
                <a:cs typeface="Times New Roman" panose="02020603050405020304" pitchFamily="18" charset="0"/>
              </a:rPr>
              <a:t>GalA</a:t>
            </a:r>
            <a:r>
              <a:rPr lang="en-US" dirty="0">
                <a:latin typeface="Times New Roman" panose="02020603050405020304" pitchFamily="18" charset="0"/>
                <a:cs typeface="Times New Roman" panose="02020603050405020304" pitchFamily="18" charset="0"/>
              </a:rPr>
              <a:t> residues without </a:t>
            </a:r>
            <a:r>
              <a:rPr lang="en-US" dirty="0" err="1">
                <a:latin typeface="Times New Roman" panose="02020603050405020304" pitchFamily="18" charset="0"/>
                <a:cs typeface="Times New Roman" panose="02020603050405020304" pitchFamily="18" charset="0"/>
              </a:rPr>
              <a:t>methylester</a:t>
            </a:r>
            <a:r>
              <a:rPr lang="en-US" dirty="0">
                <a:latin typeface="Times New Roman" panose="02020603050405020304" pitchFamily="18" charset="0"/>
                <a:cs typeface="Times New Roman" panose="02020603050405020304" pitchFamily="18" charset="0"/>
              </a:rPr>
              <a:t> groups. These HG backbones are negatively charged and can therefore form crosslinks with cations like calcium ions, leading to so called </a:t>
            </a:r>
            <a:r>
              <a:rPr lang="en-US" u="sng" dirty="0">
                <a:latin typeface="Times New Roman" panose="02020603050405020304" pitchFamily="18" charset="0"/>
                <a:cs typeface="Times New Roman" panose="02020603050405020304" pitchFamily="18" charset="0"/>
              </a:rPr>
              <a:t>‘egg-box‘ structures </a:t>
            </a:r>
            <a:r>
              <a:rPr lang="en-US" dirty="0">
                <a:latin typeface="Times New Roman" panose="02020603050405020304" pitchFamily="18" charset="0"/>
                <a:cs typeface="Times New Roman" panose="02020603050405020304" pitchFamily="18" charset="0"/>
              </a:rPr>
              <a:t>responsible for gel formation. On the other hand, PMEs can de-</a:t>
            </a:r>
            <a:r>
              <a:rPr lang="en-US" dirty="0" err="1">
                <a:latin typeface="Times New Roman" panose="02020603050405020304" pitchFamily="18" charset="0"/>
                <a:cs typeface="Times New Roman" panose="02020603050405020304" pitchFamily="18" charset="0"/>
              </a:rPr>
              <a:t>methylesterify</a:t>
            </a:r>
            <a:r>
              <a:rPr lang="en-US" dirty="0">
                <a:latin typeface="Times New Roman" panose="02020603050405020304" pitchFamily="18" charset="0"/>
                <a:cs typeface="Times New Roman" panose="02020603050405020304" pitchFamily="18" charset="0"/>
              </a:rPr>
              <a:t> single </a:t>
            </a:r>
            <a:r>
              <a:rPr lang="en-US" dirty="0" err="1">
                <a:latin typeface="Times New Roman" panose="02020603050405020304" pitchFamily="18" charset="0"/>
                <a:cs typeface="Times New Roman" panose="02020603050405020304" pitchFamily="18" charset="0"/>
              </a:rPr>
              <a:t>GalA</a:t>
            </a:r>
            <a:r>
              <a:rPr lang="en-US" dirty="0">
                <a:latin typeface="Times New Roman" panose="02020603050405020304" pitchFamily="18" charset="0"/>
                <a:cs typeface="Times New Roman" panose="02020603050405020304" pitchFamily="18" charset="0"/>
              </a:rPr>
              <a:t> residues leading to a random </a:t>
            </a:r>
            <a:r>
              <a:rPr lang="en-US" dirty="0" err="1">
                <a:latin typeface="Times New Roman" panose="02020603050405020304" pitchFamily="18" charset="0"/>
                <a:cs typeface="Times New Roman" panose="02020603050405020304" pitchFamily="18" charset="0"/>
              </a:rPr>
              <a:t>methylesterification</a:t>
            </a:r>
            <a:r>
              <a:rPr lang="en-US" dirty="0">
                <a:latin typeface="Times New Roman" panose="02020603050405020304" pitchFamily="18" charset="0"/>
                <a:cs typeface="Times New Roman" panose="02020603050405020304" pitchFamily="18" charset="0"/>
              </a:rPr>
              <a:t> pattern. Low-</a:t>
            </a:r>
            <a:r>
              <a:rPr lang="en-US" dirty="0" err="1">
                <a:latin typeface="Times New Roman" panose="02020603050405020304" pitchFamily="18" charset="0"/>
                <a:cs typeface="Times New Roman" panose="02020603050405020304" pitchFamily="18" charset="0"/>
              </a:rPr>
              <a:t>methylesterified</a:t>
            </a:r>
            <a:r>
              <a:rPr lang="en-US" dirty="0">
                <a:latin typeface="Times New Roman" panose="02020603050405020304" pitchFamily="18" charset="0"/>
                <a:cs typeface="Times New Roman" panose="02020603050405020304" pitchFamily="18" charset="0"/>
              </a:rPr>
              <a:t> HG is depolymerized by pectin-degrading enzymes such as </a:t>
            </a:r>
            <a:r>
              <a:rPr lang="en-US" dirty="0" err="1">
                <a:latin typeface="Times New Roman" panose="02020603050405020304" pitchFamily="18" charset="0"/>
                <a:cs typeface="Times New Roman" panose="02020603050405020304" pitchFamily="18" charset="0"/>
              </a:rPr>
              <a:t>polygalacturonases</a:t>
            </a:r>
            <a:r>
              <a:rPr lang="en-US" dirty="0">
                <a:latin typeface="Times New Roman" panose="02020603050405020304" pitchFamily="18" charset="0"/>
                <a:cs typeface="Times New Roman" panose="02020603050405020304" pitchFamily="18" charset="0"/>
              </a:rPr>
              <a:t> (PG) and pectin/pectate lyases (PL), which leads to the formation of oligogalacturonides (OG). PME activity is inhibited by its proteinaceous inhibitor PMEI.</a:t>
            </a:r>
            <a:endParaRPr lang="en-I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A67F648-65AC-E400-1FA7-0AD96FF0130B}"/>
              </a:ext>
            </a:extLst>
          </p:cNvPr>
          <p:cNvSpPr txBox="1"/>
          <p:nvPr/>
        </p:nvSpPr>
        <p:spPr>
          <a:xfrm>
            <a:off x="1387928" y="174171"/>
            <a:ext cx="9416143" cy="369332"/>
          </a:xfrm>
          <a:prstGeom prst="rect">
            <a:avLst/>
          </a:prstGeom>
          <a:solidFill>
            <a:schemeClr val="accent6">
              <a:lumMod val="40000"/>
              <a:lumOff val="60000"/>
            </a:schemeClr>
          </a:solidFill>
        </p:spPr>
        <p:txBody>
          <a:bodyPr wrap="square">
            <a:spAutoFit/>
          </a:bodyPr>
          <a:lstStyle/>
          <a:p>
            <a:r>
              <a:rPr lang="en-US" b="1" dirty="0">
                <a:latin typeface="Times New Roman" panose="02020603050405020304" pitchFamily="18" charset="0"/>
                <a:cs typeface="Times New Roman" panose="02020603050405020304" pitchFamily="18" charset="0"/>
              </a:rPr>
              <a:t>Schematic diagram showing the de-</a:t>
            </a:r>
            <a:r>
              <a:rPr lang="en-US" b="1" dirty="0" err="1">
                <a:latin typeface="Times New Roman" panose="02020603050405020304" pitchFamily="18" charset="0"/>
                <a:cs typeface="Times New Roman" panose="02020603050405020304" pitchFamily="18" charset="0"/>
              </a:rPr>
              <a:t>methylesterification</a:t>
            </a:r>
            <a:r>
              <a:rPr lang="en-US" b="1" dirty="0">
                <a:latin typeface="Times New Roman" panose="02020603050405020304" pitchFamily="18" charset="0"/>
                <a:cs typeface="Times New Roman" panose="02020603050405020304" pitchFamily="18" charset="0"/>
              </a:rPr>
              <a:t> of HG and the effects on its structure</a:t>
            </a:r>
            <a:endParaRPr lang="en-IN" b="1" dirty="0"/>
          </a:p>
        </p:txBody>
      </p:sp>
      <p:sp>
        <p:nvSpPr>
          <p:cNvPr id="11" name="TextBox 10">
            <a:extLst>
              <a:ext uri="{FF2B5EF4-FFF2-40B4-BE49-F238E27FC236}">
                <a16:creationId xmlns:a16="http://schemas.microsoft.com/office/drawing/2014/main" id="{2D2E1D05-9FAA-6F62-D62A-73AD50F5511A}"/>
              </a:ext>
            </a:extLst>
          </p:cNvPr>
          <p:cNvSpPr txBox="1"/>
          <p:nvPr/>
        </p:nvSpPr>
        <p:spPr>
          <a:xfrm>
            <a:off x="6305550" y="5332835"/>
            <a:ext cx="5886450" cy="1323439"/>
          </a:xfrm>
          <a:prstGeom prst="rect">
            <a:avLst/>
          </a:prstGeom>
          <a:noFill/>
        </p:spPr>
        <p:txBody>
          <a:bodyPr wrap="square">
            <a:spAutoFit/>
          </a:bodyPr>
          <a:lstStyle/>
          <a:p>
            <a:r>
              <a:rPr lang="en-IN" sz="2000" b="0" i="0" dirty="0" err="1">
                <a:solidFill>
                  <a:srgbClr val="181817"/>
                </a:solidFill>
                <a:effectLst/>
                <a:latin typeface="Times New Roman" panose="02020603050405020304" pitchFamily="18" charset="0"/>
                <a:cs typeface="Times New Roman" panose="02020603050405020304" pitchFamily="18" charset="0"/>
              </a:rPr>
              <a:t>Atakhani</a:t>
            </a:r>
            <a:r>
              <a:rPr lang="en-IN" sz="2000" b="0" i="0" dirty="0">
                <a:solidFill>
                  <a:srgbClr val="181817"/>
                </a:solidFill>
                <a:effectLst/>
                <a:latin typeface="Times New Roman" panose="02020603050405020304" pitchFamily="18" charset="0"/>
                <a:cs typeface="Times New Roman" panose="02020603050405020304" pitchFamily="18" charset="0"/>
              </a:rPr>
              <a:t>, A., </a:t>
            </a:r>
            <a:r>
              <a:rPr lang="en-IN" sz="2000" b="0" i="0" dirty="0" err="1">
                <a:solidFill>
                  <a:srgbClr val="181817"/>
                </a:solidFill>
                <a:effectLst/>
                <a:latin typeface="Times New Roman" panose="02020603050405020304" pitchFamily="18" charset="0"/>
                <a:cs typeface="Times New Roman" panose="02020603050405020304" pitchFamily="18" charset="0"/>
              </a:rPr>
              <a:t>Bogdziewiez</a:t>
            </a:r>
            <a:r>
              <a:rPr lang="en-IN" sz="2000" b="0" i="0" dirty="0">
                <a:solidFill>
                  <a:srgbClr val="181817"/>
                </a:solidFill>
                <a:effectLst/>
                <a:latin typeface="Times New Roman" panose="02020603050405020304" pitchFamily="18" charset="0"/>
                <a:cs typeface="Times New Roman" panose="02020603050405020304" pitchFamily="18" charset="0"/>
              </a:rPr>
              <a:t>, L., &amp; Verger, S. (2022). Characterising the mechanics of cell–cell adhesion in plants. </a:t>
            </a:r>
            <a:r>
              <a:rPr lang="en-IN" sz="2000" b="0" i="1" dirty="0">
                <a:solidFill>
                  <a:srgbClr val="181817"/>
                </a:solidFill>
                <a:effectLst/>
                <a:latin typeface="Times New Roman" panose="02020603050405020304" pitchFamily="18" charset="0"/>
                <a:cs typeface="Times New Roman" panose="02020603050405020304" pitchFamily="18" charset="0"/>
              </a:rPr>
              <a:t>Quantitative Plant Biology,</a:t>
            </a:r>
            <a:r>
              <a:rPr lang="en-IN" sz="2000" b="0" i="0" dirty="0">
                <a:solidFill>
                  <a:srgbClr val="181817"/>
                </a:solidFill>
                <a:effectLst/>
                <a:latin typeface="Times New Roman" panose="02020603050405020304" pitchFamily="18" charset="0"/>
                <a:cs typeface="Times New Roman" panose="02020603050405020304" pitchFamily="18" charset="0"/>
              </a:rPr>
              <a:t> </a:t>
            </a:r>
            <a:r>
              <a:rPr lang="en-IN" sz="2000" b="0" i="1" dirty="0">
                <a:solidFill>
                  <a:srgbClr val="181817"/>
                </a:solidFill>
                <a:effectLst/>
                <a:latin typeface="Times New Roman" panose="02020603050405020304" pitchFamily="18" charset="0"/>
                <a:cs typeface="Times New Roman" panose="02020603050405020304" pitchFamily="18" charset="0"/>
              </a:rPr>
              <a:t>3</a:t>
            </a:r>
            <a:r>
              <a:rPr lang="en-IN" sz="2000" b="0" i="0" dirty="0">
                <a:solidFill>
                  <a:srgbClr val="181817"/>
                </a:solidFill>
                <a:effectLst/>
                <a:latin typeface="Times New Roman" panose="02020603050405020304" pitchFamily="18" charset="0"/>
                <a:cs typeface="Times New Roman" panose="02020603050405020304" pitchFamily="18" charset="0"/>
              </a:rPr>
              <a:t>, E2. doi:10.1017/qpb.2021.16</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51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6FD58F-9970-B898-4F64-6029D497DA48}"/>
              </a:ext>
            </a:extLst>
          </p:cNvPr>
          <p:cNvPicPr>
            <a:picLocks noChangeAspect="1"/>
          </p:cNvPicPr>
          <p:nvPr/>
        </p:nvPicPr>
        <p:blipFill rotWithShape="1">
          <a:blip r:embed="rId2"/>
          <a:srcRect b="52241"/>
          <a:stretch/>
        </p:blipFill>
        <p:spPr>
          <a:xfrm>
            <a:off x="596347" y="1479830"/>
            <a:ext cx="3117812" cy="1740448"/>
          </a:xfrm>
          <a:prstGeom prst="rect">
            <a:avLst/>
          </a:prstGeom>
        </p:spPr>
      </p:pic>
      <p:pic>
        <p:nvPicPr>
          <p:cNvPr id="7" name="Picture 6">
            <a:extLst>
              <a:ext uri="{FF2B5EF4-FFF2-40B4-BE49-F238E27FC236}">
                <a16:creationId xmlns:a16="http://schemas.microsoft.com/office/drawing/2014/main" id="{C4F76A77-C5D8-796E-F07C-32DAA83AAAE5}"/>
              </a:ext>
            </a:extLst>
          </p:cNvPr>
          <p:cNvPicPr>
            <a:picLocks noChangeAspect="1"/>
          </p:cNvPicPr>
          <p:nvPr/>
        </p:nvPicPr>
        <p:blipFill rotWithShape="1">
          <a:blip r:embed="rId2"/>
          <a:srcRect t="47668"/>
          <a:stretch/>
        </p:blipFill>
        <p:spPr>
          <a:xfrm>
            <a:off x="3889088" y="1159176"/>
            <a:ext cx="3392096" cy="1944671"/>
          </a:xfrm>
          <a:prstGeom prst="rect">
            <a:avLst/>
          </a:prstGeom>
        </p:spPr>
      </p:pic>
      <p:sp>
        <p:nvSpPr>
          <p:cNvPr id="8" name="TextBox 7">
            <a:extLst>
              <a:ext uri="{FF2B5EF4-FFF2-40B4-BE49-F238E27FC236}">
                <a16:creationId xmlns:a16="http://schemas.microsoft.com/office/drawing/2014/main" id="{7B410DE0-BE6A-BA1B-C59D-DF4BA39BAB22}"/>
              </a:ext>
            </a:extLst>
          </p:cNvPr>
          <p:cNvSpPr txBox="1"/>
          <p:nvPr/>
        </p:nvSpPr>
        <p:spPr>
          <a:xfrm>
            <a:off x="917723" y="1039375"/>
            <a:ext cx="1602188" cy="338554"/>
          </a:xfrm>
          <a:prstGeom prst="rect">
            <a:avLst/>
          </a:prstGeom>
          <a:noFill/>
        </p:spPr>
        <p:txBody>
          <a:bodyPr wrap="square" rtlCol="0">
            <a:spAutoFit/>
          </a:bodyPr>
          <a:lstStyle/>
          <a:p>
            <a:r>
              <a:rPr lang="en-IN" sz="1600" b="1" dirty="0">
                <a:latin typeface="Times New Roman" panose="02020603050405020304" pitchFamily="18" charset="0"/>
                <a:cs typeface="Times New Roman" panose="02020603050405020304" pitchFamily="18" charset="0"/>
              </a:rPr>
              <a:t>Gram-negative</a:t>
            </a:r>
          </a:p>
        </p:txBody>
      </p:sp>
      <p:sp>
        <p:nvSpPr>
          <p:cNvPr id="10" name="TextBox 9">
            <a:extLst>
              <a:ext uri="{FF2B5EF4-FFF2-40B4-BE49-F238E27FC236}">
                <a16:creationId xmlns:a16="http://schemas.microsoft.com/office/drawing/2014/main" id="{78E9CE92-3C08-08C6-802A-92365A7C7366}"/>
              </a:ext>
            </a:extLst>
          </p:cNvPr>
          <p:cNvSpPr txBox="1"/>
          <p:nvPr/>
        </p:nvSpPr>
        <p:spPr>
          <a:xfrm>
            <a:off x="754286" y="3153989"/>
            <a:ext cx="10512711" cy="1477328"/>
          </a:xfrm>
          <a:prstGeom prst="rect">
            <a:avLst/>
          </a:prstGeom>
          <a:noFill/>
        </p:spPr>
        <p:txBody>
          <a:bodyPr wrap="square">
            <a:spAutoFit/>
          </a:bodyPr>
          <a:lstStyle/>
          <a:p>
            <a:r>
              <a:rPr lang="en-US" dirty="0"/>
              <a:t>Gram-positive and Gram-negative bacteria  cell walls are peptidoglycan, which is a linear polysaccharide chains, that are cross linked with strong covalent bond.</a:t>
            </a:r>
          </a:p>
          <a:p>
            <a:r>
              <a:rPr lang="en-US" dirty="0"/>
              <a:t>Because of </a:t>
            </a:r>
            <a:r>
              <a:rPr lang="en-US" dirty="0" err="1"/>
              <a:t>thjs</a:t>
            </a:r>
            <a:r>
              <a:rPr lang="en-US" dirty="0"/>
              <a:t> cross-linked structure, the peptidoglycan forms a strong covalent shell around the entire bacterial cell.</a:t>
            </a:r>
          </a:p>
          <a:p>
            <a:endParaRPr lang="en-IN" dirty="0"/>
          </a:p>
        </p:txBody>
      </p:sp>
      <p:sp>
        <p:nvSpPr>
          <p:cNvPr id="12" name="TextBox 11">
            <a:extLst>
              <a:ext uri="{FF2B5EF4-FFF2-40B4-BE49-F238E27FC236}">
                <a16:creationId xmlns:a16="http://schemas.microsoft.com/office/drawing/2014/main" id="{82FE19CC-6E7F-163A-3671-77A888A6CEE9}"/>
              </a:ext>
            </a:extLst>
          </p:cNvPr>
          <p:cNvSpPr txBox="1"/>
          <p:nvPr/>
        </p:nvSpPr>
        <p:spPr>
          <a:xfrm>
            <a:off x="819243" y="4224008"/>
            <a:ext cx="10605693" cy="1477328"/>
          </a:xfrm>
          <a:prstGeom prst="rect">
            <a:avLst/>
          </a:prstGeom>
          <a:noFill/>
        </p:spPr>
        <p:txBody>
          <a:bodyPr wrap="square">
            <a:spAutoFit/>
          </a:bodyPr>
          <a:lstStyle/>
          <a:p>
            <a:r>
              <a:rPr lang="en-US" dirty="0"/>
              <a:t>Antibiotics works by disrupting the cell membrane and prevents it from synthesizing.</a:t>
            </a:r>
          </a:p>
          <a:p>
            <a:r>
              <a:rPr lang="en-US" b="1" dirty="0">
                <a:solidFill>
                  <a:srgbClr val="FF0000"/>
                </a:solidFill>
              </a:rPr>
              <a:t>β-Lactam antibiotics</a:t>
            </a:r>
            <a:r>
              <a:rPr lang="en-US" dirty="0"/>
              <a:t>: are a broad class of antibiotics, which are </a:t>
            </a:r>
            <a:r>
              <a:rPr lang="en-US" dirty="0" err="1"/>
              <a:t>bacteriocidal</a:t>
            </a:r>
            <a:r>
              <a:rPr lang="en-US" dirty="0"/>
              <a:t>, inhibits the synthesis of cell wall</a:t>
            </a:r>
          </a:p>
          <a:p>
            <a:r>
              <a:rPr lang="en-US" dirty="0"/>
              <a:t>Penicillin derivatives (</a:t>
            </a:r>
            <a:r>
              <a:rPr lang="en-US" dirty="0" err="1"/>
              <a:t>penams</a:t>
            </a:r>
            <a:r>
              <a:rPr lang="en-US" dirty="0"/>
              <a:t>), cephalosporins (cephems), monobactams, and carbapenems</a:t>
            </a:r>
          </a:p>
          <a:p>
            <a:r>
              <a:rPr lang="en-US" b="1" dirty="0">
                <a:solidFill>
                  <a:schemeClr val="accent5">
                    <a:lumMod val="75000"/>
                  </a:schemeClr>
                </a:solidFill>
              </a:rPr>
              <a:t>Glycopeptide antibiotics</a:t>
            </a:r>
            <a:r>
              <a:rPr lang="en-US" dirty="0"/>
              <a:t>: Vancomycin, teicoplanin, telavancin, bleomycin, </a:t>
            </a:r>
            <a:r>
              <a:rPr lang="en-US" dirty="0" err="1"/>
              <a:t>ramoplanin</a:t>
            </a:r>
            <a:r>
              <a:rPr lang="en-US" dirty="0"/>
              <a:t>, and </a:t>
            </a:r>
            <a:r>
              <a:rPr lang="en-US" dirty="0" err="1"/>
              <a:t>decaplanin</a:t>
            </a:r>
            <a:r>
              <a:rPr lang="en-US" dirty="0"/>
              <a:t>.</a:t>
            </a:r>
          </a:p>
          <a:p>
            <a:endParaRPr lang="en-IN" dirty="0"/>
          </a:p>
        </p:txBody>
      </p:sp>
      <p:sp>
        <p:nvSpPr>
          <p:cNvPr id="17" name="Rectangle 16">
            <a:extLst>
              <a:ext uri="{FF2B5EF4-FFF2-40B4-BE49-F238E27FC236}">
                <a16:creationId xmlns:a16="http://schemas.microsoft.com/office/drawing/2014/main" id="{4614E071-11F7-B7E3-FF8E-F44DF10F8092}"/>
              </a:ext>
            </a:extLst>
          </p:cNvPr>
          <p:cNvSpPr/>
          <p:nvPr/>
        </p:nvSpPr>
        <p:spPr>
          <a:xfrm>
            <a:off x="5637475" y="5064981"/>
            <a:ext cx="2242268" cy="57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48A5485F-B98F-C393-DDE5-461B9E41617F}"/>
              </a:ext>
            </a:extLst>
          </p:cNvPr>
          <p:cNvSpPr txBox="1"/>
          <p:nvPr/>
        </p:nvSpPr>
        <p:spPr>
          <a:xfrm>
            <a:off x="819243" y="184896"/>
            <a:ext cx="10069968" cy="923330"/>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Cells of (bacteria, fungi, algae, and higher plants are surrounded by rigid cell walls)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Animal cells are not surrounded by cell walls, but are embedded in an extracellular matrix composed of secreted proteins and polysaccharides.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085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17FDE-AF38-D056-7519-A7F86F1244EC}"/>
              </a:ext>
            </a:extLst>
          </p:cNvPr>
          <p:cNvSpPr txBox="1"/>
          <p:nvPr/>
        </p:nvSpPr>
        <p:spPr>
          <a:xfrm>
            <a:off x="174171" y="243512"/>
            <a:ext cx="11908972" cy="5632311"/>
          </a:xfrm>
          <a:prstGeom prst="rect">
            <a:avLst/>
          </a:prstGeom>
          <a:noFill/>
        </p:spPr>
        <p:txBody>
          <a:bodyPr wrap="square">
            <a:spAutoFit/>
          </a:bodyPr>
          <a:lstStyle/>
          <a:p>
            <a:pPr marL="285750" indent="-285750" algn="just">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The degree and pattern of </a:t>
            </a:r>
            <a:r>
              <a:rPr lang="en-US" sz="2400" b="0" i="0" dirty="0" err="1">
                <a:solidFill>
                  <a:srgbClr val="222222"/>
                </a:solidFill>
                <a:effectLst/>
                <a:latin typeface="Times New Roman" panose="02020603050405020304" pitchFamily="18" charset="0"/>
                <a:cs typeface="Times New Roman" panose="02020603050405020304" pitchFamily="18" charset="0"/>
              </a:rPr>
              <a:t>methylesterification</a:t>
            </a:r>
            <a:r>
              <a:rPr lang="en-US" sz="2400" b="0" i="0" dirty="0">
                <a:solidFill>
                  <a:srgbClr val="222222"/>
                </a:solidFill>
                <a:effectLst/>
                <a:latin typeface="Times New Roman" panose="02020603050405020304" pitchFamily="18" charset="0"/>
                <a:cs typeface="Times New Roman" panose="02020603050405020304" pitchFamily="18" charset="0"/>
              </a:rPr>
              <a:t> of HG determine the biomechanical properties of the cell wall.</a:t>
            </a:r>
          </a:p>
          <a:p>
            <a:pPr algn="just"/>
            <a:endParaRPr lang="en-US" sz="2400" b="0" i="0" dirty="0">
              <a:solidFill>
                <a:srgbClr val="222222"/>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2400" b="0" i="0" dirty="0">
                <a:solidFill>
                  <a:srgbClr val="222222"/>
                </a:solidFill>
                <a:effectLst/>
                <a:latin typeface="Times New Roman" panose="02020603050405020304" pitchFamily="18" charset="0"/>
                <a:cs typeface="Times New Roman" panose="02020603050405020304" pitchFamily="18" charset="0"/>
              </a:rPr>
              <a:t>When several consecutive </a:t>
            </a:r>
            <a:r>
              <a:rPr lang="en-IN" sz="2400" b="0" i="0" dirty="0" err="1">
                <a:solidFill>
                  <a:srgbClr val="222222"/>
                </a:solidFill>
                <a:effectLst/>
                <a:latin typeface="Times New Roman" panose="02020603050405020304" pitchFamily="18" charset="0"/>
                <a:cs typeface="Times New Roman" panose="02020603050405020304" pitchFamily="18" charset="0"/>
              </a:rPr>
              <a:t>GalA</a:t>
            </a:r>
            <a:r>
              <a:rPr lang="en-IN" sz="2400" b="0" i="0" dirty="0">
                <a:solidFill>
                  <a:srgbClr val="222222"/>
                </a:solidFill>
                <a:effectLst/>
                <a:latin typeface="Times New Roman" panose="02020603050405020304" pitchFamily="18" charset="0"/>
                <a:cs typeface="Times New Roman" panose="02020603050405020304" pitchFamily="18" charset="0"/>
              </a:rPr>
              <a:t> residues are de-</a:t>
            </a:r>
            <a:r>
              <a:rPr lang="en-IN" sz="2400" b="0" i="0" dirty="0" err="1">
                <a:solidFill>
                  <a:srgbClr val="222222"/>
                </a:solidFill>
                <a:effectLst/>
                <a:latin typeface="Times New Roman" panose="02020603050405020304" pitchFamily="18" charset="0"/>
                <a:cs typeface="Times New Roman" panose="02020603050405020304" pitchFamily="18" charset="0"/>
              </a:rPr>
              <a:t>methylesterified</a:t>
            </a:r>
            <a:r>
              <a:rPr lang="en-IN" sz="2400" b="0" i="0" dirty="0">
                <a:solidFill>
                  <a:srgbClr val="222222"/>
                </a:solidFill>
                <a:effectLst/>
                <a:latin typeface="Times New Roman" panose="02020603050405020304" pitchFamily="18" charset="0"/>
                <a:cs typeface="Times New Roman" panose="02020603050405020304" pitchFamily="18" charset="0"/>
              </a:rPr>
              <a:t> (block-wise de-</a:t>
            </a:r>
            <a:r>
              <a:rPr lang="en-IN" sz="2400" b="0" i="0" dirty="0" err="1">
                <a:solidFill>
                  <a:srgbClr val="222222"/>
                </a:solidFill>
                <a:effectLst/>
                <a:latin typeface="Times New Roman" panose="02020603050405020304" pitchFamily="18" charset="0"/>
                <a:cs typeface="Times New Roman" panose="02020603050405020304" pitchFamily="18" charset="0"/>
              </a:rPr>
              <a:t>methylesterification</a:t>
            </a:r>
            <a:r>
              <a:rPr lang="en-IN" sz="2400" b="0" i="0" dirty="0">
                <a:solidFill>
                  <a:srgbClr val="222222"/>
                </a:solidFill>
                <a:effectLst/>
                <a:latin typeface="Times New Roman" panose="02020603050405020304" pitchFamily="18" charset="0"/>
                <a:cs typeface="Times New Roman" panose="02020603050405020304" pitchFamily="18" charset="0"/>
              </a:rPr>
              <a:t>).</a:t>
            </a:r>
          </a:p>
          <a:p>
            <a:pPr algn="just"/>
            <a:endParaRPr lang="en-IN" sz="2400" b="0" i="0" dirty="0">
              <a:solidFill>
                <a:srgbClr val="222222"/>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2400" dirty="0">
                <a:solidFill>
                  <a:srgbClr val="222222"/>
                </a:solidFill>
                <a:latin typeface="Times New Roman" panose="02020603050405020304" pitchFamily="18" charset="0"/>
                <a:cs typeface="Times New Roman" panose="02020603050405020304" pitchFamily="18" charset="0"/>
              </a:rPr>
              <a:t>T</a:t>
            </a:r>
            <a:r>
              <a:rPr lang="en-IN" sz="2400" b="0" i="0" dirty="0">
                <a:solidFill>
                  <a:srgbClr val="222222"/>
                </a:solidFill>
                <a:effectLst/>
                <a:latin typeface="Times New Roman" panose="02020603050405020304" pitchFamily="18" charset="0"/>
                <a:cs typeface="Times New Roman" panose="02020603050405020304" pitchFamily="18" charset="0"/>
              </a:rPr>
              <a:t>he negatively charged carboxyl groups can form calcium bonds with other HG molecules, leading to so-called ‘egg-box’ structures,</a:t>
            </a:r>
            <a:r>
              <a:rPr lang="en-US" sz="2400" b="0" i="0" dirty="0">
                <a:solidFill>
                  <a:srgbClr val="222222"/>
                </a:solidFill>
                <a:effectLst/>
                <a:latin typeface="Times New Roman" panose="02020603050405020304" pitchFamily="18" charset="0"/>
                <a:cs typeface="Times New Roman" panose="02020603050405020304" pitchFamily="18" charset="0"/>
              </a:rPr>
              <a:t> that underlie the formation of pectin gels.</a:t>
            </a:r>
          </a:p>
          <a:p>
            <a:endParaRPr lang="en-US" sz="2400" dirty="0">
              <a:solidFill>
                <a:srgbClr val="22222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De-</a:t>
            </a:r>
            <a:r>
              <a:rPr lang="en-US" sz="2400" b="0" i="0" dirty="0" err="1">
                <a:solidFill>
                  <a:srgbClr val="222222"/>
                </a:solidFill>
                <a:effectLst/>
                <a:latin typeface="Times New Roman" panose="02020603050405020304" pitchFamily="18" charset="0"/>
                <a:cs typeface="Times New Roman" panose="02020603050405020304" pitchFamily="18" charset="0"/>
              </a:rPr>
              <a:t>methylesterified</a:t>
            </a:r>
            <a:r>
              <a:rPr lang="en-US" sz="2400" b="0" i="0" dirty="0">
                <a:solidFill>
                  <a:srgbClr val="222222"/>
                </a:solidFill>
                <a:effectLst/>
                <a:latin typeface="Times New Roman" panose="02020603050405020304" pitchFamily="18" charset="0"/>
                <a:cs typeface="Times New Roman" panose="02020603050405020304" pitchFamily="18" charset="0"/>
              </a:rPr>
              <a:t>, calcium cross-linked HG increased the amount of bound water maintaining wall hydration, and the hydration state was shown to affect biomechanical properties of the cell wall, such as its rigidity. </a:t>
            </a:r>
          </a:p>
          <a:p>
            <a:endParaRPr lang="en-US" sz="2400" b="0" i="0" dirty="0">
              <a:solidFill>
                <a:srgbClr val="222222"/>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In addition, the strength of pectin gels is highly dependent on the amount of free calcium ions in the apoplast, as stiffness of the gel is reduced by disassociation of calcium crosslinks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05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791E3-1D3F-B611-FCE1-BC546F95222D}"/>
              </a:ext>
            </a:extLst>
          </p:cNvPr>
          <p:cNvSpPr txBox="1"/>
          <p:nvPr/>
        </p:nvSpPr>
        <p:spPr>
          <a:xfrm>
            <a:off x="587827" y="384245"/>
            <a:ext cx="11342915" cy="6370975"/>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The degree of </a:t>
            </a:r>
            <a:r>
              <a:rPr lang="en-US" sz="2400" b="0" i="0" dirty="0" err="1">
                <a:solidFill>
                  <a:srgbClr val="222222"/>
                </a:solidFill>
                <a:effectLst/>
                <a:latin typeface="Times New Roman" panose="02020603050405020304" pitchFamily="18" charset="0"/>
                <a:cs typeface="Times New Roman" panose="02020603050405020304" pitchFamily="18" charset="0"/>
              </a:rPr>
              <a:t>methylesterification</a:t>
            </a:r>
            <a:r>
              <a:rPr lang="en-US" sz="2400" b="0" i="0" dirty="0">
                <a:solidFill>
                  <a:srgbClr val="222222"/>
                </a:solidFill>
                <a:effectLst/>
                <a:latin typeface="Times New Roman" panose="02020603050405020304" pitchFamily="18" charset="0"/>
                <a:cs typeface="Times New Roman" panose="02020603050405020304" pitchFamily="18" charset="0"/>
              </a:rPr>
              <a:t> (DM) of HG, which is controlled by the activity of large PME families, has vast consequences on the mechanical properties of the cell wall.</a:t>
            </a:r>
          </a:p>
          <a:p>
            <a:pPr marL="342900" indent="-342900" algn="just">
              <a:buFont typeface="Arial" panose="020B0604020202020204" pitchFamily="34" charset="0"/>
              <a:buChar char="•"/>
            </a:pPr>
            <a:endParaRPr lang="en-US" sz="2400" b="0" i="0" dirty="0">
              <a:solidFill>
                <a:srgbClr val="222222"/>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222222"/>
                </a:solidFill>
                <a:latin typeface="Times New Roman" panose="02020603050405020304" pitchFamily="18" charset="0"/>
                <a:cs typeface="Times New Roman" panose="02020603050405020304" pitchFamily="18" charset="0"/>
              </a:rPr>
              <a:t>It affects the</a:t>
            </a:r>
            <a:r>
              <a:rPr lang="en-US" sz="2400" b="0" i="0" dirty="0">
                <a:solidFill>
                  <a:srgbClr val="222222"/>
                </a:solidFill>
                <a:effectLst/>
                <a:latin typeface="Times New Roman" panose="02020603050405020304" pitchFamily="18" charset="0"/>
                <a:cs typeface="Times New Roman" panose="02020603050405020304" pitchFamily="18" charset="0"/>
              </a:rPr>
              <a:t> developmental processes such as stomata opening, cell adhesion, organ initiation and anisotropic cell growth. </a:t>
            </a:r>
          </a:p>
          <a:p>
            <a:pPr algn="just"/>
            <a:endParaRPr lang="en-US" sz="2400" dirty="0">
              <a:solidFill>
                <a:srgbClr val="222222"/>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In addition, hydrolysis of partially de-</a:t>
            </a:r>
            <a:r>
              <a:rPr lang="en-US" sz="2400" b="0" i="0" dirty="0" err="1">
                <a:solidFill>
                  <a:srgbClr val="222222"/>
                </a:solidFill>
                <a:effectLst/>
                <a:latin typeface="Times New Roman" panose="02020603050405020304" pitchFamily="18" charset="0"/>
                <a:cs typeface="Times New Roman" panose="02020603050405020304" pitchFamily="18" charset="0"/>
              </a:rPr>
              <a:t>methylesterified</a:t>
            </a:r>
            <a:r>
              <a:rPr lang="en-US" sz="2400" b="0" i="0" dirty="0">
                <a:solidFill>
                  <a:srgbClr val="222222"/>
                </a:solidFill>
                <a:effectLst/>
                <a:latin typeface="Times New Roman" panose="02020603050405020304" pitchFamily="18" charset="0"/>
                <a:cs typeface="Times New Roman" panose="02020603050405020304" pitchFamily="18" charset="0"/>
              </a:rPr>
              <a:t> HG can lead to the formation of signaling molecules (oligogalacturonides), during plant-pathogen interactions.</a:t>
            </a:r>
          </a:p>
          <a:p>
            <a:pPr algn="just"/>
            <a:r>
              <a:rPr lang="en-US" sz="2400" b="0" i="0" dirty="0">
                <a:solidFill>
                  <a:srgbClr val="222222"/>
                </a:solidFill>
                <a:effectLst/>
                <a:latin typeface="Times New Roman" panose="02020603050405020304" pitchFamily="18" charset="0"/>
                <a:cs typeface="Times New Roman" panose="02020603050405020304" pitchFamily="18" charset="0"/>
              </a:rPr>
              <a:t> </a:t>
            </a:r>
          </a:p>
          <a:p>
            <a:pPr algn="just"/>
            <a:r>
              <a:rPr lang="en-US" sz="2400" dirty="0">
                <a:solidFill>
                  <a:srgbClr val="222222"/>
                </a:solidFill>
                <a:latin typeface="Times New Roman" panose="02020603050405020304" pitchFamily="18" charset="0"/>
                <a:cs typeface="Times New Roman" panose="02020603050405020304" pitchFamily="18" charset="0"/>
              </a:rPr>
              <a:t>The </a:t>
            </a:r>
            <a:r>
              <a:rPr lang="en-US" sz="2400" b="0" i="0" dirty="0">
                <a:solidFill>
                  <a:srgbClr val="222222"/>
                </a:solidFill>
                <a:effectLst/>
                <a:latin typeface="Times New Roman" panose="02020603050405020304" pitchFamily="18" charset="0"/>
                <a:cs typeface="Times New Roman" panose="02020603050405020304" pitchFamily="18" charset="0"/>
              </a:rPr>
              <a:t>PME activity is tightly regulated at: </a:t>
            </a:r>
          </a:p>
          <a:p>
            <a:pPr marL="342900" indent="-342900" algn="just">
              <a:buFont typeface="Arial" panose="020B0604020202020204" pitchFamily="34" charset="0"/>
              <a:buChar char="•"/>
            </a:pPr>
            <a:r>
              <a:rPr lang="en-US" sz="2400" dirty="0">
                <a:solidFill>
                  <a:srgbClr val="222222"/>
                </a:solidFill>
                <a:latin typeface="Times New Roman" panose="02020603050405020304" pitchFamily="18" charset="0"/>
                <a:cs typeface="Times New Roman" panose="02020603050405020304" pitchFamily="18" charset="0"/>
              </a:rPr>
              <a:t> </a:t>
            </a:r>
            <a:r>
              <a:rPr lang="en-US" sz="2400" b="0" i="0" dirty="0">
                <a:solidFill>
                  <a:srgbClr val="222222"/>
                </a:solidFill>
                <a:effectLst/>
                <a:latin typeface="Times New Roman" panose="02020603050405020304" pitchFamily="18" charset="0"/>
                <a:cs typeface="Times New Roman" panose="02020603050405020304" pitchFamily="18" charset="0"/>
              </a:rPr>
              <a:t>(a) the transcriptional level</a:t>
            </a:r>
          </a:p>
          <a:p>
            <a:pPr marL="342900" indent="-342900" algn="just">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 (b) by protein processing and degradation</a:t>
            </a:r>
          </a:p>
          <a:p>
            <a:pPr marL="342900" indent="-342900" algn="just">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 (c) by the pH of the cell wall environment and (d) by endogenous inhibitor proteins called pectin </a:t>
            </a:r>
            <a:r>
              <a:rPr lang="en-US" sz="2400" b="0" i="0" dirty="0" err="1">
                <a:solidFill>
                  <a:srgbClr val="222222"/>
                </a:solidFill>
                <a:effectLst/>
                <a:latin typeface="Times New Roman" panose="02020603050405020304" pitchFamily="18" charset="0"/>
                <a:cs typeface="Times New Roman" panose="02020603050405020304" pitchFamily="18" charset="0"/>
              </a:rPr>
              <a:t>methylesterase</a:t>
            </a:r>
            <a:r>
              <a:rPr lang="en-US" sz="2400" b="0" i="0" dirty="0">
                <a:solidFill>
                  <a:srgbClr val="222222"/>
                </a:solidFill>
                <a:effectLst/>
                <a:latin typeface="Times New Roman" panose="02020603050405020304" pitchFamily="18" charset="0"/>
                <a:cs typeface="Times New Roman" panose="02020603050405020304" pitchFamily="18" charset="0"/>
              </a:rPr>
              <a:t> inhibitors (PMEI)</a:t>
            </a:r>
          </a:p>
          <a:p>
            <a:pPr algn="just"/>
            <a:endParaRPr lang="en-US" sz="2400" b="0" i="0" dirty="0">
              <a:solidFill>
                <a:srgbClr val="222222"/>
              </a:solidFill>
              <a:effectLst/>
              <a:latin typeface="Times New Roman" panose="02020603050405020304" pitchFamily="18" charset="0"/>
              <a:cs typeface="Times New Roman" panose="02020603050405020304" pitchFamily="18" charset="0"/>
            </a:endParaRPr>
          </a:p>
          <a:p>
            <a:pPr algn="just"/>
            <a:r>
              <a:rPr lang="en-US" sz="2400" b="0" i="0" dirty="0">
                <a:solidFill>
                  <a:srgbClr val="222222"/>
                </a:solidFill>
                <a:effectLst/>
                <a:latin typeface="Times New Roman" panose="02020603050405020304" pitchFamily="18" charset="0"/>
                <a:cs typeface="Times New Roman" panose="02020603050405020304" pitchFamily="18" charset="0"/>
              </a:rPr>
              <a:t>The first PMEI was identified in kiwi fruit (</a:t>
            </a:r>
            <a:r>
              <a:rPr lang="en-US" sz="2400" b="0" i="1" dirty="0">
                <a:solidFill>
                  <a:srgbClr val="222222"/>
                </a:solidFill>
                <a:effectLst/>
                <a:latin typeface="Times New Roman" panose="02020603050405020304" pitchFamily="18" charset="0"/>
                <a:cs typeface="Times New Roman" panose="02020603050405020304" pitchFamily="18" charset="0"/>
              </a:rPr>
              <a:t>Actinidia deliciosa</a:t>
            </a:r>
            <a:r>
              <a:rPr lang="en-US" sz="2400" b="0" i="0" dirty="0">
                <a:solidFill>
                  <a:srgbClr val="222222"/>
                </a:solidFill>
                <a:effectLst/>
                <a:latin typeface="Times New Roman" panose="02020603050405020304" pitchFamily="18" charset="0"/>
                <a:cs typeface="Times New Roman" panose="02020603050405020304" pitchFamily="18" charset="0"/>
              </a:rPr>
              <a:t>) and to date several PMEIs have been investigated in different plant species.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68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jms 19 02878 g002">
            <a:extLst>
              <a:ext uri="{FF2B5EF4-FFF2-40B4-BE49-F238E27FC236}">
                <a16:creationId xmlns:a16="http://schemas.microsoft.com/office/drawing/2014/main" id="{EA6DB8FB-EF95-2601-C994-7FD8A1344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69" y="43544"/>
            <a:ext cx="11317474" cy="6574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BE6A2D-281E-E987-FBE5-DE44465F6CA1}"/>
              </a:ext>
            </a:extLst>
          </p:cNvPr>
          <p:cNvSpPr txBox="1"/>
          <p:nvPr/>
        </p:nvSpPr>
        <p:spPr>
          <a:xfrm>
            <a:off x="261257" y="43544"/>
            <a:ext cx="7990115" cy="369332"/>
          </a:xfrm>
          <a:prstGeom prst="rect">
            <a:avLst/>
          </a:prstGeom>
          <a:noFill/>
        </p:spPr>
        <p:txBody>
          <a:bodyPr wrap="square">
            <a:spAutoFit/>
          </a:bodyPr>
          <a:lstStyle/>
          <a:p>
            <a:r>
              <a:rPr lang="en-US" b="0" i="0" dirty="0">
                <a:solidFill>
                  <a:srgbClr val="222222"/>
                </a:solidFill>
                <a:effectLst/>
                <a:highlight>
                  <a:srgbClr val="FFFF00"/>
                </a:highlight>
                <a:latin typeface="Arial" panose="020B0604020202020204" pitchFamily="34" charset="0"/>
              </a:rPr>
              <a:t>Effect of PMEI regulation on cell wall properties and biological processes </a:t>
            </a:r>
            <a:endParaRPr lang="en-IN" dirty="0">
              <a:highlight>
                <a:srgbClr val="FFFF00"/>
              </a:highlight>
            </a:endParaRPr>
          </a:p>
        </p:txBody>
      </p:sp>
      <p:sp>
        <p:nvSpPr>
          <p:cNvPr id="5" name="TextBox 4">
            <a:extLst>
              <a:ext uri="{FF2B5EF4-FFF2-40B4-BE49-F238E27FC236}">
                <a16:creationId xmlns:a16="http://schemas.microsoft.com/office/drawing/2014/main" id="{41AED520-1D86-0667-EB5A-E6EAB02FDC2C}"/>
              </a:ext>
            </a:extLst>
          </p:cNvPr>
          <p:cNvSpPr txBox="1"/>
          <p:nvPr/>
        </p:nvSpPr>
        <p:spPr>
          <a:xfrm>
            <a:off x="489857" y="5798793"/>
            <a:ext cx="8403772" cy="1015663"/>
          </a:xfrm>
          <a:prstGeom prst="rect">
            <a:avLst/>
          </a:prstGeom>
          <a:noFill/>
        </p:spPr>
        <p:txBody>
          <a:bodyPr wrap="square">
            <a:spAutoFit/>
          </a:bodyPr>
          <a:lstStyle/>
          <a:p>
            <a:r>
              <a:rPr lang="en-IN" sz="2000" b="0" i="0" dirty="0" err="1">
                <a:solidFill>
                  <a:srgbClr val="181817"/>
                </a:solidFill>
                <a:effectLst/>
                <a:latin typeface="Times New Roman" panose="02020603050405020304" pitchFamily="18" charset="0"/>
                <a:cs typeface="Times New Roman" panose="02020603050405020304" pitchFamily="18" charset="0"/>
              </a:rPr>
              <a:t>Atakhani</a:t>
            </a:r>
            <a:r>
              <a:rPr lang="en-IN" sz="2000" b="0" i="0" dirty="0">
                <a:solidFill>
                  <a:srgbClr val="181817"/>
                </a:solidFill>
                <a:effectLst/>
                <a:latin typeface="Times New Roman" panose="02020603050405020304" pitchFamily="18" charset="0"/>
                <a:cs typeface="Times New Roman" panose="02020603050405020304" pitchFamily="18" charset="0"/>
              </a:rPr>
              <a:t>, A., </a:t>
            </a:r>
            <a:r>
              <a:rPr lang="en-IN" sz="2000" b="0" i="0" dirty="0" err="1">
                <a:solidFill>
                  <a:srgbClr val="181817"/>
                </a:solidFill>
                <a:effectLst/>
                <a:latin typeface="Times New Roman" panose="02020603050405020304" pitchFamily="18" charset="0"/>
                <a:cs typeface="Times New Roman" panose="02020603050405020304" pitchFamily="18" charset="0"/>
              </a:rPr>
              <a:t>Bogdziewiez</a:t>
            </a:r>
            <a:r>
              <a:rPr lang="en-IN" sz="2000" b="0" i="0" dirty="0">
                <a:solidFill>
                  <a:srgbClr val="181817"/>
                </a:solidFill>
                <a:effectLst/>
                <a:latin typeface="Times New Roman" panose="02020603050405020304" pitchFamily="18" charset="0"/>
                <a:cs typeface="Times New Roman" panose="02020603050405020304" pitchFamily="18" charset="0"/>
              </a:rPr>
              <a:t>, L., &amp; Verger, S. (2022). Characterising the mechanics of cell–cell adhesion in plants. </a:t>
            </a:r>
            <a:r>
              <a:rPr lang="en-IN" sz="2000" b="0" i="1" dirty="0">
                <a:solidFill>
                  <a:srgbClr val="181817"/>
                </a:solidFill>
                <a:effectLst/>
                <a:latin typeface="Times New Roman" panose="02020603050405020304" pitchFamily="18" charset="0"/>
                <a:cs typeface="Times New Roman" panose="02020603050405020304" pitchFamily="18" charset="0"/>
              </a:rPr>
              <a:t>Quantitative Plant Biology,</a:t>
            </a:r>
            <a:r>
              <a:rPr lang="en-IN" sz="2000" b="0" i="0" dirty="0">
                <a:solidFill>
                  <a:srgbClr val="181817"/>
                </a:solidFill>
                <a:effectLst/>
                <a:latin typeface="Times New Roman" panose="02020603050405020304" pitchFamily="18" charset="0"/>
                <a:cs typeface="Times New Roman" panose="02020603050405020304" pitchFamily="18" charset="0"/>
              </a:rPr>
              <a:t> </a:t>
            </a:r>
            <a:r>
              <a:rPr lang="en-IN" sz="2000" b="0" i="1" dirty="0">
                <a:solidFill>
                  <a:srgbClr val="181817"/>
                </a:solidFill>
                <a:effectLst/>
                <a:latin typeface="Times New Roman" panose="02020603050405020304" pitchFamily="18" charset="0"/>
                <a:cs typeface="Times New Roman" panose="02020603050405020304" pitchFamily="18" charset="0"/>
              </a:rPr>
              <a:t>3</a:t>
            </a:r>
            <a:r>
              <a:rPr lang="en-IN" sz="2000" b="0" i="0" dirty="0">
                <a:solidFill>
                  <a:srgbClr val="181817"/>
                </a:solidFill>
                <a:effectLst/>
                <a:latin typeface="Times New Roman" panose="02020603050405020304" pitchFamily="18" charset="0"/>
                <a:cs typeface="Times New Roman" panose="02020603050405020304" pitchFamily="18" charset="0"/>
              </a:rPr>
              <a:t>, E2. doi:10.1017/qpb.2021.16</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2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2D0C02-C409-A765-1604-169C1DD8BC7C}"/>
              </a:ext>
            </a:extLst>
          </p:cNvPr>
          <p:cNvSpPr txBox="1"/>
          <p:nvPr/>
        </p:nvSpPr>
        <p:spPr>
          <a:xfrm>
            <a:off x="478972" y="104030"/>
            <a:ext cx="11049000" cy="5262979"/>
          </a:xfrm>
          <a:prstGeom prst="rect">
            <a:avLst/>
          </a:prstGeom>
          <a:noFill/>
        </p:spPr>
        <p:txBody>
          <a:bodyPr wrap="square">
            <a:spAutoFit/>
          </a:bodyPr>
          <a:lstStyle/>
          <a:p>
            <a:pPr marL="285750" indent="-285750">
              <a:buFont typeface="Arial" panose="020B0604020202020204" pitchFamily="34" charset="0"/>
              <a:buChar char="•"/>
            </a:pPr>
            <a:r>
              <a:rPr lang="en-US" sz="2400" b="0" dirty="0">
                <a:solidFill>
                  <a:srgbClr val="222222"/>
                </a:solidFill>
                <a:effectLst/>
                <a:latin typeface="Times New Roman" panose="02020603050405020304" pitchFamily="18" charset="0"/>
                <a:cs typeface="Times New Roman" panose="02020603050405020304" pitchFamily="18" charset="0"/>
              </a:rPr>
              <a:t>PMEIs </a:t>
            </a:r>
            <a:r>
              <a:rPr lang="en-US" sz="2400" b="0" i="0" dirty="0">
                <a:solidFill>
                  <a:srgbClr val="222222"/>
                </a:solidFill>
                <a:effectLst/>
                <a:latin typeface="Times New Roman" panose="02020603050405020304" pitchFamily="18" charset="0"/>
                <a:cs typeface="Times New Roman" panose="02020603050405020304" pitchFamily="18" charset="0"/>
              </a:rPr>
              <a:t>are transcriptionally regulated in a tissue-specific and development-dependent manner. </a:t>
            </a:r>
          </a:p>
          <a:p>
            <a:pPr marL="285750" indent="-285750">
              <a:buFont typeface="Arial" panose="020B0604020202020204" pitchFamily="34" charset="0"/>
              <a:buChar char="•"/>
            </a:pPr>
            <a:endParaRPr lang="en-US" sz="2400" b="0" i="0" dirty="0">
              <a:solidFill>
                <a:srgbClr val="222222"/>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1" dirty="0">
                <a:solidFill>
                  <a:srgbClr val="222222"/>
                </a:solidFill>
                <a:effectLst/>
                <a:latin typeface="Times New Roman" panose="02020603050405020304" pitchFamily="18" charset="0"/>
                <a:cs typeface="Times New Roman" panose="02020603050405020304" pitchFamily="18" charset="0"/>
              </a:rPr>
              <a:t>PMEI</a:t>
            </a:r>
            <a:r>
              <a:rPr lang="en-US" sz="2400" b="0" i="0" dirty="0">
                <a:solidFill>
                  <a:srgbClr val="222222"/>
                </a:solidFill>
                <a:effectLst/>
                <a:latin typeface="Times New Roman" panose="02020603050405020304" pitchFamily="18" charset="0"/>
                <a:cs typeface="Times New Roman" panose="02020603050405020304" pitchFamily="18" charset="0"/>
              </a:rPr>
              <a:t> gene expression</a:t>
            </a:r>
            <a:r>
              <a:rPr lang="en-US" sz="2400" dirty="0">
                <a:solidFill>
                  <a:srgbClr val="222222"/>
                </a:solidFill>
                <a:latin typeface="Times New Roman" panose="02020603050405020304" pitchFamily="18" charset="0"/>
                <a:cs typeface="Times New Roman" panose="02020603050405020304" pitchFamily="18" charset="0"/>
              </a:rPr>
              <a:t> can be activated by the </a:t>
            </a:r>
            <a:r>
              <a:rPr lang="en-US" sz="2400" b="0" i="0" dirty="0">
                <a:solidFill>
                  <a:srgbClr val="222222"/>
                </a:solidFill>
                <a:effectLst/>
                <a:latin typeface="Times New Roman" panose="02020603050405020304" pitchFamily="18" charset="0"/>
                <a:cs typeface="Times New Roman" panose="02020603050405020304" pitchFamily="18" charset="0"/>
              </a:rPr>
              <a:t>environmental stresses, several plant hormones and signaling molecules.</a:t>
            </a:r>
          </a:p>
          <a:p>
            <a:pPr marL="285750" indent="-285750">
              <a:buFont typeface="Arial" panose="020B0604020202020204" pitchFamily="34" charset="0"/>
              <a:buChar char="•"/>
            </a:pPr>
            <a:endParaRPr lang="en-US" sz="2400" b="0" i="0" dirty="0">
              <a:solidFill>
                <a:srgbClr val="222222"/>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 Alternative splicing and directed endocytosis and secretion regulate the level of active PMEIs in the cell wall. </a:t>
            </a:r>
          </a:p>
          <a:p>
            <a:pPr marL="285750" indent="-285750">
              <a:buFont typeface="Arial" panose="020B0604020202020204" pitchFamily="34" charset="0"/>
              <a:buChar char="•"/>
            </a:pPr>
            <a:endParaRPr lang="en-US" sz="2400" b="0" i="0" dirty="0">
              <a:solidFill>
                <a:srgbClr val="222222"/>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PMEI can inhibit several PME enzymes, thereby regulating de-</a:t>
            </a:r>
            <a:r>
              <a:rPr lang="en-US" sz="2400" b="0" i="0" dirty="0" err="1">
                <a:solidFill>
                  <a:srgbClr val="222222"/>
                </a:solidFill>
                <a:effectLst/>
                <a:latin typeface="Times New Roman" panose="02020603050405020304" pitchFamily="18" charset="0"/>
                <a:cs typeface="Times New Roman" panose="02020603050405020304" pitchFamily="18" charset="0"/>
              </a:rPr>
              <a:t>methylesterification</a:t>
            </a:r>
            <a:r>
              <a:rPr lang="en-US" sz="2400" b="0" i="0" dirty="0">
                <a:solidFill>
                  <a:srgbClr val="222222"/>
                </a:solidFill>
                <a:effectLst/>
                <a:latin typeface="Times New Roman" panose="02020603050405020304" pitchFamily="18" charset="0"/>
                <a:cs typeface="Times New Roman" panose="02020603050405020304" pitchFamily="18" charset="0"/>
              </a:rPr>
              <a:t> of HG. </a:t>
            </a:r>
          </a:p>
          <a:p>
            <a:endParaRPr lang="en-US" sz="2400" b="0" i="0" dirty="0">
              <a:solidFill>
                <a:srgbClr val="222222"/>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This in turn </a:t>
            </a:r>
            <a:r>
              <a:rPr lang="en-US" sz="2400" b="0" i="0" u="sng" dirty="0">
                <a:solidFill>
                  <a:srgbClr val="222222"/>
                </a:solidFill>
                <a:effectLst/>
                <a:latin typeface="Times New Roman" panose="02020603050405020304" pitchFamily="18" charset="0"/>
                <a:cs typeface="Times New Roman" panose="02020603050405020304" pitchFamily="18" charset="0"/>
              </a:rPr>
              <a:t>modulates cell wall properties such as loosening or strengthening, </a:t>
            </a:r>
            <a:r>
              <a:rPr lang="en-US" sz="2400" b="0" i="0" dirty="0">
                <a:solidFill>
                  <a:srgbClr val="222222"/>
                </a:solidFill>
                <a:effectLst/>
                <a:latin typeface="Times New Roman" panose="02020603050405020304" pitchFamily="18" charset="0"/>
                <a:cs typeface="Times New Roman" panose="02020603050405020304" pitchFamily="18" charset="0"/>
              </a:rPr>
              <a:t>which is required for several biological processes.</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FFE7C3B-1F0C-A9FE-B01F-0257EF1FC10C}"/>
              </a:ext>
            </a:extLst>
          </p:cNvPr>
          <p:cNvSpPr txBox="1"/>
          <p:nvPr/>
        </p:nvSpPr>
        <p:spPr>
          <a:xfrm>
            <a:off x="696686" y="6132063"/>
            <a:ext cx="10831286" cy="369332"/>
          </a:xfrm>
          <a:prstGeom prst="rect">
            <a:avLst/>
          </a:prstGeom>
          <a:noFill/>
        </p:spPr>
        <p:txBody>
          <a:bodyPr wrap="square">
            <a:spAutoFit/>
          </a:bodyPr>
          <a:lstStyle/>
          <a:p>
            <a:r>
              <a:rPr lang="en-US" b="0" i="1" dirty="0" err="1">
                <a:solidFill>
                  <a:srgbClr val="222222"/>
                </a:solidFill>
                <a:effectLst/>
                <a:latin typeface="Arial" panose="020B0604020202020204" pitchFamily="34" charset="0"/>
              </a:rPr>
              <a:t>Wormit</a:t>
            </a:r>
            <a:r>
              <a:rPr lang="en-US" b="0" i="1" dirty="0">
                <a:solidFill>
                  <a:srgbClr val="222222"/>
                </a:solidFill>
                <a:effectLst/>
                <a:latin typeface="Arial" panose="020B0604020202020204" pitchFamily="34" charset="0"/>
              </a:rPr>
              <a:t>  A and </a:t>
            </a:r>
            <a:r>
              <a:rPr lang="en-US" b="0" i="1" dirty="0" err="1">
                <a:solidFill>
                  <a:srgbClr val="222222"/>
                </a:solidFill>
                <a:effectLst/>
                <a:latin typeface="Arial" panose="020B0604020202020204" pitchFamily="34" charset="0"/>
              </a:rPr>
              <a:t>Usadel</a:t>
            </a:r>
            <a:r>
              <a:rPr lang="en-US" b="0" i="1" dirty="0">
                <a:solidFill>
                  <a:srgbClr val="222222"/>
                </a:solidFill>
                <a:effectLst/>
                <a:latin typeface="Arial" panose="020B0604020202020204" pitchFamily="34" charset="0"/>
              </a:rPr>
              <a:t> B. Int. J. Mol. Sci.</a:t>
            </a:r>
            <a:r>
              <a:rPr lang="en-US" b="0" i="0" dirty="0">
                <a:solidFill>
                  <a:srgbClr val="222222"/>
                </a:solidFill>
                <a:effectLst/>
                <a:latin typeface="Arial" panose="020B0604020202020204" pitchFamily="34" charset="0"/>
              </a:rPr>
              <a:t> </a:t>
            </a:r>
            <a:r>
              <a:rPr lang="en-US" b="1" i="0" dirty="0">
                <a:solidFill>
                  <a:srgbClr val="222222"/>
                </a:solidFill>
                <a:effectLst/>
                <a:latin typeface="Arial" panose="020B0604020202020204" pitchFamily="34" charset="0"/>
              </a:rPr>
              <a:t>2018</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19</a:t>
            </a:r>
            <a:r>
              <a:rPr lang="en-US" b="0" i="0" dirty="0">
                <a:solidFill>
                  <a:srgbClr val="222222"/>
                </a:solidFill>
                <a:effectLst/>
                <a:latin typeface="Arial" panose="020B0604020202020204" pitchFamily="34" charset="0"/>
              </a:rPr>
              <a:t>(10), 2878; </a:t>
            </a:r>
            <a:r>
              <a:rPr lang="en-US" b="1" i="0" u="none" strike="noStrike" dirty="0">
                <a:solidFill>
                  <a:srgbClr val="4F5671"/>
                </a:solidFill>
                <a:effectLst/>
                <a:latin typeface="Arial" panose="020B0604020202020204" pitchFamily="34" charset="0"/>
                <a:hlinkClick r:id="rId2"/>
              </a:rPr>
              <a:t>https://doi.org/10.3390/ijms19102878</a:t>
            </a:r>
            <a:endParaRPr lang="en-IN" dirty="0"/>
          </a:p>
        </p:txBody>
      </p:sp>
    </p:spTree>
    <p:extLst>
      <p:ext uri="{BB962C8B-B14F-4D97-AF65-F5344CB8AC3E}">
        <p14:creationId xmlns:p14="http://schemas.microsoft.com/office/powerpoint/2010/main" val="208380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77A0A-121C-1442-D8C1-15EDDA4E38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04"/>
          <a:stretch/>
        </p:blipFill>
        <p:spPr bwMode="auto">
          <a:xfrm>
            <a:off x="3109236" y="214772"/>
            <a:ext cx="6894734" cy="4363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61A137-8111-E0B2-D6F6-CB4E24E9F6EA}"/>
              </a:ext>
            </a:extLst>
          </p:cNvPr>
          <p:cNvSpPr txBox="1"/>
          <p:nvPr/>
        </p:nvSpPr>
        <p:spPr>
          <a:xfrm>
            <a:off x="386442" y="4074778"/>
            <a:ext cx="11729357" cy="2677656"/>
          </a:xfrm>
          <a:prstGeom prst="rect">
            <a:avLst/>
          </a:prstGeom>
          <a:noFill/>
        </p:spPr>
        <p:txBody>
          <a:bodyPr wrap="square">
            <a:spAutoFit/>
          </a:bodyPr>
          <a:lstStyle/>
          <a:p>
            <a:r>
              <a:rPr lang="en-US" sz="2400" dirty="0">
                <a:solidFill>
                  <a:srgbClr val="333333"/>
                </a:solidFill>
                <a:latin typeface="Times New Roman" panose="02020603050405020304" pitchFamily="18" charset="0"/>
                <a:cs typeface="Times New Roman" panose="02020603050405020304" pitchFamily="18" charset="0"/>
              </a:rPr>
              <a:t>A</a:t>
            </a:r>
            <a:r>
              <a:rPr lang="en-US" sz="2400" b="0" i="0" dirty="0">
                <a:solidFill>
                  <a:srgbClr val="333333"/>
                </a:solidFill>
                <a:effectLst/>
                <a:latin typeface="Times New Roman" panose="02020603050405020304" pitchFamily="18" charset="0"/>
                <a:cs typeface="Times New Roman" panose="02020603050405020304" pitchFamily="18" charset="0"/>
              </a:rPr>
              <a:t>nimal cells, the cell shape is governed by an equilibrium between the </a:t>
            </a:r>
            <a:r>
              <a:rPr lang="en-US" sz="2400" b="0" i="0" u="sng" dirty="0">
                <a:solidFill>
                  <a:srgbClr val="333333"/>
                </a:solidFill>
                <a:effectLst/>
                <a:latin typeface="Times New Roman" panose="02020603050405020304" pitchFamily="18" charset="0"/>
                <a:cs typeface="Times New Roman" panose="02020603050405020304" pitchFamily="18" charset="0"/>
              </a:rPr>
              <a:t>internal hydrostatic pressure and the cortical tension.</a:t>
            </a:r>
          </a:p>
          <a:p>
            <a:endParaRPr lang="en-US" sz="2400" b="0" i="0" u="sng" dirty="0">
              <a:solidFill>
                <a:srgbClr val="333333"/>
              </a:solidFill>
              <a:effectLst/>
              <a:latin typeface="Times New Roman" panose="02020603050405020304" pitchFamily="18" charset="0"/>
              <a:cs typeface="Times New Roman" panose="02020603050405020304" pitchFamily="18" charset="0"/>
            </a:endParaRPr>
          </a:p>
          <a:p>
            <a:r>
              <a:rPr lang="en-US" sz="2400" b="0" i="0" dirty="0">
                <a:solidFill>
                  <a:srgbClr val="333333"/>
                </a:solidFill>
                <a:effectLst/>
                <a:latin typeface="Times New Roman" panose="02020603050405020304" pitchFamily="18" charset="0"/>
                <a:cs typeface="Times New Roman" panose="02020603050405020304" pitchFamily="18" charset="0"/>
              </a:rPr>
              <a:t>The animal cell adhesion is mediated via proteins located at the </a:t>
            </a:r>
            <a:r>
              <a:rPr lang="en-US" sz="2400" b="0" i="0" u="sng" dirty="0">
                <a:solidFill>
                  <a:srgbClr val="333333"/>
                </a:solidFill>
                <a:effectLst/>
                <a:latin typeface="Times New Roman" panose="02020603050405020304" pitchFamily="18" charset="0"/>
                <a:cs typeface="Times New Roman" panose="02020603050405020304" pitchFamily="18" charset="0"/>
              </a:rPr>
              <a:t>plasma membrane</a:t>
            </a:r>
            <a:r>
              <a:rPr lang="en-US" sz="2400" b="0" i="0" dirty="0">
                <a:solidFill>
                  <a:srgbClr val="333333"/>
                </a:solidFill>
                <a:effectLst/>
                <a:latin typeface="Times New Roman" panose="02020603050405020304" pitchFamily="18" charset="0"/>
                <a:cs typeface="Times New Roman" panose="02020603050405020304" pitchFamily="18" charset="0"/>
              </a:rPr>
              <a:t>.</a:t>
            </a:r>
          </a:p>
          <a:p>
            <a:endParaRPr lang="en-US" sz="2400" b="0" i="0" dirty="0">
              <a:solidFill>
                <a:srgbClr val="333333"/>
              </a:solidFill>
              <a:effectLst/>
              <a:latin typeface="Times New Roman" panose="02020603050405020304" pitchFamily="18" charset="0"/>
              <a:cs typeface="Times New Roman" panose="02020603050405020304" pitchFamily="18" charset="0"/>
            </a:endParaRPr>
          </a:p>
          <a:p>
            <a:r>
              <a:rPr lang="en-US" sz="2400" b="0" i="0" dirty="0">
                <a:solidFill>
                  <a:srgbClr val="333333"/>
                </a:solidFill>
                <a:effectLst/>
                <a:latin typeface="Times New Roman" panose="02020603050405020304" pitchFamily="18" charset="0"/>
                <a:cs typeface="Times New Roman" panose="02020603050405020304" pitchFamily="18" charset="0"/>
              </a:rPr>
              <a:t> Cell-adhesion molecules are linked to the </a:t>
            </a:r>
            <a:r>
              <a:rPr lang="en-US" sz="2400" b="0" i="0" u="sng" dirty="0">
                <a:solidFill>
                  <a:srgbClr val="333333"/>
                </a:solidFill>
                <a:effectLst/>
                <a:latin typeface="Times New Roman" panose="02020603050405020304" pitchFamily="18" charset="0"/>
                <a:cs typeface="Times New Roman" panose="02020603050405020304" pitchFamily="18" charset="0"/>
              </a:rPr>
              <a:t>actin cytoskeleton</a:t>
            </a:r>
            <a:r>
              <a:rPr lang="en-US" sz="2400" b="0" i="0" dirty="0">
                <a:solidFill>
                  <a:srgbClr val="333333"/>
                </a:solidFill>
                <a:effectLst/>
                <a:latin typeface="Times New Roman" panose="02020603050405020304" pitchFamily="18" charset="0"/>
                <a:cs typeface="Times New Roman" panose="02020603050405020304" pitchFamily="18" charset="0"/>
              </a:rPr>
              <a:t> which contributes to the </a:t>
            </a:r>
            <a:r>
              <a:rPr lang="en-US" sz="2400" b="0" i="0" u="sng" dirty="0">
                <a:solidFill>
                  <a:srgbClr val="333333"/>
                </a:solidFill>
                <a:effectLst/>
                <a:latin typeface="Times New Roman" panose="02020603050405020304" pitchFamily="18" charset="0"/>
                <a:cs typeface="Times New Roman" panose="02020603050405020304" pitchFamily="18" charset="0"/>
              </a:rPr>
              <a:t>cortical tension</a:t>
            </a:r>
            <a:r>
              <a:rPr lang="en-US" sz="2400" b="0" i="0" dirty="0">
                <a:solidFill>
                  <a:srgbClr val="333333"/>
                </a:solidFill>
                <a:effectLst/>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423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E5340B-7234-4329-0FF4-F04C3471E1E9}"/>
              </a:ext>
            </a:extLst>
          </p:cNvPr>
          <p:cNvSpPr txBox="1"/>
          <p:nvPr/>
        </p:nvSpPr>
        <p:spPr>
          <a:xfrm>
            <a:off x="359229" y="635951"/>
            <a:ext cx="11582400" cy="4832092"/>
          </a:xfrm>
          <a:prstGeom prst="rect">
            <a:avLst/>
          </a:prstGeom>
          <a:noFill/>
        </p:spPr>
        <p:txBody>
          <a:bodyPr wrap="square">
            <a:spAutoFit/>
          </a:bodyPr>
          <a:lstStyle/>
          <a:p>
            <a:pPr marL="342900" indent="-342900" algn="just">
              <a:buFont typeface="Arial" panose="020B0604020202020204" pitchFamily="34" charset="0"/>
              <a:buChar char="•"/>
            </a:pPr>
            <a:r>
              <a:rPr lang="en-US" sz="2800" b="0" i="0" dirty="0">
                <a:solidFill>
                  <a:srgbClr val="202124"/>
                </a:solidFill>
                <a:effectLst/>
                <a:latin typeface="Times New Roman" panose="02020603050405020304" pitchFamily="18" charset="0"/>
                <a:cs typeface="Times New Roman" panose="02020603050405020304" pitchFamily="18" charset="0"/>
              </a:rPr>
              <a:t>Cell adhesion </a:t>
            </a:r>
            <a:r>
              <a:rPr lang="en-US" sz="2800" i="0" u="sng" dirty="0">
                <a:solidFill>
                  <a:srgbClr val="202124"/>
                </a:solidFill>
                <a:effectLst/>
                <a:latin typeface="Times New Roman" panose="02020603050405020304" pitchFamily="18" charset="0"/>
                <a:cs typeface="Times New Roman" panose="02020603050405020304" pitchFamily="18" charset="0"/>
              </a:rPr>
              <a:t>links cells in different ways and can be involved in signal transduction for cells to detect and respond to changes in the surroundings</a:t>
            </a:r>
            <a:r>
              <a:rPr lang="en-US" sz="2800" b="0" i="0" dirty="0">
                <a:solidFill>
                  <a:srgbClr val="202124"/>
                </a:solidFill>
                <a:effectLst/>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800" b="0" i="0" dirty="0">
                <a:solidFill>
                  <a:srgbClr val="202124"/>
                </a:solidFill>
                <a:effectLst/>
                <a:latin typeface="Times New Roman" panose="02020603050405020304" pitchFamily="18" charset="0"/>
                <a:cs typeface="Times New Roman" panose="02020603050405020304" pitchFamily="18" charset="0"/>
              </a:rPr>
              <a:t> Other cellular processes regulated by cell adhesion include cell migration and tissue development in multicellular organisms.</a:t>
            </a:r>
          </a:p>
          <a:p>
            <a:pPr algn="just"/>
            <a:endParaRPr lang="en-US" sz="2800" b="0" i="0" dirty="0">
              <a:solidFill>
                <a:srgbClr val="202124"/>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Cell-cell adhesion is a selective process, cells adhere only to other cells of specific types. </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selectivity was first demonstrated in classical studies of embryo development, which showed that cells from one tissue (e.g., liver) specifically adhere to cells of the same tissue rather than to cells of a different tissue (e.g., brain).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941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67313F-1316-232A-7855-281DCB5944ED}"/>
              </a:ext>
            </a:extLst>
          </p:cNvPr>
          <p:cNvSpPr txBox="1"/>
          <p:nvPr/>
        </p:nvSpPr>
        <p:spPr>
          <a:xfrm>
            <a:off x="359230" y="634111"/>
            <a:ext cx="11462656" cy="4524315"/>
          </a:xfrm>
          <a:prstGeom prst="rect">
            <a:avLst/>
          </a:prstGeom>
          <a:noFill/>
          <a:ln>
            <a:noFill/>
          </a:ln>
        </p:spPr>
        <p:txBody>
          <a:bodyPr wrap="square">
            <a:spAutoFit/>
          </a:bodyPr>
          <a:lstStyle/>
          <a:p>
            <a:r>
              <a:rPr lang="en-US" sz="2400" dirty="0">
                <a:latin typeface="Times New Roman" panose="02020603050405020304" pitchFamily="18" charset="0"/>
                <a:cs typeface="Times New Roman" panose="02020603050405020304" pitchFamily="18" charset="0"/>
              </a:rPr>
              <a:t>Such selective cell-cell adhesion is mediated by transmembrane proteins called cell adhesion molecules.</a:t>
            </a:r>
          </a:p>
          <a:p>
            <a:r>
              <a:rPr lang="en-US" sz="2400" dirty="0">
                <a:latin typeface="Times New Roman" panose="02020603050405020304" pitchFamily="18" charset="0"/>
                <a:cs typeface="Times New Roman" panose="02020603050405020304" pitchFamily="18" charset="0"/>
              </a:rPr>
              <a:t> Which can be divided into four major groups:</a:t>
            </a:r>
          </a:p>
          <a:p>
            <a:pPr marL="342900" indent="-342900">
              <a:buFont typeface="Arial" panose="020B0604020202020204" pitchFamily="34" charset="0"/>
              <a:buChar char="•"/>
            </a:pPr>
            <a:r>
              <a:rPr lang="en-US" sz="2400" b="1" dirty="0">
                <a:solidFill>
                  <a:schemeClr val="accent2">
                    <a:lumMod val="75000"/>
                  </a:schemeClr>
                </a:solidFill>
                <a:latin typeface="Times New Roman" panose="02020603050405020304" pitchFamily="18" charset="0"/>
                <a:cs typeface="Times New Roman" panose="02020603050405020304" pitchFamily="18" charset="0"/>
              </a:rPr>
              <a:t>Selectins              Carbohydrates (ligand)</a:t>
            </a:r>
          </a:p>
          <a:p>
            <a:pPr marL="342900" indent="-342900">
              <a:buFont typeface="Arial" panose="020B0604020202020204" pitchFamily="34" charset="0"/>
              <a:buChar char="•"/>
            </a:pPr>
            <a:r>
              <a:rPr lang="en-US" sz="2400" b="1" dirty="0">
                <a:solidFill>
                  <a:schemeClr val="accent2">
                    <a:lumMod val="75000"/>
                  </a:schemeClr>
                </a:solidFill>
                <a:latin typeface="Times New Roman" panose="02020603050405020304" pitchFamily="18" charset="0"/>
                <a:cs typeface="Times New Roman" panose="02020603050405020304" pitchFamily="18" charset="0"/>
              </a:rPr>
              <a:t>Integrins             Extracellular matrix</a:t>
            </a:r>
          </a:p>
          <a:p>
            <a:pPr marL="342900" indent="-342900">
              <a:buFont typeface="Arial" panose="020B0604020202020204" pitchFamily="34" charset="0"/>
              <a:buChar char="•"/>
            </a:pPr>
            <a:r>
              <a:rPr lang="en-US" sz="2400" b="1" dirty="0">
                <a:solidFill>
                  <a:schemeClr val="accent2">
                    <a:lumMod val="75000"/>
                  </a:schemeClr>
                </a:solidFill>
                <a:latin typeface="Times New Roman" panose="02020603050405020304" pitchFamily="18" charset="0"/>
                <a:cs typeface="Times New Roman" panose="02020603050405020304" pitchFamily="18" charset="0"/>
              </a:rPr>
              <a:t>Immunoglobulin (lg) superfamily              Integrins</a:t>
            </a:r>
          </a:p>
          <a:p>
            <a:pPr marL="342900" indent="-342900">
              <a:buFont typeface="Arial" panose="020B0604020202020204" pitchFamily="34" charset="0"/>
              <a:buChar char="•"/>
            </a:pPr>
            <a:r>
              <a:rPr lang="en-US" sz="2400" b="1" dirty="0">
                <a:solidFill>
                  <a:schemeClr val="accent2">
                    <a:lumMod val="75000"/>
                  </a:schemeClr>
                </a:solidFill>
                <a:latin typeface="Times New Roman" panose="02020603050405020304" pitchFamily="18" charset="0"/>
                <a:cs typeface="Times New Roman" panose="02020603050405020304" pitchFamily="18" charset="0"/>
              </a:rPr>
              <a:t>Cadherins              Other cadherins</a:t>
            </a:r>
          </a:p>
          <a:p>
            <a:pPr marL="342900" indent="-342900">
              <a:buFont typeface="Arial" panose="020B0604020202020204" pitchFamily="34" charset="0"/>
              <a:buChar char="•"/>
            </a:pPr>
            <a:r>
              <a:rPr lang="en-US" sz="2400" b="1" dirty="0" err="1">
                <a:solidFill>
                  <a:schemeClr val="accent2">
                    <a:lumMod val="75000"/>
                  </a:schemeClr>
                </a:solidFill>
                <a:latin typeface="Times New Roman" panose="02020603050405020304" pitchFamily="18" charset="0"/>
                <a:cs typeface="Times New Roman" panose="02020603050405020304" pitchFamily="18" charset="0"/>
              </a:rPr>
              <a:t>Nectins</a:t>
            </a: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Cell adhesion is mediated by the selectins, integrins, and most cadherins.</a:t>
            </a:r>
          </a:p>
          <a:p>
            <a:r>
              <a:rPr lang="en-US" sz="2400" dirty="0">
                <a:latin typeface="Times New Roman" panose="02020603050405020304" pitchFamily="18" charset="0"/>
                <a:cs typeface="Times New Roman" panose="02020603050405020304" pitchFamily="18" charset="0"/>
              </a:rPr>
              <a:t>Most adhesive interactions between cells are divalent cation-dependent (</a:t>
            </a:r>
          </a:p>
          <a:p>
            <a:r>
              <a:rPr lang="en-US" sz="2400" dirty="0">
                <a:latin typeface="Times New Roman" panose="02020603050405020304" pitchFamily="18" charset="0"/>
                <a:cs typeface="Times New Roman" panose="02020603050405020304" pitchFamily="18" charset="0"/>
              </a:rPr>
              <a:t>Ca2+, Mg2+ or Mn2+ )</a:t>
            </a:r>
            <a:endParaRPr lang="en-IN" sz="24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6D0340B0-31E0-772B-DB4F-FFC1E3372C83}"/>
              </a:ext>
            </a:extLst>
          </p:cNvPr>
          <p:cNvCxnSpPr/>
          <p:nvPr/>
        </p:nvCxnSpPr>
        <p:spPr>
          <a:xfrm>
            <a:off x="2166257" y="1992086"/>
            <a:ext cx="751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E2F8714-0984-30FE-B9D9-1841FE7C6621}"/>
              </a:ext>
            </a:extLst>
          </p:cNvPr>
          <p:cNvCxnSpPr/>
          <p:nvPr/>
        </p:nvCxnSpPr>
        <p:spPr>
          <a:xfrm>
            <a:off x="2166257" y="2394857"/>
            <a:ext cx="751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34CD720-1D4A-B977-0763-A5F0593FA6AC}"/>
              </a:ext>
            </a:extLst>
          </p:cNvPr>
          <p:cNvCxnSpPr/>
          <p:nvPr/>
        </p:nvCxnSpPr>
        <p:spPr>
          <a:xfrm>
            <a:off x="5344886" y="2710543"/>
            <a:ext cx="751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05BC078-DF23-F089-9059-D5DA84BE9A96}"/>
              </a:ext>
            </a:extLst>
          </p:cNvPr>
          <p:cNvCxnSpPr/>
          <p:nvPr/>
        </p:nvCxnSpPr>
        <p:spPr>
          <a:xfrm>
            <a:off x="2318657" y="3102428"/>
            <a:ext cx="751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4544262-C174-4604-F9AE-479166FE7C1C}"/>
              </a:ext>
            </a:extLst>
          </p:cNvPr>
          <p:cNvSpPr/>
          <p:nvPr/>
        </p:nvSpPr>
        <p:spPr>
          <a:xfrm>
            <a:off x="2993571" y="1839686"/>
            <a:ext cx="1240972" cy="26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9387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67CB9C-E5F1-7992-8267-5AB9E04AA8FA}"/>
              </a:ext>
            </a:extLst>
          </p:cNvPr>
          <p:cNvPicPr>
            <a:picLocks noChangeAspect="1"/>
          </p:cNvPicPr>
          <p:nvPr/>
        </p:nvPicPr>
        <p:blipFill rotWithShape="1">
          <a:blip r:embed="rId2"/>
          <a:srcRect b="26815"/>
          <a:stretch/>
        </p:blipFill>
        <p:spPr>
          <a:xfrm>
            <a:off x="2702229" y="618135"/>
            <a:ext cx="7609647" cy="4329452"/>
          </a:xfrm>
          <a:prstGeom prst="rect">
            <a:avLst/>
          </a:prstGeom>
        </p:spPr>
      </p:pic>
      <p:sp>
        <p:nvSpPr>
          <p:cNvPr id="5" name="TextBox 4">
            <a:extLst>
              <a:ext uri="{FF2B5EF4-FFF2-40B4-BE49-F238E27FC236}">
                <a16:creationId xmlns:a16="http://schemas.microsoft.com/office/drawing/2014/main" id="{B93BBF81-A352-0341-D255-ED4E0CCB5F2B}"/>
              </a:ext>
            </a:extLst>
          </p:cNvPr>
          <p:cNvSpPr txBox="1"/>
          <p:nvPr/>
        </p:nvSpPr>
        <p:spPr>
          <a:xfrm>
            <a:off x="476248" y="4919008"/>
            <a:ext cx="11239503" cy="1938992"/>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Leukocytes leave the circulation at sites of tissue inflammation by interacting with the endothelial cells of capillary walls. The first step in this interaction is the </a:t>
            </a:r>
            <a:r>
              <a:rPr lang="en-US" sz="2400" u="sng" dirty="0">
                <a:latin typeface="Times New Roman" panose="02020603050405020304" pitchFamily="18" charset="0"/>
                <a:cs typeface="Times New Roman" panose="02020603050405020304" pitchFamily="18" charset="0"/>
              </a:rPr>
              <a:t>binding of leukocyte selectins to carbohydrate ligands</a:t>
            </a:r>
            <a:r>
              <a:rPr lang="en-US" sz="2400" dirty="0">
                <a:latin typeface="Times New Roman" panose="02020603050405020304" pitchFamily="18" charset="0"/>
                <a:cs typeface="Times New Roman" panose="02020603050405020304" pitchFamily="18" charset="0"/>
              </a:rPr>
              <a:t> on the endothelial cell surface. This step is followed by more stable interactions between leukocyte integrins and members of the Ig superfamily (ICAMs) on endothelial cells. </a:t>
            </a:r>
            <a:endParaRPr lang="en-IN"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8B47AD9-C285-B16B-B2E8-50C2710DA01C}"/>
              </a:ext>
            </a:extLst>
          </p:cNvPr>
          <p:cNvSpPr txBox="1"/>
          <p:nvPr/>
        </p:nvSpPr>
        <p:spPr>
          <a:xfrm>
            <a:off x="2862943" y="94915"/>
            <a:ext cx="8207829"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Adhesion between leukocytes and endothelial cells </a:t>
            </a:r>
            <a:endParaRPr lang="en-IN" sz="2800" b="1" dirty="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8BE46754-4F63-630A-E598-D6414DC699A2}"/>
              </a:ext>
            </a:extLst>
          </p:cNvPr>
          <p:cNvCxnSpPr/>
          <p:nvPr/>
        </p:nvCxnSpPr>
        <p:spPr>
          <a:xfrm>
            <a:off x="2286000" y="2688771"/>
            <a:ext cx="2177143" cy="816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9CD6436-9B01-CE2C-BE22-ED670E411A3C}"/>
              </a:ext>
            </a:extLst>
          </p:cNvPr>
          <p:cNvSpPr txBox="1"/>
          <p:nvPr/>
        </p:nvSpPr>
        <p:spPr>
          <a:xfrm>
            <a:off x="8980714" y="3008595"/>
            <a:ext cx="1850571" cy="369332"/>
          </a:xfrm>
          <a:prstGeom prst="rect">
            <a:avLst/>
          </a:prstGeom>
          <a:noFill/>
        </p:spPr>
        <p:txBody>
          <a:bodyPr wrap="square" rtlCol="0">
            <a:spAutoFit/>
          </a:bodyPr>
          <a:lstStyle/>
          <a:p>
            <a:r>
              <a:rPr lang="en-IN" dirty="0"/>
              <a:t>heterophilic</a:t>
            </a:r>
          </a:p>
        </p:txBody>
      </p:sp>
      <p:cxnSp>
        <p:nvCxnSpPr>
          <p:cNvPr id="11" name="Straight Arrow Connector 10">
            <a:extLst>
              <a:ext uri="{FF2B5EF4-FFF2-40B4-BE49-F238E27FC236}">
                <a16:creationId xmlns:a16="http://schemas.microsoft.com/office/drawing/2014/main" id="{04D8BB65-7586-D0F2-46DF-72AAF990F50B}"/>
              </a:ext>
            </a:extLst>
          </p:cNvPr>
          <p:cNvCxnSpPr>
            <a:cxnSpLocks/>
          </p:cNvCxnSpPr>
          <p:nvPr/>
        </p:nvCxnSpPr>
        <p:spPr>
          <a:xfrm flipH="1">
            <a:off x="8349342" y="3008595"/>
            <a:ext cx="947058" cy="321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CD003D9-570B-5297-C193-F20F92BCCB33}"/>
              </a:ext>
            </a:extLst>
          </p:cNvPr>
          <p:cNvSpPr txBox="1"/>
          <p:nvPr/>
        </p:nvSpPr>
        <p:spPr>
          <a:xfrm>
            <a:off x="1284514" y="2383971"/>
            <a:ext cx="1001486" cy="369332"/>
          </a:xfrm>
          <a:prstGeom prst="rect">
            <a:avLst/>
          </a:prstGeom>
          <a:noFill/>
        </p:spPr>
        <p:txBody>
          <a:bodyPr wrap="square" rtlCol="0">
            <a:spAutoFit/>
          </a:bodyPr>
          <a:lstStyle/>
          <a:p>
            <a:r>
              <a:rPr lang="en-IN" dirty="0"/>
              <a:t>binding</a:t>
            </a:r>
          </a:p>
        </p:txBody>
      </p:sp>
    </p:spTree>
    <p:extLst>
      <p:ext uri="{BB962C8B-B14F-4D97-AF65-F5344CB8AC3E}">
        <p14:creationId xmlns:p14="http://schemas.microsoft.com/office/powerpoint/2010/main" val="1158434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E52C74-6BC3-EC8A-A184-1C333539D900}"/>
              </a:ext>
            </a:extLst>
          </p:cNvPr>
          <p:cNvSpPr txBox="1"/>
          <p:nvPr/>
        </p:nvSpPr>
        <p:spPr>
          <a:xfrm>
            <a:off x="195941" y="676478"/>
            <a:ext cx="11800116" cy="4832092"/>
          </a:xfrm>
          <a:prstGeom prst="rect">
            <a:avLst/>
          </a:prstGeom>
          <a:noFill/>
        </p:spPr>
        <p:txBody>
          <a:bodyPr wrap="square">
            <a:spAutoFit/>
          </a:bodyPr>
          <a:lstStyle/>
          <a:p>
            <a:pPr algn="just"/>
            <a:r>
              <a:rPr lang="en-US" sz="2800" u="sng" dirty="0">
                <a:latin typeface="Times New Roman" panose="02020603050405020304" pitchFamily="18" charset="0"/>
                <a:cs typeface="Times New Roman" panose="02020603050405020304" pitchFamily="18" charset="0"/>
              </a:rPr>
              <a:t>Heterophilic interaction</a:t>
            </a:r>
            <a:r>
              <a:rPr lang="en-US" sz="2800" dirty="0">
                <a:latin typeface="Times New Roman" panose="02020603050405020304" pitchFamily="18" charset="0"/>
                <a:cs typeface="Times New Roman" panose="02020603050405020304" pitchFamily="18" charset="0"/>
              </a:rPr>
              <a:t>: two different cell adhesion takes place</a:t>
            </a:r>
          </a:p>
          <a:p>
            <a:pPr algn="just"/>
            <a:r>
              <a:rPr lang="en-US" sz="2800" dirty="0">
                <a:latin typeface="Times New Roman" panose="02020603050405020304" pitchFamily="18" charset="0"/>
                <a:cs typeface="Times New Roman" panose="02020603050405020304" pitchFamily="18" charset="0"/>
              </a:rPr>
              <a:t>Adhesion molecule on the surface of one cell (e.g., an ICAM) recognizes a different molecule on the surface of another cell (e.g., an integrin). </a:t>
            </a:r>
          </a:p>
          <a:p>
            <a:pPr algn="just"/>
            <a:r>
              <a:rPr lang="en-US" sz="2800" u="sng" dirty="0">
                <a:latin typeface="Times New Roman" panose="02020603050405020304" pitchFamily="18" charset="0"/>
                <a:cs typeface="Times New Roman" panose="02020603050405020304" pitchFamily="18" charset="0"/>
              </a:rPr>
              <a:t>Homophilic interactions</a:t>
            </a:r>
            <a:r>
              <a:rPr lang="en-US" sz="2800" dirty="0">
                <a:latin typeface="Times New Roman" panose="02020603050405020304" pitchFamily="18" charset="0"/>
                <a:cs typeface="Times New Roman" panose="02020603050405020304" pitchFamily="18" charset="0"/>
              </a:rPr>
              <a:t>: An adhesion molecule on the surface of one cell binds to the same molecule on the surface of another cell</a:t>
            </a:r>
          </a:p>
          <a:p>
            <a:pPr algn="just"/>
            <a:r>
              <a:rPr lang="en-US" sz="2800" dirty="0">
                <a:latin typeface="Times New Roman" panose="02020603050405020304" pitchFamily="18" charset="0"/>
                <a:cs typeface="Times New Roman" panose="02020603050405020304" pitchFamily="18" charset="0"/>
              </a:rPr>
              <a:t>nerve cell adhesion molecules (N-CAMs), belongs to the lg superfamily, expressed on nerve cells,</a:t>
            </a:r>
          </a:p>
          <a:p>
            <a:pPr algn="just"/>
            <a:r>
              <a:rPr lang="en-US" sz="2800" dirty="0">
                <a:latin typeface="Times New Roman" panose="02020603050405020304" pitchFamily="18" charset="0"/>
                <a:cs typeface="Times New Roman" panose="02020603050405020304" pitchFamily="18" charset="0"/>
              </a:rPr>
              <a:t> homophilic binding between N-CAMs contributes to the formation of selective associations between nerve cells during development</a:t>
            </a:r>
            <a:r>
              <a:rPr lang="en-US" sz="2800">
                <a:latin typeface="Times New Roman" panose="02020603050405020304" pitchFamily="18" charset="0"/>
                <a:cs typeface="Times New Roman" panose="02020603050405020304" pitchFamily="18" charset="0"/>
              </a:rPr>
              <a:t>. </a:t>
            </a:r>
          </a:p>
          <a:p>
            <a:pPr algn="just"/>
            <a:r>
              <a:rPr lang="en-US" sz="280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are more than 100 members of the Ig superfamily, which mediate a variety of cell-cell interactions.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23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E3F6567-C50E-42EA-9DCA-31A64D3B700F}"/>
              </a:ext>
            </a:extLst>
          </p:cNvPr>
          <p:cNvSpPr txBox="1"/>
          <p:nvPr/>
        </p:nvSpPr>
        <p:spPr>
          <a:xfrm>
            <a:off x="606073" y="797559"/>
            <a:ext cx="11280731"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Diagram depicting the failure of bacterial cell division in the presence of a cell wall synthesis inhibitor </a:t>
            </a:r>
          </a:p>
          <a:p>
            <a:r>
              <a:rPr lang="en-US" sz="2000" dirty="0">
                <a:latin typeface="Times New Roman" panose="02020603050405020304" pitchFamily="18" charset="0"/>
                <a:cs typeface="Times New Roman" panose="02020603050405020304" pitchFamily="18" charset="0"/>
              </a:rPr>
              <a:t>(e.g. penicillin, vancomycin)</a:t>
            </a:r>
            <a:endParaRPr lang="en-IN" sz="20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970E030-9047-C850-927A-430C4D42C6DB}"/>
              </a:ext>
            </a:extLst>
          </p:cNvPr>
          <p:cNvSpPr txBox="1"/>
          <p:nvPr/>
        </p:nvSpPr>
        <p:spPr>
          <a:xfrm>
            <a:off x="4017753" y="140843"/>
            <a:ext cx="4457372"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Penicillin spheroplast generation: </a:t>
            </a:r>
            <a:endParaRPr lang="en-IN" b="1"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13D6263F-2C61-CC44-8406-F9B53993AD7A}"/>
              </a:ext>
            </a:extLst>
          </p:cNvPr>
          <p:cNvGrpSpPr/>
          <p:nvPr/>
        </p:nvGrpSpPr>
        <p:grpSpPr>
          <a:xfrm>
            <a:off x="225288" y="2022065"/>
            <a:ext cx="11073515" cy="3221157"/>
            <a:chOff x="225288" y="3012665"/>
            <a:chExt cx="11073515" cy="3221157"/>
          </a:xfrm>
        </p:grpSpPr>
        <p:grpSp>
          <p:nvGrpSpPr>
            <p:cNvPr id="24" name="Group 23">
              <a:extLst>
                <a:ext uri="{FF2B5EF4-FFF2-40B4-BE49-F238E27FC236}">
                  <a16:creationId xmlns:a16="http://schemas.microsoft.com/office/drawing/2014/main" id="{183756F5-F8F6-6A29-1447-07C1B60EC559}"/>
                </a:ext>
              </a:extLst>
            </p:cNvPr>
            <p:cNvGrpSpPr/>
            <p:nvPr/>
          </p:nvGrpSpPr>
          <p:grpSpPr>
            <a:xfrm>
              <a:off x="1431597" y="5269125"/>
              <a:ext cx="8601982" cy="964697"/>
              <a:chOff x="803443" y="1754649"/>
              <a:chExt cx="8601982" cy="964697"/>
            </a:xfrm>
          </p:grpSpPr>
          <p:pic>
            <p:nvPicPr>
              <p:cNvPr id="7" name="Picture 6">
                <a:extLst>
                  <a:ext uri="{FF2B5EF4-FFF2-40B4-BE49-F238E27FC236}">
                    <a16:creationId xmlns:a16="http://schemas.microsoft.com/office/drawing/2014/main" id="{9E8A1F18-3190-CE52-ED8F-C8D88DF15C47}"/>
                  </a:ext>
                </a:extLst>
              </p:cNvPr>
              <p:cNvPicPr>
                <a:picLocks noChangeAspect="1"/>
              </p:cNvPicPr>
              <p:nvPr/>
            </p:nvPicPr>
            <p:blipFill rotWithShape="1">
              <a:blip r:embed="rId2"/>
              <a:srcRect l="12406" t="3589" r="16842" b="43063"/>
              <a:stretch/>
            </p:blipFill>
            <p:spPr>
              <a:xfrm>
                <a:off x="5992212" y="1754649"/>
                <a:ext cx="1395712" cy="885380"/>
              </a:xfrm>
              <a:prstGeom prst="rect">
                <a:avLst/>
              </a:prstGeom>
            </p:spPr>
          </p:pic>
          <p:pic>
            <p:nvPicPr>
              <p:cNvPr id="9" name="Picture 8">
                <a:extLst>
                  <a:ext uri="{FF2B5EF4-FFF2-40B4-BE49-F238E27FC236}">
                    <a16:creationId xmlns:a16="http://schemas.microsoft.com/office/drawing/2014/main" id="{C762FA17-EB47-26A8-8987-C74BE0AE1FCB}"/>
                  </a:ext>
                </a:extLst>
              </p:cNvPr>
              <p:cNvPicPr>
                <a:picLocks noChangeAspect="1"/>
              </p:cNvPicPr>
              <p:nvPr/>
            </p:nvPicPr>
            <p:blipFill rotWithShape="1">
              <a:blip r:embed="rId3"/>
              <a:srcRect l="9967" t="61881" r="14283"/>
              <a:stretch/>
            </p:blipFill>
            <p:spPr>
              <a:xfrm>
                <a:off x="4359751" y="1803995"/>
                <a:ext cx="1518699" cy="786689"/>
              </a:xfrm>
              <a:prstGeom prst="rect">
                <a:avLst/>
              </a:prstGeom>
            </p:spPr>
          </p:pic>
          <p:pic>
            <p:nvPicPr>
              <p:cNvPr id="13" name="Picture 12">
                <a:extLst>
                  <a:ext uri="{FF2B5EF4-FFF2-40B4-BE49-F238E27FC236}">
                    <a16:creationId xmlns:a16="http://schemas.microsoft.com/office/drawing/2014/main" id="{10481E12-AF75-1AFE-F1C5-A03C9AED9488}"/>
                  </a:ext>
                </a:extLst>
              </p:cNvPr>
              <p:cNvPicPr>
                <a:picLocks noChangeAspect="1"/>
              </p:cNvPicPr>
              <p:nvPr/>
            </p:nvPicPr>
            <p:blipFill rotWithShape="1">
              <a:blip r:embed="rId2"/>
              <a:srcRect l="18987" t="56489" r="12588" b="593"/>
              <a:stretch/>
            </p:blipFill>
            <p:spPr>
              <a:xfrm>
                <a:off x="7846971" y="1817660"/>
                <a:ext cx="1558454" cy="822369"/>
              </a:xfrm>
              <a:prstGeom prst="rect">
                <a:avLst/>
              </a:prstGeom>
            </p:spPr>
          </p:pic>
          <p:pic>
            <p:nvPicPr>
              <p:cNvPr id="15" name="Picture 14">
                <a:extLst>
                  <a:ext uri="{FF2B5EF4-FFF2-40B4-BE49-F238E27FC236}">
                    <a16:creationId xmlns:a16="http://schemas.microsoft.com/office/drawing/2014/main" id="{4C3139FA-6A7A-9946-827E-BA4FEDCE916E}"/>
                  </a:ext>
                </a:extLst>
              </p:cNvPr>
              <p:cNvPicPr>
                <a:picLocks noChangeAspect="1"/>
              </p:cNvPicPr>
              <p:nvPr/>
            </p:nvPicPr>
            <p:blipFill rotWithShape="1">
              <a:blip r:embed="rId4"/>
              <a:srcRect l="16601" r="4475" b="38978"/>
              <a:stretch/>
            </p:blipFill>
            <p:spPr>
              <a:xfrm>
                <a:off x="803443" y="1932657"/>
                <a:ext cx="1466031" cy="786689"/>
              </a:xfrm>
              <a:prstGeom prst="rect">
                <a:avLst/>
              </a:prstGeom>
            </p:spPr>
          </p:pic>
          <p:pic>
            <p:nvPicPr>
              <p:cNvPr id="17" name="Picture 16">
                <a:extLst>
                  <a:ext uri="{FF2B5EF4-FFF2-40B4-BE49-F238E27FC236}">
                    <a16:creationId xmlns:a16="http://schemas.microsoft.com/office/drawing/2014/main" id="{94B32FAB-5F97-8623-F7F1-8E475DFBE004}"/>
                  </a:ext>
                </a:extLst>
              </p:cNvPr>
              <p:cNvPicPr>
                <a:picLocks noChangeAspect="1"/>
              </p:cNvPicPr>
              <p:nvPr/>
            </p:nvPicPr>
            <p:blipFill rotWithShape="1">
              <a:blip r:embed="rId4"/>
              <a:srcRect l="17604" t="55879" r="11174"/>
              <a:stretch/>
            </p:blipFill>
            <p:spPr>
              <a:xfrm>
                <a:off x="2722205" y="1987919"/>
                <a:ext cx="1402028" cy="602765"/>
              </a:xfrm>
              <a:prstGeom prst="rect">
                <a:avLst/>
              </a:prstGeom>
            </p:spPr>
          </p:pic>
        </p:grpSp>
        <p:cxnSp>
          <p:nvCxnSpPr>
            <p:cNvPr id="26" name="Straight Arrow Connector 25">
              <a:extLst>
                <a:ext uri="{FF2B5EF4-FFF2-40B4-BE49-F238E27FC236}">
                  <a16:creationId xmlns:a16="http://schemas.microsoft.com/office/drawing/2014/main" id="{83E49887-27E9-5DAB-23DE-D071534A8AE9}"/>
                </a:ext>
              </a:extLst>
            </p:cNvPr>
            <p:cNvCxnSpPr/>
            <p:nvPr/>
          </p:nvCxnSpPr>
          <p:spPr>
            <a:xfrm>
              <a:off x="1828800" y="4587903"/>
              <a:ext cx="326003" cy="58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2D0B151-A180-B76A-93B9-7EFAA2B66F17}"/>
                </a:ext>
              </a:extLst>
            </p:cNvPr>
            <p:cNvCxnSpPr/>
            <p:nvPr/>
          </p:nvCxnSpPr>
          <p:spPr>
            <a:xfrm>
              <a:off x="3547607" y="4680729"/>
              <a:ext cx="326003" cy="58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50E230A-C40A-1623-2593-C001E6DA144E}"/>
                </a:ext>
              </a:extLst>
            </p:cNvPr>
            <p:cNvCxnSpPr/>
            <p:nvPr/>
          </p:nvCxnSpPr>
          <p:spPr>
            <a:xfrm>
              <a:off x="5684721" y="4706466"/>
              <a:ext cx="326003" cy="58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F93C465-81CB-3EF8-EA6D-958AD5E6F1A9}"/>
                </a:ext>
              </a:extLst>
            </p:cNvPr>
            <p:cNvCxnSpPr>
              <a:cxnSpLocks/>
            </p:cNvCxnSpPr>
            <p:nvPr/>
          </p:nvCxnSpPr>
          <p:spPr>
            <a:xfrm>
              <a:off x="7376783" y="4759862"/>
              <a:ext cx="326852" cy="558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79AE26F-E648-8C88-D88C-19BDADBB7908}"/>
                </a:ext>
              </a:extLst>
            </p:cNvPr>
            <p:cNvSpPr txBox="1"/>
            <p:nvPr/>
          </p:nvSpPr>
          <p:spPr>
            <a:xfrm>
              <a:off x="225288" y="3380830"/>
              <a:ext cx="2048786" cy="1169551"/>
            </a:xfrm>
            <a:prstGeom prst="rect">
              <a:avLst/>
            </a:prstGeom>
            <a:noFill/>
          </p:spPr>
          <p:txBody>
            <a:bodyPr wrap="square">
              <a:spAutoFit/>
            </a:bodyPr>
            <a:lstStyle/>
            <a:p>
              <a:pPr algn="just"/>
              <a:r>
                <a:rPr lang="en-US" sz="1400" b="0" i="0" dirty="0">
                  <a:solidFill>
                    <a:srgbClr val="000000"/>
                  </a:solidFill>
                  <a:effectLst/>
                  <a:latin typeface="Times New Roman" panose="02020603050405020304" pitchFamily="18" charset="0"/>
                  <a:cs typeface="Times New Roman" panose="02020603050405020304" pitchFamily="18" charset="0"/>
                </a:rPr>
                <a:t>Penicillin (or other cell wall synthesis inhibitor) is added to the growth medium with a dividing bacterium</a:t>
              </a:r>
              <a:endParaRPr lang="en-IN" sz="14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D480BA5-066B-C685-F48E-A87780E76C38}"/>
                </a:ext>
              </a:extLst>
            </p:cNvPr>
            <p:cNvSpPr txBox="1"/>
            <p:nvPr/>
          </p:nvSpPr>
          <p:spPr>
            <a:xfrm>
              <a:off x="2695061" y="3319275"/>
              <a:ext cx="1738776" cy="1169551"/>
            </a:xfrm>
            <a:prstGeom prst="rect">
              <a:avLst/>
            </a:prstGeom>
            <a:noFill/>
          </p:spPr>
          <p:txBody>
            <a:bodyPr wrap="square">
              <a:spAutoFit/>
            </a:bodyPr>
            <a:lstStyle/>
            <a:p>
              <a:pPr algn="just"/>
              <a:r>
                <a:rPr lang="en-US" sz="1400" dirty="0">
                  <a:latin typeface="Times New Roman" panose="02020603050405020304" pitchFamily="18" charset="0"/>
                  <a:cs typeface="Times New Roman" panose="02020603050405020304" pitchFamily="18" charset="0"/>
                </a:rPr>
                <a:t>The cell begins to grow, but is unable to synthesize new cell wall to accommodate the expanding cell</a:t>
              </a:r>
              <a:endParaRPr lang="en-IN" sz="14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F98351A0-A3D6-BE4D-3D2F-DE50D22BC838}"/>
                </a:ext>
              </a:extLst>
            </p:cNvPr>
            <p:cNvSpPr txBox="1"/>
            <p:nvPr/>
          </p:nvSpPr>
          <p:spPr>
            <a:xfrm>
              <a:off x="4654253" y="3209626"/>
              <a:ext cx="1738776" cy="1600438"/>
            </a:xfrm>
            <a:prstGeom prst="rect">
              <a:avLst/>
            </a:prstGeom>
            <a:noFill/>
          </p:spPr>
          <p:txBody>
            <a:bodyPr wrap="square">
              <a:spAutoFit/>
            </a:bodyPr>
            <a:lstStyle/>
            <a:p>
              <a:r>
                <a:rPr lang="en-US" sz="1400" b="0" i="0" dirty="0">
                  <a:solidFill>
                    <a:srgbClr val="000000"/>
                  </a:solidFill>
                  <a:effectLst/>
                  <a:latin typeface="Times New Roman" panose="02020603050405020304" pitchFamily="18" charset="0"/>
                  <a:cs typeface="Times New Roman" panose="02020603050405020304" pitchFamily="18" charset="0"/>
                </a:rPr>
                <a:t>As cellular growth continues, cytoplasm covered by plasma membrane begins to squeeze out through the gap(s) in the cell wall.</a:t>
              </a:r>
              <a:endParaRPr lang="en-IN" sz="14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2813266-7147-B88B-AEB9-EB6E224B0AB2}"/>
                </a:ext>
              </a:extLst>
            </p:cNvPr>
            <p:cNvSpPr txBox="1"/>
            <p:nvPr/>
          </p:nvSpPr>
          <p:spPr>
            <a:xfrm>
              <a:off x="6448300" y="3012665"/>
              <a:ext cx="1950393" cy="1815882"/>
            </a:xfrm>
            <a:prstGeom prst="rect">
              <a:avLst/>
            </a:prstGeom>
            <a:noFill/>
          </p:spPr>
          <p:txBody>
            <a:bodyPr wrap="square">
              <a:spAutoFit/>
            </a:bodyPr>
            <a:lstStyle/>
            <a:p>
              <a:pPr algn="just"/>
              <a:r>
                <a:rPr lang="en-US" sz="1400" b="0" i="0" dirty="0">
                  <a:solidFill>
                    <a:srgbClr val="000000"/>
                  </a:solidFill>
                  <a:effectLst/>
                  <a:latin typeface="Times New Roman" panose="02020603050405020304" pitchFamily="18" charset="0"/>
                  <a:cs typeface="Times New Roman" panose="02020603050405020304" pitchFamily="18" charset="0"/>
                </a:rPr>
                <a:t>Cell wall integrity is further </a:t>
              </a:r>
              <a:r>
                <a:rPr lang="en-US" sz="1400" dirty="0">
                  <a:solidFill>
                    <a:srgbClr val="000000"/>
                  </a:solidFill>
                  <a:latin typeface="Times New Roman" panose="02020603050405020304" pitchFamily="18" charset="0"/>
                  <a:cs typeface="Times New Roman" panose="02020603050405020304" pitchFamily="18" charset="0"/>
                </a:rPr>
                <a:t>hampered, as it increases in size, but unable to pinch off</a:t>
              </a:r>
              <a:r>
                <a:rPr lang="en-US" sz="1400" b="0" i="0" dirty="0">
                  <a:solidFill>
                    <a:srgbClr val="000000"/>
                  </a:solidFill>
                  <a:effectLst/>
                  <a:latin typeface="Times New Roman" panose="02020603050405020304" pitchFamily="18" charset="0"/>
                  <a:cs typeface="Times New Roman" panose="02020603050405020304" pitchFamily="18" charset="0"/>
                </a:rPr>
                <a:t>  to form two daughter cells, as the it fails to synthesize new cell wall.</a:t>
              </a:r>
              <a:endParaRPr lang="en-IN" sz="1400" dirty="0"/>
            </a:p>
          </p:txBody>
        </p:sp>
        <p:sp>
          <p:nvSpPr>
            <p:cNvPr id="45" name="TextBox 44">
              <a:extLst>
                <a:ext uri="{FF2B5EF4-FFF2-40B4-BE49-F238E27FC236}">
                  <a16:creationId xmlns:a16="http://schemas.microsoft.com/office/drawing/2014/main" id="{076AFA1D-56AF-6AD8-C671-C5EDAF72E284}"/>
                </a:ext>
              </a:extLst>
            </p:cNvPr>
            <p:cNvSpPr txBox="1"/>
            <p:nvPr/>
          </p:nvSpPr>
          <p:spPr>
            <a:xfrm>
              <a:off x="8537613" y="3145113"/>
              <a:ext cx="2761190" cy="1384995"/>
            </a:xfrm>
            <a:prstGeom prst="rect">
              <a:avLst/>
            </a:prstGeom>
            <a:noFill/>
          </p:spPr>
          <p:txBody>
            <a:bodyPr wrap="square">
              <a:spAutoFit/>
            </a:bodyPr>
            <a:lstStyle/>
            <a:p>
              <a:pPr algn="just"/>
              <a:r>
                <a:rPr lang="en-US" sz="1400" b="0" i="0" dirty="0">
                  <a:solidFill>
                    <a:srgbClr val="000000"/>
                  </a:solidFill>
                  <a:effectLst/>
                  <a:latin typeface="Times New Roman" panose="02020603050405020304" pitchFamily="18" charset="0"/>
                  <a:cs typeface="Times New Roman" panose="02020603050405020304" pitchFamily="18" charset="0"/>
                </a:rPr>
                <a:t>The cell wall is shed entirely, forming a spheroplast, vulnerable relatively to original cells, as it has double the genetic material, hence homeostasis is broken, leading to cell death.</a:t>
              </a:r>
              <a:endParaRPr lang="en-IN" sz="1400" dirty="0">
                <a:latin typeface="Times New Roman" panose="02020603050405020304" pitchFamily="18" charset="0"/>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id="{E5C090FE-C155-25FF-22F7-0D5B3E742528}"/>
                </a:ext>
              </a:extLst>
            </p:cNvPr>
            <p:cNvCxnSpPr>
              <a:cxnSpLocks/>
            </p:cNvCxnSpPr>
            <p:nvPr/>
          </p:nvCxnSpPr>
          <p:spPr>
            <a:xfrm>
              <a:off x="9201284" y="4659768"/>
              <a:ext cx="326852" cy="558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947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A8B529-3268-59A6-FDCE-FC8EADF8F0C3}"/>
              </a:ext>
            </a:extLst>
          </p:cNvPr>
          <p:cNvSpPr txBox="1"/>
          <p:nvPr/>
        </p:nvSpPr>
        <p:spPr>
          <a:xfrm>
            <a:off x="896259" y="313152"/>
            <a:ext cx="9703982" cy="1815882"/>
          </a:xfrm>
          <a:prstGeom prst="rect">
            <a:avLst/>
          </a:prstGeom>
          <a:noFill/>
        </p:spPr>
        <p:txBody>
          <a:bodyPr wrap="square">
            <a:spAutoFit/>
          </a:bodyPr>
          <a:lstStyle/>
          <a:p>
            <a:pPr marL="285750" indent="-285750" algn="jus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Bacteria often develop resistance to </a:t>
            </a:r>
            <a:r>
              <a:rPr lang="el-GR" sz="1600" dirty="0">
                <a:latin typeface="Times New Roman" panose="02020603050405020304" pitchFamily="18" charset="0"/>
                <a:cs typeface="Times New Roman" panose="02020603050405020304" pitchFamily="18" charset="0"/>
              </a:rPr>
              <a:t>β-</a:t>
            </a:r>
            <a:r>
              <a:rPr lang="en-IN" sz="1600" dirty="0">
                <a:latin typeface="Times New Roman" panose="02020603050405020304" pitchFamily="18" charset="0"/>
                <a:cs typeface="Times New Roman" panose="02020603050405020304" pitchFamily="18" charset="0"/>
              </a:rPr>
              <a:t>lactam antibiotics by synthesizing </a:t>
            </a:r>
            <a:r>
              <a:rPr lang="en-IN" sz="1600" u="sng" dirty="0">
                <a:latin typeface="Times New Roman" panose="02020603050405020304" pitchFamily="18" charset="0"/>
                <a:cs typeface="Times New Roman" panose="02020603050405020304" pitchFamily="18" charset="0"/>
              </a:rPr>
              <a:t>a </a:t>
            </a:r>
            <a:r>
              <a:rPr lang="el-GR" sz="1600" u="sng" dirty="0">
                <a:latin typeface="Times New Roman" panose="02020603050405020304" pitchFamily="18" charset="0"/>
                <a:cs typeface="Times New Roman" panose="02020603050405020304" pitchFamily="18" charset="0"/>
              </a:rPr>
              <a:t>β-</a:t>
            </a:r>
            <a:r>
              <a:rPr lang="en-IN" sz="1600" u="sng" dirty="0">
                <a:latin typeface="Times New Roman" panose="02020603050405020304" pitchFamily="18" charset="0"/>
                <a:cs typeface="Times New Roman" panose="02020603050405020304" pitchFamily="18" charset="0"/>
              </a:rPr>
              <a:t>lactamase</a:t>
            </a:r>
            <a:r>
              <a:rPr lang="en-IN" sz="1600" dirty="0">
                <a:latin typeface="Times New Roman" panose="02020603050405020304" pitchFamily="18" charset="0"/>
                <a:cs typeface="Times New Roman" panose="02020603050405020304" pitchFamily="18" charset="0"/>
              </a:rPr>
              <a:t>, an enzyme that attacks the </a:t>
            </a:r>
            <a:r>
              <a:rPr lang="el-GR" sz="1600" dirty="0">
                <a:latin typeface="Times New Roman" panose="02020603050405020304" pitchFamily="18" charset="0"/>
                <a:cs typeface="Times New Roman" panose="02020603050405020304" pitchFamily="18" charset="0"/>
              </a:rPr>
              <a:t>β-</a:t>
            </a:r>
            <a:r>
              <a:rPr lang="en-IN" sz="1600" dirty="0">
                <a:latin typeface="Times New Roman" panose="02020603050405020304" pitchFamily="18" charset="0"/>
                <a:cs typeface="Times New Roman" panose="02020603050405020304" pitchFamily="18" charset="0"/>
              </a:rPr>
              <a:t>lactam ring. To overcome this resistance, </a:t>
            </a:r>
            <a:r>
              <a:rPr lang="el-GR" sz="1600" dirty="0">
                <a:latin typeface="Times New Roman" panose="02020603050405020304" pitchFamily="18" charset="0"/>
                <a:cs typeface="Times New Roman" panose="02020603050405020304" pitchFamily="18" charset="0"/>
              </a:rPr>
              <a:t>β-</a:t>
            </a:r>
            <a:r>
              <a:rPr lang="en-IN" sz="1600" dirty="0">
                <a:latin typeface="Times New Roman" panose="02020603050405020304" pitchFamily="18" charset="0"/>
                <a:cs typeface="Times New Roman" panose="02020603050405020304" pitchFamily="18" charset="0"/>
              </a:rPr>
              <a:t>lactam antibiotics are often given with </a:t>
            </a:r>
            <a:r>
              <a:rPr lang="el-GR" sz="1600" dirty="0">
                <a:latin typeface="Times New Roman" panose="02020603050405020304" pitchFamily="18" charset="0"/>
                <a:cs typeface="Times New Roman" panose="02020603050405020304" pitchFamily="18" charset="0"/>
              </a:rPr>
              <a:t>β-</a:t>
            </a:r>
            <a:r>
              <a:rPr lang="en-IN" sz="1600" dirty="0">
                <a:latin typeface="Times New Roman" panose="02020603050405020304" pitchFamily="18" charset="0"/>
                <a:cs typeface="Times New Roman" panose="02020603050405020304" pitchFamily="18" charset="0"/>
              </a:rPr>
              <a:t>lactamase inhibitors such as clavulanic acid.</a:t>
            </a:r>
          </a:p>
          <a:p>
            <a:pPr marL="285750" indent="-285750" algn="just">
              <a:buFont typeface="Arial" panose="020B0604020202020204" pitchFamily="34" charset="0"/>
              <a:buChar char="•"/>
            </a:pPr>
            <a:endParaRPr lang="en-IN"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second class of antimicrobial drugs,  are the </a:t>
            </a:r>
            <a:r>
              <a:rPr lang="en-US" sz="1600" u="sng" dirty="0">
                <a:latin typeface="Times New Roman" panose="02020603050405020304" pitchFamily="18" charset="0"/>
                <a:cs typeface="Times New Roman" panose="02020603050405020304" pitchFamily="18" charset="0"/>
              </a:rPr>
              <a:t>glycopeptide antibiotics</a:t>
            </a:r>
            <a:r>
              <a:rPr lang="en-US" sz="1600" dirty="0">
                <a:latin typeface="Times New Roman" panose="02020603050405020304" pitchFamily="18" charset="0"/>
                <a:cs typeface="Times New Roman" panose="02020603050405020304" pitchFamily="18" charset="0"/>
              </a:rPr>
              <a:t>, inhibits the synthesis of cell walls in by inhibiting peptidoglycan synthesis, by binding to the </a:t>
            </a:r>
            <a:r>
              <a:rPr lang="en-US" sz="1600" u="sng" dirty="0">
                <a:latin typeface="Times New Roman" panose="02020603050405020304" pitchFamily="18" charset="0"/>
                <a:cs typeface="Times New Roman" panose="02020603050405020304" pitchFamily="18" charset="0"/>
              </a:rPr>
              <a:t>amino acids </a:t>
            </a:r>
            <a:r>
              <a:rPr lang="en-US" sz="1600" dirty="0">
                <a:latin typeface="Times New Roman" panose="02020603050405020304" pitchFamily="18" charset="0"/>
                <a:cs typeface="Times New Roman" panose="02020603050405020304" pitchFamily="18" charset="0"/>
              </a:rPr>
              <a:t>within the cell wall to prevent the addition of new units to the peptidoglycan.</a:t>
            </a:r>
            <a:endParaRPr lang="en-IN"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B158312-B6C1-8C80-C8FC-B05804441ABD}"/>
              </a:ext>
            </a:extLst>
          </p:cNvPr>
          <p:cNvSpPr txBox="1"/>
          <p:nvPr/>
        </p:nvSpPr>
        <p:spPr>
          <a:xfrm>
            <a:off x="541840" y="2323765"/>
            <a:ext cx="11720790" cy="2554545"/>
          </a:xfrm>
          <a:prstGeom prst="rect">
            <a:avLst/>
          </a:prstGeom>
          <a:noFill/>
        </p:spPr>
        <p:txBody>
          <a:bodyPr wrap="square">
            <a:spAutoFit/>
          </a:bodyPr>
          <a:lstStyle/>
          <a:p>
            <a:r>
              <a:rPr lang="en-US" b="0" i="0" dirty="0">
                <a:solidFill>
                  <a:srgbClr val="323232"/>
                </a:solidFill>
                <a:effectLst/>
                <a:latin typeface="Times New Roman" panose="02020603050405020304" pitchFamily="18" charset="0"/>
                <a:cs typeface="Times New Roman" panose="02020603050405020304" pitchFamily="18" charset="0"/>
              </a:rPr>
              <a:t> </a:t>
            </a:r>
            <a:r>
              <a:rPr lang="en-US" b="1" i="0" dirty="0">
                <a:solidFill>
                  <a:srgbClr val="323232"/>
                </a:solidFill>
                <a:effectLst/>
                <a:latin typeface="Times New Roman" panose="02020603050405020304" pitchFamily="18" charset="0"/>
                <a:cs typeface="Times New Roman" panose="02020603050405020304" pitchFamily="18" charset="0"/>
              </a:rPr>
              <a:t>beta lactamase and inhibition of  </a:t>
            </a:r>
            <a:r>
              <a:rPr lang="en-US" b="1" dirty="0">
                <a:solidFill>
                  <a:srgbClr val="323232"/>
                </a:solidFill>
                <a:latin typeface="Times New Roman" panose="02020603050405020304" pitchFamily="18" charset="0"/>
                <a:cs typeface="Times New Roman" panose="02020603050405020304" pitchFamily="18" charset="0"/>
              </a:rPr>
              <a:t>beta </a:t>
            </a:r>
            <a:r>
              <a:rPr lang="en-US" b="1" dirty="0" err="1">
                <a:solidFill>
                  <a:srgbClr val="323232"/>
                </a:solidFill>
                <a:latin typeface="Times New Roman" panose="02020603050405020304" pitchFamily="18" charset="0"/>
                <a:cs typeface="Times New Roman" panose="02020603050405020304" pitchFamily="18" charset="0"/>
              </a:rPr>
              <a:t>lactamse</a:t>
            </a:r>
            <a:r>
              <a:rPr lang="en-US" b="1" dirty="0">
                <a:solidFill>
                  <a:srgbClr val="323232"/>
                </a:solidFill>
                <a:latin typeface="Times New Roman" panose="02020603050405020304" pitchFamily="18" charset="0"/>
                <a:cs typeface="Times New Roman" panose="02020603050405020304" pitchFamily="18" charset="0"/>
              </a:rPr>
              <a:t> synthesis.</a:t>
            </a:r>
          </a:p>
          <a:p>
            <a:r>
              <a:rPr lang="en-US" b="0" i="0" dirty="0">
                <a:solidFill>
                  <a:srgbClr val="323232"/>
                </a:solidFill>
                <a:effectLst/>
                <a:latin typeface="Times New Roman" panose="02020603050405020304" pitchFamily="18" charset="0"/>
                <a:cs typeface="Times New Roman" panose="02020603050405020304" pitchFamily="18" charset="0"/>
              </a:rPr>
              <a:t>Penicillin, prevents the final cross-linking step, or transpeptidation, in assembly of this macromolecule, </a:t>
            </a:r>
            <a:r>
              <a:rPr lang="en-US" dirty="0">
                <a:solidFill>
                  <a:srgbClr val="323232"/>
                </a:solidFill>
                <a:latin typeface="Times New Roman" panose="02020603050405020304" pitchFamily="18" charset="0"/>
                <a:cs typeface="Times New Roman" panose="02020603050405020304" pitchFamily="18" charset="0"/>
              </a:rPr>
              <a:t>and the </a:t>
            </a:r>
            <a:r>
              <a:rPr lang="en-US" b="0" i="0" dirty="0">
                <a:solidFill>
                  <a:srgbClr val="323232"/>
                </a:solidFill>
                <a:effectLst/>
                <a:latin typeface="Times New Roman" panose="02020603050405020304" pitchFamily="18" charset="0"/>
                <a:cs typeface="Times New Roman" panose="02020603050405020304" pitchFamily="18" charset="0"/>
              </a:rPr>
              <a:t>cell wall, killing the bacterium. No harm comes to the human host because penicillin does not inhibit any biochemical process that goes on within us (Human cells do not make or need peptidoglycan).</a:t>
            </a:r>
          </a:p>
          <a:p>
            <a:r>
              <a:rPr lang="en-US" b="0" i="0" dirty="0">
                <a:solidFill>
                  <a:srgbClr val="323232"/>
                </a:solidFill>
                <a:effectLst/>
                <a:latin typeface="Times New Roman" panose="02020603050405020304" pitchFamily="18" charset="0"/>
                <a:cs typeface="Times New Roman" panose="02020603050405020304" pitchFamily="18" charset="0"/>
              </a:rPr>
              <a:t>Another kind of antibiotic--tetracycline--also inhibits bacterial growth by stopping protein synthesis.</a:t>
            </a:r>
          </a:p>
          <a:p>
            <a:r>
              <a:rPr lang="en-US" b="0" i="0" dirty="0">
                <a:solidFill>
                  <a:srgbClr val="323232"/>
                </a:solidFill>
                <a:effectLst/>
                <a:latin typeface="Times New Roman" panose="02020603050405020304" pitchFamily="18" charset="0"/>
                <a:cs typeface="Times New Roman" panose="02020603050405020304" pitchFamily="18" charset="0"/>
              </a:rPr>
              <a:t>Tetracycline: binds to a single site on the 30 S ribosome the 30S -ribosomal subunit--and blocks a key RNA interaction, which shuts off the lengthening protein chain.</a:t>
            </a:r>
          </a:p>
          <a:p>
            <a:r>
              <a:rPr lang="en-US" b="0" i="0" dirty="0">
                <a:solidFill>
                  <a:srgbClr val="323232"/>
                </a:solidFill>
                <a:effectLst/>
                <a:latin typeface="Times New Roman" panose="02020603050405020304" pitchFamily="18" charset="0"/>
                <a:cs typeface="Times New Roman" panose="02020603050405020304" pitchFamily="18" charset="0"/>
              </a:rPr>
              <a:t>In human cells, however, tetracycline does not accumulate in sufficient concentrations to stop protein synthesis.</a:t>
            </a:r>
          </a:p>
          <a:p>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70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74173F-7568-9D6C-49EA-ED458F4EDA6F}"/>
              </a:ext>
            </a:extLst>
          </p:cNvPr>
          <p:cNvPicPr>
            <a:picLocks noChangeAspect="1"/>
          </p:cNvPicPr>
          <p:nvPr/>
        </p:nvPicPr>
        <p:blipFill>
          <a:blip r:embed="rId2"/>
          <a:stretch>
            <a:fillRect/>
          </a:stretch>
        </p:blipFill>
        <p:spPr>
          <a:xfrm>
            <a:off x="983597" y="378331"/>
            <a:ext cx="5277121" cy="3308520"/>
          </a:xfrm>
          <a:prstGeom prst="rect">
            <a:avLst/>
          </a:prstGeom>
        </p:spPr>
      </p:pic>
      <p:sp>
        <p:nvSpPr>
          <p:cNvPr id="4" name="TextBox 3">
            <a:extLst>
              <a:ext uri="{FF2B5EF4-FFF2-40B4-BE49-F238E27FC236}">
                <a16:creationId xmlns:a16="http://schemas.microsoft.com/office/drawing/2014/main" id="{3BE2EF93-7DF1-ED19-67CC-249361E99DC8}"/>
              </a:ext>
            </a:extLst>
          </p:cNvPr>
          <p:cNvSpPr txBox="1"/>
          <p:nvPr/>
        </p:nvSpPr>
        <p:spPr>
          <a:xfrm>
            <a:off x="56707" y="4990214"/>
            <a:ext cx="7247689" cy="923330"/>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Antibiotic resistance occurs when bacteria continues to grow in the presence of antibiotics. Overuse of antibiotics is the most common cause of antibiotic resistance.</a:t>
            </a:r>
          </a:p>
        </p:txBody>
      </p:sp>
      <p:sp>
        <p:nvSpPr>
          <p:cNvPr id="6" name="TextBox 5">
            <a:extLst>
              <a:ext uri="{FF2B5EF4-FFF2-40B4-BE49-F238E27FC236}">
                <a16:creationId xmlns:a16="http://schemas.microsoft.com/office/drawing/2014/main" id="{031F0ED9-D729-5767-7500-6B68710B9D6E}"/>
              </a:ext>
            </a:extLst>
          </p:cNvPr>
          <p:cNvSpPr txBox="1"/>
          <p:nvPr/>
        </p:nvSpPr>
        <p:spPr>
          <a:xfrm>
            <a:off x="6634715" y="293270"/>
            <a:ext cx="3402418" cy="2862322"/>
          </a:xfrm>
          <a:prstGeom prst="rect">
            <a:avLst/>
          </a:prstGeom>
          <a:noFill/>
        </p:spPr>
        <p:txBody>
          <a:bodyPr wrap="square">
            <a:spAutoFit/>
          </a:bodyPr>
          <a:lstStyle/>
          <a:p>
            <a:pPr algn="just"/>
            <a:r>
              <a:rPr lang="en-US" b="0" i="0" dirty="0">
                <a:solidFill>
                  <a:srgbClr val="202124"/>
                </a:solidFill>
                <a:effectLst/>
                <a:latin typeface="Times New Roman" panose="02020603050405020304" pitchFamily="18" charset="0"/>
                <a:cs typeface="Times New Roman" panose="02020603050405020304" pitchFamily="18" charset="0"/>
              </a:rPr>
              <a:t>Antibiotic resistance genes are </a:t>
            </a:r>
            <a:r>
              <a:rPr lang="en-US" b="1" i="0" dirty="0">
                <a:solidFill>
                  <a:srgbClr val="202124"/>
                </a:solidFill>
                <a:effectLst/>
                <a:latin typeface="Times New Roman" panose="02020603050405020304" pitchFamily="18" charset="0"/>
                <a:cs typeface="Times New Roman" panose="02020603050405020304" pitchFamily="18" charset="0"/>
              </a:rPr>
              <a:t>often located on plasmids or transposons</a:t>
            </a:r>
            <a:r>
              <a:rPr lang="en-US" b="0" i="0" dirty="0">
                <a:solidFill>
                  <a:srgbClr val="202124"/>
                </a:solidFill>
                <a:effectLst/>
                <a:latin typeface="Times New Roman" panose="02020603050405020304" pitchFamily="18" charset="0"/>
                <a:cs typeface="Times New Roman" panose="02020603050405020304" pitchFamily="18" charset="0"/>
              </a:rPr>
              <a:t> and can be transferred from cell to cell by conjugation, transformation, or transduction. This gene exchange allows the resistance to rapidly spread throughout a population of bacteria and among different species of bacteria.</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37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812676-239A-54B4-39B1-5827AB18D3D9}"/>
              </a:ext>
            </a:extLst>
          </p:cNvPr>
          <p:cNvSpPr txBox="1"/>
          <p:nvPr/>
        </p:nvSpPr>
        <p:spPr>
          <a:xfrm>
            <a:off x="4153786" y="0"/>
            <a:ext cx="2459665" cy="307777"/>
          </a:xfrm>
          <a:prstGeom prst="rect">
            <a:avLst/>
          </a:prstGeom>
          <a:solidFill>
            <a:srgbClr val="FFFF00"/>
          </a:solidFill>
        </p:spPr>
        <p:txBody>
          <a:bodyPr wrap="square">
            <a:spAutoFit/>
          </a:bodyPr>
          <a:lstStyle/>
          <a:p>
            <a:r>
              <a:rPr lang="en-IN" sz="1400" b="1" dirty="0">
                <a:latin typeface="Times New Roman" panose="02020603050405020304" pitchFamily="18" charset="0"/>
                <a:cs typeface="Times New Roman" panose="02020603050405020304" pitchFamily="18" charset="0"/>
              </a:rPr>
              <a:t>Eukaryotic Cell Walls</a:t>
            </a:r>
          </a:p>
        </p:txBody>
      </p:sp>
      <p:sp>
        <p:nvSpPr>
          <p:cNvPr id="5" name="TextBox 4">
            <a:extLst>
              <a:ext uri="{FF2B5EF4-FFF2-40B4-BE49-F238E27FC236}">
                <a16:creationId xmlns:a16="http://schemas.microsoft.com/office/drawing/2014/main" id="{2F237C84-FCCE-7DC6-0E3B-32598BA0DB37}"/>
              </a:ext>
            </a:extLst>
          </p:cNvPr>
          <p:cNvSpPr txBox="1"/>
          <p:nvPr/>
        </p:nvSpPr>
        <p:spPr>
          <a:xfrm>
            <a:off x="3186223" y="409299"/>
            <a:ext cx="4738578" cy="307777"/>
          </a:xfrm>
          <a:prstGeom prst="rect">
            <a:avLst/>
          </a:prstGeom>
          <a:noFill/>
        </p:spPr>
        <p:txBody>
          <a:bodyPr wrap="square">
            <a:spAutoFit/>
          </a:bodyPr>
          <a:lstStyle/>
          <a:p>
            <a:r>
              <a:rPr lang="en-IN" sz="1400" b="1" dirty="0">
                <a:latin typeface="Times New Roman" panose="02020603050405020304" pitchFamily="18" charset="0"/>
                <a:cs typeface="Times New Roman" panose="02020603050405020304" pitchFamily="18" charset="0"/>
              </a:rPr>
              <a:t>Plant Cell Walls (Fungi, algae, higher plants)</a:t>
            </a:r>
          </a:p>
        </p:txBody>
      </p:sp>
      <p:sp>
        <p:nvSpPr>
          <p:cNvPr id="7" name="TextBox 6">
            <a:extLst>
              <a:ext uri="{FF2B5EF4-FFF2-40B4-BE49-F238E27FC236}">
                <a16:creationId xmlns:a16="http://schemas.microsoft.com/office/drawing/2014/main" id="{97EAE7BB-16F4-1FD4-F8F7-515F763CAE16}"/>
              </a:ext>
            </a:extLst>
          </p:cNvPr>
          <p:cNvSpPr txBox="1"/>
          <p:nvPr/>
        </p:nvSpPr>
        <p:spPr>
          <a:xfrm>
            <a:off x="1282995" y="717076"/>
            <a:ext cx="9732335" cy="224676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Fungal cell walls is chitin which is made up polysaccharide. Chitin is a linear polymer of N-acetylglucosamine residues, can also be found in the shells of crabs and the exoskeletons of insects and other arthropods. </a:t>
            </a:r>
          </a:p>
          <a:p>
            <a:r>
              <a:rPr lang="en-US" sz="2000" dirty="0">
                <a:latin typeface="Times New Roman" panose="02020603050405020304" pitchFamily="18" charset="0"/>
                <a:cs typeface="Times New Roman" panose="02020603050405020304" pitchFamily="18" charset="0"/>
              </a:rPr>
              <a:t>The cell walls of most algae and higher plants are composed principally of cellulose, which is the most abundant polymer on earth.</a:t>
            </a:r>
          </a:p>
          <a:p>
            <a:r>
              <a:rPr lang="en-US" sz="2000" dirty="0">
                <a:latin typeface="Times New Roman" panose="02020603050405020304" pitchFamily="18" charset="0"/>
                <a:cs typeface="Times New Roman" panose="02020603050405020304" pitchFamily="18" charset="0"/>
              </a:rPr>
              <a:t> Cellulose is a linear polymer of glucose residues</a:t>
            </a:r>
          </a:p>
          <a:p>
            <a:r>
              <a:rPr lang="en-US" sz="2000" dirty="0">
                <a:latin typeface="Times New Roman" panose="02020603050405020304" pitchFamily="18" charset="0"/>
                <a:cs typeface="Times New Roman" panose="02020603050405020304" pitchFamily="18" charset="0"/>
              </a:rPr>
              <a:t>Cellulose microfibrils can extend for many micrometers in length.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62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7E3BBD-3911-FE8A-1F7B-55D559503E2B}"/>
              </a:ext>
            </a:extLst>
          </p:cNvPr>
          <p:cNvSpPr txBox="1"/>
          <p:nvPr/>
        </p:nvSpPr>
        <p:spPr>
          <a:xfrm>
            <a:off x="616688" y="359251"/>
            <a:ext cx="6294476" cy="2308324"/>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Within the plant cell wall, cellulose microfibrils are embedded in a matrix consisting of proteins and two other types of polysaccharides</a:t>
            </a:r>
            <a:r>
              <a:rPr lang="en-US" u="sng" dirty="0">
                <a:latin typeface="Times New Roman" panose="02020603050405020304" pitchFamily="18" charset="0"/>
                <a:cs typeface="Times New Roman" panose="02020603050405020304" pitchFamily="18" charset="0"/>
              </a:rPr>
              <a:t>: hemicelluloses and </a:t>
            </a:r>
            <a:r>
              <a:rPr lang="en-US" u="sng" dirty="0" err="1">
                <a:latin typeface="Times New Roman" panose="02020603050405020304" pitchFamily="18" charset="0"/>
                <a:cs typeface="Times New Roman" panose="02020603050405020304" pitchFamily="18" charset="0"/>
              </a:rPr>
              <a:t>pectins</a:t>
            </a:r>
            <a:r>
              <a:rPr lang="en-US" u="sng"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Hemicelluloses</a:t>
            </a:r>
            <a:r>
              <a:rPr lang="en-US" dirty="0">
                <a:latin typeface="Times New Roman" panose="02020603050405020304" pitchFamily="18" charset="0"/>
                <a:cs typeface="Times New Roman" panose="02020603050405020304" pitchFamily="18" charset="0"/>
              </a:rPr>
              <a:t> are highly branched polysaccharides that are hydrogen-bonded to the surface of cellulose microfibrils. This stabilizes the cellulose microfibrils into a tough fiber, which is responsible for the mechanical strength of plant cell walls. The cellulose microfibrils are cross-linked by </a:t>
            </a:r>
            <a:r>
              <a:rPr lang="en-US" dirty="0" err="1">
                <a:latin typeface="Times New Roman" panose="02020603050405020304" pitchFamily="18" charset="0"/>
                <a:cs typeface="Times New Roman" panose="02020603050405020304" pitchFamily="18" charset="0"/>
              </a:rPr>
              <a:t>pectins</a:t>
            </a:r>
            <a:r>
              <a:rPr lang="en-US" dirty="0">
                <a:latin typeface="Times New Roman" panose="02020603050405020304" pitchFamily="18" charset="0"/>
                <a:cs typeface="Times New Roman" panose="02020603050405020304" pitchFamily="18" charset="0"/>
              </a:rPr>
              <a:t>, which are</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DD77A7D-01FE-C7A7-4EFA-8945FDE36A1B}"/>
              </a:ext>
            </a:extLst>
          </p:cNvPr>
          <p:cNvPicPr>
            <a:picLocks noChangeAspect="1"/>
          </p:cNvPicPr>
          <p:nvPr/>
        </p:nvPicPr>
        <p:blipFill rotWithShape="1">
          <a:blip r:embed="rId2"/>
          <a:srcRect l="7766" t="9167"/>
          <a:stretch/>
        </p:blipFill>
        <p:spPr>
          <a:xfrm>
            <a:off x="7333098" y="262270"/>
            <a:ext cx="4324585" cy="2405305"/>
          </a:xfrm>
          <a:prstGeom prst="rect">
            <a:avLst/>
          </a:prstGeom>
        </p:spPr>
      </p:pic>
      <p:pic>
        <p:nvPicPr>
          <p:cNvPr id="7" name="Picture 6">
            <a:extLst>
              <a:ext uri="{FF2B5EF4-FFF2-40B4-BE49-F238E27FC236}">
                <a16:creationId xmlns:a16="http://schemas.microsoft.com/office/drawing/2014/main" id="{54569076-7418-A09A-3F3B-571A9828650A}"/>
              </a:ext>
            </a:extLst>
          </p:cNvPr>
          <p:cNvPicPr>
            <a:picLocks noChangeAspect="1"/>
          </p:cNvPicPr>
          <p:nvPr/>
        </p:nvPicPr>
        <p:blipFill rotWithShape="1">
          <a:blip r:embed="rId3"/>
          <a:srcRect t="4321" b="8727"/>
          <a:stretch/>
        </p:blipFill>
        <p:spPr>
          <a:xfrm>
            <a:off x="7832651" y="3025616"/>
            <a:ext cx="3749749" cy="2329620"/>
          </a:xfrm>
          <a:prstGeom prst="rect">
            <a:avLst/>
          </a:prstGeom>
        </p:spPr>
      </p:pic>
      <p:sp>
        <p:nvSpPr>
          <p:cNvPr id="9" name="TextBox 8">
            <a:extLst>
              <a:ext uri="{FF2B5EF4-FFF2-40B4-BE49-F238E27FC236}">
                <a16:creationId xmlns:a16="http://schemas.microsoft.com/office/drawing/2014/main" id="{162D0CF4-1142-0847-9149-FE7C8C19D03B}"/>
              </a:ext>
            </a:extLst>
          </p:cNvPr>
          <p:cNvSpPr txBox="1"/>
          <p:nvPr/>
        </p:nvSpPr>
        <p:spPr>
          <a:xfrm>
            <a:off x="715926" y="2919214"/>
            <a:ext cx="6096000"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Plant cell wall Cellulose is organized into microfibrils that are oriented in layers. Hemicelluloses (green) are tightly associated with the surface of cellulose microfibrils, which are cross-linked by </a:t>
            </a:r>
            <a:r>
              <a:rPr lang="en-US" dirty="0" err="1">
                <a:latin typeface="Times New Roman" panose="02020603050405020304" pitchFamily="18" charset="0"/>
                <a:cs typeface="Times New Roman" panose="02020603050405020304" pitchFamily="18" charset="0"/>
              </a:rPr>
              <a:t>pectins</a:t>
            </a:r>
            <a:r>
              <a:rPr lang="en-US" dirty="0">
                <a:latin typeface="Times New Roman" panose="02020603050405020304" pitchFamily="18" charset="0"/>
                <a:cs typeface="Times New Roman" panose="02020603050405020304" pitchFamily="18" charset="0"/>
              </a:rPr>
              <a:t> (red).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97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51410B-EE4E-06BA-3BDC-DBBD85350F4E}"/>
              </a:ext>
            </a:extLst>
          </p:cNvPr>
          <p:cNvSpPr txBox="1"/>
          <p:nvPr/>
        </p:nvSpPr>
        <p:spPr>
          <a:xfrm>
            <a:off x="623776" y="559565"/>
            <a:ext cx="10448261" cy="2862322"/>
          </a:xfrm>
          <a:prstGeom prst="rect">
            <a:avLst/>
          </a:prstGeom>
          <a:no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Primary cell walls: cellulose, hemicelluloses, and </a:t>
            </a:r>
            <a:r>
              <a:rPr lang="en-US" sz="2000" dirty="0" err="1">
                <a:latin typeface="Times New Roman" panose="02020603050405020304" pitchFamily="18" charset="0"/>
                <a:cs typeface="Times New Roman" panose="02020603050405020304" pitchFamily="18" charset="0"/>
              </a:rPr>
              <a:t>pectins</a:t>
            </a:r>
            <a:r>
              <a:rPr lang="en-US" sz="2000" dirty="0">
                <a:latin typeface="Times New Roman" panose="02020603050405020304" pitchFamily="18" charset="0"/>
                <a:cs typeface="Times New Roman" panose="02020603050405020304" pitchFamily="18" charset="0"/>
              </a:rPr>
              <a:t>, cellulose </a:t>
            </a:r>
            <a:r>
              <a:rPr lang="en-US" sz="2000" dirty="0" err="1">
                <a:latin typeface="Times New Roman" panose="02020603050405020304" pitchFamily="18" charset="0"/>
                <a:cs typeface="Times New Roman" panose="02020603050405020304" pitchFamily="18" charset="0"/>
              </a:rPr>
              <a:t>fibres</a:t>
            </a:r>
            <a:r>
              <a:rPr lang="en-US" sz="2000" dirty="0">
                <a:latin typeface="Times New Roman" panose="02020603050405020304" pitchFamily="18" charset="0"/>
                <a:cs typeface="Times New Roman" panose="02020603050405020304" pitchFamily="18" charset="0"/>
              </a:rPr>
              <a:t> are randomly arranged</a:t>
            </a:r>
          </a:p>
          <a:p>
            <a:pPr algn="just"/>
            <a:r>
              <a:rPr lang="en-US" sz="2000" dirty="0">
                <a:latin typeface="Times New Roman" panose="02020603050405020304" pitchFamily="18" charset="0"/>
                <a:cs typeface="Times New Roman" panose="02020603050405020304" pitchFamily="18" charset="0"/>
              </a:rPr>
              <a:t>Secondary cell walls: Contains 50 to 80% cellulose, highly ordered strengthened by lignin,  complex polymer of phenolic residues (complex polymer), responsible for strength and density of wood.</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orientation of cellulose microfibrils also differs in primary and secondary cell walls. The cellulose fibers of primary walls appear to be randomly arranged, whereas those of secondary walls are highly ordered (see Figure 14.6). Secondary walls are frequently laid down in layers in which the cellulose fibers differ in orientation, forming a laminated structure that greatly increases cell wall strength</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40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5D0CC-BF55-ADDA-CFEC-BFCE7D5592F0}"/>
              </a:ext>
            </a:extLst>
          </p:cNvPr>
          <p:cNvPicPr>
            <a:picLocks noChangeAspect="1"/>
          </p:cNvPicPr>
          <p:nvPr/>
        </p:nvPicPr>
        <p:blipFill>
          <a:blip r:embed="rId2"/>
          <a:stretch>
            <a:fillRect/>
          </a:stretch>
        </p:blipFill>
        <p:spPr>
          <a:xfrm>
            <a:off x="5933580" y="201514"/>
            <a:ext cx="7040176" cy="3456086"/>
          </a:xfrm>
          <a:prstGeom prst="rect">
            <a:avLst/>
          </a:prstGeom>
        </p:spPr>
      </p:pic>
      <p:sp>
        <p:nvSpPr>
          <p:cNvPr id="5" name="TextBox 4">
            <a:extLst>
              <a:ext uri="{FF2B5EF4-FFF2-40B4-BE49-F238E27FC236}">
                <a16:creationId xmlns:a16="http://schemas.microsoft.com/office/drawing/2014/main" id="{7FFFDFD5-37F6-E52B-C8BB-25B035A132C9}"/>
              </a:ext>
            </a:extLst>
          </p:cNvPr>
          <p:cNvSpPr txBox="1"/>
          <p:nvPr/>
        </p:nvSpPr>
        <p:spPr>
          <a:xfrm>
            <a:off x="354418" y="303833"/>
            <a:ext cx="6096000" cy="3693319"/>
          </a:xfrm>
          <a:prstGeom prst="rect">
            <a:avLst/>
          </a:prstGeom>
          <a:noFill/>
        </p:spPr>
        <p:txBody>
          <a:bodyPr wrap="square">
            <a:spAutoFit/>
          </a:bodyPr>
          <a:lstStyle/>
          <a:p>
            <a:pPr algn="just"/>
            <a:r>
              <a:rPr lang="en-US" b="0" i="0" dirty="0">
                <a:solidFill>
                  <a:srgbClr val="000000"/>
                </a:solidFill>
                <a:effectLst/>
                <a:latin typeface="arial" panose="020B0604020202020204" pitchFamily="34" charset="0"/>
              </a:rPr>
              <a:t>Primary cell walls: a complex carbohydrate made up of several thousand glucose molecules linked end to end. In addition, the cell wall contains two groups of branched polysaccharides, the </a:t>
            </a:r>
            <a:r>
              <a:rPr lang="en-US" b="1" i="0" dirty="0" err="1">
                <a:solidFill>
                  <a:srgbClr val="000000"/>
                </a:solidFill>
                <a:effectLst/>
                <a:latin typeface="arial" panose="020B0604020202020204" pitchFamily="34" charset="0"/>
              </a:rPr>
              <a:t>pectins</a:t>
            </a:r>
            <a:r>
              <a:rPr lang="en-US" b="0" i="0" dirty="0">
                <a:solidFill>
                  <a:srgbClr val="000000"/>
                </a:solidFill>
                <a:effectLst/>
                <a:latin typeface="arial" panose="020B0604020202020204" pitchFamily="34" charset="0"/>
              </a:rPr>
              <a:t> and </a:t>
            </a:r>
            <a:r>
              <a:rPr lang="en-US" b="1" i="0" dirty="0">
                <a:solidFill>
                  <a:srgbClr val="000000"/>
                </a:solidFill>
                <a:effectLst/>
                <a:latin typeface="arial" panose="020B0604020202020204" pitchFamily="34" charset="0"/>
              </a:rPr>
              <a:t>cross-linking glycans</a:t>
            </a:r>
            <a:r>
              <a:rPr lang="en-US" b="0" i="0" dirty="0">
                <a:solidFill>
                  <a:srgbClr val="000000"/>
                </a:solidFill>
                <a:effectLst/>
                <a:latin typeface="arial" panose="020B0604020202020204" pitchFamily="34" charset="0"/>
              </a:rPr>
              <a:t>. Organized into a network with the cellulose microfibrils, the </a:t>
            </a:r>
            <a:r>
              <a:rPr lang="en-US" b="0" i="0" u="sng" dirty="0">
                <a:solidFill>
                  <a:srgbClr val="000000"/>
                </a:solidFill>
                <a:effectLst/>
                <a:latin typeface="arial" panose="020B0604020202020204" pitchFamily="34" charset="0"/>
              </a:rPr>
              <a:t>cross-linking glycans increase the tensile strength </a:t>
            </a:r>
            <a:r>
              <a:rPr lang="en-US" b="0" i="0" dirty="0">
                <a:solidFill>
                  <a:srgbClr val="000000"/>
                </a:solidFill>
                <a:effectLst/>
                <a:latin typeface="arial" panose="020B0604020202020204" pitchFamily="34" charset="0"/>
              </a:rPr>
              <a:t>of the cellulose, whereas the </a:t>
            </a:r>
            <a:r>
              <a:rPr lang="en-US" b="0" i="0" u="sng" dirty="0">
                <a:solidFill>
                  <a:srgbClr val="000000"/>
                </a:solidFill>
                <a:effectLst/>
                <a:latin typeface="arial" panose="020B0604020202020204" pitchFamily="34" charset="0"/>
              </a:rPr>
              <a:t>coextensive network of </a:t>
            </a:r>
            <a:r>
              <a:rPr lang="en-US" b="0" i="0" u="sng" dirty="0" err="1">
                <a:solidFill>
                  <a:srgbClr val="000000"/>
                </a:solidFill>
                <a:effectLst/>
                <a:latin typeface="arial" panose="020B0604020202020204" pitchFamily="34" charset="0"/>
              </a:rPr>
              <a:t>pectins</a:t>
            </a:r>
            <a:r>
              <a:rPr lang="en-US" b="0" i="0" u="sng"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provides the cell wall with the ability to </a:t>
            </a:r>
            <a:r>
              <a:rPr lang="en-US" b="0" i="0" u="sng" dirty="0">
                <a:solidFill>
                  <a:srgbClr val="000000"/>
                </a:solidFill>
                <a:effectLst/>
                <a:latin typeface="arial" panose="020B0604020202020204" pitchFamily="34" charset="0"/>
              </a:rPr>
              <a:t>resist compression</a:t>
            </a:r>
            <a:r>
              <a:rPr lang="en-US" b="0" i="0" dirty="0">
                <a:solidFill>
                  <a:srgbClr val="000000"/>
                </a:solidFill>
                <a:effectLst/>
                <a:latin typeface="arial" panose="020B0604020202020204" pitchFamily="34" charset="0"/>
              </a:rPr>
              <a:t>. </a:t>
            </a:r>
            <a:r>
              <a:rPr lang="en-US" dirty="0">
                <a:solidFill>
                  <a:srgbClr val="000000"/>
                </a:solidFill>
                <a:latin typeface="arial" panose="020B0604020202020204" pitchFamily="34" charset="0"/>
              </a:rPr>
              <a:t>A</a:t>
            </a:r>
            <a:r>
              <a:rPr lang="en-US" b="0" i="0" dirty="0">
                <a:solidFill>
                  <a:srgbClr val="000000"/>
                </a:solidFill>
                <a:effectLst/>
                <a:latin typeface="arial" panose="020B0604020202020204" pitchFamily="34" charset="0"/>
              </a:rPr>
              <a:t> small amount of protein can be found in all plant primary cell walls</a:t>
            </a:r>
            <a:r>
              <a:rPr lang="en-US" dirty="0">
                <a:solidFill>
                  <a:srgbClr val="000000"/>
                </a:solidFill>
                <a:latin typeface="arial" panose="020B0604020202020204" pitchFamily="34" charset="0"/>
              </a:rPr>
              <a:t>, which</a:t>
            </a:r>
            <a:r>
              <a:rPr lang="en-US" b="0" i="0" dirty="0">
                <a:solidFill>
                  <a:srgbClr val="000000"/>
                </a:solidFill>
                <a:effectLst/>
                <a:latin typeface="arial" panose="020B0604020202020204" pitchFamily="34" charset="0"/>
              </a:rPr>
              <a:t> increases mechanical strength and part of it consists of enzymes, which initiate reactions that form, remodel, or breakdown the structural networks of the wall. </a:t>
            </a:r>
            <a:endParaRPr lang="en-IN" dirty="0"/>
          </a:p>
        </p:txBody>
      </p:sp>
    </p:spTree>
    <p:extLst>
      <p:ext uri="{BB962C8B-B14F-4D97-AF65-F5344CB8AC3E}">
        <p14:creationId xmlns:p14="http://schemas.microsoft.com/office/powerpoint/2010/main" val="4133783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3228</Words>
  <Application>Microsoft Office PowerPoint</Application>
  <PresentationFormat>Widescreen</PresentationFormat>
  <Paragraphs>172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vt:lpstr>
      <vt:lpstr>Calibri</vt:lpstr>
      <vt:lpstr>Calibri Light</vt:lpstr>
      <vt:lpstr>Noto Sans</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fahimadilnawaz@outlook.com</dc:creator>
  <cp:lastModifiedBy>fahimadilnawaz@outlook.com</cp:lastModifiedBy>
  <cp:revision>53</cp:revision>
  <dcterms:created xsi:type="dcterms:W3CDTF">2022-09-02T07:12:53Z</dcterms:created>
  <dcterms:modified xsi:type="dcterms:W3CDTF">2022-09-06T05:24:30Z</dcterms:modified>
</cp:coreProperties>
</file>