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0" r:id="rId3"/>
    <p:sldId id="261" r:id="rId4"/>
    <p:sldId id="271" r:id="rId5"/>
    <p:sldId id="273" r:id="rId6"/>
    <p:sldId id="263" r:id="rId7"/>
    <p:sldId id="276" r:id="rId8"/>
    <p:sldId id="272" r:id="rId9"/>
    <p:sldId id="277" r:id="rId10"/>
    <p:sldId id="274" r:id="rId11"/>
    <p:sldId id="278" r:id="rId12"/>
    <p:sldId id="275" r:id="rId13"/>
    <p:sldId id="262" r:id="rId14"/>
    <p:sldId id="279" r:id="rId15"/>
    <p:sldId id="280" r:id="rId16"/>
    <p:sldId id="281" r:id="rId17"/>
    <p:sldId id="282" r:id="rId18"/>
    <p:sldId id="283" r:id="rId19"/>
    <p:sldId id="284" r:id="rId20"/>
    <p:sldId id="285" r:id="rId21"/>
    <p:sldId id="286" r:id="rId22"/>
    <p:sldId id="312" r:id="rId23"/>
    <p:sldId id="288" r:id="rId24"/>
    <p:sldId id="287" r:id="rId25"/>
    <p:sldId id="296" r:id="rId26"/>
    <p:sldId id="294" r:id="rId27"/>
    <p:sldId id="292" r:id="rId28"/>
    <p:sldId id="298" r:id="rId29"/>
    <p:sldId id="305" r:id="rId30"/>
    <p:sldId id="308" r:id="rId31"/>
    <p:sldId id="306" r:id="rId32"/>
    <p:sldId id="307" r:id="rId33"/>
    <p:sldId id="290" r:id="rId34"/>
    <p:sldId id="310" r:id="rId35"/>
    <p:sldId id="311" r:id="rId36"/>
    <p:sldId id="300" r:id="rId37"/>
    <p:sldId id="301" r:id="rId38"/>
    <p:sldId id="302" r:id="rId39"/>
    <p:sldId id="313" r:id="rId40"/>
    <p:sldId id="314" r:id="rId41"/>
    <p:sldId id="31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53E83-3DF5-4DC0-8B88-433D76F3A0E5}" type="datetimeFigureOut">
              <a:rPr lang="en-IN" smtClean="0"/>
              <a:t>16-09-2022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DC87A-52F6-4AF8-80D0-45F9CC2DE5BB}" type="slidenum">
              <a:rPr lang="en-IN" smtClean="0"/>
              <a:t>‹#›</a:t>
            </a:fld>
            <a:endParaRPr lang="en-IN"/>
          </a:p>
        </p:txBody>
      </p:sp>
    </p:spTree>
    <p:extLst>
      <p:ext uri="{BB962C8B-B14F-4D97-AF65-F5344CB8AC3E}">
        <p14:creationId xmlns:p14="http://schemas.microsoft.com/office/powerpoint/2010/main" val="20510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AEDC87A-52F6-4AF8-80D0-45F9CC2DE5BB}" type="slidenum">
              <a:rPr lang="en-IN" smtClean="0"/>
              <a:t>4</a:t>
            </a:fld>
            <a:endParaRPr lang="en-IN"/>
          </a:p>
        </p:txBody>
      </p:sp>
    </p:spTree>
    <p:extLst>
      <p:ext uri="{BB962C8B-B14F-4D97-AF65-F5344CB8AC3E}">
        <p14:creationId xmlns:p14="http://schemas.microsoft.com/office/powerpoint/2010/main" val="167931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ADD96-11CB-5627-1ACF-AFE473CE42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B4316B4-35EB-FEF8-E5B2-75F88105E2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9404102-53A0-6DA7-5AAA-9931D934DE54}"/>
              </a:ext>
            </a:extLst>
          </p:cNvPr>
          <p:cNvSpPr>
            <a:spLocks noGrp="1"/>
          </p:cNvSpPr>
          <p:nvPr>
            <p:ph type="dt" sz="half" idx="10"/>
          </p:nvPr>
        </p:nvSpPr>
        <p:spPr/>
        <p:txBody>
          <a:bodyPr/>
          <a:lstStyle/>
          <a:p>
            <a:fld id="{93BF90E8-071B-48DF-8828-3727C93F348F}" type="datetimeFigureOut">
              <a:rPr lang="en-IN" smtClean="0"/>
              <a:t>16-09-2022</a:t>
            </a:fld>
            <a:endParaRPr lang="en-IN"/>
          </a:p>
        </p:txBody>
      </p:sp>
      <p:sp>
        <p:nvSpPr>
          <p:cNvPr id="5" name="Footer Placeholder 4">
            <a:extLst>
              <a:ext uri="{FF2B5EF4-FFF2-40B4-BE49-F238E27FC236}">
                <a16:creationId xmlns:a16="http://schemas.microsoft.com/office/drawing/2014/main" id="{DA082D4A-C09C-67D5-3258-71091A143F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6A56456-2540-B5C3-49DD-D8EA69C930C1}"/>
              </a:ext>
            </a:extLst>
          </p:cNvPr>
          <p:cNvSpPr>
            <a:spLocks noGrp="1"/>
          </p:cNvSpPr>
          <p:nvPr>
            <p:ph type="sldNum" sz="quarter" idx="12"/>
          </p:nvPr>
        </p:nvSpPr>
        <p:spPr/>
        <p:txBody>
          <a:bodyPr/>
          <a:lstStyle/>
          <a:p>
            <a:fld id="{D02B9E37-2907-4C14-945F-4CB00BAA3DD2}" type="slidenum">
              <a:rPr lang="en-IN" smtClean="0"/>
              <a:t>‹#›</a:t>
            </a:fld>
            <a:endParaRPr lang="en-IN"/>
          </a:p>
        </p:txBody>
      </p:sp>
    </p:spTree>
    <p:extLst>
      <p:ext uri="{BB962C8B-B14F-4D97-AF65-F5344CB8AC3E}">
        <p14:creationId xmlns:p14="http://schemas.microsoft.com/office/powerpoint/2010/main" val="11089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7EFA-7C9C-2C88-B135-4C060A2F88F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61314B2-1271-0F35-797D-6D143B69E7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C6946C0-26FB-3C66-2B3A-EDD97CE27AA7}"/>
              </a:ext>
            </a:extLst>
          </p:cNvPr>
          <p:cNvSpPr>
            <a:spLocks noGrp="1"/>
          </p:cNvSpPr>
          <p:nvPr>
            <p:ph type="dt" sz="half" idx="10"/>
          </p:nvPr>
        </p:nvSpPr>
        <p:spPr/>
        <p:txBody>
          <a:bodyPr/>
          <a:lstStyle/>
          <a:p>
            <a:fld id="{93BF90E8-071B-48DF-8828-3727C93F348F}" type="datetimeFigureOut">
              <a:rPr lang="en-IN" smtClean="0"/>
              <a:t>16-09-2022</a:t>
            </a:fld>
            <a:endParaRPr lang="en-IN"/>
          </a:p>
        </p:txBody>
      </p:sp>
      <p:sp>
        <p:nvSpPr>
          <p:cNvPr id="5" name="Footer Placeholder 4">
            <a:extLst>
              <a:ext uri="{FF2B5EF4-FFF2-40B4-BE49-F238E27FC236}">
                <a16:creationId xmlns:a16="http://schemas.microsoft.com/office/drawing/2014/main" id="{2A4CCFFB-CA25-B5D4-4C8A-DDEE56FE33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AB53543-BFC8-CE60-A22B-B198FE0F57EA}"/>
              </a:ext>
            </a:extLst>
          </p:cNvPr>
          <p:cNvSpPr>
            <a:spLocks noGrp="1"/>
          </p:cNvSpPr>
          <p:nvPr>
            <p:ph type="sldNum" sz="quarter" idx="12"/>
          </p:nvPr>
        </p:nvSpPr>
        <p:spPr/>
        <p:txBody>
          <a:bodyPr/>
          <a:lstStyle/>
          <a:p>
            <a:fld id="{D02B9E37-2907-4C14-945F-4CB00BAA3DD2}" type="slidenum">
              <a:rPr lang="en-IN" smtClean="0"/>
              <a:t>‹#›</a:t>
            </a:fld>
            <a:endParaRPr lang="en-IN"/>
          </a:p>
        </p:txBody>
      </p:sp>
    </p:spTree>
    <p:extLst>
      <p:ext uri="{BB962C8B-B14F-4D97-AF65-F5344CB8AC3E}">
        <p14:creationId xmlns:p14="http://schemas.microsoft.com/office/powerpoint/2010/main" val="29465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5848F9-C07E-6B73-C926-264CD16D51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A9128E3-8004-2A50-9039-F3BB986F8F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7A7714B-6CD8-E70E-9C84-4A28FB47A99C}"/>
              </a:ext>
            </a:extLst>
          </p:cNvPr>
          <p:cNvSpPr>
            <a:spLocks noGrp="1"/>
          </p:cNvSpPr>
          <p:nvPr>
            <p:ph type="dt" sz="half" idx="10"/>
          </p:nvPr>
        </p:nvSpPr>
        <p:spPr/>
        <p:txBody>
          <a:bodyPr/>
          <a:lstStyle/>
          <a:p>
            <a:fld id="{93BF90E8-071B-48DF-8828-3727C93F348F}" type="datetimeFigureOut">
              <a:rPr lang="en-IN" smtClean="0"/>
              <a:t>16-09-2022</a:t>
            </a:fld>
            <a:endParaRPr lang="en-IN"/>
          </a:p>
        </p:txBody>
      </p:sp>
      <p:sp>
        <p:nvSpPr>
          <p:cNvPr id="5" name="Footer Placeholder 4">
            <a:extLst>
              <a:ext uri="{FF2B5EF4-FFF2-40B4-BE49-F238E27FC236}">
                <a16:creationId xmlns:a16="http://schemas.microsoft.com/office/drawing/2014/main" id="{A5239968-83AD-94E6-856B-29F1F943D8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EDCFE26-1E38-13CA-0B9D-61CF3D10244B}"/>
              </a:ext>
            </a:extLst>
          </p:cNvPr>
          <p:cNvSpPr>
            <a:spLocks noGrp="1"/>
          </p:cNvSpPr>
          <p:nvPr>
            <p:ph type="sldNum" sz="quarter" idx="12"/>
          </p:nvPr>
        </p:nvSpPr>
        <p:spPr/>
        <p:txBody>
          <a:bodyPr/>
          <a:lstStyle/>
          <a:p>
            <a:fld id="{D02B9E37-2907-4C14-945F-4CB00BAA3DD2}" type="slidenum">
              <a:rPr lang="en-IN" smtClean="0"/>
              <a:t>‹#›</a:t>
            </a:fld>
            <a:endParaRPr lang="en-IN"/>
          </a:p>
        </p:txBody>
      </p:sp>
    </p:spTree>
    <p:extLst>
      <p:ext uri="{BB962C8B-B14F-4D97-AF65-F5344CB8AC3E}">
        <p14:creationId xmlns:p14="http://schemas.microsoft.com/office/powerpoint/2010/main" val="235154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E790-35A2-EAEB-CFA7-03F2518D4CA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E92AB8C-D490-EB6B-E41D-054E867B45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29DA337-947B-5D97-5AD2-315B3C624EE1}"/>
              </a:ext>
            </a:extLst>
          </p:cNvPr>
          <p:cNvSpPr>
            <a:spLocks noGrp="1"/>
          </p:cNvSpPr>
          <p:nvPr>
            <p:ph type="dt" sz="half" idx="10"/>
          </p:nvPr>
        </p:nvSpPr>
        <p:spPr/>
        <p:txBody>
          <a:bodyPr/>
          <a:lstStyle/>
          <a:p>
            <a:fld id="{93BF90E8-071B-48DF-8828-3727C93F348F}" type="datetimeFigureOut">
              <a:rPr lang="en-IN" smtClean="0"/>
              <a:t>16-09-2022</a:t>
            </a:fld>
            <a:endParaRPr lang="en-IN"/>
          </a:p>
        </p:txBody>
      </p:sp>
      <p:sp>
        <p:nvSpPr>
          <p:cNvPr id="5" name="Footer Placeholder 4">
            <a:extLst>
              <a:ext uri="{FF2B5EF4-FFF2-40B4-BE49-F238E27FC236}">
                <a16:creationId xmlns:a16="http://schemas.microsoft.com/office/drawing/2014/main" id="{ACC30480-20F1-B162-009F-AE6871EA981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712D0A-8ACF-7D33-E69D-3E00D4375654}"/>
              </a:ext>
            </a:extLst>
          </p:cNvPr>
          <p:cNvSpPr>
            <a:spLocks noGrp="1"/>
          </p:cNvSpPr>
          <p:nvPr>
            <p:ph type="sldNum" sz="quarter" idx="12"/>
          </p:nvPr>
        </p:nvSpPr>
        <p:spPr/>
        <p:txBody>
          <a:bodyPr/>
          <a:lstStyle/>
          <a:p>
            <a:fld id="{D02B9E37-2907-4C14-945F-4CB00BAA3DD2}" type="slidenum">
              <a:rPr lang="en-IN" smtClean="0"/>
              <a:t>‹#›</a:t>
            </a:fld>
            <a:endParaRPr lang="en-IN"/>
          </a:p>
        </p:txBody>
      </p:sp>
    </p:spTree>
    <p:extLst>
      <p:ext uri="{BB962C8B-B14F-4D97-AF65-F5344CB8AC3E}">
        <p14:creationId xmlns:p14="http://schemas.microsoft.com/office/powerpoint/2010/main" val="373064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9AF1-DD49-9263-A7DB-DADA2C8276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A557AF2-DB76-64F9-8B83-119CCA4438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ADC21D-A448-64C9-24A2-D6F6E4DA30D6}"/>
              </a:ext>
            </a:extLst>
          </p:cNvPr>
          <p:cNvSpPr>
            <a:spLocks noGrp="1"/>
          </p:cNvSpPr>
          <p:nvPr>
            <p:ph type="dt" sz="half" idx="10"/>
          </p:nvPr>
        </p:nvSpPr>
        <p:spPr/>
        <p:txBody>
          <a:bodyPr/>
          <a:lstStyle/>
          <a:p>
            <a:fld id="{93BF90E8-071B-48DF-8828-3727C93F348F}" type="datetimeFigureOut">
              <a:rPr lang="en-IN" smtClean="0"/>
              <a:t>16-09-2022</a:t>
            </a:fld>
            <a:endParaRPr lang="en-IN"/>
          </a:p>
        </p:txBody>
      </p:sp>
      <p:sp>
        <p:nvSpPr>
          <p:cNvPr id="5" name="Footer Placeholder 4">
            <a:extLst>
              <a:ext uri="{FF2B5EF4-FFF2-40B4-BE49-F238E27FC236}">
                <a16:creationId xmlns:a16="http://schemas.microsoft.com/office/drawing/2014/main" id="{7680B7A8-EAE9-1421-E075-C33800C2839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78CAB3A-691C-C4B9-B088-63F63EBA5F16}"/>
              </a:ext>
            </a:extLst>
          </p:cNvPr>
          <p:cNvSpPr>
            <a:spLocks noGrp="1"/>
          </p:cNvSpPr>
          <p:nvPr>
            <p:ph type="sldNum" sz="quarter" idx="12"/>
          </p:nvPr>
        </p:nvSpPr>
        <p:spPr/>
        <p:txBody>
          <a:bodyPr/>
          <a:lstStyle/>
          <a:p>
            <a:fld id="{D02B9E37-2907-4C14-945F-4CB00BAA3DD2}" type="slidenum">
              <a:rPr lang="en-IN" smtClean="0"/>
              <a:t>‹#›</a:t>
            </a:fld>
            <a:endParaRPr lang="en-IN"/>
          </a:p>
        </p:txBody>
      </p:sp>
    </p:spTree>
    <p:extLst>
      <p:ext uri="{BB962C8B-B14F-4D97-AF65-F5344CB8AC3E}">
        <p14:creationId xmlns:p14="http://schemas.microsoft.com/office/powerpoint/2010/main" val="385367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88DF-A54E-C6DB-D75C-2DE9128DA64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663D18D-F288-D6E1-C781-C3C9A28D86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EA3E154-CFB0-D7E3-EC0B-8257E28D3D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EC27851-2891-A6AB-C26A-8D9C83AD47B5}"/>
              </a:ext>
            </a:extLst>
          </p:cNvPr>
          <p:cNvSpPr>
            <a:spLocks noGrp="1"/>
          </p:cNvSpPr>
          <p:nvPr>
            <p:ph type="dt" sz="half" idx="10"/>
          </p:nvPr>
        </p:nvSpPr>
        <p:spPr/>
        <p:txBody>
          <a:bodyPr/>
          <a:lstStyle/>
          <a:p>
            <a:fld id="{93BF90E8-071B-48DF-8828-3727C93F348F}" type="datetimeFigureOut">
              <a:rPr lang="en-IN" smtClean="0"/>
              <a:t>16-09-2022</a:t>
            </a:fld>
            <a:endParaRPr lang="en-IN"/>
          </a:p>
        </p:txBody>
      </p:sp>
      <p:sp>
        <p:nvSpPr>
          <p:cNvPr id="6" name="Footer Placeholder 5">
            <a:extLst>
              <a:ext uri="{FF2B5EF4-FFF2-40B4-BE49-F238E27FC236}">
                <a16:creationId xmlns:a16="http://schemas.microsoft.com/office/drawing/2014/main" id="{A718B1D9-1AFD-C956-7AF0-80F61DEFE9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9374F8D-FD56-1D6B-0556-26BD231766EB}"/>
              </a:ext>
            </a:extLst>
          </p:cNvPr>
          <p:cNvSpPr>
            <a:spLocks noGrp="1"/>
          </p:cNvSpPr>
          <p:nvPr>
            <p:ph type="sldNum" sz="quarter" idx="12"/>
          </p:nvPr>
        </p:nvSpPr>
        <p:spPr/>
        <p:txBody>
          <a:bodyPr/>
          <a:lstStyle/>
          <a:p>
            <a:fld id="{D02B9E37-2907-4C14-945F-4CB00BAA3DD2}" type="slidenum">
              <a:rPr lang="en-IN" smtClean="0"/>
              <a:t>‹#›</a:t>
            </a:fld>
            <a:endParaRPr lang="en-IN"/>
          </a:p>
        </p:txBody>
      </p:sp>
    </p:spTree>
    <p:extLst>
      <p:ext uri="{BB962C8B-B14F-4D97-AF65-F5344CB8AC3E}">
        <p14:creationId xmlns:p14="http://schemas.microsoft.com/office/powerpoint/2010/main" val="33258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47D3-752D-D744-1963-1888A7CD0E7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3E05DB-C37C-9045-203D-593A47F369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E5248C-A1A0-888E-476F-56989F912E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2F752EE-9D00-2123-80EF-9DD3FF0B0E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BBE39B-E138-4E87-00F8-C119D0053C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79F850C-61A3-91AF-4704-CFB198354D0C}"/>
              </a:ext>
            </a:extLst>
          </p:cNvPr>
          <p:cNvSpPr>
            <a:spLocks noGrp="1"/>
          </p:cNvSpPr>
          <p:nvPr>
            <p:ph type="dt" sz="half" idx="10"/>
          </p:nvPr>
        </p:nvSpPr>
        <p:spPr/>
        <p:txBody>
          <a:bodyPr/>
          <a:lstStyle/>
          <a:p>
            <a:fld id="{93BF90E8-071B-48DF-8828-3727C93F348F}" type="datetimeFigureOut">
              <a:rPr lang="en-IN" smtClean="0"/>
              <a:t>16-09-2022</a:t>
            </a:fld>
            <a:endParaRPr lang="en-IN"/>
          </a:p>
        </p:txBody>
      </p:sp>
      <p:sp>
        <p:nvSpPr>
          <p:cNvPr id="8" name="Footer Placeholder 7">
            <a:extLst>
              <a:ext uri="{FF2B5EF4-FFF2-40B4-BE49-F238E27FC236}">
                <a16:creationId xmlns:a16="http://schemas.microsoft.com/office/drawing/2014/main" id="{861D41EE-C6A2-DF7C-681D-06889541DC1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0813BFF-948F-AA96-09A9-1037DF667DFC}"/>
              </a:ext>
            </a:extLst>
          </p:cNvPr>
          <p:cNvSpPr>
            <a:spLocks noGrp="1"/>
          </p:cNvSpPr>
          <p:nvPr>
            <p:ph type="sldNum" sz="quarter" idx="12"/>
          </p:nvPr>
        </p:nvSpPr>
        <p:spPr/>
        <p:txBody>
          <a:bodyPr/>
          <a:lstStyle/>
          <a:p>
            <a:fld id="{D02B9E37-2907-4C14-945F-4CB00BAA3DD2}" type="slidenum">
              <a:rPr lang="en-IN" smtClean="0"/>
              <a:t>‹#›</a:t>
            </a:fld>
            <a:endParaRPr lang="en-IN"/>
          </a:p>
        </p:txBody>
      </p:sp>
    </p:spTree>
    <p:extLst>
      <p:ext uri="{BB962C8B-B14F-4D97-AF65-F5344CB8AC3E}">
        <p14:creationId xmlns:p14="http://schemas.microsoft.com/office/powerpoint/2010/main" val="266238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5715-A6D6-7ADA-8943-0696051CB6E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E6DE853-02FC-80B0-8804-0049C69D0E4C}"/>
              </a:ext>
            </a:extLst>
          </p:cNvPr>
          <p:cNvSpPr>
            <a:spLocks noGrp="1"/>
          </p:cNvSpPr>
          <p:nvPr>
            <p:ph type="dt" sz="half" idx="10"/>
          </p:nvPr>
        </p:nvSpPr>
        <p:spPr/>
        <p:txBody>
          <a:bodyPr/>
          <a:lstStyle/>
          <a:p>
            <a:fld id="{93BF90E8-071B-48DF-8828-3727C93F348F}" type="datetimeFigureOut">
              <a:rPr lang="en-IN" smtClean="0"/>
              <a:t>16-09-2022</a:t>
            </a:fld>
            <a:endParaRPr lang="en-IN"/>
          </a:p>
        </p:txBody>
      </p:sp>
      <p:sp>
        <p:nvSpPr>
          <p:cNvPr id="4" name="Footer Placeholder 3">
            <a:extLst>
              <a:ext uri="{FF2B5EF4-FFF2-40B4-BE49-F238E27FC236}">
                <a16:creationId xmlns:a16="http://schemas.microsoft.com/office/drawing/2014/main" id="{2456BC55-FE52-5ECC-CD30-16CB969DF97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0A44C6B-78D0-83DF-05DF-045159BA7BDD}"/>
              </a:ext>
            </a:extLst>
          </p:cNvPr>
          <p:cNvSpPr>
            <a:spLocks noGrp="1"/>
          </p:cNvSpPr>
          <p:nvPr>
            <p:ph type="sldNum" sz="quarter" idx="12"/>
          </p:nvPr>
        </p:nvSpPr>
        <p:spPr/>
        <p:txBody>
          <a:bodyPr/>
          <a:lstStyle/>
          <a:p>
            <a:fld id="{D02B9E37-2907-4C14-945F-4CB00BAA3DD2}" type="slidenum">
              <a:rPr lang="en-IN" smtClean="0"/>
              <a:t>‹#›</a:t>
            </a:fld>
            <a:endParaRPr lang="en-IN"/>
          </a:p>
        </p:txBody>
      </p:sp>
    </p:spTree>
    <p:extLst>
      <p:ext uri="{BB962C8B-B14F-4D97-AF65-F5344CB8AC3E}">
        <p14:creationId xmlns:p14="http://schemas.microsoft.com/office/powerpoint/2010/main" val="375058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FF8CC3-1CF7-FB5D-B52B-C56E6648EFF2}"/>
              </a:ext>
            </a:extLst>
          </p:cNvPr>
          <p:cNvSpPr>
            <a:spLocks noGrp="1"/>
          </p:cNvSpPr>
          <p:nvPr>
            <p:ph type="dt" sz="half" idx="10"/>
          </p:nvPr>
        </p:nvSpPr>
        <p:spPr/>
        <p:txBody>
          <a:bodyPr/>
          <a:lstStyle/>
          <a:p>
            <a:fld id="{93BF90E8-071B-48DF-8828-3727C93F348F}" type="datetimeFigureOut">
              <a:rPr lang="en-IN" smtClean="0"/>
              <a:t>16-09-2022</a:t>
            </a:fld>
            <a:endParaRPr lang="en-IN"/>
          </a:p>
        </p:txBody>
      </p:sp>
      <p:sp>
        <p:nvSpPr>
          <p:cNvPr id="3" name="Footer Placeholder 2">
            <a:extLst>
              <a:ext uri="{FF2B5EF4-FFF2-40B4-BE49-F238E27FC236}">
                <a16:creationId xmlns:a16="http://schemas.microsoft.com/office/drawing/2014/main" id="{EF3C4143-C82A-633B-594F-B394FBA157D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D0F4D36-17AB-0763-D347-BBB93C95EB8A}"/>
              </a:ext>
            </a:extLst>
          </p:cNvPr>
          <p:cNvSpPr>
            <a:spLocks noGrp="1"/>
          </p:cNvSpPr>
          <p:nvPr>
            <p:ph type="sldNum" sz="quarter" idx="12"/>
          </p:nvPr>
        </p:nvSpPr>
        <p:spPr/>
        <p:txBody>
          <a:bodyPr/>
          <a:lstStyle/>
          <a:p>
            <a:fld id="{D02B9E37-2907-4C14-945F-4CB00BAA3DD2}" type="slidenum">
              <a:rPr lang="en-IN" smtClean="0"/>
              <a:t>‹#›</a:t>
            </a:fld>
            <a:endParaRPr lang="en-IN"/>
          </a:p>
        </p:txBody>
      </p:sp>
    </p:spTree>
    <p:extLst>
      <p:ext uri="{BB962C8B-B14F-4D97-AF65-F5344CB8AC3E}">
        <p14:creationId xmlns:p14="http://schemas.microsoft.com/office/powerpoint/2010/main" val="23733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F779-BE52-D995-7408-680CD3C51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8C0DCC3-B25F-5FA4-E636-6B074B3A9C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80CD855-1777-10F3-7E4E-4C60CEC5D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9E195-C0A3-095D-6A9A-727C303401C5}"/>
              </a:ext>
            </a:extLst>
          </p:cNvPr>
          <p:cNvSpPr>
            <a:spLocks noGrp="1"/>
          </p:cNvSpPr>
          <p:nvPr>
            <p:ph type="dt" sz="half" idx="10"/>
          </p:nvPr>
        </p:nvSpPr>
        <p:spPr/>
        <p:txBody>
          <a:bodyPr/>
          <a:lstStyle/>
          <a:p>
            <a:fld id="{93BF90E8-071B-48DF-8828-3727C93F348F}" type="datetimeFigureOut">
              <a:rPr lang="en-IN" smtClean="0"/>
              <a:t>16-09-2022</a:t>
            </a:fld>
            <a:endParaRPr lang="en-IN"/>
          </a:p>
        </p:txBody>
      </p:sp>
      <p:sp>
        <p:nvSpPr>
          <p:cNvPr id="6" name="Footer Placeholder 5">
            <a:extLst>
              <a:ext uri="{FF2B5EF4-FFF2-40B4-BE49-F238E27FC236}">
                <a16:creationId xmlns:a16="http://schemas.microsoft.com/office/drawing/2014/main" id="{1919286C-0AE0-C005-1535-6C4430EEAF3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EE6EDAD-8721-F9FF-91C9-17FAB2EFA91B}"/>
              </a:ext>
            </a:extLst>
          </p:cNvPr>
          <p:cNvSpPr>
            <a:spLocks noGrp="1"/>
          </p:cNvSpPr>
          <p:nvPr>
            <p:ph type="sldNum" sz="quarter" idx="12"/>
          </p:nvPr>
        </p:nvSpPr>
        <p:spPr/>
        <p:txBody>
          <a:bodyPr/>
          <a:lstStyle/>
          <a:p>
            <a:fld id="{D02B9E37-2907-4C14-945F-4CB00BAA3DD2}" type="slidenum">
              <a:rPr lang="en-IN" smtClean="0"/>
              <a:t>‹#›</a:t>
            </a:fld>
            <a:endParaRPr lang="en-IN"/>
          </a:p>
        </p:txBody>
      </p:sp>
    </p:spTree>
    <p:extLst>
      <p:ext uri="{BB962C8B-B14F-4D97-AF65-F5344CB8AC3E}">
        <p14:creationId xmlns:p14="http://schemas.microsoft.com/office/powerpoint/2010/main" val="33327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A4CC-813F-346A-661F-FACC9C31F9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D96CECA-12A1-0019-6F21-54A1FF5303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99EA145-B42C-CCA0-E317-734DB94CE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21A5B0-70FF-7177-3D4E-082584AC4AD3}"/>
              </a:ext>
            </a:extLst>
          </p:cNvPr>
          <p:cNvSpPr>
            <a:spLocks noGrp="1"/>
          </p:cNvSpPr>
          <p:nvPr>
            <p:ph type="dt" sz="half" idx="10"/>
          </p:nvPr>
        </p:nvSpPr>
        <p:spPr/>
        <p:txBody>
          <a:bodyPr/>
          <a:lstStyle/>
          <a:p>
            <a:fld id="{93BF90E8-071B-48DF-8828-3727C93F348F}" type="datetimeFigureOut">
              <a:rPr lang="en-IN" smtClean="0"/>
              <a:t>16-09-2022</a:t>
            </a:fld>
            <a:endParaRPr lang="en-IN"/>
          </a:p>
        </p:txBody>
      </p:sp>
      <p:sp>
        <p:nvSpPr>
          <p:cNvPr id="6" name="Footer Placeholder 5">
            <a:extLst>
              <a:ext uri="{FF2B5EF4-FFF2-40B4-BE49-F238E27FC236}">
                <a16:creationId xmlns:a16="http://schemas.microsoft.com/office/drawing/2014/main" id="{41005486-4360-4F19-9043-F1BFC9B494A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28A3D22-7F8E-8E07-2FF3-80795680ACA7}"/>
              </a:ext>
            </a:extLst>
          </p:cNvPr>
          <p:cNvSpPr>
            <a:spLocks noGrp="1"/>
          </p:cNvSpPr>
          <p:nvPr>
            <p:ph type="sldNum" sz="quarter" idx="12"/>
          </p:nvPr>
        </p:nvSpPr>
        <p:spPr/>
        <p:txBody>
          <a:bodyPr/>
          <a:lstStyle/>
          <a:p>
            <a:fld id="{D02B9E37-2907-4C14-945F-4CB00BAA3DD2}" type="slidenum">
              <a:rPr lang="en-IN" smtClean="0"/>
              <a:t>‹#›</a:t>
            </a:fld>
            <a:endParaRPr lang="en-IN"/>
          </a:p>
        </p:txBody>
      </p:sp>
    </p:spTree>
    <p:extLst>
      <p:ext uri="{BB962C8B-B14F-4D97-AF65-F5344CB8AC3E}">
        <p14:creationId xmlns:p14="http://schemas.microsoft.com/office/powerpoint/2010/main" val="118426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0DFB0D-0FF2-D628-8E5F-7B7434F29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5F00A78-7A0E-EFDB-4786-9737E0222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480FB5F-3C4B-724C-F1D7-FA71476F1A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F90E8-071B-48DF-8828-3727C93F348F}" type="datetimeFigureOut">
              <a:rPr lang="en-IN" smtClean="0"/>
              <a:t>16-09-2022</a:t>
            </a:fld>
            <a:endParaRPr lang="en-IN"/>
          </a:p>
        </p:txBody>
      </p:sp>
      <p:sp>
        <p:nvSpPr>
          <p:cNvPr id="5" name="Footer Placeholder 4">
            <a:extLst>
              <a:ext uri="{FF2B5EF4-FFF2-40B4-BE49-F238E27FC236}">
                <a16:creationId xmlns:a16="http://schemas.microsoft.com/office/drawing/2014/main" id="{89C57E52-B419-72C6-61DB-6B2F8ABA2A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3F540BB-9D20-9BEF-B080-76D539E2D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9E37-2907-4C14-945F-4CB00BAA3DD2}" type="slidenum">
              <a:rPr lang="en-IN" smtClean="0"/>
              <a:t>‹#›</a:t>
            </a:fld>
            <a:endParaRPr lang="en-IN"/>
          </a:p>
        </p:txBody>
      </p:sp>
    </p:spTree>
    <p:extLst>
      <p:ext uri="{BB962C8B-B14F-4D97-AF65-F5344CB8AC3E}">
        <p14:creationId xmlns:p14="http://schemas.microsoft.com/office/powerpoint/2010/main" val="3613744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byjus.com/biology/carbohydrate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byjus.com/biology/animal-cell/"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biologydictionary.net/amino-acids/" TargetMode="External"/><Relationship Id="rId2" Type="http://schemas.openxmlformats.org/officeDocument/2006/relationships/hyperlink" Target="https://biologydictionary.net/molecule/" TargetMode="External"/><Relationship Id="rId1" Type="http://schemas.openxmlformats.org/officeDocument/2006/relationships/slideLayout" Target="../slideLayouts/slideLayout7.xml"/><Relationship Id="rId4" Type="http://schemas.openxmlformats.org/officeDocument/2006/relationships/hyperlink" Target="https://biologydictionary.net/chromos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094623-FB9E-A854-2B0E-8BF4DF50CC28}"/>
              </a:ext>
            </a:extLst>
          </p:cNvPr>
          <p:cNvSpPr txBox="1"/>
          <p:nvPr/>
        </p:nvSpPr>
        <p:spPr>
          <a:xfrm>
            <a:off x="2460171" y="146127"/>
            <a:ext cx="7271658" cy="678327"/>
          </a:xfrm>
          <a:prstGeom prst="rect">
            <a:avLst/>
          </a:prstGeom>
          <a:solidFill>
            <a:srgbClr val="FFC000"/>
          </a:solidFill>
        </p:spPr>
        <p:txBody>
          <a:bodyPr wrap="square">
            <a:spAutoFit/>
          </a:bodyPr>
          <a:lstStyle/>
          <a:p>
            <a:pPr marL="228600" indent="-228600" algn="just">
              <a:lnSpc>
                <a:spcPct val="115000"/>
              </a:lnSpc>
              <a:spcAft>
                <a:spcPts val="1000"/>
              </a:spcAft>
            </a:pPr>
            <a:r>
              <a:rPr lang="en-US" sz="3600" b="1" dirty="0">
                <a:solidFill>
                  <a:srgbClr val="000000"/>
                </a:solidFill>
                <a:effectLst/>
                <a:latin typeface="Times New Roman" panose="02020603050405020304" pitchFamily="18" charset="0"/>
                <a:ea typeface="Times New Roman" panose="02020603050405020304" pitchFamily="18" charset="0"/>
              </a:rPr>
              <a:t>Types of cells</a:t>
            </a:r>
            <a:r>
              <a:rPr lang="en-US" sz="3600" b="1" dirty="0">
                <a:solidFill>
                  <a:srgbClr val="000000"/>
                </a:solidFill>
                <a:latin typeface="Times New Roman" panose="02020603050405020304" pitchFamily="18" charset="0"/>
                <a:ea typeface="Times New Roman" panose="02020603050405020304" pitchFamily="18" charset="0"/>
              </a:rPr>
              <a:t> and their organelles</a:t>
            </a:r>
            <a:endParaRPr lang="en-US" sz="3600" b="1" dirty="0">
              <a:solidFill>
                <a:srgbClr val="00000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368FFE3-5D59-D4CC-F60B-8AB281DF25D2}"/>
              </a:ext>
            </a:extLst>
          </p:cNvPr>
          <p:cNvSpPr txBox="1"/>
          <p:nvPr/>
        </p:nvSpPr>
        <p:spPr>
          <a:xfrm>
            <a:off x="642258" y="1111023"/>
            <a:ext cx="3080656" cy="584775"/>
          </a:xfrm>
          <a:prstGeom prst="rect">
            <a:avLst/>
          </a:prstGeom>
          <a:solidFill>
            <a:schemeClr val="accent5">
              <a:lumMod val="40000"/>
              <a:lumOff val="60000"/>
            </a:schemeClr>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Prokaryotic cells</a:t>
            </a:r>
            <a:endParaRPr lang="en-IN"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D9E5D0A-7559-D273-3573-DD3FD92E8C5D}"/>
              </a:ext>
            </a:extLst>
          </p:cNvPr>
          <p:cNvSpPr txBox="1"/>
          <p:nvPr/>
        </p:nvSpPr>
        <p:spPr>
          <a:xfrm>
            <a:off x="7870373" y="1095245"/>
            <a:ext cx="3080655" cy="584775"/>
          </a:xfrm>
          <a:prstGeom prst="rect">
            <a:avLst/>
          </a:prstGeom>
          <a:solidFill>
            <a:schemeClr val="accent2">
              <a:lumMod val="40000"/>
              <a:lumOff val="60000"/>
            </a:schemeClr>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Eukaryotic cells</a:t>
            </a:r>
            <a:endParaRPr lang="en-I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0A3F597-404E-FBAA-56FF-89BDE0F4695D}"/>
              </a:ext>
            </a:extLst>
          </p:cNvPr>
          <p:cNvSpPr txBox="1"/>
          <p:nvPr/>
        </p:nvSpPr>
        <p:spPr>
          <a:xfrm>
            <a:off x="827313" y="2427349"/>
            <a:ext cx="10896601" cy="1754326"/>
          </a:xfrm>
          <a:prstGeom prst="rect">
            <a:avLst/>
          </a:prstGeom>
          <a:solidFill>
            <a:schemeClr val="accent1">
              <a:lumMod val="20000"/>
              <a:lumOff val="80000"/>
            </a:schemeClr>
          </a:solidFill>
        </p:spPr>
        <p:txBody>
          <a:bodyPr wrap="square">
            <a:spAutoFit/>
          </a:bodyPr>
          <a:lstStyle/>
          <a:p>
            <a:r>
              <a:rPr lang="en-US" sz="3600" dirty="0">
                <a:latin typeface="Times New Roman" panose="02020603050405020304" pitchFamily="18" charset="0"/>
                <a:cs typeface="Times New Roman" panose="02020603050405020304" pitchFamily="18" charset="0"/>
              </a:rPr>
              <a:t>A cell is chemical system that is able to maintain its structure and reproduce.	Cells are the fundamental unit of life. All living things are cells or composed of cells.</a:t>
            </a:r>
            <a:endParaRPr lang="en-IN" sz="36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38A2D8-DC27-0732-6884-0371217C6293}"/>
              </a:ext>
            </a:extLst>
          </p:cNvPr>
          <p:cNvSpPr>
            <a:spLocks noChangeArrowheads="1"/>
          </p:cNvSpPr>
          <p:nvPr/>
        </p:nvSpPr>
        <p:spPr bwMode="auto">
          <a:xfrm>
            <a:off x="540834" y="1748130"/>
            <a:ext cx="37894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Prokaryotic: 1-10 </a:t>
            </a:r>
            <a:r>
              <a:rPr kumimoji="0" lang="en-US" altLang="en-US" sz="28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rPr>
              <a:t>m</a:t>
            </a:r>
            <a:r>
              <a:rPr kumimoji="0" lang="en-US" altLang="en-US" sz="2800" b="0" i="0" u="none" strike="noStrike" cap="none" normalizeH="0" baseline="0" dirty="0">
                <a:ln>
                  <a:noFill/>
                </a:ln>
                <a:solidFill>
                  <a:srgbClr val="000000"/>
                </a:solidFill>
                <a:effectLst/>
                <a:ea typeface="Times New Roman" panose="02020603050405020304" pitchFamily="18" charset="0"/>
              </a:rPr>
              <a:t>m</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FABFE9A3-7021-D858-926A-4F2CC88895F1}"/>
              </a:ext>
            </a:extLst>
          </p:cNvPr>
          <p:cNvSpPr txBox="1"/>
          <p:nvPr/>
        </p:nvSpPr>
        <p:spPr>
          <a:xfrm>
            <a:off x="7620000" y="1764429"/>
            <a:ext cx="4059838"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Eukaryotic: 10 - 100 </a:t>
            </a:r>
            <a:r>
              <a:rPr kumimoji="0" lang="en-US" altLang="en-US" sz="28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rPr>
              <a:t>m</a:t>
            </a:r>
            <a:r>
              <a:rPr kumimoji="0" lang="en-US" altLang="en-US" sz="2800" b="0" i="0" u="none" strike="noStrike" cap="none" normalizeH="0" baseline="0" dirty="0">
                <a:ln>
                  <a:noFill/>
                </a:ln>
                <a:solidFill>
                  <a:srgbClr val="000000"/>
                </a:solidFill>
                <a:effectLst/>
                <a:ea typeface="Times New Roman" panose="02020603050405020304" pitchFamily="18" charset="0"/>
              </a:rPr>
              <a:t>m</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0A45FB9D-C0C3-4F05-D046-1C50AB8E079C}"/>
              </a:ext>
            </a:extLst>
          </p:cNvPr>
          <p:cNvSpPr txBox="1"/>
          <p:nvPr/>
        </p:nvSpPr>
        <p:spPr>
          <a:xfrm>
            <a:off x="4330256" y="1733651"/>
            <a:ext cx="3443869"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(1 </a:t>
            </a:r>
            <a:r>
              <a:rPr kumimoji="0" lang="en-US" altLang="en-US" sz="3200" b="0" i="0" u="none" strike="noStrike" cap="none" normalizeH="0" baseline="0" dirty="0">
                <a:ln>
                  <a:noFill/>
                </a:ln>
                <a:solidFill>
                  <a:srgbClr val="000000"/>
                </a:solidFill>
                <a:effectLst/>
                <a:latin typeface="Symbol" panose="05050102010706020507" pitchFamily="18" charset="2"/>
                <a:ea typeface="Times New Roman" panose="02020603050405020304" pitchFamily="18" charset="0"/>
              </a:rPr>
              <a:t>m</a:t>
            </a:r>
            <a:r>
              <a:rPr kumimoji="0" lang="en-US" altLang="en-US" sz="3200" b="0" i="0" u="none" strike="noStrike" cap="none" normalizeH="0" baseline="0" dirty="0">
                <a:ln>
                  <a:noFill/>
                </a:ln>
                <a:solidFill>
                  <a:srgbClr val="000000"/>
                </a:solidFill>
                <a:effectLst/>
                <a:ea typeface="Times New Roman" panose="02020603050405020304" pitchFamily="18" charset="0"/>
              </a:rPr>
              <a:t>m = .001 mm)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360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129CF6-B404-D83A-5D4A-1595F15F9CD6}"/>
              </a:ext>
            </a:extLst>
          </p:cNvPr>
          <p:cNvSpPr txBox="1"/>
          <p:nvPr/>
        </p:nvSpPr>
        <p:spPr>
          <a:xfrm>
            <a:off x="136072" y="328136"/>
            <a:ext cx="11919856"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first is a cell membrane. This is a layer of phospholipid molecules that separate the inside of the cell from the outside. While not present in all prokaryotes, many secrete a cell wall used to protect and house the cell in an extra layer of proteins and structural molecules</a:t>
            </a:r>
            <a:endParaRPr lang="en-IN"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2EED4F8-1B89-7C0A-5A09-E735FFCE85A7}"/>
              </a:ext>
            </a:extLst>
          </p:cNvPr>
          <p:cNvSpPr txBox="1"/>
          <p:nvPr/>
        </p:nvSpPr>
        <p:spPr>
          <a:xfrm>
            <a:off x="272144" y="2217475"/>
            <a:ext cx="11919856" cy="1938992"/>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second part found in all prokaryotic cells is DNA. DNA is the basic blueprint for all life and is found within all cells. In prokaryotes, the DNA often takes the form of a large circular genome. This can be compared to the organized chromosomes which are typically found within eukaryotes. This large circle of DNA directs which proteins the cell creates, and regulates the actions of the cell.</a:t>
            </a:r>
            <a:endParaRPr lang="en-IN"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9BD5686-B175-76F0-9B6D-169F8D156A94}"/>
              </a:ext>
            </a:extLst>
          </p:cNvPr>
          <p:cNvSpPr txBox="1"/>
          <p:nvPr/>
        </p:nvSpPr>
        <p:spPr>
          <a:xfrm>
            <a:off x="437470" y="4476962"/>
            <a:ext cx="11589204" cy="1938992"/>
          </a:xfrm>
          <a:prstGeom prst="rect">
            <a:avLst/>
          </a:prstGeom>
          <a:noFill/>
        </p:spPr>
        <p:txBody>
          <a:bodyPr wrap="square">
            <a:spAutoFit/>
          </a:bodyPr>
          <a:lstStyle/>
          <a:p>
            <a:pPr algn="just"/>
            <a:r>
              <a:rPr lang="en-US" sz="2400" b="0" i="0" dirty="0">
                <a:solidFill>
                  <a:srgbClr val="222222"/>
                </a:solidFill>
                <a:effectLst/>
                <a:latin typeface="Times New Roman" panose="02020603050405020304" pitchFamily="18" charset="0"/>
                <a:cs typeface="Times New Roman" panose="02020603050405020304" pitchFamily="18" charset="0"/>
              </a:rPr>
              <a:t>DNA and RNA as their genetic material, ribosomes that make proteins, and cytosol that contains a cytoskeleton that organizes cellular materials.</a:t>
            </a:r>
          </a:p>
          <a:p>
            <a:pPr algn="just"/>
            <a:r>
              <a:rPr lang="en-US" sz="2400" b="0" i="0" dirty="0">
                <a:solidFill>
                  <a:srgbClr val="222222"/>
                </a:solidFill>
                <a:effectLst/>
                <a:latin typeface="Times New Roman" panose="02020603050405020304" pitchFamily="18" charset="0"/>
                <a:cs typeface="Times New Roman" panose="02020603050405020304" pitchFamily="18" charset="0"/>
              </a:rPr>
              <a:t> However, prokaryotic organisms are a very diverse group of organisms and come in many different shapes and sizes. These changes in structure typically represent changes in function, and these many different organisms occupy very different niches.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7273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47A99C-712C-92BE-D4C1-A00340AE6394}"/>
              </a:ext>
            </a:extLst>
          </p:cNvPr>
          <p:cNvSpPr txBox="1"/>
          <p:nvPr/>
        </p:nvSpPr>
        <p:spPr>
          <a:xfrm>
            <a:off x="228601" y="230586"/>
            <a:ext cx="11386456" cy="2554545"/>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Bacteria can form </a:t>
            </a:r>
            <a:r>
              <a:rPr lang="en-US" sz="3200" b="1" dirty="0">
                <a:latin typeface="Times New Roman" panose="02020603050405020304" pitchFamily="18" charset="0"/>
                <a:cs typeface="Times New Roman" panose="02020603050405020304" pitchFamily="18" charset="0"/>
              </a:rPr>
              <a:t>endospores, </a:t>
            </a:r>
            <a:r>
              <a:rPr lang="en-US" sz="3200" dirty="0">
                <a:latin typeface="Times New Roman" panose="02020603050405020304" pitchFamily="18" charset="0"/>
                <a:cs typeface="Times New Roman" panose="02020603050405020304" pitchFamily="18" charset="0"/>
              </a:rPr>
              <a:t>which are tough, dormant structures to overcome tough environmental condition such as starvation enough nutrients, extreme temperatures, UV rays, and chemicals. When environmental conditions become favorable again, the endospore can reactivate.</a:t>
            </a:r>
            <a:endParaRPr lang="en-I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B769428-DE17-2E2C-A858-9486585A7AB3}"/>
              </a:ext>
            </a:extLst>
          </p:cNvPr>
          <p:cNvSpPr txBox="1"/>
          <p:nvPr/>
        </p:nvSpPr>
        <p:spPr>
          <a:xfrm>
            <a:off x="108857" y="2952814"/>
            <a:ext cx="11898086" cy="3539430"/>
          </a:xfrm>
          <a:prstGeom prst="rect">
            <a:avLst/>
          </a:prstGeom>
          <a:noFill/>
        </p:spPr>
        <p:txBody>
          <a:bodyPr wrap="square">
            <a:spAutoFit/>
          </a:bodyPr>
          <a:lstStyle/>
          <a:p>
            <a:pPr algn="l"/>
            <a:r>
              <a:rPr lang="en-US" sz="3200" b="0" i="0" dirty="0">
                <a:solidFill>
                  <a:srgbClr val="029E00"/>
                </a:solidFill>
                <a:effectLst/>
                <a:latin typeface="Times New Roman" panose="02020603050405020304" pitchFamily="18" charset="0"/>
                <a:cs typeface="Times New Roman" panose="02020603050405020304" pitchFamily="18" charset="0"/>
              </a:rPr>
              <a:t>Archaeal Cells</a:t>
            </a:r>
          </a:p>
          <a:p>
            <a:pPr algn="just"/>
            <a:r>
              <a:rPr lang="en-US" sz="3200" b="0" i="0" dirty="0">
                <a:solidFill>
                  <a:srgbClr val="222222"/>
                </a:solidFill>
                <a:effectLst/>
                <a:latin typeface="Times New Roman" panose="02020603050405020304" pitchFamily="18" charset="0"/>
                <a:cs typeface="Times New Roman" panose="02020603050405020304" pitchFamily="18" charset="0"/>
              </a:rPr>
              <a:t>Archaea are similar in size and shape to bacteria, and they are also unicellular. Since bacteria and archaea are the two types of prokaryotes, this means that all prokaryotes are unicellular. </a:t>
            </a:r>
            <a:r>
              <a:rPr lang="en-US" sz="3200" i="0" dirty="0">
                <a:solidFill>
                  <a:srgbClr val="222222"/>
                </a:solidFill>
                <a:effectLst/>
                <a:latin typeface="Times New Roman" panose="02020603050405020304" pitchFamily="18" charset="0"/>
                <a:cs typeface="Times New Roman" panose="02020603050405020304" pitchFamily="18" charset="0"/>
              </a:rPr>
              <a:t>Some archaea are found in extreme environments, such as </a:t>
            </a:r>
            <a:r>
              <a:rPr lang="en-US" sz="3200" b="1" i="0" dirty="0">
                <a:solidFill>
                  <a:srgbClr val="222222"/>
                </a:solidFill>
                <a:effectLst/>
                <a:latin typeface="Times New Roman" panose="02020603050405020304" pitchFamily="18" charset="0"/>
                <a:cs typeface="Times New Roman" panose="02020603050405020304" pitchFamily="18" charset="0"/>
              </a:rPr>
              <a:t>hot springs, </a:t>
            </a:r>
            <a:r>
              <a:rPr lang="en-US" sz="3200" i="0" dirty="0">
                <a:solidFill>
                  <a:srgbClr val="222222"/>
                </a:solidFill>
                <a:effectLst/>
                <a:latin typeface="Times New Roman" panose="02020603050405020304" pitchFamily="18" charset="0"/>
                <a:cs typeface="Times New Roman" panose="02020603050405020304" pitchFamily="18" charset="0"/>
              </a:rPr>
              <a:t>but they can be found in a variety of locations, such as </a:t>
            </a:r>
            <a:r>
              <a:rPr lang="en-US" sz="3200" b="1" i="0" dirty="0">
                <a:solidFill>
                  <a:srgbClr val="222222"/>
                </a:solidFill>
                <a:effectLst/>
                <a:latin typeface="Times New Roman" panose="02020603050405020304" pitchFamily="18" charset="0"/>
                <a:cs typeface="Times New Roman" panose="02020603050405020304" pitchFamily="18" charset="0"/>
              </a:rPr>
              <a:t>soils, oceans, marshlands,</a:t>
            </a:r>
            <a:r>
              <a:rPr lang="en-US" sz="3200" i="0" dirty="0">
                <a:solidFill>
                  <a:srgbClr val="222222"/>
                </a:solidFill>
                <a:effectLst/>
                <a:latin typeface="Times New Roman" panose="02020603050405020304" pitchFamily="18" charset="0"/>
                <a:cs typeface="Times New Roman" panose="02020603050405020304" pitchFamily="18" charset="0"/>
              </a:rPr>
              <a:t> and </a:t>
            </a:r>
            <a:r>
              <a:rPr lang="en-US" sz="3200" b="1" i="0" dirty="0">
                <a:solidFill>
                  <a:srgbClr val="222222"/>
                </a:solidFill>
                <a:effectLst/>
                <a:latin typeface="Times New Roman" panose="02020603050405020304" pitchFamily="18" charset="0"/>
                <a:cs typeface="Times New Roman" panose="02020603050405020304" pitchFamily="18" charset="0"/>
              </a:rPr>
              <a:t>inside other organisms, including humans.</a:t>
            </a:r>
            <a:endParaRPr lang="en-US" sz="3200"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527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ough a eukaryotic cell and a prokaryotic cell both contain DNA and ribosomes, a prokaryotic cell does not have membrane-bound organelles.">
            <a:extLst>
              <a:ext uri="{FF2B5EF4-FFF2-40B4-BE49-F238E27FC236}">
                <a16:creationId xmlns:a16="http://schemas.microsoft.com/office/drawing/2014/main" id="{1DEE1E7D-26EB-61E7-28C0-FB080E5FA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950" y="1524000"/>
            <a:ext cx="46101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5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BAABFF-FC48-620C-5BFE-DEAF29C33ED5}"/>
              </a:ext>
            </a:extLst>
          </p:cNvPr>
          <p:cNvPicPr>
            <a:picLocks noChangeAspect="1"/>
          </p:cNvPicPr>
          <p:nvPr/>
        </p:nvPicPr>
        <p:blipFill rotWithShape="1">
          <a:blip r:embed="rId2">
            <a:extLst>
              <a:ext uri="{28A0092B-C50C-407E-A947-70E740481C1C}">
                <a14:useLocalDpi xmlns:a14="http://schemas.microsoft.com/office/drawing/2010/main" val="0"/>
              </a:ext>
            </a:extLst>
          </a:blip>
          <a:srcRect l="1016" t="16659" r="-1016" b="4474"/>
          <a:stretch/>
        </p:blipFill>
        <p:spPr>
          <a:xfrm>
            <a:off x="3668485" y="1037529"/>
            <a:ext cx="8409213" cy="5268772"/>
          </a:xfrm>
          <a:prstGeom prst="rect">
            <a:avLst/>
          </a:prstGeom>
        </p:spPr>
      </p:pic>
      <p:sp>
        <p:nvSpPr>
          <p:cNvPr id="5" name="TextBox 4">
            <a:extLst>
              <a:ext uri="{FF2B5EF4-FFF2-40B4-BE49-F238E27FC236}">
                <a16:creationId xmlns:a16="http://schemas.microsoft.com/office/drawing/2014/main" id="{5B1B46BD-B588-E775-AE29-8ED3BB6454B7}"/>
              </a:ext>
            </a:extLst>
          </p:cNvPr>
          <p:cNvSpPr txBox="1"/>
          <p:nvPr/>
        </p:nvSpPr>
        <p:spPr>
          <a:xfrm>
            <a:off x="4419600" y="239486"/>
            <a:ext cx="3581400" cy="646331"/>
          </a:xfrm>
          <a:prstGeom prst="rect">
            <a:avLst/>
          </a:prstGeom>
          <a:solidFill>
            <a:srgbClr val="FFC000"/>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Eukaryotic cell</a:t>
            </a:r>
            <a:endParaRPr lang="en-IN" sz="3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A0322D-5A32-3ED4-9C5B-BBD82E7C7972}"/>
              </a:ext>
            </a:extLst>
          </p:cNvPr>
          <p:cNvSpPr txBox="1"/>
          <p:nvPr/>
        </p:nvSpPr>
        <p:spPr>
          <a:xfrm>
            <a:off x="114302" y="1163536"/>
            <a:ext cx="3679371" cy="5016758"/>
          </a:xfrm>
          <a:prstGeom prst="rect">
            <a:avLst/>
          </a:prstGeom>
          <a:noFill/>
        </p:spPr>
        <p:txBody>
          <a:bodyPr wrap="square">
            <a:spAutoFit/>
          </a:bodyPr>
          <a:lstStyle/>
          <a:p>
            <a:pPr marL="457200" indent="-457200">
              <a:buFont typeface="Arial" panose="020B0604020202020204" pitchFamily="34" charset="0"/>
              <a:buChar char="•"/>
            </a:pPr>
            <a:r>
              <a:rPr lang="en-US" sz="3200" b="0" i="0" dirty="0">
                <a:solidFill>
                  <a:srgbClr val="313131"/>
                </a:solidFill>
                <a:effectLst/>
                <a:latin typeface="Times New Roman" panose="02020603050405020304" pitchFamily="18" charset="0"/>
                <a:cs typeface="Times New Roman" panose="02020603050405020304" pitchFamily="18" charset="0"/>
              </a:rPr>
              <a:t>Eukaryotic cells are located in plants, animals including humans, fungi, and protozoa. </a:t>
            </a:r>
          </a:p>
          <a:p>
            <a:pPr marL="457200" indent="-457200">
              <a:buFont typeface="Arial" panose="020B0604020202020204" pitchFamily="34" charset="0"/>
              <a:buChar char="•"/>
            </a:pPr>
            <a:r>
              <a:rPr lang="en-US" sz="3200" b="0" i="0" dirty="0">
                <a:solidFill>
                  <a:srgbClr val="313131"/>
                </a:solidFill>
                <a:effectLst/>
                <a:latin typeface="Times New Roman" panose="02020603050405020304" pitchFamily="18" charset="0"/>
                <a:cs typeface="Times New Roman" panose="02020603050405020304" pitchFamily="18" charset="0"/>
              </a:rPr>
              <a:t>They are together classified under the kingdom </a:t>
            </a:r>
            <a:r>
              <a:rPr lang="en-US" sz="3200" b="0" i="0" dirty="0" err="1">
                <a:solidFill>
                  <a:srgbClr val="313131"/>
                </a:solidFill>
                <a:effectLst/>
                <a:latin typeface="Times New Roman" panose="02020603050405020304" pitchFamily="18" charset="0"/>
                <a:cs typeface="Times New Roman" panose="02020603050405020304" pitchFamily="18" charset="0"/>
              </a:rPr>
              <a:t>Eukaryota</a:t>
            </a:r>
            <a:r>
              <a:rPr lang="en-US" sz="3200" b="0" i="0" dirty="0">
                <a:solidFill>
                  <a:srgbClr val="313131"/>
                </a:solidFill>
                <a:effectLst/>
                <a:latin typeface="Times New Roman" panose="02020603050405020304" pitchFamily="18" charset="0"/>
                <a:cs typeface="Times New Roman" panose="02020603050405020304" pitchFamily="18" charset="0"/>
              </a:rPr>
              <a:t>.</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47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1F69F3-33ED-E386-53EB-1DB479EC51BE}"/>
              </a:ext>
            </a:extLst>
          </p:cNvPr>
          <p:cNvSpPr txBox="1"/>
          <p:nvPr/>
        </p:nvSpPr>
        <p:spPr>
          <a:xfrm>
            <a:off x="522514" y="312395"/>
            <a:ext cx="10983685" cy="563231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The basic characteristic features of a eukaryotic cell are:</a:t>
            </a:r>
          </a:p>
          <a:p>
            <a:endParaRPr lang="en-US" sz="3600"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They contain membrane-bound organelles and a well-defined nucleus. A complex nuclear membrane surrounds the nucleus</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Their cell wall consists of cellulose and some other carbohydrates</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genetic material is DNA, which is linear and has multiple origins of replication. The DNA is complexed with histone proteins</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55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EE6469-06D4-14A0-3355-9E5CCC39F366}"/>
              </a:ext>
            </a:extLst>
          </p:cNvPr>
          <p:cNvSpPr txBox="1"/>
          <p:nvPr/>
        </p:nvSpPr>
        <p:spPr>
          <a:xfrm>
            <a:off x="778328" y="287608"/>
            <a:ext cx="10635343" cy="4031873"/>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They contain cytoskeletal structural elements (microtubules, microfilaments, and intermediate filaments) that provide structural support to the cell</a:t>
            </a:r>
          </a:p>
          <a:p>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Cilia and flagella are the locomotory organs</a:t>
            </a:r>
          </a:p>
          <a:p>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Reproduce either asexually by mitosis or fission or sexually, involving two partners</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95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E38687-8937-D1ED-DB8D-D4E60A3D8B5E}"/>
              </a:ext>
            </a:extLst>
          </p:cNvPr>
          <p:cNvSpPr txBox="1"/>
          <p:nvPr/>
        </p:nvSpPr>
        <p:spPr>
          <a:xfrm>
            <a:off x="500743" y="304523"/>
            <a:ext cx="11016343" cy="4031873"/>
          </a:xfrm>
          <a:prstGeom prst="rect">
            <a:avLst/>
          </a:prstGeom>
          <a:noFill/>
        </p:spPr>
        <p:txBody>
          <a:bodyPr wrap="square">
            <a:spAutoFit/>
          </a:bodyPr>
          <a:lstStyle/>
          <a:p>
            <a:r>
              <a:rPr lang="en-IN" sz="3200" b="1" u="sng" dirty="0">
                <a:latin typeface="Times New Roman" panose="02020603050405020304" pitchFamily="18" charset="0"/>
                <a:cs typeface="Times New Roman" panose="02020603050405020304" pitchFamily="18" charset="0"/>
              </a:rPr>
              <a:t>Components</a:t>
            </a:r>
          </a:p>
          <a:p>
            <a:r>
              <a:rPr lang="en-IN" sz="3200" dirty="0">
                <a:latin typeface="Times New Roman" panose="02020603050405020304" pitchFamily="18" charset="0"/>
                <a:cs typeface="Times New Roman" panose="02020603050405020304" pitchFamily="18" charset="0"/>
              </a:rPr>
              <a:t>The four main components that make up a eukaryotic cell are:</a:t>
            </a:r>
          </a:p>
          <a:p>
            <a:endParaRPr lang="en-IN"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IN" sz="3200" dirty="0">
                <a:latin typeface="Times New Roman" panose="02020603050405020304" pitchFamily="18" charset="0"/>
                <a:cs typeface="Times New Roman" panose="02020603050405020304" pitchFamily="18" charset="0"/>
              </a:rPr>
              <a:t>Cell (Plasma) Membrane</a:t>
            </a:r>
          </a:p>
          <a:p>
            <a:pPr marL="457200" indent="-457200">
              <a:buFont typeface="Arial" panose="020B0604020202020204" pitchFamily="34" charset="0"/>
              <a:buChar char="•"/>
            </a:pPr>
            <a:r>
              <a:rPr lang="en-IN" sz="3200" dirty="0">
                <a:latin typeface="Times New Roman" panose="02020603050405020304" pitchFamily="18" charset="0"/>
                <a:cs typeface="Times New Roman" panose="02020603050405020304" pitchFamily="18" charset="0"/>
              </a:rPr>
              <a:t>True Nucleus</a:t>
            </a:r>
          </a:p>
          <a:p>
            <a:pPr marL="457200" indent="-457200">
              <a:buFont typeface="Arial" panose="020B0604020202020204" pitchFamily="34" charset="0"/>
              <a:buChar char="•"/>
            </a:pPr>
            <a:r>
              <a:rPr lang="en-IN" sz="3200" dirty="0">
                <a:latin typeface="Times New Roman" panose="02020603050405020304" pitchFamily="18" charset="0"/>
                <a:cs typeface="Times New Roman" panose="02020603050405020304" pitchFamily="18" charset="0"/>
              </a:rPr>
              <a:t>Membrane-bound organelles like mitochondria, chloroplast (in case of plant), endoplasmic reticulum, and Golgi apparatus</a:t>
            </a:r>
          </a:p>
          <a:p>
            <a:pPr marL="457200" indent="-457200">
              <a:buFont typeface="Arial" panose="020B0604020202020204" pitchFamily="34" charset="0"/>
              <a:buChar char="•"/>
            </a:pPr>
            <a:r>
              <a:rPr lang="en-IN" sz="3200" dirty="0">
                <a:latin typeface="Times New Roman" panose="02020603050405020304" pitchFamily="18" charset="0"/>
                <a:cs typeface="Times New Roman" panose="02020603050405020304" pitchFamily="18" charset="0"/>
              </a:rPr>
              <a:t>Rod-shaped chromosomes</a:t>
            </a:r>
          </a:p>
        </p:txBody>
      </p:sp>
    </p:spTree>
    <p:extLst>
      <p:ext uri="{BB962C8B-B14F-4D97-AF65-F5344CB8AC3E}">
        <p14:creationId xmlns:p14="http://schemas.microsoft.com/office/powerpoint/2010/main" val="13136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19AF16-4E07-D4BA-B6A6-4B13B235B57B}"/>
              </a:ext>
            </a:extLst>
          </p:cNvPr>
          <p:cNvSpPr txBox="1"/>
          <p:nvPr/>
        </p:nvSpPr>
        <p:spPr>
          <a:xfrm>
            <a:off x="3635830" y="107629"/>
            <a:ext cx="3853542" cy="646331"/>
          </a:xfrm>
          <a:prstGeom prst="rect">
            <a:avLst/>
          </a:prstGeom>
          <a:solidFill>
            <a:schemeClr val="accent5">
              <a:lumMod val="40000"/>
              <a:lumOff val="60000"/>
            </a:schemeClr>
          </a:solidFill>
        </p:spPr>
        <p:txBody>
          <a:bodyPr wrap="square" rtlCol="0">
            <a:spAutoFit/>
          </a:bodyPr>
          <a:lstStyle/>
          <a:p>
            <a:r>
              <a:rPr lang="en-IN" sz="3600" dirty="0">
                <a:latin typeface="Times New Roman" panose="02020603050405020304" pitchFamily="18" charset="0"/>
                <a:cs typeface="Times New Roman" panose="02020603050405020304" pitchFamily="18" charset="0"/>
              </a:rPr>
              <a:t>Plasma membrane</a:t>
            </a:r>
          </a:p>
        </p:txBody>
      </p:sp>
      <p:pic>
        <p:nvPicPr>
          <p:cNvPr id="1026" name="Picture 2" descr="Plasma Membrane of a Cell: Definition, Function &amp; Structure ...">
            <a:extLst>
              <a:ext uri="{FF2B5EF4-FFF2-40B4-BE49-F238E27FC236}">
                <a16:creationId xmlns:a16="http://schemas.microsoft.com/office/drawing/2014/main" id="{B1AD882A-4F12-05B1-EFA5-531FF708D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566" y="753960"/>
            <a:ext cx="7078867" cy="40113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BC8192-409F-3995-68B7-AD8C12277EAE}"/>
              </a:ext>
            </a:extLst>
          </p:cNvPr>
          <p:cNvSpPr txBox="1"/>
          <p:nvPr/>
        </p:nvSpPr>
        <p:spPr>
          <a:xfrm>
            <a:off x="130629" y="4915601"/>
            <a:ext cx="12061371" cy="1200329"/>
          </a:xfrm>
          <a:prstGeom prst="rect">
            <a:avLst/>
          </a:prstGeom>
          <a:solidFill>
            <a:schemeClr val="accent2">
              <a:lumMod val="20000"/>
              <a:lumOff val="80000"/>
            </a:schemeClr>
          </a:solidFill>
        </p:spPr>
        <p:txBody>
          <a:bodyPr wrap="square">
            <a:spAutoFit/>
          </a:bodyPr>
          <a:lstStyle/>
          <a:p>
            <a:r>
              <a:rPr lang="en-US" sz="2400" b="1" i="0" dirty="0">
                <a:solidFill>
                  <a:srgbClr val="202124"/>
                </a:solidFill>
                <a:effectLst/>
                <a:latin typeface="Times New Roman" panose="02020603050405020304" pitchFamily="18" charset="0"/>
                <a:cs typeface="Times New Roman" panose="02020603050405020304" pitchFamily="18" charset="0"/>
              </a:rPr>
              <a:t>S.J. Singer and Garth L. Nicolson proposed the fluid mosaic model , which is widely used.</a:t>
            </a:r>
          </a:p>
          <a:p>
            <a:r>
              <a:rPr lang="en-US" sz="2400" b="1" i="0" dirty="0">
                <a:solidFill>
                  <a:srgbClr val="373D3F"/>
                </a:solidFill>
                <a:effectLst/>
                <a:latin typeface="Times New Roman" panose="02020603050405020304" pitchFamily="18" charset="0"/>
                <a:cs typeface="Times New Roman" panose="02020603050405020304" pitchFamily="18" charset="0"/>
              </a:rPr>
              <a:t>The fluid mosaic model of the plasma membrane structure describes the plasma membrane as a fluid combination of phospholipids, cholesterol, proteins, and carbohydrates.</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74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DE2D2B-8884-0976-54AA-98ED058622B1}"/>
              </a:ext>
            </a:extLst>
          </p:cNvPr>
          <p:cNvSpPr txBox="1"/>
          <p:nvPr/>
        </p:nvSpPr>
        <p:spPr>
          <a:xfrm>
            <a:off x="315685" y="113436"/>
            <a:ext cx="10831285" cy="1200329"/>
          </a:xfrm>
          <a:prstGeom prst="rect">
            <a:avLst/>
          </a:prstGeom>
          <a:noFill/>
        </p:spPr>
        <p:txBody>
          <a:bodyPr wrap="square">
            <a:spAutoFit/>
          </a:bodyPr>
          <a:lstStyle/>
          <a:p>
            <a:r>
              <a:rPr lang="en-US" b="1" i="0" dirty="0">
                <a:solidFill>
                  <a:srgbClr val="202124"/>
                </a:solidFill>
                <a:effectLst/>
                <a:latin typeface="Times New Roman" panose="02020603050405020304" pitchFamily="18" charset="0"/>
                <a:cs typeface="Times New Roman" panose="02020603050405020304" pitchFamily="18" charset="0"/>
              </a:rPr>
              <a:t>The fluid mosaic model was proposed by S.J. Singer and Garth L. Nicolson</a:t>
            </a:r>
            <a:r>
              <a:rPr lang="en-US" b="0" i="0" dirty="0">
                <a:solidFill>
                  <a:srgbClr val="202124"/>
                </a:solidFill>
                <a:effectLst/>
                <a:latin typeface="Times New Roman" panose="02020603050405020304" pitchFamily="18" charset="0"/>
                <a:cs typeface="Times New Roman" panose="02020603050405020304" pitchFamily="18" charset="0"/>
              </a:rPr>
              <a:t>. </a:t>
            </a:r>
          </a:p>
          <a:p>
            <a:r>
              <a:rPr lang="en-US" b="0" i="0" dirty="0">
                <a:solidFill>
                  <a:srgbClr val="202124"/>
                </a:solidFill>
                <a:effectLst/>
                <a:latin typeface="Times New Roman" panose="02020603050405020304" pitchFamily="18" charset="0"/>
                <a:cs typeface="Times New Roman" panose="02020603050405020304" pitchFamily="18" charset="0"/>
              </a:rPr>
              <a:t>This model </a:t>
            </a:r>
            <a:r>
              <a:rPr lang="en-US" b="1" i="0" dirty="0">
                <a:solidFill>
                  <a:srgbClr val="202124"/>
                </a:solidFill>
                <a:effectLst/>
                <a:latin typeface="Times New Roman" panose="02020603050405020304" pitchFamily="18" charset="0"/>
                <a:cs typeface="Times New Roman" panose="02020603050405020304" pitchFamily="18" charset="0"/>
              </a:rPr>
              <a:t>explains the structure of the plasma membrane of animal cells as a mosaic of components such as phospholipids, proteins, cholesterol, and carbohydrates</a:t>
            </a:r>
            <a:r>
              <a:rPr lang="en-US" b="0" i="0" dirty="0">
                <a:solidFill>
                  <a:srgbClr val="202124"/>
                </a:solidFill>
                <a:effectLst/>
                <a:latin typeface="Times New Roman" panose="02020603050405020304" pitchFamily="18" charset="0"/>
                <a:cs typeface="Times New Roman" panose="02020603050405020304" pitchFamily="18" charset="0"/>
              </a:rPr>
              <a:t>. These components give a fluid character to the membranes</a:t>
            </a:r>
            <a:endParaRPr lang="en-IN" dirty="0">
              <a:latin typeface="Times New Roman" panose="02020603050405020304" pitchFamily="18" charset="0"/>
              <a:cs typeface="Times New Roman" panose="02020603050405020304" pitchFamily="18" charset="0"/>
            </a:endParaRPr>
          </a:p>
        </p:txBody>
      </p:sp>
      <p:pic>
        <p:nvPicPr>
          <p:cNvPr id="2050" name="Picture 2" descr="image">
            <a:extLst>
              <a:ext uri="{FF2B5EF4-FFF2-40B4-BE49-F238E27FC236}">
                <a16:creationId xmlns:a16="http://schemas.microsoft.com/office/drawing/2014/main" id="{9B714921-BF3E-71E7-A536-655FE8C2D0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478"/>
          <a:stretch/>
        </p:blipFill>
        <p:spPr bwMode="auto">
          <a:xfrm>
            <a:off x="6466114" y="1127840"/>
            <a:ext cx="5410201" cy="21380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C8E0A4F5-7B01-BE94-FE28-BB878E68E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99" y="1313765"/>
            <a:ext cx="2279301" cy="35813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E38049D-524F-285C-3BD4-2F1CB13BFE3E}"/>
              </a:ext>
            </a:extLst>
          </p:cNvPr>
          <p:cNvSpPr txBox="1"/>
          <p:nvPr/>
        </p:nvSpPr>
        <p:spPr>
          <a:xfrm>
            <a:off x="3222171" y="3320305"/>
            <a:ext cx="8654144" cy="3539430"/>
          </a:xfrm>
          <a:prstGeom prst="rect">
            <a:avLst/>
          </a:prstGeom>
          <a:noFill/>
        </p:spPr>
        <p:txBody>
          <a:bodyPr wrap="square">
            <a:spAutoFit/>
          </a:bodyPr>
          <a:lstStyle/>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fundamental building blocks of all cell membranes are phospholipids.</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Amphipathic molecules, two hydrophobic fatty acid chains linked to a phosphate-containing hydrophilic head group</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phospholipid bilayers form a stable barrier between two aqueous compartments and represent the basic structure of all biological membranes.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83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ABDA51-EC0C-87C7-7865-F57E593B8E04}"/>
              </a:ext>
            </a:extLst>
          </p:cNvPr>
          <p:cNvSpPr txBox="1"/>
          <p:nvPr/>
        </p:nvSpPr>
        <p:spPr>
          <a:xfrm>
            <a:off x="293914" y="402431"/>
            <a:ext cx="11342915" cy="1200329"/>
          </a:xfrm>
          <a:prstGeom prst="rect">
            <a:avLst/>
          </a:prstGeom>
          <a:noFill/>
        </p:spPr>
        <p:txBody>
          <a:bodyPr wrap="square">
            <a:spAutoFit/>
          </a:bodyPr>
          <a:lstStyle/>
          <a:p>
            <a:r>
              <a:rPr lang="en-US" b="0" i="0" dirty="0">
                <a:solidFill>
                  <a:srgbClr val="000000"/>
                </a:solidFill>
                <a:effectLst/>
                <a:latin typeface="Tahoma" panose="020B0604030504040204" pitchFamily="34" charset="0"/>
              </a:rPr>
              <a:t>Proteins make up the second major component of plasma membranes. Integral proteins (some specialized types are called integrins) are, as their name suggests, integrated completely into the membrane structure, and their hydrophobic membrane-spanning regions interact with the hydrophobic region of the </a:t>
            </a:r>
            <a:r>
              <a:rPr lang="en-US" b="0" i="0" dirty="0" err="1">
                <a:solidFill>
                  <a:srgbClr val="000000"/>
                </a:solidFill>
                <a:effectLst/>
                <a:latin typeface="Tahoma" panose="020B0604030504040204" pitchFamily="34" charset="0"/>
              </a:rPr>
              <a:t>the</a:t>
            </a:r>
            <a:r>
              <a:rPr lang="en-US" b="0" i="0" dirty="0">
                <a:solidFill>
                  <a:srgbClr val="000000"/>
                </a:solidFill>
                <a:effectLst/>
                <a:latin typeface="Tahoma" panose="020B0604030504040204" pitchFamily="34" charset="0"/>
              </a:rPr>
              <a:t> phospholipid bilayer. </a:t>
            </a:r>
            <a:endParaRPr lang="en-IN" dirty="0"/>
          </a:p>
        </p:txBody>
      </p:sp>
      <p:pic>
        <p:nvPicPr>
          <p:cNvPr id="3074" name="Picture 2" descr="image">
            <a:extLst>
              <a:ext uri="{FF2B5EF4-FFF2-40B4-BE49-F238E27FC236}">
                <a16:creationId xmlns:a16="http://schemas.microsoft.com/office/drawing/2014/main" id="{7F05B098-9908-F19C-3924-491903767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570" y="1912554"/>
            <a:ext cx="5197929" cy="33347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C05BCF-A9E2-FA5B-E8A1-68491CF45F2B}"/>
              </a:ext>
            </a:extLst>
          </p:cNvPr>
          <p:cNvSpPr txBox="1"/>
          <p:nvPr/>
        </p:nvSpPr>
        <p:spPr>
          <a:xfrm>
            <a:off x="332014" y="5984425"/>
            <a:ext cx="11859986" cy="646331"/>
          </a:xfrm>
          <a:prstGeom prst="rect">
            <a:avLst/>
          </a:prstGeom>
          <a:noFill/>
        </p:spPr>
        <p:txBody>
          <a:bodyPr wrap="square">
            <a:spAutoFit/>
          </a:bodyPr>
          <a:lstStyle/>
          <a:p>
            <a:r>
              <a:rPr lang="en-US" b="0" i="0" dirty="0">
                <a:solidFill>
                  <a:srgbClr val="000000"/>
                </a:solidFill>
                <a:effectLst/>
                <a:latin typeface="Tahoma" panose="020B0604030504040204" pitchFamily="34" charset="0"/>
              </a:rPr>
              <a:t>Structure of integral membrane proteins: Integral membrane proteins may have one or more alpha-helices that span the membrane (examples 1 and 2), or they may have beta-sheets that span the membrane (example 3).</a:t>
            </a:r>
            <a:endParaRPr lang="en-IN" dirty="0"/>
          </a:p>
        </p:txBody>
      </p:sp>
    </p:spTree>
    <p:extLst>
      <p:ext uri="{BB962C8B-B14F-4D97-AF65-F5344CB8AC3E}">
        <p14:creationId xmlns:p14="http://schemas.microsoft.com/office/powerpoint/2010/main" val="135906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601EB4-2268-68F7-7E4D-64E33DC27383}"/>
              </a:ext>
            </a:extLst>
          </p:cNvPr>
          <p:cNvSpPr>
            <a:spLocks noChangeArrowheads="1"/>
          </p:cNvSpPr>
          <p:nvPr/>
        </p:nvSpPr>
        <p:spPr bwMode="auto">
          <a:xfrm rot="10800000" flipV="1">
            <a:off x="664027" y="299391"/>
            <a:ext cx="11364688"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965575" algn="l"/>
              </a:tabLst>
              <a:defRPr>
                <a:solidFill>
                  <a:schemeClr val="tx1"/>
                </a:solidFill>
                <a:latin typeface="Arial" panose="020B0604020202020204" pitchFamily="34" charset="0"/>
              </a:defRPr>
            </a:lvl1pPr>
            <a:lvl2pPr eaLnBrk="0" fontAlgn="base" hangingPunct="0">
              <a:spcBef>
                <a:spcPct val="0"/>
              </a:spcBef>
              <a:spcAft>
                <a:spcPct val="0"/>
              </a:spcAft>
              <a:tabLst>
                <a:tab pos="3965575" algn="l"/>
              </a:tabLst>
              <a:defRPr>
                <a:solidFill>
                  <a:schemeClr val="tx1"/>
                </a:solidFill>
                <a:latin typeface="Arial" panose="020B0604020202020204" pitchFamily="34" charset="0"/>
              </a:defRPr>
            </a:lvl2pPr>
            <a:lvl3pPr eaLnBrk="0" fontAlgn="base" hangingPunct="0">
              <a:spcBef>
                <a:spcPct val="0"/>
              </a:spcBef>
              <a:spcAft>
                <a:spcPct val="0"/>
              </a:spcAft>
              <a:tabLst>
                <a:tab pos="3965575" algn="l"/>
              </a:tabLst>
              <a:defRPr>
                <a:solidFill>
                  <a:schemeClr val="tx1"/>
                </a:solidFill>
                <a:latin typeface="Arial" panose="020B0604020202020204" pitchFamily="34" charset="0"/>
              </a:defRPr>
            </a:lvl3pPr>
            <a:lvl4pPr eaLnBrk="0" fontAlgn="base" hangingPunct="0">
              <a:spcBef>
                <a:spcPct val="0"/>
              </a:spcBef>
              <a:spcAft>
                <a:spcPct val="0"/>
              </a:spcAft>
              <a:tabLst>
                <a:tab pos="3965575" algn="l"/>
              </a:tabLst>
              <a:defRPr>
                <a:solidFill>
                  <a:schemeClr val="tx1"/>
                </a:solidFill>
                <a:latin typeface="Arial" panose="020B0604020202020204" pitchFamily="34" charset="0"/>
              </a:defRPr>
            </a:lvl4pPr>
            <a:lvl5pPr eaLnBrk="0" fontAlgn="base" hangingPunct="0">
              <a:spcBef>
                <a:spcPct val="0"/>
              </a:spcBef>
              <a:spcAft>
                <a:spcPct val="0"/>
              </a:spcAft>
              <a:tabLst>
                <a:tab pos="3965575" algn="l"/>
              </a:tabLst>
              <a:defRPr>
                <a:solidFill>
                  <a:schemeClr val="tx1"/>
                </a:solidFill>
                <a:latin typeface="Arial" panose="020B0604020202020204" pitchFamily="34" charset="0"/>
              </a:defRPr>
            </a:lvl5pPr>
            <a:lvl6pPr eaLnBrk="0" fontAlgn="base" hangingPunct="0">
              <a:spcBef>
                <a:spcPct val="0"/>
              </a:spcBef>
              <a:spcAft>
                <a:spcPct val="0"/>
              </a:spcAft>
              <a:tabLst>
                <a:tab pos="3965575" algn="l"/>
              </a:tabLst>
              <a:defRPr>
                <a:solidFill>
                  <a:schemeClr val="tx1"/>
                </a:solidFill>
                <a:latin typeface="Arial" panose="020B0604020202020204" pitchFamily="34" charset="0"/>
              </a:defRPr>
            </a:lvl6pPr>
            <a:lvl7pPr eaLnBrk="0" fontAlgn="base" hangingPunct="0">
              <a:spcBef>
                <a:spcPct val="0"/>
              </a:spcBef>
              <a:spcAft>
                <a:spcPct val="0"/>
              </a:spcAft>
              <a:tabLst>
                <a:tab pos="3965575" algn="l"/>
              </a:tabLst>
              <a:defRPr>
                <a:solidFill>
                  <a:schemeClr val="tx1"/>
                </a:solidFill>
                <a:latin typeface="Arial" panose="020B0604020202020204" pitchFamily="34" charset="0"/>
              </a:defRPr>
            </a:lvl7pPr>
            <a:lvl8pPr eaLnBrk="0" fontAlgn="base" hangingPunct="0">
              <a:spcBef>
                <a:spcPct val="0"/>
              </a:spcBef>
              <a:spcAft>
                <a:spcPct val="0"/>
              </a:spcAft>
              <a:tabLst>
                <a:tab pos="3965575" algn="l"/>
              </a:tabLst>
              <a:defRPr>
                <a:solidFill>
                  <a:schemeClr val="tx1"/>
                </a:solidFill>
                <a:latin typeface="Arial" panose="020B0604020202020204" pitchFamily="34" charset="0"/>
              </a:defRPr>
            </a:lvl8pPr>
            <a:lvl9pPr eaLnBrk="0" fontAlgn="base" hangingPunct="0">
              <a:spcBef>
                <a:spcPct val="0"/>
              </a:spcBef>
              <a:spcAft>
                <a:spcPct val="0"/>
              </a:spcAft>
              <a:tabLst>
                <a:tab pos="39655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965575" algn="l"/>
              </a:tabLst>
            </a:pPr>
            <a:r>
              <a:rPr kumimoji="0" lang="en-US" altLang="en-US" sz="2400" b="1" i="0" u="none" strike="noStrike" cap="none" normalizeH="0" baseline="0" dirty="0">
                <a:ln>
                  <a:noFill/>
                </a:ln>
                <a:solidFill>
                  <a:srgbClr val="000000"/>
                </a:solidFill>
                <a:effectLst/>
                <a:highlight>
                  <a:srgbClr val="FFFF00"/>
                </a:highlight>
                <a:latin typeface="Arial" panose="020B0604020202020204" pitchFamily="34" charset="0"/>
                <a:ea typeface="Times New Roman" panose="02020603050405020304" pitchFamily="18" charset="0"/>
              </a:rPr>
              <a:t>Robert Hooke - 1665 </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using an early microscope viewed cork and saw many repeating box-like structures and called them “cells.”</a:t>
            </a:r>
          </a:p>
          <a:p>
            <a:pPr marL="0" marR="0" lvl="0" indent="0" algn="l" defTabSz="914400" rtl="0" eaLnBrk="0" fontAlgn="base" latinLnBrk="0" hangingPunct="0">
              <a:lnSpc>
                <a:spcPct val="100000"/>
              </a:lnSpc>
              <a:spcBef>
                <a:spcPct val="0"/>
              </a:spcBef>
              <a:spcAft>
                <a:spcPct val="0"/>
              </a:spcAft>
              <a:buClrTx/>
              <a:buSzTx/>
              <a:buFontTx/>
              <a:buNone/>
              <a:tabLst>
                <a:tab pos="3965575" algn="l"/>
              </a:tabLst>
            </a:pPr>
            <a:r>
              <a:rPr lang="en-US" altLang="en-US" sz="800" dirty="0"/>
              <a:t> </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What he saw there were spaces surrounded by walls that once contained living</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5575" algn="l"/>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cells.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6557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EF5C719A-4BC0-92EC-9D9B-73ABC10663E5}"/>
              </a:ext>
            </a:extLst>
          </p:cNvPr>
          <p:cNvSpPr txBox="1"/>
          <p:nvPr/>
        </p:nvSpPr>
        <p:spPr>
          <a:xfrm>
            <a:off x="339837" y="5520621"/>
            <a:ext cx="10809514" cy="923330"/>
          </a:xfrm>
          <a:prstGeom prst="rect">
            <a:avLst/>
          </a:prstGeom>
          <a:noFill/>
        </p:spPr>
        <p:txBody>
          <a:bodyPr wrap="square">
            <a:spAutoFit/>
          </a:bodyPr>
          <a:lstStyle/>
          <a:p>
            <a:r>
              <a:rPr lang="en-US" b="1" i="0" dirty="0">
                <a:solidFill>
                  <a:srgbClr val="202124"/>
                </a:solidFill>
                <a:effectLst/>
                <a:latin typeface="arial" panose="020B0604020202020204" pitchFamily="34" charset="0"/>
              </a:rPr>
              <a:t>Cytoplasm is a thick solution that fills each cell and is enclosed by the cell membrane</a:t>
            </a:r>
            <a:r>
              <a:rPr lang="en-US" b="0" i="0" dirty="0">
                <a:solidFill>
                  <a:srgbClr val="202124"/>
                </a:solidFill>
                <a:effectLst/>
                <a:latin typeface="arial" panose="020B0604020202020204" pitchFamily="34" charset="0"/>
              </a:rPr>
              <a:t>. It is mainly composed of water, salts, and proteins. In eukaryotic cells, the cytoplasm includes all of the material inside the cell and outside of the nucleus.</a:t>
            </a:r>
            <a:endParaRPr lang="en-IN" dirty="0"/>
          </a:p>
        </p:txBody>
      </p:sp>
      <p:pic>
        <p:nvPicPr>
          <p:cNvPr id="6" name="image10.png">
            <a:extLst>
              <a:ext uri="{FF2B5EF4-FFF2-40B4-BE49-F238E27FC236}">
                <a16:creationId xmlns:a16="http://schemas.microsoft.com/office/drawing/2014/main" id="{8EC294F9-23FC-F125-9559-026BE37DF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014" y="1954212"/>
            <a:ext cx="4591050" cy="294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825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5089C4-890B-6B89-3692-F8B81195AD1D}"/>
              </a:ext>
            </a:extLst>
          </p:cNvPr>
          <p:cNvSpPr txBox="1"/>
          <p:nvPr/>
        </p:nvSpPr>
        <p:spPr>
          <a:xfrm>
            <a:off x="185056" y="428178"/>
            <a:ext cx="11821887" cy="6001643"/>
          </a:xfrm>
          <a:prstGeom prst="rect">
            <a:avLst/>
          </a:prstGeom>
          <a:noFill/>
        </p:spPr>
        <p:txBody>
          <a:bodyPr wrap="square">
            <a:spAutoFit/>
          </a:bodyPr>
          <a:lstStyle/>
          <a:p>
            <a:pPr algn="l">
              <a:buFont typeface="Arial" panose="020B0604020202020204" pitchFamily="34" charset="0"/>
              <a:buChar char="•"/>
            </a:pPr>
            <a:r>
              <a:rPr lang="en-US" sz="3200" b="0" i="0" dirty="0">
                <a:solidFill>
                  <a:srgbClr val="000000"/>
                </a:solidFill>
                <a:effectLst/>
                <a:latin typeface="Times New Roman" panose="02020603050405020304" pitchFamily="18" charset="0"/>
                <a:cs typeface="Times New Roman" panose="02020603050405020304" pitchFamily="18" charset="0"/>
              </a:rPr>
              <a:t>The main fabric of the membrane is composed of amphiphilic or dual-loving, phospholipid molecules.</a:t>
            </a:r>
          </a:p>
          <a:p>
            <a:pPr algn="l"/>
            <a:endParaRPr lang="en-US" sz="3200" b="0" i="0"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solidFill>
                  <a:srgbClr val="000000"/>
                </a:solidFill>
                <a:effectLst/>
                <a:latin typeface="Times New Roman" panose="02020603050405020304" pitchFamily="18" charset="0"/>
                <a:cs typeface="Times New Roman" panose="02020603050405020304" pitchFamily="18" charset="0"/>
              </a:rPr>
              <a:t>Integral proteins, the second major component of plasma membranes, are integrated completely into the membrane structure with their hydrophobic membrane-spanning regions interacting with the hydrophobic region of the phospholipid bilayer.</a:t>
            </a:r>
          </a:p>
          <a:p>
            <a:pPr algn="l"/>
            <a:endParaRPr lang="en-US" sz="3200" b="0" i="0"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3200" b="0" i="0" dirty="0">
                <a:solidFill>
                  <a:srgbClr val="000000"/>
                </a:solidFill>
                <a:effectLst/>
                <a:latin typeface="Times New Roman" panose="02020603050405020304" pitchFamily="18" charset="0"/>
                <a:cs typeface="Times New Roman" panose="02020603050405020304" pitchFamily="18" charset="0"/>
              </a:rPr>
              <a:t>Carbohydrates, the third major component of plasma membranes, are always found on the exterior surface of cells where they are bound either to proteins (forming glycoproteins ) or to lipids (forming glycolipids).</a:t>
            </a:r>
          </a:p>
        </p:txBody>
      </p:sp>
    </p:spTree>
    <p:extLst>
      <p:ext uri="{BB962C8B-B14F-4D97-AF65-F5344CB8AC3E}">
        <p14:creationId xmlns:p14="http://schemas.microsoft.com/office/powerpoint/2010/main" val="941878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desktop_light">
            <a:hlinkClick r:id="" action="ppaction://media"/>
            <a:extLst>
              <a:ext uri="{FF2B5EF4-FFF2-40B4-BE49-F238E27FC236}">
                <a16:creationId xmlns:a16="http://schemas.microsoft.com/office/drawing/2014/main" id="{84C629D6-3994-7514-D7A6-AAEB0D51A2C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742715" y="4381500"/>
            <a:ext cx="2133600" cy="1193800"/>
          </a:xfrm>
          <a:prstGeom prst="rect">
            <a:avLst/>
          </a:prstGeom>
        </p:spPr>
      </p:pic>
      <p:pic>
        <p:nvPicPr>
          <p:cNvPr id="4100" name="Picture 4" descr="Golgi Apparatus">
            <a:extLst>
              <a:ext uri="{FF2B5EF4-FFF2-40B4-BE49-F238E27FC236}">
                <a16:creationId xmlns:a16="http://schemas.microsoft.com/office/drawing/2014/main" id="{BB7DD93D-2FA4-DED4-2581-B4957B7904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170" y="144468"/>
            <a:ext cx="5029201" cy="3883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9559BB3-A92B-6601-B5F2-271B1497F158}"/>
              </a:ext>
            </a:extLst>
          </p:cNvPr>
          <p:cNvSpPr txBox="1"/>
          <p:nvPr/>
        </p:nvSpPr>
        <p:spPr>
          <a:xfrm>
            <a:off x="272143" y="534298"/>
            <a:ext cx="5910943" cy="2308324"/>
          </a:xfrm>
          <a:prstGeom prst="rect">
            <a:avLst/>
          </a:prstGeom>
          <a:noFill/>
        </p:spPr>
        <p:txBody>
          <a:bodyPr wrap="square">
            <a:spAutoFit/>
          </a:bodyPr>
          <a:lstStyle/>
          <a:p>
            <a:pPr algn="just"/>
            <a:r>
              <a:rPr lang="en-US" b="0" i="0" dirty="0">
                <a:solidFill>
                  <a:srgbClr val="000000"/>
                </a:solidFill>
                <a:effectLst/>
                <a:latin typeface="arial" panose="020B0604020202020204" pitchFamily="34" charset="0"/>
              </a:rPr>
              <a:t>The </a:t>
            </a:r>
            <a:r>
              <a:rPr lang="en-US" b="0" i="0" u="sng" dirty="0">
                <a:solidFill>
                  <a:srgbClr val="000000"/>
                </a:solidFill>
                <a:effectLst/>
                <a:latin typeface="arial" panose="020B0604020202020204" pitchFamily="34" charset="0"/>
              </a:rPr>
              <a:t>Golgi apparatus</a:t>
            </a:r>
            <a:r>
              <a:rPr lang="en-US" b="0" i="0" dirty="0">
                <a:solidFill>
                  <a:srgbClr val="000000"/>
                </a:solidFill>
                <a:effectLst/>
                <a:latin typeface="arial" panose="020B0604020202020204" pitchFamily="34" charset="0"/>
              </a:rPr>
              <a:t>, also called </a:t>
            </a:r>
            <a:r>
              <a:rPr lang="en-US" b="0" i="0" u="sng" dirty="0">
                <a:solidFill>
                  <a:srgbClr val="000000"/>
                </a:solidFill>
                <a:effectLst/>
                <a:latin typeface="arial" panose="020B0604020202020204" pitchFamily="34" charset="0"/>
              </a:rPr>
              <a:t>Golgi body or Golgi complex</a:t>
            </a:r>
            <a:r>
              <a:rPr lang="en-US" b="0" i="0" dirty="0">
                <a:solidFill>
                  <a:srgbClr val="000000"/>
                </a:solidFill>
                <a:effectLst/>
                <a:latin typeface="arial" panose="020B0604020202020204" pitchFamily="34" charset="0"/>
              </a:rPr>
              <a:t> and found universally in both plant and animal cells,</a:t>
            </a:r>
          </a:p>
          <a:p>
            <a:pPr algn="just"/>
            <a:r>
              <a:rPr lang="en-US" b="0" i="0" dirty="0">
                <a:solidFill>
                  <a:srgbClr val="000000"/>
                </a:solidFill>
                <a:effectLst/>
                <a:latin typeface="arial" panose="020B0604020202020204" pitchFamily="34" charset="0"/>
              </a:rPr>
              <a:t> </a:t>
            </a:r>
            <a:r>
              <a:rPr lang="en-US" dirty="0">
                <a:solidFill>
                  <a:srgbClr val="000000"/>
                </a:solidFill>
                <a:latin typeface="arial" panose="020B0604020202020204" pitchFamily="34" charset="0"/>
              </a:rPr>
              <a:t>It</a:t>
            </a:r>
            <a:r>
              <a:rPr lang="en-US" b="0" i="0" dirty="0">
                <a:solidFill>
                  <a:srgbClr val="000000"/>
                </a:solidFill>
                <a:effectLst/>
                <a:latin typeface="arial" panose="020B0604020202020204" pitchFamily="34" charset="0"/>
              </a:rPr>
              <a:t> is comprised of a series of five to eight cup-shaped, membrane-covered sacs called </a:t>
            </a:r>
            <a:r>
              <a:rPr lang="en-US" b="1" i="0" dirty="0">
                <a:solidFill>
                  <a:srgbClr val="000000"/>
                </a:solidFill>
                <a:effectLst/>
                <a:latin typeface="arial" panose="020B0604020202020204" pitchFamily="34" charset="0"/>
              </a:rPr>
              <a:t>cisternae</a:t>
            </a:r>
            <a:r>
              <a:rPr lang="en-US" b="0" i="0" dirty="0">
                <a:solidFill>
                  <a:srgbClr val="000000"/>
                </a:solidFill>
                <a:effectLst/>
                <a:latin typeface="arial" panose="020B0604020202020204" pitchFamily="34" charset="0"/>
              </a:rPr>
              <a:t>. </a:t>
            </a:r>
          </a:p>
          <a:p>
            <a:pPr algn="just"/>
            <a:endParaRPr lang="en-US" b="0" i="0" dirty="0">
              <a:solidFill>
                <a:srgbClr val="000000"/>
              </a:solidFill>
              <a:effectLst/>
              <a:latin typeface="arial" panose="020B0604020202020204" pitchFamily="34" charset="0"/>
            </a:endParaRPr>
          </a:p>
          <a:p>
            <a:pPr algn="just"/>
            <a:r>
              <a:rPr lang="en-US" b="0" i="0" dirty="0">
                <a:solidFill>
                  <a:srgbClr val="000000"/>
                </a:solidFill>
                <a:effectLst/>
                <a:latin typeface="arial" panose="020B0604020202020204" pitchFamily="34" charset="0"/>
              </a:rPr>
              <a:t>Similarly, the number of Golgi bodies in a cell varies according to its function. </a:t>
            </a:r>
          </a:p>
        </p:txBody>
      </p:sp>
      <p:pic>
        <p:nvPicPr>
          <p:cNvPr id="4102" name="Picture 6" descr="Animal Cell Golgi Apparatus">
            <a:extLst>
              <a:ext uri="{FF2B5EF4-FFF2-40B4-BE49-F238E27FC236}">
                <a16:creationId xmlns:a16="http://schemas.microsoft.com/office/drawing/2014/main" id="{66793DEE-3653-96D1-4BAE-11B0D61956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3086" y="4176343"/>
            <a:ext cx="3107873" cy="22571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5BA98B-1D20-EFAD-BDF5-4591EA1B9A66}"/>
              </a:ext>
            </a:extLst>
          </p:cNvPr>
          <p:cNvSpPr txBox="1"/>
          <p:nvPr/>
        </p:nvSpPr>
        <p:spPr>
          <a:xfrm>
            <a:off x="280311" y="2842622"/>
            <a:ext cx="5260520" cy="1757466"/>
          </a:xfrm>
          <a:prstGeom prst="rect">
            <a:avLst/>
          </a:prstGeom>
          <a:noFill/>
        </p:spPr>
        <p:txBody>
          <a:bodyPr wrap="square">
            <a:spAutoFit/>
          </a:bodyPr>
          <a:lstStyle/>
          <a:p>
            <a:pPr algn="just"/>
            <a:r>
              <a:rPr lang="en-US" b="0" i="0" dirty="0">
                <a:solidFill>
                  <a:srgbClr val="000000"/>
                </a:solidFill>
                <a:effectLst/>
                <a:latin typeface="arial" panose="020B0604020202020204" pitchFamily="34" charset="0"/>
              </a:rPr>
              <a:t>Each Golgi stack has two distinct ends, or faces.</a:t>
            </a:r>
          </a:p>
          <a:p>
            <a:pPr algn="just"/>
            <a:r>
              <a:rPr lang="en-US" b="0" i="0" dirty="0">
                <a:solidFill>
                  <a:srgbClr val="000000"/>
                </a:solidFill>
                <a:effectLst/>
                <a:latin typeface="arial" panose="020B0604020202020204" pitchFamily="34" charset="0"/>
              </a:rPr>
              <a:t> The </a:t>
            </a:r>
            <a:r>
              <a:rPr lang="en-US" b="1" i="0" dirty="0">
                <a:solidFill>
                  <a:srgbClr val="000000"/>
                </a:solidFill>
                <a:effectLst/>
                <a:latin typeface="arial" panose="020B0604020202020204" pitchFamily="34" charset="0"/>
              </a:rPr>
              <a:t>cis</a:t>
            </a:r>
            <a:r>
              <a:rPr lang="en-US" b="0" i="0" dirty="0">
                <a:solidFill>
                  <a:srgbClr val="000000"/>
                </a:solidFill>
                <a:effectLst/>
                <a:latin typeface="arial" panose="020B0604020202020204" pitchFamily="34" charset="0"/>
              </a:rPr>
              <a:t> face of a Golgi stack is the end of the organelle where substances enter from the endoplasmic reticulum (ER) for processing, </a:t>
            </a:r>
          </a:p>
          <a:p>
            <a:pPr algn="just"/>
            <a:r>
              <a:rPr lang="en-US" b="0" i="0" dirty="0">
                <a:solidFill>
                  <a:srgbClr val="000000"/>
                </a:solidFill>
                <a:effectLst/>
                <a:latin typeface="arial" panose="020B0604020202020204" pitchFamily="34" charset="0"/>
              </a:rPr>
              <a:t>while the </a:t>
            </a:r>
            <a:r>
              <a:rPr lang="en-US" b="1" i="0" dirty="0">
                <a:solidFill>
                  <a:srgbClr val="000000"/>
                </a:solidFill>
                <a:effectLst/>
                <a:latin typeface="arial" panose="020B0604020202020204" pitchFamily="34" charset="0"/>
              </a:rPr>
              <a:t>trans</a:t>
            </a:r>
            <a:r>
              <a:rPr lang="en-US" b="0" i="0" dirty="0">
                <a:solidFill>
                  <a:srgbClr val="000000"/>
                </a:solidFill>
                <a:effectLst/>
                <a:latin typeface="arial" panose="020B0604020202020204" pitchFamily="34" charset="0"/>
              </a:rPr>
              <a:t> face is where they exit in the form of smaller detached vesicles.</a:t>
            </a:r>
            <a:endParaRPr lang="en-IN" dirty="0"/>
          </a:p>
        </p:txBody>
      </p:sp>
      <p:sp>
        <p:nvSpPr>
          <p:cNvPr id="13" name="TextBox 12">
            <a:extLst>
              <a:ext uri="{FF2B5EF4-FFF2-40B4-BE49-F238E27FC236}">
                <a16:creationId xmlns:a16="http://schemas.microsoft.com/office/drawing/2014/main" id="{D13832A4-5A0B-2EEA-7560-0D4C519C4F4F}"/>
              </a:ext>
            </a:extLst>
          </p:cNvPr>
          <p:cNvSpPr txBox="1"/>
          <p:nvPr/>
        </p:nvSpPr>
        <p:spPr>
          <a:xfrm>
            <a:off x="174170" y="4774370"/>
            <a:ext cx="5910943" cy="1200329"/>
          </a:xfrm>
          <a:prstGeom prst="rect">
            <a:avLst/>
          </a:prstGeom>
          <a:noFill/>
        </p:spPr>
        <p:txBody>
          <a:bodyPr wrap="square">
            <a:spAutoFit/>
          </a:bodyPr>
          <a:lstStyle/>
          <a:p>
            <a:r>
              <a:rPr lang="en-US" b="0" i="0" dirty="0">
                <a:solidFill>
                  <a:srgbClr val="000000"/>
                </a:solidFill>
                <a:effectLst/>
                <a:latin typeface="arial" panose="020B0604020202020204" pitchFamily="34" charset="0"/>
              </a:rPr>
              <a:t>The cis face is found near the endoplasmic reticulum,  where it receives comes most of the material. </a:t>
            </a:r>
          </a:p>
          <a:p>
            <a:r>
              <a:rPr lang="en-US" dirty="0">
                <a:solidFill>
                  <a:srgbClr val="000000"/>
                </a:solidFill>
                <a:latin typeface="arial" panose="020B0604020202020204" pitchFamily="34" charset="0"/>
              </a:rPr>
              <a:t>T</a:t>
            </a:r>
            <a:r>
              <a:rPr lang="en-US" b="0" i="0" dirty="0">
                <a:solidFill>
                  <a:srgbClr val="000000"/>
                </a:solidFill>
                <a:effectLst/>
                <a:latin typeface="arial" panose="020B0604020202020204" pitchFamily="34" charset="0"/>
              </a:rPr>
              <a:t>rans face is positioned near the plasma membrane of the cell, where substance can be modified are shipped</a:t>
            </a:r>
            <a:endParaRPr lang="en-IN" dirty="0"/>
          </a:p>
        </p:txBody>
      </p:sp>
    </p:spTree>
    <p:extLst>
      <p:ext uri="{BB962C8B-B14F-4D97-AF65-F5344CB8AC3E}">
        <p14:creationId xmlns:p14="http://schemas.microsoft.com/office/powerpoint/2010/main" val="398326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4AA3F5-8965-EEFB-C3C0-44CD553F11B0}"/>
              </a:ext>
            </a:extLst>
          </p:cNvPr>
          <p:cNvSpPr txBox="1"/>
          <p:nvPr/>
        </p:nvSpPr>
        <p:spPr>
          <a:xfrm>
            <a:off x="130628" y="195667"/>
            <a:ext cx="11658601" cy="2954655"/>
          </a:xfrm>
          <a:prstGeom prst="rect">
            <a:avLst/>
          </a:prstGeom>
          <a:noFill/>
        </p:spPr>
        <p:txBody>
          <a:bodyPr wrap="square">
            <a:spAutoFit/>
          </a:bodyPr>
          <a:lstStyle/>
          <a:p>
            <a:pPr algn="l" fontAlgn="base"/>
            <a:r>
              <a:rPr lang="en-US" sz="2400" b="1" i="0" dirty="0">
                <a:effectLst/>
                <a:latin typeface="Times New Roman" panose="02020603050405020304" pitchFamily="18" charset="0"/>
                <a:cs typeface="Times New Roman" panose="02020603050405020304" pitchFamily="18" charset="0"/>
              </a:rPr>
              <a:t>What Does the Golgi Apparatus Do?</a:t>
            </a:r>
          </a:p>
          <a:p>
            <a:pPr algn="l" fontAlgn="base"/>
            <a:endParaRPr lang="en-US" b="0" i="0" dirty="0">
              <a:effectLst/>
              <a:latin typeface="Lucida Grande"/>
            </a:endParaRPr>
          </a:p>
          <a:p>
            <a:pPr marL="285750" indent="-285750" algn="l"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Golgi apparatus functions as a molecular assembly line in which membrane proteins undergo extensive post-translational modification. </a:t>
            </a:r>
          </a:p>
          <a:p>
            <a:pPr marL="285750" indent="-285750" algn="l"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Many Golgi reactions involve the addition of sugar residues to membrane proteins and secreted proteins.</a:t>
            </a:r>
          </a:p>
          <a:p>
            <a:pPr marL="285750" indent="-285750" algn="l" fontAlgn="base">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 The carbohydrates that the Golgi attaches to membrane proteins are often quite complex, and their synthesis requires multiple steps</a:t>
            </a:r>
          </a:p>
        </p:txBody>
      </p:sp>
      <p:sp>
        <p:nvSpPr>
          <p:cNvPr id="5" name="TextBox 4">
            <a:extLst>
              <a:ext uri="{FF2B5EF4-FFF2-40B4-BE49-F238E27FC236}">
                <a16:creationId xmlns:a16="http://schemas.microsoft.com/office/drawing/2014/main" id="{6E386305-6E64-166D-0260-90EA1983E17E}"/>
              </a:ext>
            </a:extLst>
          </p:cNvPr>
          <p:cNvSpPr txBox="1"/>
          <p:nvPr/>
        </p:nvSpPr>
        <p:spPr>
          <a:xfrm>
            <a:off x="217713" y="3429000"/>
            <a:ext cx="12202886" cy="3046988"/>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Vesicles that bud off from the ER fuse with the closest Golgi membranes, called the </a:t>
            </a:r>
            <a:r>
              <a:rPr lang="en-US" sz="2400" b="1" i="0" dirty="0">
                <a:solidFill>
                  <a:srgbClr val="333333"/>
                </a:solidFill>
                <a:effectLst/>
                <a:latin typeface="Times New Roman" panose="02020603050405020304" pitchFamily="18" charset="0"/>
                <a:cs typeface="Times New Roman" panose="02020603050405020304" pitchFamily="18" charset="0"/>
              </a:rPr>
              <a:t>cis-Golgi</a:t>
            </a:r>
            <a:r>
              <a:rPr lang="en-US" sz="2400" b="0" i="0" dirty="0">
                <a:solidFill>
                  <a:srgbClr val="333333"/>
                </a:solidFill>
                <a:effectLst/>
                <a:latin typeface="Times New Roman" panose="02020603050405020304" pitchFamily="18" charset="0"/>
                <a:cs typeface="Times New Roman" panose="02020603050405020304" pitchFamily="18" charset="0"/>
              </a:rPr>
              <a:t>. Molecules then travel through the Golgi apparatus via vesicle transport until they reach the end of the assembly line at the farthest sacs from the ER — called the </a:t>
            </a:r>
            <a:r>
              <a:rPr lang="en-US" sz="2400" b="1" i="0" dirty="0">
                <a:solidFill>
                  <a:srgbClr val="333333"/>
                </a:solidFill>
                <a:effectLst/>
                <a:latin typeface="Times New Roman" panose="02020603050405020304" pitchFamily="18" charset="0"/>
                <a:cs typeface="Times New Roman" panose="02020603050405020304" pitchFamily="18" charset="0"/>
              </a:rPr>
              <a:t>trans-Golgi</a:t>
            </a:r>
            <a:r>
              <a:rPr lang="en-US" sz="2400" b="0" i="0" dirty="0">
                <a:solidFill>
                  <a:srgbClr val="333333"/>
                </a:solidFill>
                <a:effectLst/>
                <a:latin typeface="Times New Roman" panose="02020603050405020304" pitchFamily="18" charset="0"/>
                <a:cs typeface="Times New Roman" panose="02020603050405020304" pitchFamily="18" charset="0"/>
              </a:rPr>
              <a:t>. </a:t>
            </a:r>
          </a:p>
          <a:p>
            <a:endParaRPr lang="en-US" sz="2400" dirty="0">
              <a:solidFill>
                <a:srgbClr val="333333"/>
              </a:solidFill>
              <a:latin typeface="Times New Roman" panose="02020603050405020304" pitchFamily="18" charset="0"/>
              <a:cs typeface="Times New Roman" panose="02020603050405020304" pitchFamily="18" charset="0"/>
            </a:endParaRPr>
          </a:p>
          <a:p>
            <a:r>
              <a:rPr lang="en-US" sz="2400" b="0" i="0" dirty="0">
                <a:solidFill>
                  <a:srgbClr val="333333"/>
                </a:solidFill>
                <a:effectLst/>
                <a:latin typeface="Times New Roman" panose="02020603050405020304" pitchFamily="18" charset="0"/>
                <a:cs typeface="Times New Roman" panose="02020603050405020304" pitchFamily="18" charset="0"/>
              </a:rPr>
              <a:t>At each workstation along the assembly line, Golgi enzymes catalyze distinct reactions. </a:t>
            </a:r>
          </a:p>
          <a:p>
            <a:endParaRPr lang="en-US" sz="2400" dirty="0">
              <a:solidFill>
                <a:srgbClr val="333333"/>
              </a:solidFill>
              <a:latin typeface="Times New Roman" panose="02020603050405020304" pitchFamily="18" charset="0"/>
              <a:cs typeface="Times New Roman" panose="02020603050405020304" pitchFamily="18" charset="0"/>
            </a:endParaRPr>
          </a:p>
          <a:p>
            <a:r>
              <a:rPr lang="en-US" sz="2400" b="0" i="0" dirty="0">
                <a:solidFill>
                  <a:srgbClr val="333333"/>
                </a:solidFill>
                <a:effectLst/>
                <a:latin typeface="Times New Roman" panose="02020603050405020304" pitchFamily="18" charset="0"/>
                <a:cs typeface="Times New Roman" panose="02020603050405020304" pitchFamily="18" charset="0"/>
              </a:rPr>
              <a:t>Later, as vesicles of membrane lipids and proteins bud off from the trans-Golgi, they are directed to their appropriate destinations — either lysosomes, storage vesicles, or the plasma membrane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90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E00134-2C2E-BE87-D9BA-DFBD50923C20}"/>
              </a:ext>
            </a:extLst>
          </p:cNvPr>
          <p:cNvSpPr txBox="1"/>
          <p:nvPr/>
        </p:nvSpPr>
        <p:spPr>
          <a:xfrm>
            <a:off x="206830" y="393450"/>
            <a:ext cx="11821884" cy="4893647"/>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Proteins, carbohydrates, phospholipids, and other molecules formed in the ER are transported to the Golgi apparatus, biochemically modified during their transition from the cis to the trans poles of the complex. </a:t>
            </a:r>
          </a:p>
          <a:p>
            <a:endParaRPr lang="en-US" sz="2400" dirty="0">
              <a:solidFill>
                <a:srgbClr val="000000"/>
              </a:solidFill>
              <a:latin typeface="Times New Roman" panose="02020603050405020304" pitchFamily="18" charset="0"/>
              <a:cs typeface="Times New Roman" panose="02020603050405020304" pitchFamily="18" charset="0"/>
            </a:endParaRPr>
          </a:p>
          <a:p>
            <a:r>
              <a:rPr lang="en-US" sz="2400" b="0" i="0" dirty="0">
                <a:solidFill>
                  <a:srgbClr val="000000"/>
                </a:solidFill>
                <a:effectLst/>
                <a:latin typeface="Times New Roman" panose="02020603050405020304" pitchFamily="18" charset="0"/>
                <a:cs typeface="Times New Roman" panose="02020603050405020304" pitchFamily="18" charset="0"/>
              </a:rPr>
              <a:t> The Golgi apparatus manufactures a variety of macromolecules on its own, </a:t>
            </a:r>
            <a:r>
              <a:rPr lang="en-US" sz="2400" b="0" i="0" dirty="0" err="1">
                <a:solidFill>
                  <a:srgbClr val="000000"/>
                </a:solidFill>
                <a:effectLst/>
                <a:latin typeface="Times New Roman" panose="02020603050405020304" pitchFamily="18" charset="0"/>
                <a:cs typeface="Times New Roman" panose="02020603050405020304" pitchFamily="18" charset="0"/>
              </a:rPr>
              <a:t>i.e</a:t>
            </a:r>
            <a:r>
              <a:rPr lang="en-US" sz="2400" b="0" i="0" dirty="0">
                <a:solidFill>
                  <a:srgbClr val="000000"/>
                </a:solidFill>
                <a:effectLst/>
                <a:latin typeface="Times New Roman" panose="02020603050405020304" pitchFamily="18" charset="0"/>
                <a:cs typeface="Times New Roman" panose="02020603050405020304" pitchFamily="18" charset="0"/>
              </a:rPr>
              <a:t> polysaccharides. </a:t>
            </a:r>
          </a:p>
          <a:p>
            <a:r>
              <a:rPr lang="en-US" sz="2400" dirty="0">
                <a:solidFill>
                  <a:srgbClr val="000000"/>
                </a:solidFill>
                <a:latin typeface="Times New Roman" panose="02020603050405020304" pitchFamily="18" charset="0"/>
                <a:cs typeface="Times New Roman" panose="02020603050405020304" pitchFamily="18" charset="0"/>
              </a:rPr>
              <a:t>In plant </a:t>
            </a:r>
            <a:r>
              <a:rPr lang="en-US" sz="2400" dirty="0" err="1">
                <a:solidFill>
                  <a:srgbClr val="000000"/>
                </a:solidFill>
                <a:latin typeface="Times New Roman" panose="02020603050405020304" pitchFamily="18" charset="0"/>
                <a:cs typeface="Times New Roman" panose="02020603050405020304" pitchFamily="18" charset="0"/>
              </a:rPr>
              <a:t>cells:</a:t>
            </a:r>
            <a:r>
              <a:rPr lang="en-US" sz="2400" b="0" i="0" dirty="0" err="1">
                <a:solidFill>
                  <a:srgbClr val="000000"/>
                </a:solidFill>
                <a:effectLst/>
                <a:latin typeface="Times New Roman" panose="02020603050405020304" pitchFamily="18" charset="0"/>
                <a:cs typeface="Times New Roman" panose="02020603050405020304" pitchFamily="18" charset="0"/>
              </a:rPr>
              <a:t>The</a:t>
            </a:r>
            <a:r>
              <a:rPr lang="en-US" sz="2400" b="0" i="0" dirty="0">
                <a:solidFill>
                  <a:srgbClr val="000000"/>
                </a:solidFill>
                <a:effectLst/>
                <a:latin typeface="Times New Roman" panose="02020603050405020304" pitchFamily="18" charset="0"/>
                <a:cs typeface="Times New Roman" panose="02020603050405020304" pitchFamily="18" charset="0"/>
              </a:rPr>
              <a:t> Golgi complex produces</a:t>
            </a:r>
            <a:r>
              <a:rPr lang="en-US" sz="2400" b="0" i="0" u="sng" dirty="0">
                <a:solidFill>
                  <a:srgbClr val="000000"/>
                </a:solidFill>
                <a:effectLst/>
                <a:latin typeface="Times New Roman" panose="02020603050405020304" pitchFamily="18" charset="0"/>
                <a:cs typeface="Times New Roman" panose="02020603050405020304" pitchFamily="18" charset="0"/>
              </a:rPr>
              <a:t> </a:t>
            </a:r>
            <a:r>
              <a:rPr lang="en-US" sz="2400" b="0" i="0" u="sng" dirty="0" err="1">
                <a:solidFill>
                  <a:srgbClr val="000000"/>
                </a:solidFill>
                <a:effectLst/>
                <a:latin typeface="Times New Roman" panose="02020603050405020304" pitchFamily="18" charset="0"/>
                <a:cs typeface="Times New Roman" panose="02020603050405020304" pitchFamily="18" charset="0"/>
              </a:rPr>
              <a:t>pectins</a:t>
            </a:r>
            <a:r>
              <a:rPr lang="en-US" sz="2400" b="0" i="0" dirty="0">
                <a:solidFill>
                  <a:srgbClr val="000000"/>
                </a:solidFill>
                <a:effectLst/>
                <a:latin typeface="Times New Roman" panose="02020603050405020304" pitchFamily="18" charset="0"/>
                <a:cs typeface="Times New Roman" panose="02020603050405020304" pitchFamily="18" charset="0"/>
              </a:rPr>
              <a:t> and other polysaccharides for plant structure and metabolism.</a:t>
            </a:r>
          </a:p>
          <a:p>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latin typeface="Times New Roman" panose="02020603050405020304" pitchFamily="18" charset="0"/>
              <a:cs typeface="Times New Roman" panose="02020603050405020304" pitchFamily="18" charset="0"/>
            </a:endParaRPr>
          </a:p>
          <a:p>
            <a:r>
              <a:rPr lang="en-US" sz="2400" b="0" i="0" dirty="0">
                <a:solidFill>
                  <a:srgbClr val="000000"/>
                </a:solidFill>
                <a:effectLst/>
                <a:latin typeface="Times New Roman" panose="02020603050405020304" pitchFamily="18" charset="0"/>
                <a:cs typeface="Times New Roman" panose="02020603050405020304" pitchFamily="18" charset="0"/>
              </a:rPr>
              <a:t>Golgi apparatus is to sort the wide variety of macromolecules produced by the cell and target them for distribution to their proper location. Specialized molecular identification labels or tags, such as phosphate groups, are added by the Golgi enzymes to aid in this sorting effort.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30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doplasmic Reticulum Structure">
            <a:extLst>
              <a:ext uri="{FF2B5EF4-FFF2-40B4-BE49-F238E27FC236}">
                <a16:creationId xmlns:a16="http://schemas.microsoft.com/office/drawing/2014/main" id="{B684104D-86EE-778C-C9F6-E67EC938E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453" y="791936"/>
            <a:ext cx="4352925"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F65AE0-4AA7-9037-5201-3DB56E733158}"/>
              </a:ext>
            </a:extLst>
          </p:cNvPr>
          <p:cNvSpPr txBox="1"/>
          <p:nvPr/>
        </p:nvSpPr>
        <p:spPr>
          <a:xfrm>
            <a:off x="304800" y="1042911"/>
            <a:ext cx="6096000" cy="3416320"/>
          </a:xfrm>
          <a:prstGeom prst="rect">
            <a:avLst/>
          </a:prstGeom>
          <a:noFill/>
        </p:spPr>
        <p:txBody>
          <a:bodyPr wrap="square">
            <a:spAutoFit/>
          </a:bodyPr>
          <a:lstStyle/>
          <a:p>
            <a:r>
              <a:rPr lang="en-US" b="0" i="0" dirty="0">
                <a:solidFill>
                  <a:srgbClr val="222222"/>
                </a:solidFill>
                <a:effectLst/>
                <a:latin typeface="Tahoma" panose="020B0604030504040204" pitchFamily="34" charset="0"/>
              </a:rPr>
              <a:t>The endoplasmic reticulum membrane system can be morphologically divided into two structures–cisternae and sheets. </a:t>
            </a:r>
          </a:p>
          <a:p>
            <a:r>
              <a:rPr lang="en-US" b="1" i="0" dirty="0">
                <a:solidFill>
                  <a:srgbClr val="222222"/>
                </a:solidFill>
                <a:effectLst/>
                <a:latin typeface="Tahoma" panose="020B0604030504040204" pitchFamily="34" charset="0"/>
              </a:rPr>
              <a:t>Cisternae are tubular in structure and form a three-dimensional polygonal network.</a:t>
            </a:r>
            <a:r>
              <a:rPr lang="en-US" b="0" i="0" dirty="0">
                <a:solidFill>
                  <a:srgbClr val="222222"/>
                </a:solidFill>
                <a:effectLst/>
                <a:latin typeface="Tahoma" panose="020B0604030504040204" pitchFamily="34" charset="0"/>
              </a:rPr>
              <a:t> </a:t>
            </a:r>
          </a:p>
          <a:p>
            <a:r>
              <a:rPr lang="en-US" b="0" i="0" dirty="0">
                <a:solidFill>
                  <a:srgbClr val="222222"/>
                </a:solidFill>
                <a:effectLst/>
                <a:latin typeface="Tahoma" panose="020B0604030504040204" pitchFamily="34" charset="0"/>
              </a:rPr>
              <a:t>They are about 50 nm in diameter in mammals and 30 nm in diameter in yeast. </a:t>
            </a:r>
          </a:p>
          <a:p>
            <a:r>
              <a:rPr lang="en-US" b="0" i="0" dirty="0">
                <a:solidFill>
                  <a:srgbClr val="222222"/>
                </a:solidFill>
                <a:effectLst/>
                <a:latin typeface="Tahoma" panose="020B0604030504040204" pitchFamily="34" charset="0"/>
              </a:rPr>
              <a:t>ER sheets, on the other hand, are membrane-enclosed, two-dimensional flattened sacs that extend across the cytoplasm. They are frequently associated with ribosomes and special proteins called </a:t>
            </a:r>
            <a:r>
              <a:rPr lang="en-US" b="0" i="0" dirty="0" err="1">
                <a:solidFill>
                  <a:srgbClr val="222222"/>
                </a:solidFill>
                <a:effectLst/>
                <a:latin typeface="Tahoma" panose="020B0604030504040204" pitchFamily="34" charset="0"/>
              </a:rPr>
              <a:t>translocons</a:t>
            </a:r>
            <a:r>
              <a:rPr lang="en-US" b="0" i="0" dirty="0">
                <a:solidFill>
                  <a:srgbClr val="222222"/>
                </a:solidFill>
                <a:effectLst/>
                <a:latin typeface="Tahoma" panose="020B0604030504040204" pitchFamily="34" charset="0"/>
              </a:rPr>
              <a:t> that are necessary for protein translation within the RER.</a:t>
            </a:r>
            <a:endParaRPr lang="en-IN" dirty="0"/>
          </a:p>
        </p:txBody>
      </p:sp>
      <p:sp>
        <p:nvSpPr>
          <p:cNvPr id="7" name="TextBox 6">
            <a:extLst>
              <a:ext uri="{FF2B5EF4-FFF2-40B4-BE49-F238E27FC236}">
                <a16:creationId xmlns:a16="http://schemas.microsoft.com/office/drawing/2014/main" id="{5A1BD08B-4065-C528-41A1-1DD27DA54A46}"/>
              </a:ext>
            </a:extLst>
          </p:cNvPr>
          <p:cNvSpPr txBox="1"/>
          <p:nvPr/>
        </p:nvSpPr>
        <p:spPr>
          <a:xfrm>
            <a:off x="206147" y="4259997"/>
            <a:ext cx="6096000" cy="646331"/>
          </a:xfrm>
          <a:prstGeom prst="rect">
            <a:avLst/>
          </a:prstGeom>
          <a:noFill/>
        </p:spPr>
        <p:txBody>
          <a:bodyPr wrap="square">
            <a:spAutoFit/>
          </a:bodyPr>
          <a:lstStyle/>
          <a:p>
            <a:r>
              <a:rPr lang="en-US" b="0" i="0" dirty="0">
                <a:solidFill>
                  <a:srgbClr val="222222"/>
                </a:solidFill>
                <a:effectLst/>
                <a:latin typeface="Tahoma" panose="020B0604030504040204" pitchFamily="34" charset="0"/>
              </a:rPr>
              <a:t>The high-curvature of ER tubules is stabilized by the presence of proteins called reticulons and DP1/Yop1p</a:t>
            </a:r>
            <a:endParaRPr lang="en-IN" dirty="0"/>
          </a:p>
        </p:txBody>
      </p:sp>
      <p:sp>
        <p:nvSpPr>
          <p:cNvPr id="9" name="TextBox 8">
            <a:extLst>
              <a:ext uri="{FF2B5EF4-FFF2-40B4-BE49-F238E27FC236}">
                <a16:creationId xmlns:a16="http://schemas.microsoft.com/office/drawing/2014/main" id="{1CFB2AC9-1E5E-CBD2-E6DA-561A6443D683}"/>
              </a:ext>
            </a:extLst>
          </p:cNvPr>
          <p:cNvSpPr txBox="1"/>
          <p:nvPr/>
        </p:nvSpPr>
        <p:spPr>
          <a:xfrm>
            <a:off x="304800" y="5491923"/>
            <a:ext cx="6096000" cy="646331"/>
          </a:xfrm>
          <a:prstGeom prst="rect">
            <a:avLst/>
          </a:prstGeom>
          <a:noFill/>
        </p:spPr>
        <p:txBody>
          <a:bodyPr wrap="square">
            <a:spAutoFit/>
          </a:bodyPr>
          <a:lstStyle/>
          <a:p>
            <a:r>
              <a:rPr lang="en-US" b="0" i="0" dirty="0">
                <a:solidFill>
                  <a:srgbClr val="222222"/>
                </a:solidFill>
                <a:effectLst/>
                <a:latin typeface="Tahoma" panose="020B0604030504040204" pitchFamily="34" charset="0"/>
              </a:rPr>
              <a:t>Reticulons are membrane-associated proteins encoded by four genes in mammals (RTN1-4). </a:t>
            </a:r>
            <a:endParaRPr lang="en-IN" dirty="0"/>
          </a:p>
        </p:txBody>
      </p:sp>
      <p:sp>
        <p:nvSpPr>
          <p:cNvPr id="12" name="TextBox 11">
            <a:extLst>
              <a:ext uri="{FF2B5EF4-FFF2-40B4-BE49-F238E27FC236}">
                <a16:creationId xmlns:a16="http://schemas.microsoft.com/office/drawing/2014/main" id="{27E196A2-5AE4-B64F-CF5C-1DF82853AD83}"/>
              </a:ext>
            </a:extLst>
          </p:cNvPr>
          <p:cNvSpPr txBox="1"/>
          <p:nvPr/>
        </p:nvSpPr>
        <p:spPr>
          <a:xfrm>
            <a:off x="5780315" y="4937926"/>
            <a:ext cx="6096000" cy="1754326"/>
          </a:xfrm>
          <a:prstGeom prst="rect">
            <a:avLst/>
          </a:prstGeom>
          <a:noFill/>
        </p:spPr>
        <p:txBody>
          <a:bodyPr wrap="square">
            <a:spAutoFit/>
          </a:bodyPr>
          <a:lstStyle/>
          <a:p>
            <a:pPr algn="just"/>
            <a:r>
              <a:rPr lang="en-US" b="0" i="0" dirty="0">
                <a:solidFill>
                  <a:srgbClr val="222222"/>
                </a:solidFill>
                <a:effectLst/>
                <a:latin typeface="Tahoma" panose="020B0604030504040204" pitchFamily="34" charset="0"/>
              </a:rPr>
              <a:t>The SER is involved in lipid metabolism and acts as the calcium store for the cell. This is particularly important in muscle cells that need Ca</a:t>
            </a:r>
            <a:r>
              <a:rPr lang="en-US" b="0" i="0" baseline="30000" dirty="0">
                <a:solidFill>
                  <a:srgbClr val="222222"/>
                </a:solidFill>
                <a:effectLst/>
                <a:latin typeface="Tahoma" panose="020B0604030504040204" pitchFamily="34" charset="0"/>
              </a:rPr>
              <a:t>2+</a:t>
            </a:r>
            <a:r>
              <a:rPr lang="en-US" b="0" i="0" dirty="0">
                <a:solidFill>
                  <a:srgbClr val="222222"/>
                </a:solidFill>
                <a:effectLst/>
                <a:latin typeface="Tahoma" panose="020B0604030504040204" pitchFamily="34" charset="0"/>
              </a:rPr>
              <a:t> ions for contraction. The SER is also involved in the synthesis of phospholipids and cholesterol. It is often located near the periphery of the cell</a:t>
            </a:r>
            <a:endParaRPr lang="en-IN" dirty="0"/>
          </a:p>
        </p:txBody>
      </p:sp>
      <p:sp>
        <p:nvSpPr>
          <p:cNvPr id="2" name="TextBox 1">
            <a:extLst>
              <a:ext uri="{FF2B5EF4-FFF2-40B4-BE49-F238E27FC236}">
                <a16:creationId xmlns:a16="http://schemas.microsoft.com/office/drawing/2014/main" id="{EDA70081-82FD-57AD-881B-9B8C31EB212E}"/>
              </a:ext>
            </a:extLst>
          </p:cNvPr>
          <p:cNvSpPr txBox="1"/>
          <p:nvPr/>
        </p:nvSpPr>
        <p:spPr>
          <a:xfrm>
            <a:off x="968828" y="293914"/>
            <a:ext cx="3287485" cy="369332"/>
          </a:xfrm>
          <a:prstGeom prst="rect">
            <a:avLst/>
          </a:prstGeom>
          <a:noFill/>
        </p:spPr>
        <p:txBody>
          <a:bodyPr wrap="square" rtlCol="0">
            <a:spAutoFit/>
          </a:bodyPr>
          <a:lstStyle/>
          <a:p>
            <a:r>
              <a:rPr lang="en-IN" b="1" dirty="0"/>
              <a:t>Endoplasmic reticulum</a:t>
            </a:r>
          </a:p>
        </p:txBody>
      </p:sp>
    </p:spTree>
    <p:extLst>
      <p:ext uri="{BB962C8B-B14F-4D97-AF65-F5344CB8AC3E}">
        <p14:creationId xmlns:p14="http://schemas.microsoft.com/office/powerpoint/2010/main" val="4261742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955DCF-A5A2-469D-BB2A-2CA08FADFD13}"/>
              </a:ext>
            </a:extLst>
          </p:cNvPr>
          <p:cNvSpPr txBox="1"/>
          <p:nvPr/>
        </p:nvSpPr>
        <p:spPr>
          <a:xfrm>
            <a:off x="741589" y="606988"/>
            <a:ext cx="7271657" cy="461665"/>
          </a:xfrm>
          <a:prstGeom prst="rect">
            <a:avLst/>
          </a:prstGeom>
          <a:noFill/>
        </p:spPr>
        <p:txBody>
          <a:bodyPr wrap="square" rtlCol="0">
            <a:spAutoFit/>
          </a:bodyPr>
          <a:lstStyle/>
          <a:p>
            <a:r>
              <a:rPr lang="en-IN" sz="2400" dirty="0">
                <a:latin typeface="Times New Roman" panose="02020603050405020304" pitchFamily="18" charset="0"/>
                <a:cs typeface="Times New Roman" panose="02020603050405020304" pitchFamily="18" charset="0"/>
              </a:rPr>
              <a:t>ER is budded off from the Nuclear membrane</a:t>
            </a:r>
          </a:p>
        </p:txBody>
      </p:sp>
      <p:sp>
        <p:nvSpPr>
          <p:cNvPr id="3" name="TextBox 2">
            <a:extLst>
              <a:ext uri="{FF2B5EF4-FFF2-40B4-BE49-F238E27FC236}">
                <a16:creationId xmlns:a16="http://schemas.microsoft.com/office/drawing/2014/main" id="{D529026E-3522-9E5F-ECE6-D8B0F00E4650}"/>
              </a:ext>
            </a:extLst>
          </p:cNvPr>
          <p:cNvSpPr txBox="1"/>
          <p:nvPr/>
        </p:nvSpPr>
        <p:spPr>
          <a:xfrm>
            <a:off x="741589" y="1697757"/>
            <a:ext cx="5778954" cy="1569660"/>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Structure of ER:</a:t>
            </a:r>
          </a:p>
          <a:p>
            <a:r>
              <a:rPr lang="en-IN" sz="2400" dirty="0">
                <a:latin typeface="Times New Roman" panose="02020603050405020304" pitchFamily="18" charset="0"/>
                <a:cs typeface="Times New Roman" panose="02020603050405020304" pitchFamily="18" charset="0"/>
              </a:rPr>
              <a:t>ER has three dimensional structure, which are networked intracellularly</a:t>
            </a:r>
          </a:p>
          <a:p>
            <a:r>
              <a:rPr lang="en-IN" sz="2400" dirty="0">
                <a:latin typeface="Times New Roman" panose="02020603050405020304" pitchFamily="18" charset="0"/>
                <a:cs typeface="Times New Roman" panose="02020603050405020304" pitchFamily="18" charset="0"/>
              </a:rPr>
              <a:t>It has cisternae, Tubules, Vesicles</a:t>
            </a:r>
          </a:p>
        </p:txBody>
      </p:sp>
      <p:sp>
        <p:nvSpPr>
          <p:cNvPr id="4" name="TextBox 3">
            <a:extLst>
              <a:ext uri="{FF2B5EF4-FFF2-40B4-BE49-F238E27FC236}">
                <a16:creationId xmlns:a16="http://schemas.microsoft.com/office/drawing/2014/main" id="{F578DAF9-981F-4655-2A17-0BE979C63D12}"/>
              </a:ext>
            </a:extLst>
          </p:cNvPr>
          <p:cNvSpPr txBox="1"/>
          <p:nvPr/>
        </p:nvSpPr>
        <p:spPr>
          <a:xfrm>
            <a:off x="741589" y="4047368"/>
            <a:ext cx="8011884" cy="2308324"/>
          </a:xfrm>
          <a:prstGeom prst="rect">
            <a:avLst/>
          </a:prstGeom>
          <a:noFill/>
        </p:spPr>
        <p:txBody>
          <a:bodyPr wrap="square" rtlCol="0">
            <a:spAutoFit/>
          </a:bodyPr>
          <a:lstStyle/>
          <a:p>
            <a:r>
              <a:rPr lang="en-IN" sz="2400" dirty="0">
                <a:latin typeface="Times New Roman" panose="02020603050405020304" pitchFamily="18" charset="0"/>
                <a:cs typeface="Times New Roman" panose="02020603050405020304" pitchFamily="18" charset="0"/>
              </a:rPr>
              <a:t>Cisternae are flattened , unbranched sac like element.</a:t>
            </a:r>
          </a:p>
          <a:p>
            <a:r>
              <a:rPr lang="en-IN" sz="2400" dirty="0">
                <a:latin typeface="Times New Roman" panose="02020603050405020304" pitchFamily="18" charset="0"/>
                <a:cs typeface="Times New Roman" panose="02020603050405020304" pitchFamily="18" charset="0"/>
              </a:rPr>
              <a:t>The  </a:t>
            </a:r>
            <a:r>
              <a:rPr lang="en-IN" sz="2400" dirty="0" err="1">
                <a:latin typeface="Times New Roman" panose="02020603050405020304" pitchFamily="18" charset="0"/>
                <a:cs typeface="Times New Roman" panose="02020603050405020304" pitchFamily="18" charset="0"/>
              </a:rPr>
              <a:t>scas</a:t>
            </a:r>
            <a:r>
              <a:rPr lang="en-IN" sz="2400" dirty="0">
                <a:latin typeface="Times New Roman" panose="02020603050405020304" pitchFamily="18" charset="0"/>
                <a:cs typeface="Times New Roman" panose="02020603050405020304" pitchFamily="18" charset="0"/>
              </a:rPr>
              <a:t> are positioned parallel to each other</a:t>
            </a:r>
          </a:p>
          <a:p>
            <a:r>
              <a:rPr lang="en-IN" sz="2400" dirty="0">
                <a:latin typeface="Times New Roman" panose="02020603050405020304" pitchFamily="18" charset="0"/>
                <a:cs typeface="Times New Roman" panose="02020603050405020304" pitchFamily="18" charset="0"/>
              </a:rPr>
              <a:t>The presence of ribosome make is rough</a:t>
            </a:r>
          </a:p>
          <a:p>
            <a:r>
              <a:rPr lang="en-IN" sz="2400" dirty="0">
                <a:latin typeface="Times New Roman" panose="02020603050405020304" pitchFamily="18" charset="0"/>
                <a:cs typeface="Times New Roman" panose="02020603050405020304" pitchFamily="18" charset="0"/>
              </a:rPr>
              <a:t>They contains glycoproteins (ribophorin-I and ribophorin-II</a:t>
            </a:r>
          </a:p>
          <a:p>
            <a:r>
              <a:rPr lang="en-IN" sz="2400" dirty="0">
                <a:latin typeface="Times New Roman" panose="02020603050405020304" pitchFamily="18" charset="0"/>
                <a:cs typeface="Times New Roman" panose="02020603050405020304" pitchFamily="18" charset="0"/>
              </a:rPr>
              <a:t>ER may pass from one cell to other through plasmodesmata in the form of desmotubule</a:t>
            </a:r>
          </a:p>
        </p:txBody>
      </p:sp>
      <p:pic>
        <p:nvPicPr>
          <p:cNvPr id="6" name="Picture 5">
            <a:extLst>
              <a:ext uri="{FF2B5EF4-FFF2-40B4-BE49-F238E27FC236}">
                <a16:creationId xmlns:a16="http://schemas.microsoft.com/office/drawing/2014/main" id="{84DC3AAE-E440-E7E0-5CC4-89F7BA8E1BC7}"/>
              </a:ext>
            </a:extLst>
          </p:cNvPr>
          <p:cNvPicPr>
            <a:picLocks noChangeAspect="1"/>
          </p:cNvPicPr>
          <p:nvPr/>
        </p:nvPicPr>
        <p:blipFill>
          <a:blip r:embed="rId2"/>
          <a:stretch>
            <a:fillRect/>
          </a:stretch>
        </p:blipFill>
        <p:spPr>
          <a:xfrm>
            <a:off x="6868886" y="1293110"/>
            <a:ext cx="4875439" cy="3058454"/>
          </a:xfrm>
          <a:prstGeom prst="rect">
            <a:avLst/>
          </a:prstGeom>
        </p:spPr>
      </p:pic>
    </p:spTree>
    <p:extLst>
      <p:ext uri="{BB962C8B-B14F-4D97-AF65-F5344CB8AC3E}">
        <p14:creationId xmlns:p14="http://schemas.microsoft.com/office/powerpoint/2010/main" val="2705081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E212D3-C44A-D9E3-CF8E-63CB5BF7D1D9}"/>
              </a:ext>
            </a:extLst>
          </p:cNvPr>
          <p:cNvSpPr txBox="1"/>
          <p:nvPr/>
        </p:nvSpPr>
        <p:spPr>
          <a:xfrm>
            <a:off x="805541" y="0"/>
            <a:ext cx="9862456" cy="3323987"/>
          </a:xfrm>
          <a:prstGeom prst="rect">
            <a:avLst/>
          </a:prstGeom>
          <a:noFill/>
        </p:spPr>
        <p:txBody>
          <a:bodyPr wrap="square">
            <a:spAutoFit/>
          </a:bodyPr>
          <a:lstStyle/>
          <a:p>
            <a:pPr algn="l">
              <a:buFont typeface="Arial" panose="020B0604020202020204" pitchFamily="34" charset="0"/>
              <a:buChar char="•"/>
            </a:pPr>
            <a:endParaRPr lang="en-US" dirty="0">
              <a:latin typeface="Roboto" panose="02000000000000000000" pitchFamily="2" charset="0"/>
            </a:endParaRPr>
          </a:p>
          <a:p>
            <a:pPr algn="l"/>
            <a:r>
              <a:rPr lang="en-US" sz="2400" b="1" i="0" dirty="0">
                <a:effectLst/>
                <a:latin typeface="Times New Roman" panose="02020603050405020304" pitchFamily="18" charset="0"/>
                <a:cs typeface="Times New Roman" panose="02020603050405020304" pitchFamily="18" charset="0"/>
              </a:rPr>
              <a:t>Smooth Endoplasmic Reticulum Function:</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Smooth ER is responsible for the synthesis of essential lipids such as phospholipids and cholesterol.</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Smooth ER is also responsible for the production and secretion of steroid hormones.</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It is also responsible for the metabolism of </a:t>
            </a:r>
            <a:r>
              <a:rPr lang="en-US" sz="2400" b="0" i="0" u="none" strike="noStrike" dirty="0">
                <a:solidFill>
                  <a:srgbClr val="73AD21"/>
                </a:solidFill>
                <a:effectLst/>
                <a:latin typeface="Times New Roman" panose="02020603050405020304" pitchFamily="18" charset="0"/>
                <a:cs typeface="Times New Roman" panose="02020603050405020304" pitchFamily="18" charset="0"/>
                <a:hlinkClick r:id="rId2"/>
              </a:rPr>
              <a:t>carbohydrates</a:t>
            </a:r>
            <a:r>
              <a:rPr lang="en-US" sz="2400" b="0" i="0" dirty="0">
                <a:solidFill>
                  <a:srgbClr val="333333"/>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smooth ER store and releases calcium ions. These are quite important for the nervous system and muscular systems</a:t>
            </a:r>
            <a:r>
              <a:rPr lang="en-US" b="0" i="0" dirty="0">
                <a:solidFill>
                  <a:srgbClr val="333333"/>
                </a:solidFill>
                <a:effectLst/>
                <a:latin typeface="Roboto" panose="02000000000000000000" pitchFamily="2" charset="0"/>
              </a:rPr>
              <a:t>.</a:t>
            </a:r>
          </a:p>
        </p:txBody>
      </p:sp>
      <p:sp>
        <p:nvSpPr>
          <p:cNvPr id="5" name="TextBox 4">
            <a:extLst>
              <a:ext uri="{FF2B5EF4-FFF2-40B4-BE49-F238E27FC236}">
                <a16:creationId xmlns:a16="http://schemas.microsoft.com/office/drawing/2014/main" id="{E4AEB6EB-519E-D41E-E041-5A2078A716F9}"/>
              </a:ext>
            </a:extLst>
          </p:cNvPr>
          <p:cNvSpPr txBox="1"/>
          <p:nvPr/>
        </p:nvSpPr>
        <p:spPr>
          <a:xfrm>
            <a:off x="729341" y="3846501"/>
            <a:ext cx="11070771" cy="2308324"/>
          </a:xfrm>
          <a:prstGeom prst="rect">
            <a:avLst/>
          </a:prstGeom>
          <a:noFill/>
        </p:spPr>
        <p:txBody>
          <a:bodyPr wrap="square">
            <a:spAutoFit/>
          </a:bodyPr>
          <a:lstStyle/>
          <a:p>
            <a:pPr algn="l"/>
            <a:r>
              <a:rPr lang="en-US" sz="2400" b="1" i="0" dirty="0">
                <a:effectLst/>
                <a:latin typeface="Times New Roman" panose="02020603050405020304" pitchFamily="18" charset="0"/>
                <a:cs typeface="Times New Roman" panose="02020603050405020304" pitchFamily="18" charset="0"/>
              </a:rPr>
              <a:t>Rough Endoplasmic Reticulum Function</a:t>
            </a:r>
            <a:r>
              <a:rPr lang="en-US" sz="2400" b="0" i="0" dirty="0">
                <a:solidFill>
                  <a:srgbClr val="813588"/>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majority of the functions of rough ER is associated with protein synthesis.</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rough endoplasmic reticulum also plays a vital role in protein folding.</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Also ensures quality control (regarding correct protein folding).</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second most important function after protein synthesis and protein folding is protein sorting.</a:t>
            </a:r>
          </a:p>
        </p:txBody>
      </p:sp>
    </p:spTree>
    <p:extLst>
      <p:ext uri="{BB962C8B-B14F-4D97-AF65-F5344CB8AC3E}">
        <p14:creationId xmlns:p14="http://schemas.microsoft.com/office/powerpoint/2010/main" val="30500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6F9D94-426C-9513-CDC3-FFDAB920EDF6}"/>
              </a:ext>
            </a:extLst>
          </p:cNvPr>
          <p:cNvSpPr txBox="1"/>
          <p:nvPr/>
        </p:nvSpPr>
        <p:spPr>
          <a:xfrm>
            <a:off x="1621970" y="721195"/>
            <a:ext cx="9862459" cy="4093428"/>
          </a:xfrm>
          <a:prstGeom prst="rect">
            <a:avLst/>
          </a:prstGeom>
          <a:noFill/>
        </p:spPr>
        <p:txBody>
          <a:bodyPr wrap="square">
            <a:spAutoFit/>
          </a:bodyPr>
          <a:lstStyle/>
          <a:p>
            <a:pPr algn="l">
              <a:buFont typeface="Arial" panose="020B0604020202020204" pitchFamily="34" charset="0"/>
              <a:buChar char="•"/>
            </a:pPr>
            <a:r>
              <a:rPr lang="en-IN" sz="3200" b="0" i="0" dirty="0">
                <a:solidFill>
                  <a:srgbClr val="000000"/>
                </a:solidFill>
                <a:effectLst/>
                <a:latin typeface="Times New Roman" panose="02020603050405020304" pitchFamily="18" charset="0"/>
                <a:cs typeface="Times New Roman" panose="02020603050405020304" pitchFamily="18" charset="0"/>
              </a:rPr>
              <a:t>Rough ER functions Facilitate protein folding</a:t>
            </a:r>
          </a:p>
          <a:p>
            <a:pPr algn="l">
              <a:buFont typeface="Arial" panose="020B0604020202020204" pitchFamily="34" charset="0"/>
              <a:buChar char="•"/>
            </a:pPr>
            <a:r>
              <a:rPr lang="en-IN" sz="3200" b="0" i="0" dirty="0">
                <a:solidFill>
                  <a:srgbClr val="000000"/>
                </a:solidFill>
                <a:effectLst/>
                <a:latin typeface="Times New Roman" panose="02020603050405020304" pitchFamily="18" charset="0"/>
                <a:cs typeface="Times New Roman" panose="02020603050405020304" pitchFamily="18" charset="0"/>
              </a:rPr>
              <a:t>Only properly folded proteins are transported</a:t>
            </a:r>
            <a:br>
              <a:rPr lang="en-IN" sz="3200" b="0" i="0" dirty="0">
                <a:solidFill>
                  <a:srgbClr val="000000"/>
                </a:solidFill>
                <a:effectLst/>
                <a:latin typeface="Times New Roman" panose="02020603050405020304" pitchFamily="18" charset="0"/>
                <a:cs typeface="Times New Roman" panose="02020603050405020304" pitchFamily="18" charset="0"/>
              </a:rPr>
            </a:br>
            <a:r>
              <a:rPr lang="en-IN" sz="3200" b="0" i="0" dirty="0">
                <a:solidFill>
                  <a:srgbClr val="000000"/>
                </a:solidFill>
                <a:effectLst/>
                <a:latin typeface="Times New Roman" panose="02020603050405020304" pitchFamily="18" charset="0"/>
                <a:cs typeface="Times New Roman" panose="02020603050405020304" pitchFamily="18" charset="0"/>
              </a:rPr>
              <a:t>from the RER to the Golgi complex</a:t>
            </a:r>
          </a:p>
          <a:p>
            <a:pPr algn="l">
              <a:buFont typeface="Arial" panose="020B0604020202020204" pitchFamily="34" charset="0"/>
              <a:buChar char="•"/>
            </a:pPr>
            <a:r>
              <a:rPr lang="en-IN" sz="3200" b="0" i="0" dirty="0">
                <a:solidFill>
                  <a:srgbClr val="000000"/>
                </a:solidFill>
                <a:effectLst/>
                <a:latin typeface="Times New Roman" panose="02020603050405020304" pitchFamily="18" charset="0"/>
                <a:cs typeface="Times New Roman" panose="02020603050405020304" pitchFamily="18" charset="0"/>
              </a:rPr>
              <a:t>Transport of proteins, i.e. secretory proteins</a:t>
            </a:r>
          </a:p>
          <a:p>
            <a:pPr algn="l">
              <a:buFont typeface="Arial" panose="020B0604020202020204" pitchFamily="34" charset="0"/>
              <a:buChar char="•"/>
            </a:pPr>
            <a:r>
              <a:rPr lang="en-IN" sz="3200" b="0" i="0" dirty="0">
                <a:solidFill>
                  <a:srgbClr val="000000"/>
                </a:solidFill>
                <a:effectLst/>
                <a:latin typeface="Times New Roman" panose="02020603050405020304" pitchFamily="18" charset="0"/>
                <a:cs typeface="Times New Roman" panose="02020603050405020304" pitchFamily="18" charset="0"/>
              </a:rPr>
              <a:t>Insertion of ER proteins, i.e. integral proteins</a:t>
            </a:r>
          </a:p>
          <a:p>
            <a:pPr algn="l">
              <a:buFont typeface="Arial" panose="020B0604020202020204" pitchFamily="34" charset="0"/>
              <a:buChar char="•"/>
            </a:pPr>
            <a:r>
              <a:rPr lang="en-IN" sz="3200" b="0" i="0" dirty="0">
                <a:solidFill>
                  <a:srgbClr val="000000"/>
                </a:solidFill>
                <a:effectLst/>
                <a:latin typeface="Times New Roman" panose="02020603050405020304" pitchFamily="18" charset="0"/>
                <a:cs typeface="Times New Roman" panose="02020603050405020304" pitchFamily="18" charset="0"/>
              </a:rPr>
              <a:t>Glycosylation</a:t>
            </a:r>
          </a:p>
          <a:p>
            <a:pPr algn="l">
              <a:buFont typeface="Arial" panose="020B0604020202020204" pitchFamily="34" charset="0"/>
              <a:buChar char="•"/>
            </a:pPr>
            <a:r>
              <a:rPr lang="en-IN" sz="3200" b="0" i="0" dirty="0" err="1">
                <a:solidFill>
                  <a:srgbClr val="000000"/>
                </a:solidFill>
                <a:effectLst/>
                <a:latin typeface="Times New Roman" panose="02020603050405020304" pitchFamily="18" charset="0"/>
                <a:cs typeface="Times New Roman" panose="02020603050405020304" pitchFamily="18" charset="0"/>
              </a:rPr>
              <a:t>Disulfide</a:t>
            </a:r>
            <a:r>
              <a:rPr lang="en-IN" sz="3200" b="0" i="0" dirty="0">
                <a:solidFill>
                  <a:srgbClr val="000000"/>
                </a:solidFill>
                <a:effectLst/>
                <a:latin typeface="Times New Roman" panose="02020603050405020304" pitchFamily="18" charset="0"/>
                <a:cs typeface="Times New Roman" panose="02020603050405020304" pitchFamily="18" charset="0"/>
              </a:rPr>
              <a:t> bond formation and rearrangement</a:t>
            </a:r>
          </a:p>
          <a:p>
            <a:br>
              <a:rPr lang="en-IN" dirty="0"/>
            </a:br>
            <a:endParaRPr lang="en-IN" dirty="0"/>
          </a:p>
        </p:txBody>
      </p:sp>
    </p:spTree>
    <p:extLst>
      <p:ext uri="{BB962C8B-B14F-4D97-AF65-F5344CB8AC3E}">
        <p14:creationId xmlns:p14="http://schemas.microsoft.com/office/powerpoint/2010/main" val="1625649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ysosomes and peroxisomes">
            <a:extLst>
              <a:ext uri="{FF2B5EF4-FFF2-40B4-BE49-F238E27FC236}">
                <a16:creationId xmlns:a16="http://schemas.microsoft.com/office/drawing/2014/main" id="{32C38F14-F1B1-88C9-0E39-A4647340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57" y="4226045"/>
            <a:ext cx="3548743" cy="21922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E61EDD-3F8C-0C68-DC42-54DADC9608A6}"/>
              </a:ext>
            </a:extLst>
          </p:cNvPr>
          <p:cNvSpPr txBox="1"/>
          <p:nvPr/>
        </p:nvSpPr>
        <p:spPr>
          <a:xfrm>
            <a:off x="381000" y="526345"/>
            <a:ext cx="11462657" cy="92333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Lysosome single-membrane compartments found inside the cell. Lysosomes are found only in animals while peroxisomes are found in all eukaryotes. Lysosomes are large in size but peroxisomes are comparatively small. Both lysosomes and peroxisomes are enzyme compartments.</a:t>
            </a:r>
            <a:endParaRPr lang="en-IN"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96D37BE-CCE1-15A5-E096-271EFBC85143}"/>
              </a:ext>
            </a:extLst>
          </p:cNvPr>
          <p:cNvSpPr txBox="1"/>
          <p:nvPr/>
        </p:nvSpPr>
        <p:spPr>
          <a:xfrm>
            <a:off x="0" y="1606264"/>
            <a:ext cx="8055428" cy="5878532"/>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333333"/>
                </a:solidFill>
                <a:effectLst/>
                <a:latin typeface="Times New Roman" panose="02020603050405020304" pitchFamily="18" charset="0"/>
                <a:cs typeface="Times New Roman" panose="02020603050405020304" pitchFamily="18" charset="0"/>
              </a:rPr>
              <a:t>Lysosomes are sphere-shaped sacs filled with hydrolytic enzymes that have the capability to break down many types of biomolecules</a:t>
            </a:r>
            <a:r>
              <a:rPr lang="en-US" sz="2000" b="1" i="1" dirty="0">
                <a:solidFill>
                  <a:srgbClr val="333333"/>
                </a:solidFill>
                <a:effectLst/>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2000" b="1" i="1" dirty="0">
              <a:solidFill>
                <a:srgbClr val="333333"/>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0" i="0" dirty="0">
                <a:solidFill>
                  <a:srgbClr val="333333"/>
                </a:solidFill>
                <a:effectLst/>
                <a:latin typeface="Times New Roman" panose="02020603050405020304" pitchFamily="18" charset="0"/>
                <a:cs typeface="Times New Roman" panose="02020603050405020304" pitchFamily="18" charset="0"/>
              </a:rPr>
              <a:t>The sizes of lysosomes vary, with the largest ones measuring in more at than 1.2 </a:t>
            </a:r>
            <a:r>
              <a:rPr lang="en-US" sz="2000" b="0" i="0" dirty="0" err="1">
                <a:solidFill>
                  <a:srgbClr val="333333"/>
                </a:solidFill>
                <a:effectLst/>
                <a:latin typeface="Times New Roman" panose="02020603050405020304" pitchFamily="18" charset="0"/>
                <a:cs typeface="Times New Roman" panose="02020603050405020304" pitchFamily="18" charset="0"/>
              </a:rPr>
              <a:t>μm</a:t>
            </a:r>
            <a:r>
              <a:rPr lang="en-US" sz="2000" b="0" i="0" dirty="0">
                <a:solidFill>
                  <a:srgbClr val="333333"/>
                </a:solidFill>
                <a:effectLst/>
                <a:latin typeface="Times New Roman" panose="02020603050405020304" pitchFamily="18" charset="0"/>
                <a:cs typeface="Times New Roman" panose="02020603050405020304" pitchFamily="18" charset="0"/>
              </a:rPr>
              <a:t>. But they typically range from 0.1 </a:t>
            </a:r>
            <a:r>
              <a:rPr lang="en-US" sz="2000" b="0" i="0" dirty="0" err="1">
                <a:solidFill>
                  <a:srgbClr val="333333"/>
                </a:solidFill>
                <a:effectLst/>
                <a:latin typeface="Times New Roman" panose="02020603050405020304" pitchFamily="18" charset="0"/>
                <a:cs typeface="Times New Roman" panose="02020603050405020304" pitchFamily="18" charset="0"/>
              </a:rPr>
              <a:t>μm</a:t>
            </a:r>
            <a:r>
              <a:rPr lang="en-US" sz="2000" b="0" i="0" dirty="0">
                <a:solidFill>
                  <a:srgbClr val="333333"/>
                </a:solidFill>
                <a:effectLst/>
                <a:latin typeface="Times New Roman" panose="02020603050405020304" pitchFamily="18" charset="0"/>
                <a:cs typeface="Times New Roman" panose="02020603050405020304" pitchFamily="18" charset="0"/>
              </a:rPr>
              <a:t> to 0.6 </a:t>
            </a:r>
            <a:r>
              <a:rPr lang="en-US" sz="2000" b="0" i="0" dirty="0" err="1">
                <a:solidFill>
                  <a:srgbClr val="333333"/>
                </a:solidFill>
                <a:effectLst/>
                <a:latin typeface="Times New Roman" panose="02020603050405020304" pitchFamily="18" charset="0"/>
                <a:cs typeface="Times New Roman" panose="02020603050405020304" pitchFamily="18" charset="0"/>
              </a:rPr>
              <a:t>μm</a:t>
            </a:r>
            <a:endParaRPr lang="en-US" sz="2000" b="0" i="0" dirty="0">
              <a:solidFill>
                <a:srgbClr val="333333"/>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1" i="1" dirty="0">
              <a:solidFill>
                <a:srgbClr val="333333"/>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pH level of the lumen lies between 4.5 and 5.0, which makes it quite acidic. It is almost comparable to the function of acids found in the stomach.</a:t>
            </a:r>
          </a:p>
          <a:p>
            <a:pPr marL="285750" indent="-285750" algn="just">
              <a:buFont typeface="Arial" panose="020B0604020202020204" pitchFamily="34" charset="0"/>
              <a:buChar char="•"/>
            </a:pPr>
            <a:r>
              <a:rPr lang="en-US" sz="2000" b="0" i="0" dirty="0">
                <a:solidFill>
                  <a:srgbClr val="333333"/>
                </a:solidFill>
                <a:effectLst/>
                <a:latin typeface="Times New Roman" panose="02020603050405020304" pitchFamily="18" charset="0"/>
                <a:cs typeface="Times New Roman" panose="02020603050405020304" pitchFamily="18" charset="0"/>
              </a:rPr>
              <a:t>lysosomes are also involved in various other cell processes such as counting discharged materials, energy metabolism, cell </a:t>
            </a:r>
            <a:r>
              <a:rPr lang="en-US" sz="2000" b="0" i="0" dirty="0" err="1">
                <a:solidFill>
                  <a:srgbClr val="333333"/>
                </a:solidFill>
                <a:effectLst/>
                <a:latin typeface="Times New Roman" panose="02020603050405020304" pitchFamily="18" charset="0"/>
                <a:cs typeface="Times New Roman" panose="02020603050405020304" pitchFamily="18" charset="0"/>
              </a:rPr>
              <a:t>signalling</a:t>
            </a:r>
            <a:r>
              <a:rPr lang="en-US" sz="2000" b="0" i="0" dirty="0">
                <a:solidFill>
                  <a:srgbClr val="333333"/>
                </a:solidFill>
                <a:effectLst/>
                <a:latin typeface="Times New Roman" panose="02020603050405020304" pitchFamily="18" charset="0"/>
                <a:cs typeface="Times New Roman" panose="02020603050405020304" pitchFamily="18" charset="0"/>
              </a:rPr>
              <a:t>, and restoration of the plasma membrane.</a:t>
            </a:r>
          </a:p>
          <a:p>
            <a:pPr marL="285750" indent="-285750" algn="just">
              <a:buFont typeface="Arial" panose="020B0604020202020204" pitchFamily="34" charset="0"/>
              <a:buChar char="•"/>
            </a:pPr>
            <a:r>
              <a:rPr lang="en-US" sz="2000" dirty="0">
                <a:solidFill>
                  <a:srgbClr val="333333"/>
                </a:solidFill>
                <a:latin typeface="Times New Roman" panose="02020603050405020304" pitchFamily="18" charset="0"/>
                <a:cs typeface="Times New Roman" panose="02020603050405020304" pitchFamily="18" charset="0"/>
              </a:rPr>
              <a:t>They are called as </a:t>
            </a:r>
            <a:r>
              <a:rPr lang="en-US" sz="2000" u="sng" dirty="0">
                <a:solidFill>
                  <a:srgbClr val="FF0000"/>
                </a:solidFill>
                <a:latin typeface="Times New Roman" panose="02020603050405020304" pitchFamily="18" charset="0"/>
                <a:cs typeface="Times New Roman" panose="02020603050405020304" pitchFamily="18" charset="0"/>
              </a:rPr>
              <a:t>suicidal bags </a:t>
            </a:r>
            <a:r>
              <a:rPr lang="en-US" sz="2000" dirty="0">
                <a:solidFill>
                  <a:srgbClr val="333333"/>
                </a:solidFill>
                <a:latin typeface="Times New Roman" panose="02020603050405020304" pitchFamily="18" charset="0"/>
                <a:cs typeface="Times New Roman" panose="02020603050405020304" pitchFamily="18" charset="0"/>
              </a:rPr>
              <a:t>of the cell.</a:t>
            </a:r>
          </a:p>
          <a:p>
            <a:pPr marL="285750" indent="-285750" algn="just">
              <a:buFont typeface="Arial" panose="020B0604020202020204" pitchFamily="34" charset="0"/>
              <a:buChar char="•"/>
            </a:pPr>
            <a:r>
              <a:rPr lang="en-US" sz="2000" b="0" i="0" dirty="0">
                <a:solidFill>
                  <a:srgbClr val="333333"/>
                </a:solidFill>
                <a:effectLst/>
                <a:latin typeface="Times New Roman" panose="02020603050405020304" pitchFamily="18" charset="0"/>
                <a:cs typeface="Times New Roman" panose="02020603050405020304" pitchFamily="18" charset="0"/>
              </a:rPr>
              <a:t> The digestive enzymes, damages the lysosomes themselves, and this can cause the cell to die. This is termed as </a:t>
            </a:r>
            <a:r>
              <a:rPr lang="en-US" sz="2000" b="1" i="0" dirty="0">
                <a:solidFill>
                  <a:srgbClr val="333333"/>
                </a:solidFill>
                <a:effectLst/>
                <a:latin typeface="Times New Roman" panose="02020603050405020304" pitchFamily="18" charset="0"/>
                <a:cs typeface="Times New Roman" panose="02020603050405020304" pitchFamily="18" charset="0"/>
              </a:rPr>
              <a:t>autolysis</a:t>
            </a:r>
            <a:r>
              <a:rPr lang="en-US" sz="2000" b="0" i="0" dirty="0">
                <a:solidFill>
                  <a:srgbClr val="333333"/>
                </a:solidFill>
                <a:effectLst/>
                <a:latin typeface="Times New Roman" panose="02020603050405020304" pitchFamily="18" charset="0"/>
                <a:cs typeface="Times New Roman" panose="02020603050405020304" pitchFamily="18" charset="0"/>
              </a:rPr>
              <a:t>, where “</a:t>
            </a:r>
            <a:r>
              <a:rPr lang="en-US" sz="2000" b="1" i="0" dirty="0">
                <a:solidFill>
                  <a:srgbClr val="333333"/>
                </a:solidFill>
                <a:effectLst/>
                <a:latin typeface="Times New Roman" panose="02020603050405020304" pitchFamily="18" charset="0"/>
                <a:cs typeface="Times New Roman" panose="02020603050405020304" pitchFamily="18" charset="0"/>
              </a:rPr>
              <a:t>auto</a:t>
            </a:r>
            <a:r>
              <a:rPr lang="en-US" sz="2000" b="0" i="0" dirty="0">
                <a:solidFill>
                  <a:srgbClr val="333333"/>
                </a:solidFill>
                <a:effectLst/>
                <a:latin typeface="Times New Roman" panose="02020603050405020304" pitchFamily="18" charset="0"/>
                <a:cs typeface="Times New Roman" panose="02020603050405020304" pitchFamily="18" charset="0"/>
              </a:rPr>
              <a:t>” means “</a:t>
            </a:r>
            <a:r>
              <a:rPr lang="en-US" sz="2000" b="0" i="1" dirty="0">
                <a:solidFill>
                  <a:srgbClr val="333333"/>
                </a:solidFill>
                <a:effectLst/>
                <a:latin typeface="Times New Roman" panose="02020603050405020304" pitchFamily="18" charset="0"/>
                <a:cs typeface="Times New Roman" panose="02020603050405020304" pitchFamily="18" charset="0"/>
              </a:rPr>
              <a:t>self</a:t>
            </a:r>
            <a:r>
              <a:rPr lang="en-US" sz="2000" b="0" i="0" dirty="0">
                <a:solidFill>
                  <a:srgbClr val="333333"/>
                </a:solidFill>
                <a:effectLst/>
                <a:latin typeface="Times New Roman" panose="02020603050405020304" pitchFamily="18" charset="0"/>
                <a:cs typeface="Times New Roman" panose="02020603050405020304" pitchFamily="18" charset="0"/>
              </a:rPr>
              <a:t>” and “</a:t>
            </a:r>
            <a:r>
              <a:rPr lang="en-US" sz="2000" b="1" i="0" dirty="0">
                <a:solidFill>
                  <a:srgbClr val="333333"/>
                </a:solidFill>
                <a:effectLst/>
                <a:latin typeface="Times New Roman" panose="02020603050405020304" pitchFamily="18" charset="0"/>
                <a:cs typeface="Times New Roman" panose="02020603050405020304" pitchFamily="18" charset="0"/>
              </a:rPr>
              <a:t>lysis</a:t>
            </a:r>
            <a:r>
              <a:rPr lang="en-US" sz="2000" b="0" i="0" dirty="0">
                <a:solidFill>
                  <a:srgbClr val="333333"/>
                </a:solidFill>
                <a:effectLst/>
                <a:latin typeface="Times New Roman" panose="02020603050405020304" pitchFamily="18" charset="0"/>
                <a:cs typeface="Times New Roman" panose="02020603050405020304" pitchFamily="18" charset="0"/>
              </a:rPr>
              <a:t>” means “</a:t>
            </a:r>
            <a:r>
              <a:rPr lang="en-US" sz="2000" b="0" i="1" dirty="0">
                <a:solidFill>
                  <a:srgbClr val="333333"/>
                </a:solidFill>
                <a:effectLst/>
                <a:latin typeface="Times New Roman" panose="02020603050405020304" pitchFamily="18" charset="0"/>
                <a:cs typeface="Times New Roman" panose="02020603050405020304" pitchFamily="18" charset="0"/>
              </a:rPr>
              <a:t>the disintegration of the cell by the destruction of its cell membrane</a:t>
            </a:r>
            <a:r>
              <a:rPr lang="en-US" sz="2000" b="0" i="0" dirty="0">
                <a:solidFill>
                  <a:srgbClr val="333333"/>
                </a:solidFill>
                <a:effectLst/>
                <a:latin typeface="Times New Roman" panose="02020603050405020304" pitchFamily="18" charset="0"/>
                <a:cs typeface="Times New Roman" panose="02020603050405020304" pitchFamily="18" charset="0"/>
              </a:rPr>
              <a:t>“.</a:t>
            </a:r>
          </a:p>
          <a:p>
            <a:pPr algn="just"/>
            <a:endParaRPr lang="en-US" b="0" i="0" dirty="0">
              <a:solidFill>
                <a:srgbClr val="333333"/>
              </a:solidFill>
              <a:effectLst/>
              <a:latin typeface="Roboto" panose="02000000000000000000" pitchFamily="2" charset="0"/>
            </a:endParaRPr>
          </a:p>
          <a:p>
            <a:endParaRPr lang="en-IN"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4C7EDC1-DB0B-F3DF-8DBA-1C0AD6A93332}"/>
              </a:ext>
            </a:extLst>
          </p:cNvPr>
          <p:cNvPicPr>
            <a:picLocks noChangeAspect="1"/>
          </p:cNvPicPr>
          <p:nvPr/>
        </p:nvPicPr>
        <p:blipFill rotWithShape="1">
          <a:blip r:embed="rId3"/>
          <a:srcRect l="5353" t="13062" b="14956"/>
          <a:stretch/>
        </p:blipFill>
        <p:spPr>
          <a:xfrm>
            <a:off x="7739742" y="1351043"/>
            <a:ext cx="4299858" cy="2561824"/>
          </a:xfrm>
          <a:prstGeom prst="rect">
            <a:avLst/>
          </a:prstGeom>
        </p:spPr>
      </p:pic>
      <p:sp>
        <p:nvSpPr>
          <p:cNvPr id="2" name="TextBox 1">
            <a:extLst>
              <a:ext uri="{FF2B5EF4-FFF2-40B4-BE49-F238E27FC236}">
                <a16:creationId xmlns:a16="http://schemas.microsoft.com/office/drawing/2014/main" id="{D6546CC9-5170-6AD0-5B8B-6268006D87EE}"/>
              </a:ext>
            </a:extLst>
          </p:cNvPr>
          <p:cNvSpPr txBox="1"/>
          <p:nvPr/>
        </p:nvSpPr>
        <p:spPr>
          <a:xfrm>
            <a:off x="457200" y="78719"/>
            <a:ext cx="2481943" cy="584775"/>
          </a:xfrm>
          <a:prstGeom prst="rect">
            <a:avLst/>
          </a:prstGeom>
          <a:noFill/>
        </p:spPr>
        <p:txBody>
          <a:bodyPr wrap="square" rtlCol="0">
            <a:spAutoFit/>
          </a:bodyPr>
          <a:lstStyle/>
          <a:p>
            <a:r>
              <a:rPr lang="en-IN" sz="3200" dirty="0"/>
              <a:t>Lysosomes</a:t>
            </a:r>
          </a:p>
        </p:txBody>
      </p:sp>
    </p:spTree>
    <p:extLst>
      <p:ext uri="{BB962C8B-B14F-4D97-AF65-F5344CB8AC3E}">
        <p14:creationId xmlns:p14="http://schemas.microsoft.com/office/powerpoint/2010/main" val="1847247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5357AA-373B-8D0F-50C4-DF2C89D2B72D}"/>
              </a:ext>
            </a:extLst>
          </p:cNvPr>
          <p:cNvSpPr txBox="1"/>
          <p:nvPr/>
        </p:nvSpPr>
        <p:spPr>
          <a:xfrm>
            <a:off x="413656" y="254284"/>
            <a:ext cx="10755087" cy="2677656"/>
          </a:xfrm>
          <a:prstGeom prst="rect">
            <a:avLst/>
          </a:prstGeom>
          <a:noFill/>
        </p:spPr>
        <p:txBody>
          <a:bodyPr wrap="square">
            <a:spAutoFit/>
          </a:bodyPr>
          <a:lstStyle/>
          <a:p>
            <a:pPr algn="just"/>
            <a:r>
              <a:rPr lang="en-US" sz="2400" b="1" dirty="0">
                <a:solidFill>
                  <a:srgbClr val="333333"/>
                </a:solidFill>
                <a:latin typeface="Times New Roman" panose="02020603050405020304" pitchFamily="18" charset="0"/>
                <a:cs typeface="Times New Roman" panose="02020603050405020304" pitchFamily="18" charset="0"/>
              </a:rPr>
              <a:t>F</a:t>
            </a:r>
            <a:r>
              <a:rPr lang="en-US" sz="2400" b="1" i="0" dirty="0">
                <a:solidFill>
                  <a:srgbClr val="333333"/>
                </a:solidFill>
                <a:effectLst/>
                <a:latin typeface="Times New Roman" panose="02020603050405020304" pitchFamily="18" charset="0"/>
                <a:cs typeface="Times New Roman" panose="02020603050405020304" pitchFamily="18" charset="0"/>
              </a:rPr>
              <a:t>unction of lysosomes</a:t>
            </a:r>
          </a:p>
          <a:p>
            <a:pPr marL="342900" indent="-342900" algn="just">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 The key function of lysosome is digestion and removal of waste. Cellular debris or foreign particles are pulled in to the cell through the process of endocytosis. </a:t>
            </a:r>
          </a:p>
          <a:p>
            <a:pPr marL="342900" indent="-342900" algn="just">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On the other hand, discarded wastes and other substances originating from within the cell is digested by the process of </a:t>
            </a:r>
            <a:r>
              <a:rPr lang="en-US" sz="2400" b="0" i="0" dirty="0" err="1">
                <a:solidFill>
                  <a:srgbClr val="FF0000"/>
                </a:solidFill>
                <a:effectLst/>
                <a:latin typeface="Times New Roman" panose="02020603050405020304" pitchFamily="18" charset="0"/>
                <a:cs typeface="Times New Roman" panose="02020603050405020304" pitchFamily="18" charset="0"/>
              </a:rPr>
              <a:t>autophagocytosis</a:t>
            </a:r>
            <a:r>
              <a:rPr lang="en-US" sz="2400" b="0" i="0" dirty="0">
                <a:solidFill>
                  <a:srgbClr val="FF0000"/>
                </a:solidFill>
                <a:effectLst/>
                <a:latin typeface="Times New Roman" panose="02020603050405020304" pitchFamily="18" charset="0"/>
                <a:cs typeface="Times New Roman" panose="02020603050405020304" pitchFamily="18" charset="0"/>
              </a:rPr>
              <a:t> or autophagy. </a:t>
            </a:r>
          </a:p>
          <a:p>
            <a:pPr marL="342900" indent="-342900" algn="just">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process of autophagy involves disassembly or degradation of the cellular components through a natural, regulated mechanism.</a:t>
            </a:r>
          </a:p>
        </p:txBody>
      </p:sp>
      <p:sp>
        <p:nvSpPr>
          <p:cNvPr id="5" name="TextBox 4">
            <a:extLst>
              <a:ext uri="{FF2B5EF4-FFF2-40B4-BE49-F238E27FC236}">
                <a16:creationId xmlns:a16="http://schemas.microsoft.com/office/drawing/2014/main" id="{03E66307-FA8F-7A0F-93CD-EFDE862034D3}"/>
              </a:ext>
            </a:extLst>
          </p:cNvPr>
          <p:cNvSpPr txBox="1"/>
          <p:nvPr/>
        </p:nvSpPr>
        <p:spPr>
          <a:xfrm>
            <a:off x="500743" y="3164681"/>
            <a:ext cx="10668000" cy="4062651"/>
          </a:xfrm>
          <a:prstGeom prst="rect">
            <a:avLst/>
          </a:prstGeom>
          <a:noFill/>
        </p:spPr>
        <p:txBody>
          <a:bodyPr wrap="square">
            <a:spAutoFit/>
          </a:bodyPr>
          <a:lstStyle/>
          <a:p>
            <a:pPr algn="l"/>
            <a:r>
              <a:rPr lang="en-US" b="1" i="0" dirty="0">
                <a:effectLst/>
                <a:latin typeface="inherit"/>
              </a:rPr>
              <a:t>Where Lysosomal Enzymes  are made?</a:t>
            </a:r>
          </a:p>
          <a:p>
            <a:pPr marL="285750" indent="-285750" algn="just">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Lysosomes ar</a:t>
            </a:r>
            <a:r>
              <a:rPr lang="en-US" sz="2400" dirty="0">
                <a:solidFill>
                  <a:srgbClr val="333333"/>
                </a:solidFill>
                <a:latin typeface="Times New Roman" panose="02020603050405020304" pitchFamily="18" charset="0"/>
                <a:cs typeface="Times New Roman" panose="02020603050405020304" pitchFamily="18" charset="0"/>
              </a:rPr>
              <a:t>e </a:t>
            </a:r>
            <a:r>
              <a:rPr lang="en-US" sz="2400" b="0" i="0" dirty="0">
                <a:solidFill>
                  <a:srgbClr val="333333"/>
                </a:solidFill>
                <a:effectLst/>
                <a:latin typeface="Times New Roman" panose="02020603050405020304" pitchFamily="18" charset="0"/>
                <a:cs typeface="Times New Roman" panose="02020603050405020304" pitchFamily="18" charset="0"/>
              </a:rPr>
              <a:t>comprised of over 50 different </a:t>
            </a:r>
            <a:r>
              <a:rPr lang="en-US" sz="2400" b="0" i="0" dirty="0" err="1">
                <a:solidFill>
                  <a:srgbClr val="333333"/>
                </a:solidFill>
                <a:effectLst/>
                <a:latin typeface="Times New Roman" panose="02020603050405020304" pitchFamily="18" charset="0"/>
                <a:cs typeface="Times New Roman" panose="02020603050405020304" pitchFamily="18" charset="0"/>
              </a:rPr>
              <a:t>enzymescalled</a:t>
            </a:r>
            <a:r>
              <a:rPr lang="en-US" sz="2400" b="0" i="0" dirty="0">
                <a:solidFill>
                  <a:srgbClr val="333333"/>
                </a:solidFill>
                <a:effectLst/>
                <a:latin typeface="Times New Roman" panose="02020603050405020304" pitchFamily="18" charset="0"/>
                <a:cs typeface="Times New Roman" panose="02020603050405020304" pitchFamily="18" charset="0"/>
              </a:rPr>
              <a:t> hydrolases that can digest proteins, nucleic acids, lipids, and complex sugars. They are synthesized in the rough </a:t>
            </a:r>
            <a:r>
              <a:rPr lang="en-US" sz="2400" b="0" i="0" u="none" strike="noStrike" dirty="0">
                <a:effectLst/>
                <a:latin typeface="Times New Roman" panose="02020603050405020304" pitchFamily="18" charset="0"/>
                <a:cs typeface="Times New Roman" panose="02020603050405020304" pitchFamily="18" charset="0"/>
              </a:rPr>
              <a:t>endoplasmic reticulum</a:t>
            </a:r>
            <a:r>
              <a:rPr lang="en-US" sz="2400" b="0" i="0" dirty="0">
                <a:effectLst/>
                <a:latin typeface="Times New Roman" panose="02020603050405020304" pitchFamily="18" charset="0"/>
                <a:cs typeface="Times New Roman" panose="02020603050405020304" pitchFamily="18" charset="0"/>
              </a:rPr>
              <a:t>. </a:t>
            </a:r>
          </a:p>
          <a:p>
            <a:pPr algn="just"/>
            <a:endParaRPr lang="en-US" sz="2400" b="0" i="0" dirty="0">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Once synthesized, the enzymes are brought in from the Golgi apparatus in tiny vesicles or sacs, which then merges with bigger acidic vesicles.</a:t>
            </a:r>
          </a:p>
          <a:p>
            <a:pPr algn="just"/>
            <a:endParaRPr lang="en-US" sz="2400" b="0" i="0" dirty="0">
              <a:solidFill>
                <a:srgbClr val="333333"/>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enzymes produced especially for lysosomes are mixed with the molecule mannose 6-phosphate making them get fixed appropriately up into acidified vesicles.</a:t>
            </a:r>
          </a:p>
        </p:txBody>
      </p:sp>
    </p:spTree>
    <p:extLst>
      <p:ext uri="{BB962C8B-B14F-4D97-AF65-F5344CB8AC3E}">
        <p14:creationId xmlns:p14="http://schemas.microsoft.com/office/powerpoint/2010/main" val="57863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2C93A-068A-6BC0-FC2D-FF729C521556}"/>
              </a:ext>
            </a:extLst>
          </p:cNvPr>
          <p:cNvSpPr txBox="1"/>
          <p:nvPr/>
        </p:nvSpPr>
        <p:spPr>
          <a:xfrm>
            <a:off x="500743" y="289486"/>
            <a:ext cx="11332028" cy="5835187"/>
          </a:xfrm>
          <a:prstGeom prst="rect">
            <a:avLst/>
          </a:prstGeom>
          <a:noFill/>
        </p:spPr>
        <p:txBody>
          <a:bodyPr wrap="square">
            <a:spAutoFit/>
          </a:bodyPr>
          <a:lstStyle/>
          <a:p>
            <a:pPr marL="460375">
              <a:spcBef>
                <a:spcPts val="385"/>
              </a:spcBef>
            </a:pPr>
            <a:r>
              <a:rPr lang="en-US" sz="2800" b="1" kern="0" dirty="0">
                <a:solidFill>
                  <a:srgbClr val="000000"/>
                </a:solidFill>
                <a:effectLst/>
                <a:latin typeface="Times New Roman" panose="02020603050405020304" pitchFamily="18" charset="0"/>
                <a:ea typeface="Times New Roman" panose="02020603050405020304" pitchFamily="18" charset="0"/>
              </a:rPr>
              <a:t>Cell Theory</a:t>
            </a:r>
            <a:endParaRPr lang="en-IN" sz="2800" b="1" kern="0" dirty="0">
              <a:effectLst/>
              <a:latin typeface="Times New Roman" panose="02020603050405020304" pitchFamily="18" charset="0"/>
              <a:ea typeface="Times New Roman" panose="02020603050405020304" pitchFamily="18" charset="0"/>
            </a:endParaRPr>
          </a:p>
          <a:p>
            <a:pPr marL="742950" marR="594360" lvl="1" indent="-285750">
              <a:lnSpc>
                <a:spcPct val="103000"/>
              </a:lnSpc>
              <a:spcBef>
                <a:spcPts val="110"/>
              </a:spcBef>
              <a:spcAft>
                <a:spcPts val="0"/>
              </a:spcAft>
              <a:buClr>
                <a:srgbClr val="FFFF00"/>
              </a:buClr>
              <a:buSzPts val="2400"/>
              <a:buFont typeface="Times New Roman" panose="02020603050405020304" pitchFamily="18" charset="0"/>
              <a:buChar char="•"/>
              <a:tabLst>
                <a:tab pos="643890" algn="l"/>
              </a:tabLst>
            </a:pPr>
            <a:r>
              <a:rPr lang="en-US" sz="2800" dirty="0">
                <a:solidFill>
                  <a:srgbClr val="000000"/>
                </a:solidFill>
                <a:effectLst/>
                <a:latin typeface="Times New Roman" panose="02020603050405020304" pitchFamily="18" charset="0"/>
                <a:ea typeface="Times New Roman" panose="02020603050405020304" pitchFamily="18" charset="0"/>
              </a:rPr>
              <a:t>Cells are the fundamental unit of life - nothing less than a cell</a:t>
            </a:r>
            <a:r>
              <a:rPr lang="en-US" sz="2800" spc="-2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is alive.</a:t>
            </a:r>
            <a:endParaRPr lang="en-IN" sz="2800" dirty="0">
              <a:effectLst/>
              <a:latin typeface="Times New Roman" panose="02020603050405020304" pitchFamily="18" charset="0"/>
              <a:ea typeface="Times New Roman" panose="02020603050405020304" pitchFamily="18" charset="0"/>
            </a:endParaRPr>
          </a:p>
          <a:p>
            <a:pPr marL="742950" lvl="1" indent="-285750">
              <a:spcBef>
                <a:spcPts val="5"/>
              </a:spcBef>
              <a:buClr>
                <a:srgbClr val="FFFF00"/>
              </a:buClr>
              <a:buSzPts val="2400"/>
              <a:buFont typeface="Times New Roman" panose="02020603050405020304" pitchFamily="18" charset="0"/>
              <a:buChar char="•"/>
              <a:tabLst>
                <a:tab pos="643890" algn="l"/>
              </a:tabLst>
            </a:pPr>
            <a:r>
              <a:rPr lang="en-US" sz="2800" dirty="0">
                <a:solidFill>
                  <a:srgbClr val="000000"/>
                </a:solidFill>
                <a:effectLst/>
                <a:latin typeface="Times New Roman" panose="02020603050405020304" pitchFamily="18" charset="0"/>
                <a:ea typeface="Times New Roman" panose="02020603050405020304" pitchFamily="18" charset="0"/>
              </a:rPr>
              <a:t>All organisms are constructed of and by</a:t>
            </a:r>
            <a:r>
              <a:rPr lang="en-US" sz="2800" spc="-5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cells.</a:t>
            </a:r>
            <a:endParaRPr lang="en-IN" sz="2800" dirty="0">
              <a:effectLst/>
              <a:latin typeface="Times New Roman" panose="02020603050405020304" pitchFamily="18" charset="0"/>
              <a:ea typeface="Times New Roman" panose="02020603050405020304" pitchFamily="18" charset="0"/>
            </a:endParaRPr>
          </a:p>
          <a:p>
            <a:pPr marL="742950" marR="1050290" lvl="1" indent="-285750">
              <a:lnSpc>
                <a:spcPct val="103000"/>
              </a:lnSpc>
              <a:spcBef>
                <a:spcPts val="120"/>
              </a:spcBef>
              <a:spcAft>
                <a:spcPts val="0"/>
              </a:spcAft>
              <a:buClr>
                <a:srgbClr val="FFFF00"/>
              </a:buClr>
              <a:buSzPts val="2400"/>
              <a:buFont typeface="Times New Roman" panose="02020603050405020304" pitchFamily="18" charset="0"/>
              <a:buChar char="•"/>
              <a:tabLst>
                <a:tab pos="643890" algn="l"/>
                <a:tab pos="5278755" algn="l"/>
                <a:tab pos="7034530" algn="l"/>
              </a:tabLst>
            </a:pPr>
            <a:r>
              <a:rPr lang="en-US" sz="2800" dirty="0">
                <a:solidFill>
                  <a:srgbClr val="000000"/>
                </a:solidFill>
                <a:effectLst/>
                <a:latin typeface="Times New Roman" panose="02020603050405020304" pitchFamily="18" charset="0"/>
                <a:ea typeface="Times New Roman" panose="02020603050405020304" pitchFamily="18" charset="0"/>
              </a:rPr>
              <a:t>All cells arise from</a:t>
            </a:r>
            <a:r>
              <a:rPr lang="en-US" sz="2800" spc="-6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preexisting</a:t>
            </a:r>
            <a:r>
              <a:rPr lang="en-US" sz="2800" spc="-15"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cells.	Cells contain the information necessary for their</a:t>
            </a:r>
            <a:r>
              <a:rPr lang="en-US" sz="2800" spc="-8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own</a:t>
            </a:r>
            <a:r>
              <a:rPr lang="en-US" sz="2800" spc="-2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reproduction. No </a:t>
            </a:r>
            <a:r>
              <a:rPr lang="en-US" sz="2800" spc="-30" dirty="0">
                <a:solidFill>
                  <a:srgbClr val="000000"/>
                </a:solidFill>
                <a:effectLst/>
                <a:latin typeface="Times New Roman" panose="02020603050405020304" pitchFamily="18" charset="0"/>
                <a:ea typeface="Times New Roman" panose="02020603050405020304" pitchFamily="18" charset="0"/>
              </a:rPr>
              <a:t>new </a:t>
            </a:r>
            <a:r>
              <a:rPr lang="en-US" sz="2800" dirty="0">
                <a:solidFill>
                  <a:srgbClr val="000000"/>
                </a:solidFill>
                <a:effectLst/>
                <a:latin typeface="Times New Roman" panose="02020603050405020304" pitchFamily="18" charset="0"/>
                <a:ea typeface="Times New Roman" panose="02020603050405020304" pitchFamily="18" charset="0"/>
              </a:rPr>
              <a:t>cells are originating spontaneously on earth</a:t>
            </a:r>
            <a:r>
              <a:rPr lang="en-US" sz="2800" spc="-75"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today.</a:t>
            </a:r>
            <a:endParaRPr lang="en-IN" sz="2800" dirty="0">
              <a:effectLst/>
              <a:latin typeface="Times New Roman" panose="02020603050405020304" pitchFamily="18" charset="0"/>
              <a:ea typeface="Times New Roman" panose="02020603050405020304" pitchFamily="18" charset="0"/>
            </a:endParaRPr>
          </a:p>
          <a:p>
            <a:pPr marL="742950" marR="660400" lvl="1" indent="-285750">
              <a:lnSpc>
                <a:spcPct val="103000"/>
              </a:lnSpc>
              <a:spcBef>
                <a:spcPts val="15"/>
              </a:spcBef>
              <a:spcAft>
                <a:spcPts val="0"/>
              </a:spcAft>
              <a:buClr>
                <a:srgbClr val="FFFF00"/>
              </a:buClr>
              <a:buSzPts val="2400"/>
              <a:buFont typeface="Times New Roman" panose="02020603050405020304" pitchFamily="18" charset="0"/>
              <a:buChar char="•"/>
              <a:tabLst>
                <a:tab pos="643890" algn="l"/>
                <a:tab pos="5184140" algn="l"/>
              </a:tabLst>
            </a:pPr>
            <a:r>
              <a:rPr lang="en-US" sz="2800" dirty="0">
                <a:solidFill>
                  <a:srgbClr val="000000"/>
                </a:solidFill>
                <a:effectLst/>
                <a:latin typeface="Times New Roman" panose="02020603050405020304" pitchFamily="18" charset="0"/>
                <a:ea typeface="Times New Roman" panose="02020603050405020304" pitchFamily="18" charset="0"/>
              </a:rPr>
              <a:t>Cells are the functional units</a:t>
            </a:r>
            <a:r>
              <a:rPr lang="en-US" sz="2800" spc="-7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of</a:t>
            </a:r>
            <a:r>
              <a:rPr lang="en-US" sz="2800" spc="-15"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life. All biochemical</a:t>
            </a:r>
            <a:r>
              <a:rPr lang="en-US" sz="2800" spc="-105"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processes are carried out by</a:t>
            </a:r>
            <a:r>
              <a:rPr lang="en-US" sz="2800" spc="-25"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cells.</a:t>
            </a:r>
            <a:endParaRPr lang="en-IN" sz="2800" dirty="0">
              <a:effectLst/>
              <a:latin typeface="Times New Roman" panose="02020603050405020304" pitchFamily="18" charset="0"/>
              <a:ea typeface="Times New Roman" panose="02020603050405020304" pitchFamily="18" charset="0"/>
            </a:endParaRPr>
          </a:p>
          <a:p>
            <a:pPr marL="742950" marR="826770" lvl="1" indent="-285750">
              <a:lnSpc>
                <a:spcPct val="103000"/>
              </a:lnSpc>
              <a:spcBef>
                <a:spcPts val="5"/>
              </a:spcBef>
              <a:buClr>
                <a:srgbClr val="FFFF00"/>
              </a:buClr>
              <a:buSzPts val="2400"/>
              <a:buFont typeface="Times New Roman" panose="02020603050405020304" pitchFamily="18" charset="0"/>
              <a:buChar char="•"/>
              <a:tabLst>
                <a:tab pos="643890" algn="l"/>
              </a:tabLst>
            </a:pPr>
            <a:r>
              <a:rPr lang="en-US" sz="2800" dirty="0">
                <a:solidFill>
                  <a:srgbClr val="000000"/>
                </a:solidFill>
                <a:effectLst/>
                <a:latin typeface="Times New Roman" panose="02020603050405020304" pitchFamily="18" charset="0"/>
                <a:ea typeface="Times New Roman" panose="02020603050405020304" pitchFamily="18" charset="0"/>
              </a:rPr>
              <a:t>Groups of cells can be organized and function as</a:t>
            </a:r>
            <a:r>
              <a:rPr lang="en-US" sz="2800" spc="-21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multicellular organisms</a:t>
            </a:r>
            <a:endParaRPr lang="en-IN" sz="2800" dirty="0">
              <a:effectLst/>
              <a:latin typeface="Times New Roman" panose="02020603050405020304" pitchFamily="18" charset="0"/>
              <a:ea typeface="Times New Roman" panose="02020603050405020304" pitchFamily="18" charset="0"/>
            </a:endParaRPr>
          </a:p>
          <a:p>
            <a:pPr marL="742950" marR="553720" lvl="1" indent="-285750">
              <a:lnSpc>
                <a:spcPct val="103000"/>
              </a:lnSpc>
              <a:spcBef>
                <a:spcPts val="15"/>
              </a:spcBef>
              <a:spcAft>
                <a:spcPts val="0"/>
              </a:spcAft>
              <a:buClr>
                <a:srgbClr val="FFFF00"/>
              </a:buClr>
              <a:buSzPts val="2400"/>
              <a:buFont typeface="Times New Roman" panose="02020603050405020304" pitchFamily="18" charset="0"/>
              <a:buChar char="•"/>
              <a:tabLst>
                <a:tab pos="643890" algn="l"/>
              </a:tabLst>
            </a:pPr>
            <a:r>
              <a:rPr lang="en-US" sz="2800" dirty="0">
                <a:solidFill>
                  <a:srgbClr val="000000"/>
                </a:solidFill>
                <a:effectLst/>
                <a:latin typeface="Times New Roman" panose="02020603050405020304" pitchFamily="18" charset="0"/>
                <a:ea typeface="Times New Roman" panose="02020603050405020304" pitchFamily="18" charset="0"/>
              </a:rPr>
              <a:t>Cells of multicellular organisms can become specialized in</a:t>
            </a:r>
            <a:r>
              <a:rPr lang="en-US" sz="2800" spc="-275"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form and function to carry out subprocesses of the multicellular organism.</a:t>
            </a:r>
            <a:endParaRPr lang="en-I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6422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schematic illustration of a eukaryotic cell shows vesicular transport pathways. The three different proteins that support the formation of vesicles in different pathways are distinguished by different color-coding with arrows connecting the different steps. The pathways include formation of vesicles at the plasma membrane and their transport to an endosome, formation of vesicles in an endosome and transport to a lysosome, formation of vesicles in the Golgi apparatus and their transport to the lysosome, formation of vesicles in the Golgi and their transport to the endoplasmic reticulum (ER), and formation of vesicles in the ER and their transport to the Golgi apparatus. Transport within the Golgi apparatus is also shown.">
            <a:extLst>
              <a:ext uri="{FF2B5EF4-FFF2-40B4-BE49-F238E27FC236}">
                <a16:creationId xmlns:a16="http://schemas.microsoft.com/office/drawing/2014/main" id="{B5CBCD1A-35ED-0635-8E28-DC297B31F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659" y="544286"/>
            <a:ext cx="6134912" cy="4523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12CEBB-6000-0048-EDD8-17F8B274B19E}"/>
              </a:ext>
            </a:extLst>
          </p:cNvPr>
          <p:cNvSpPr txBox="1"/>
          <p:nvPr/>
        </p:nvSpPr>
        <p:spPr>
          <a:xfrm>
            <a:off x="446314" y="474345"/>
            <a:ext cx="4608800" cy="5909310"/>
          </a:xfrm>
          <a:prstGeom prst="rect">
            <a:avLst/>
          </a:prstGeom>
          <a:noFill/>
        </p:spPr>
        <p:txBody>
          <a:bodyPr wrap="square">
            <a:spAutoFit/>
          </a:bodyPr>
          <a:lstStyle/>
          <a:p>
            <a:pPr algn="l" fontAlgn="base"/>
            <a:r>
              <a:rPr lang="en-US" b="1" i="0" dirty="0">
                <a:solidFill>
                  <a:srgbClr val="333333"/>
                </a:solidFill>
                <a:effectLst/>
                <a:latin typeface="Lucida Grande"/>
              </a:rPr>
              <a:t>Pathways of vesicular transport by the specific vesicle-coating proteins</a:t>
            </a:r>
          </a:p>
          <a:p>
            <a:pPr algn="just" fontAlgn="base"/>
            <a:r>
              <a:rPr lang="en-US" b="0" i="0" dirty="0">
                <a:solidFill>
                  <a:srgbClr val="333333"/>
                </a:solidFill>
                <a:effectLst/>
                <a:latin typeface="Lucida Grande"/>
              </a:rPr>
              <a:t>A protein called coat protein II (COPII; green) forms vesicles that transport from the endoplasmic reticulum (ER) to the Golgi. A different protein called coat protein I (COPI; red) forms vesicles for transport in the other direction, from the Golgi to the ER. COPI also forms vesicles for intra-Golgi transport. </a:t>
            </a:r>
            <a:r>
              <a:rPr lang="en-US" b="0" i="0" dirty="0" err="1">
                <a:solidFill>
                  <a:srgbClr val="333333"/>
                </a:solidFill>
                <a:effectLst/>
                <a:latin typeface="Lucida Grande"/>
              </a:rPr>
              <a:t>Clathrin</a:t>
            </a:r>
            <a:r>
              <a:rPr lang="en-US" b="0" i="0" dirty="0">
                <a:solidFill>
                  <a:srgbClr val="333333"/>
                </a:solidFill>
                <a:effectLst/>
                <a:latin typeface="Lucida Grande"/>
              </a:rPr>
              <a:t> (blue) forms multiple complexes based on its association with different adaptor proteins (APs). </a:t>
            </a:r>
            <a:r>
              <a:rPr lang="en-US" b="0" i="0" dirty="0" err="1">
                <a:solidFill>
                  <a:srgbClr val="333333"/>
                </a:solidFill>
                <a:effectLst/>
                <a:latin typeface="Lucida Grande"/>
              </a:rPr>
              <a:t>Clathrin</a:t>
            </a:r>
            <a:r>
              <a:rPr lang="en-US" b="0" i="0" dirty="0">
                <a:solidFill>
                  <a:srgbClr val="333333"/>
                </a:solidFill>
                <a:effectLst/>
                <a:latin typeface="Lucida Grande"/>
              </a:rPr>
              <a:t> that is associated with AP1 and AP3 forms vesicles for transport from the trans-Golgi network to the later endosomal compartments, and also for transport that emanates from the early endosomal compartments. </a:t>
            </a:r>
            <a:r>
              <a:rPr lang="en-US" b="0" i="0" dirty="0" err="1">
                <a:solidFill>
                  <a:srgbClr val="333333"/>
                </a:solidFill>
                <a:effectLst/>
                <a:latin typeface="Lucida Grande"/>
              </a:rPr>
              <a:t>Clathrin</a:t>
            </a:r>
            <a:r>
              <a:rPr lang="en-US" b="0" i="0" dirty="0">
                <a:solidFill>
                  <a:srgbClr val="333333"/>
                </a:solidFill>
                <a:effectLst/>
                <a:latin typeface="Lucida Grande"/>
              </a:rPr>
              <a:t> that is associated with AP2 forms vesicles from the plasma membrane that transport to the early endosomes</a:t>
            </a:r>
          </a:p>
        </p:txBody>
      </p:sp>
      <p:sp>
        <p:nvSpPr>
          <p:cNvPr id="5" name="TextBox 4">
            <a:extLst>
              <a:ext uri="{FF2B5EF4-FFF2-40B4-BE49-F238E27FC236}">
                <a16:creationId xmlns:a16="http://schemas.microsoft.com/office/drawing/2014/main" id="{C0EAA130-62D5-F7E9-4DA7-DF0E5CFF116A}"/>
              </a:ext>
            </a:extLst>
          </p:cNvPr>
          <p:cNvSpPr txBox="1"/>
          <p:nvPr/>
        </p:nvSpPr>
        <p:spPr>
          <a:xfrm>
            <a:off x="5649686" y="5660456"/>
            <a:ext cx="6096000" cy="923330"/>
          </a:xfrm>
          <a:prstGeom prst="rect">
            <a:avLst/>
          </a:prstGeom>
          <a:noFill/>
        </p:spPr>
        <p:txBody>
          <a:bodyPr wrap="square">
            <a:spAutoFit/>
          </a:bodyPr>
          <a:lstStyle/>
          <a:p>
            <a:r>
              <a:rPr lang="en-US" b="1" i="0" dirty="0">
                <a:solidFill>
                  <a:srgbClr val="333333"/>
                </a:solidFill>
                <a:effectLst/>
                <a:latin typeface="Lucida Grande"/>
              </a:rPr>
              <a:t>Hsu, V. W., Lee, S. Y., &amp; Yang, J. S. The evolving understanding of COPI vesicle formation. </a:t>
            </a:r>
            <a:r>
              <a:rPr lang="en-US" b="1" i="1" dirty="0">
                <a:solidFill>
                  <a:srgbClr val="333333"/>
                </a:solidFill>
                <a:effectLst/>
                <a:latin typeface="Lucida Grande"/>
              </a:rPr>
              <a:t>Nature Reviews Molecular Cell Biology</a:t>
            </a:r>
            <a:r>
              <a:rPr lang="en-US" b="1" i="0" dirty="0">
                <a:solidFill>
                  <a:srgbClr val="333333"/>
                </a:solidFill>
                <a:effectLst/>
                <a:latin typeface="Lucida Grande"/>
              </a:rPr>
              <a:t> 10, 360-364 (2009). </a:t>
            </a:r>
            <a:endParaRPr lang="en-IN" dirty="0"/>
          </a:p>
        </p:txBody>
      </p:sp>
    </p:spTree>
    <p:extLst>
      <p:ext uri="{BB962C8B-B14F-4D97-AF65-F5344CB8AC3E}">
        <p14:creationId xmlns:p14="http://schemas.microsoft.com/office/powerpoint/2010/main" val="2873723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1060E-69E8-89D2-C317-964F19BFBC71}"/>
              </a:ext>
            </a:extLst>
          </p:cNvPr>
          <p:cNvSpPr txBox="1"/>
          <p:nvPr/>
        </p:nvSpPr>
        <p:spPr>
          <a:xfrm>
            <a:off x="283029" y="446706"/>
            <a:ext cx="8828314" cy="6001643"/>
          </a:xfrm>
          <a:prstGeom prst="rect">
            <a:avLst/>
          </a:prstGeom>
          <a:noFill/>
        </p:spPr>
        <p:txBody>
          <a:bodyPr wrap="square">
            <a:spAutoFit/>
          </a:bodyPr>
          <a:lstStyle/>
          <a:p>
            <a:r>
              <a:rPr lang="en-US" dirty="0"/>
              <a:t> </a:t>
            </a:r>
            <a:r>
              <a:rPr lang="en-US" sz="2400" b="1" dirty="0">
                <a:latin typeface="Times New Roman" panose="02020603050405020304" pitchFamily="18" charset="0"/>
                <a:cs typeface="Times New Roman" panose="02020603050405020304" pitchFamily="18" charset="0"/>
              </a:rPr>
              <a:t>Peroxisome</a:t>
            </a:r>
          </a:p>
          <a:p>
            <a:pPr marL="285750" indent="-285750" algn="just">
              <a:buFont typeface="Arial" panose="020B0604020202020204" pitchFamily="34" charset="0"/>
              <a:buChar char="•"/>
            </a:pPr>
            <a:r>
              <a:rPr lang="en-US" b="0" i="0" dirty="0">
                <a:solidFill>
                  <a:srgbClr val="333333"/>
                </a:solidFill>
                <a:effectLst/>
                <a:latin typeface="Roboto" panose="02000000000000000000" pitchFamily="2" charset="0"/>
              </a:rPr>
              <a:t>Peroxisomes are small vesicles, single membrane-bound organelles found in the eukaryotic cells. They contain digestive enzymes for breaking down toxic materials in the cell and oxidative enzymes for metabolic activity. </a:t>
            </a:r>
          </a:p>
          <a:p>
            <a:pPr marL="285750" indent="-285750" algn="just">
              <a:buFont typeface="Arial" panose="020B0604020202020204" pitchFamily="34" charset="0"/>
              <a:buChar char="•"/>
            </a:pPr>
            <a:endParaRPr lang="en-US" b="0" i="0" dirty="0">
              <a:solidFill>
                <a:srgbClr val="333333"/>
              </a:solidFill>
              <a:effectLst/>
              <a:latin typeface="Roboto" panose="02000000000000000000" pitchFamily="2" charset="0"/>
            </a:endParaRPr>
          </a:p>
          <a:p>
            <a:pPr marL="285750" indent="-285750" algn="just">
              <a:buFont typeface="Arial" panose="020B0604020202020204" pitchFamily="34" charset="0"/>
              <a:buChar char="•"/>
            </a:pPr>
            <a:r>
              <a:rPr lang="en-US" b="0" i="0" dirty="0">
                <a:solidFill>
                  <a:srgbClr val="333333"/>
                </a:solidFill>
                <a:effectLst/>
                <a:latin typeface="Roboto" panose="02000000000000000000" pitchFamily="2" charset="0"/>
              </a:rPr>
              <a:t>Peroxisomes vary in shape, size and number depending upon the energy requirements of the cell. These are made of a phospholipid bilayer with many membrane-bound proteins.</a:t>
            </a:r>
          </a:p>
          <a:p>
            <a:pPr marL="285750" indent="-285750" algn="just">
              <a:buFont typeface="Arial" panose="020B0604020202020204" pitchFamily="34" charset="0"/>
              <a:buChar char="•"/>
            </a:pPr>
            <a:endParaRPr lang="en-US" b="0" i="0" dirty="0">
              <a:solidFill>
                <a:srgbClr val="333333"/>
              </a:solidFill>
              <a:effectLst/>
              <a:latin typeface="Roboto" panose="02000000000000000000" pitchFamily="2" charset="0"/>
            </a:endParaRPr>
          </a:p>
          <a:p>
            <a:pPr marL="285750" indent="-285750" algn="just">
              <a:buFont typeface="Arial" panose="020B0604020202020204" pitchFamily="34" charset="0"/>
              <a:buChar char="•"/>
            </a:pPr>
            <a:r>
              <a:rPr lang="en-US" b="0" i="0" dirty="0">
                <a:solidFill>
                  <a:srgbClr val="333333"/>
                </a:solidFill>
                <a:effectLst/>
                <a:latin typeface="Roboto" panose="02000000000000000000" pitchFamily="2" charset="0"/>
              </a:rPr>
              <a:t>The enzymes involved in lipid metabolism are </a:t>
            </a:r>
            <a:r>
              <a:rPr lang="en-US" b="0" i="0" dirty="0" err="1">
                <a:solidFill>
                  <a:srgbClr val="333333"/>
                </a:solidFill>
                <a:effectLst/>
                <a:latin typeface="Roboto" panose="02000000000000000000" pitchFamily="2" charset="0"/>
              </a:rPr>
              <a:t>synthesised</a:t>
            </a:r>
            <a:r>
              <a:rPr lang="en-US" b="0" i="0" dirty="0">
                <a:solidFill>
                  <a:srgbClr val="333333"/>
                </a:solidFill>
                <a:effectLst/>
                <a:latin typeface="Roboto" panose="02000000000000000000" pitchFamily="2" charset="0"/>
              </a:rPr>
              <a:t> on free ribosomes and selectively imported to peroxisomes. These enzymes include one of the two </a:t>
            </a:r>
            <a:r>
              <a:rPr lang="en-US" b="0" i="0" dirty="0" err="1">
                <a:solidFill>
                  <a:srgbClr val="333333"/>
                </a:solidFill>
                <a:effectLst/>
                <a:latin typeface="Roboto" panose="02000000000000000000" pitchFamily="2" charset="0"/>
              </a:rPr>
              <a:t>signalling</a:t>
            </a:r>
            <a:r>
              <a:rPr lang="en-US" b="0" i="0" dirty="0">
                <a:solidFill>
                  <a:srgbClr val="333333"/>
                </a:solidFill>
                <a:effectLst/>
                <a:latin typeface="Roboto" panose="02000000000000000000" pitchFamily="2" charset="0"/>
              </a:rPr>
              <a:t> sequences- Peroxisome Target Sequence 1 being the most common one.</a:t>
            </a:r>
          </a:p>
          <a:p>
            <a:pPr algn="just"/>
            <a:endParaRPr lang="en-US" b="0" i="0" dirty="0">
              <a:solidFill>
                <a:srgbClr val="333333"/>
              </a:solidFill>
              <a:effectLst/>
              <a:latin typeface="Roboto" panose="02000000000000000000" pitchFamily="2" charset="0"/>
            </a:endParaRPr>
          </a:p>
          <a:p>
            <a:pPr marL="285750" indent="-285750" algn="just">
              <a:buFont typeface="Arial" panose="020B0604020202020204" pitchFamily="34" charset="0"/>
              <a:buChar char="•"/>
            </a:pPr>
            <a:r>
              <a:rPr lang="en-US" b="0" i="0" dirty="0">
                <a:solidFill>
                  <a:srgbClr val="333333"/>
                </a:solidFill>
                <a:effectLst/>
                <a:latin typeface="Roboto" panose="02000000000000000000" pitchFamily="2" charset="0"/>
              </a:rPr>
              <a:t>The phospholipids of peroxisomes are usually </a:t>
            </a:r>
            <a:r>
              <a:rPr lang="en-US" b="0" i="0" dirty="0" err="1">
                <a:solidFill>
                  <a:srgbClr val="333333"/>
                </a:solidFill>
                <a:effectLst/>
                <a:latin typeface="Roboto" panose="02000000000000000000" pitchFamily="2" charset="0"/>
              </a:rPr>
              <a:t>synthesised</a:t>
            </a:r>
            <a:r>
              <a:rPr lang="en-US" b="0" i="0" dirty="0">
                <a:solidFill>
                  <a:srgbClr val="333333"/>
                </a:solidFill>
                <a:effectLst/>
                <a:latin typeface="Roboto" panose="02000000000000000000" pitchFamily="2" charset="0"/>
              </a:rPr>
              <a:t> in Smooth Endoplasmic Reticulum. Due to the ingress of proteins and lipids, the peroxisome grows in size and divides into two organelles.</a:t>
            </a:r>
          </a:p>
          <a:p>
            <a:pPr algn="just"/>
            <a:endParaRPr lang="en-US" b="0" i="0" dirty="0">
              <a:solidFill>
                <a:srgbClr val="333333"/>
              </a:solidFill>
              <a:effectLst/>
              <a:latin typeface="Roboto" panose="02000000000000000000" pitchFamily="2" charset="0"/>
            </a:endParaRPr>
          </a:p>
          <a:p>
            <a:pPr marL="285750" indent="-285750" algn="just">
              <a:buFont typeface="Arial" panose="020B0604020202020204" pitchFamily="34" charset="0"/>
              <a:buChar char="•"/>
            </a:pPr>
            <a:r>
              <a:rPr lang="en-US" b="0" i="0" dirty="0">
                <a:solidFill>
                  <a:srgbClr val="333333"/>
                </a:solidFill>
                <a:effectLst/>
                <a:latin typeface="Roboto" panose="02000000000000000000" pitchFamily="2" charset="0"/>
              </a:rPr>
              <a:t>Peroxisomes do not have their own DNA. Proteins are transported from the cytosol after translation.</a:t>
            </a:r>
          </a:p>
          <a:p>
            <a:endParaRPr lang="en-IN" dirty="0"/>
          </a:p>
        </p:txBody>
      </p:sp>
      <p:pic>
        <p:nvPicPr>
          <p:cNvPr id="1028" name="Picture 4" descr="Learn Microbodies in 2 minutes.">
            <a:extLst>
              <a:ext uri="{FF2B5EF4-FFF2-40B4-BE49-F238E27FC236}">
                <a16:creationId xmlns:a16="http://schemas.microsoft.com/office/drawing/2014/main" id="{74F5E89C-5728-908F-A1D0-D0627B382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9058" y="1219592"/>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494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0A8C9-F3E8-35AA-81CE-BE52F49B2F56}"/>
              </a:ext>
            </a:extLst>
          </p:cNvPr>
          <p:cNvSpPr txBox="1"/>
          <p:nvPr/>
        </p:nvSpPr>
        <p:spPr>
          <a:xfrm>
            <a:off x="337457" y="395798"/>
            <a:ext cx="11266714" cy="4154984"/>
          </a:xfrm>
          <a:prstGeom prst="rect">
            <a:avLst/>
          </a:prstGeom>
          <a:noFill/>
        </p:spPr>
        <p:txBody>
          <a:bodyPr wrap="square">
            <a:spAutoFit/>
          </a:bodyPr>
          <a:lstStyle/>
          <a:p>
            <a:pPr algn="l"/>
            <a:r>
              <a:rPr lang="en-US" sz="2400" b="0" i="0" dirty="0">
                <a:effectLst/>
                <a:latin typeface="Times New Roman" panose="02020603050405020304" pitchFamily="18" charset="0"/>
                <a:cs typeface="Times New Roman" panose="02020603050405020304" pitchFamily="18" charset="0"/>
              </a:rPr>
              <a:t>Peroxisome Function</a:t>
            </a:r>
          </a:p>
          <a:p>
            <a:pPr algn="l"/>
            <a:r>
              <a:rPr lang="en-US" sz="2400" b="0" i="0" dirty="0">
                <a:solidFill>
                  <a:srgbClr val="333333"/>
                </a:solidFill>
                <a:effectLst/>
                <a:latin typeface="Times New Roman" panose="02020603050405020304" pitchFamily="18" charset="0"/>
                <a:cs typeface="Times New Roman" panose="02020603050405020304" pitchFamily="18" charset="0"/>
              </a:rPr>
              <a:t>The main function of peroxisome is the </a:t>
            </a:r>
            <a:r>
              <a:rPr lang="en-US" sz="2400" b="0" i="0" u="sng" dirty="0">
                <a:solidFill>
                  <a:srgbClr val="333333"/>
                </a:solidFill>
                <a:effectLst/>
                <a:latin typeface="Times New Roman" panose="02020603050405020304" pitchFamily="18" charset="0"/>
                <a:cs typeface="Times New Roman" panose="02020603050405020304" pitchFamily="18" charset="0"/>
              </a:rPr>
              <a:t>lipid metabolism and the processing of reactive oxygen species</a:t>
            </a:r>
            <a:r>
              <a:rPr lang="en-US" sz="2400" b="0" i="0" dirty="0">
                <a:solidFill>
                  <a:srgbClr val="333333"/>
                </a:solidFill>
                <a:effectLst/>
                <a:latin typeface="Times New Roman" panose="02020603050405020304" pitchFamily="18" charset="0"/>
                <a:cs typeface="Times New Roman" panose="02020603050405020304" pitchFamily="18" charset="0"/>
              </a:rPr>
              <a:t>. </a:t>
            </a:r>
          </a:p>
          <a:p>
            <a:pPr algn="l"/>
            <a:r>
              <a:rPr lang="en-US" sz="2400" b="0" i="0" dirty="0">
                <a:solidFill>
                  <a:srgbClr val="333333"/>
                </a:solidFill>
                <a:effectLst/>
                <a:latin typeface="Times New Roman" panose="02020603050405020304" pitchFamily="18" charset="0"/>
                <a:cs typeface="Times New Roman" panose="02020603050405020304" pitchFamily="18" charset="0"/>
              </a:rPr>
              <a:t>Other peroxisome functions include:</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They take part in various </a:t>
            </a:r>
            <a:r>
              <a:rPr lang="en-US" sz="2400" b="0" i="0" u="sng" dirty="0">
                <a:solidFill>
                  <a:srgbClr val="333333"/>
                </a:solidFill>
                <a:effectLst/>
                <a:latin typeface="Times New Roman" panose="02020603050405020304" pitchFamily="18" charset="0"/>
                <a:cs typeface="Times New Roman" panose="02020603050405020304" pitchFamily="18" charset="0"/>
              </a:rPr>
              <a:t>oxidative processes</a:t>
            </a:r>
            <a:r>
              <a:rPr lang="en-US" sz="2400" b="0" i="0" dirty="0">
                <a:solidFill>
                  <a:srgbClr val="333333"/>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They take part in </a:t>
            </a:r>
            <a:r>
              <a:rPr lang="en-US" sz="2400" b="0" i="0" u="sng" dirty="0">
                <a:solidFill>
                  <a:srgbClr val="333333"/>
                </a:solidFill>
                <a:effectLst/>
                <a:latin typeface="Times New Roman" panose="02020603050405020304" pitchFamily="18" charset="0"/>
                <a:cs typeface="Times New Roman" panose="02020603050405020304" pitchFamily="18" charset="0"/>
              </a:rPr>
              <a:t>lipid metabolism </a:t>
            </a:r>
            <a:r>
              <a:rPr lang="en-US" sz="2400" b="0" i="0" dirty="0">
                <a:solidFill>
                  <a:srgbClr val="333333"/>
                </a:solidFill>
                <a:effectLst/>
                <a:latin typeface="Times New Roman" panose="02020603050405020304" pitchFamily="18" charset="0"/>
                <a:cs typeface="Times New Roman" panose="02020603050405020304" pitchFamily="18" charset="0"/>
              </a:rPr>
              <a:t>and catabolism of D-amino acids, polyamines and bile acids.</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reactive oxygen species such as peroxides produced in the process is converted to water by various enzymes like peroxidase and catalase.</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In plants, peroxisomes facilitate photosynthesis and seed germination. They prevent loss of energy during </a:t>
            </a:r>
            <a:r>
              <a:rPr lang="en-US" sz="2400" b="1" i="0" u="none" strike="noStrike" dirty="0">
                <a:effectLst/>
                <a:latin typeface="Times New Roman" panose="02020603050405020304" pitchFamily="18" charset="0"/>
                <a:cs typeface="Times New Roman" panose="02020603050405020304" pitchFamily="18" charset="0"/>
              </a:rPr>
              <a:t>photosynthesis</a:t>
            </a:r>
            <a:r>
              <a:rPr lang="en-US" sz="2400" b="0" i="0" u="none" strike="noStrike" dirty="0">
                <a:solidFill>
                  <a:srgbClr val="73AD21"/>
                </a:solidFill>
                <a:effectLst/>
                <a:latin typeface="Times New Roman" panose="02020603050405020304" pitchFamily="18" charset="0"/>
                <a:cs typeface="Times New Roman" panose="02020603050405020304" pitchFamily="18" charset="0"/>
              </a:rPr>
              <a:t> </a:t>
            </a:r>
            <a:r>
              <a:rPr lang="en-US" sz="2400" b="0" i="0" dirty="0">
                <a:solidFill>
                  <a:srgbClr val="333333"/>
                </a:solidFill>
                <a:effectLst/>
                <a:latin typeface="Times New Roman" panose="02020603050405020304" pitchFamily="18" charset="0"/>
                <a:cs typeface="Times New Roman" panose="02020603050405020304" pitchFamily="18" charset="0"/>
              </a:rPr>
              <a:t>carbon fixation.</a:t>
            </a:r>
          </a:p>
        </p:txBody>
      </p:sp>
    </p:spTree>
    <p:extLst>
      <p:ext uri="{BB962C8B-B14F-4D97-AF65-F5344CB8AC3E}">
        <p14:creationId xmlns:p14="http://schemas.microsoft.com/office/powerpoint/2010/main" val="2648618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B62760B-1991-B44D-F996-5F1F55BE7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485" y="284042"/>
            <a:ext cx="7658554" cy="628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24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86688D-3474-A78D-810F-E52F9CE8FAE7}"/>
              </a:ext>
            </a:extLst>
          </p:cNvPr>
          <p:cNvSpPr txBox="1"/>
          <p:nvPr/>
        </p:nvSpPr>
        <p:spPr>
          <a:xfrm>
            <a:off x="130627" y="732587"/>
            <a:ext cx="5595259" cy="5632311"/>
          </a:xfrm>
          <a:prstGeom prst="rect">
            <a:avLst/>
          </a:prstGeom>
          <a:noFill/>
        </p:spPr>
        <p:txBody>
          <a:bodyPr wrap="square">
            <a:spAutoFit/>
          </a:bodyPr>
          <a:lstStyle/>
          <a:p>
            <a:pPr algn="l" fontAlgn="base"/>
            <a:r>
              <a:rPr lang="en-US" b="1" i="0" dirty="0">
                <a:solidFill>
                  <a:srgbClr val="333333"/>
                </a:solidFill>
                <a:effectLst/>
                <a:latin typeface="Lucida Grande"/>
              </a:rPr>
              <a:t>Membrane transport into and out of the cell</a:t>
            </a:r>
          </a:p>
          <a:p>
            <a:pPr algn="just" fontAlgn="base"/>
            <a:r>
              <a:rPr lang="en-US" b="0" i="0" dirty="0">
                <a:solidFill>
                  <a:srgbClr val="333333"/>
                </a:solidFill>
                <a:effectLst/>
                <a:latin typeface="Lucida Grande"/>
              </a:rPr>
              <a:t>Transport of molecules within a cell and out of the cell requires a complex endomembrane system. Endocytosis occurs when the cell membrane engulfs particles (dark blue) outside the cell, draws the contents in, and forms an intracellular vesicle called an endosome. This vesicle travels through the cell, and its contents are digested as it merges with vesicles containing enzymes from the Golgi. </a:t>
            </a:r>
          </a:p>
          <a:p>
            <a:pPr algn="just" fontAlgn="base"/>
            <a:r>
              <a:rPr lang="en-US" b="0" i="0" dirty="0">
                <a:solidFill>
                  <a:srgbClr val="333333"/>
                </a:solidFill>
                <a:effectLst/>
                <a:latin typeface="Lucida Grande"/>
              </a:rPr>
              <a:t>The vesicle is then known as a lysosome when its contents have been digested by the cell. </a:t>
            </a:r>
            <a:r>
              <a:rPr lang="en-US" b="0" i="0" dirty="0" err="1">
                <a:solidFill>
                  <a:srgbClr val="333333"/>
                </a:solidFill>
                <a:effectLst/>
                <a:latin typeface="Lucida Grande"/>
              </a:rPr>
              <a:t>Exocystosis</a:t>
            </a:r>
            <a:r>
              <a:rPr lang="en-US" b="0" i="0" dirty="0">
                <a:solidFill>
                  <a:srgbClr val="333333"/>
                </a:solidFill>
                <a:effectLst/>
                <a:latin typeface="Lucida Grande"/>
              </a:rPr>
              <a:t> is the process of membrane transport that releases cellular contents outside of the cell. Here, a transport vesicle from the Golgi or elsewhere in the cell merges its membrane with the plasma membrane and releases its contents. In this way, membranes are continually recycled and reused for different purposes throughout the cell. Membrane transport also occurs between the endoplasmic reticulum and the Golgi.</a:t>
            </a:r>
          </a:p>
        </p:txBody>
      </p:sp>
      <p:pic>
        <p:nvPicPr>
          <p:cNvPr id="4" name="Picture 2" descr="A three-dimensional schematic of a eukaryotic cell with part of it cut away shows the structures of the endomembrane system. A series of arrows shows the movement of molecules through the endoplasmic reticulum (ER) and Golgi apparatus inside the cell and the release of these molecules to the extracellular environment through exocytosis. A second series of arrows shows the cell engulfing molecules from the external environment through endocytosis and the transportation of the molecules to an endosome and lysosome.">
            <a:extLst>
              <a:ext uri="{FF2B5EF4-FFF2-40B4-BE49-F238E27FC236}">
                <a16:creationId xmlns:a16="http://schemas.microsoft.com/office/drawing/2014/main" id="{1E441BAD-A13C-9497-11F3-EBA07F988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809" y="497114"/>
            <a:ext cx="5956418" cy="49239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65B9EB-E5F7-1C30-C8EC-13F3460C3A49}"/>
              </a:ext>
            </a:extLst>
          </p:cNvPr>
          <p:cNvSpPr txBox="1"/>
          <p:nvPr/>
        </p:nvSpPr>
        <p:spPr>
          <a:xfrm>
            <a:off x="8403773" y="5762172"/>
            <a:ext cx="3026229" cy="369332"/>
          </a:xfrm>
          <a:prstGeom prst="rect">
            <a:avLst/>
          </a:prstGeom>
          <a:noFill/>
        </p:spPr>
        <p:txBody>
          <a:bodyPr wrap="square" rtlCol="0">
            <a:spAutoFit/>
          </a:bodyPr>
          <a:lstStyle/>
          <a:p>
            <a:r>
              <a:rPr lang="en-IN" b="1" dirty="0"/>
              <a:t> 2010, Nature Education</a:t>
            </a:r>
          </a:p>
        </p:txBody>
      </p:sp>
    </p:spTree>
    <p:extLst>
      <p:ext uri="{BB962C8B-B14F-4D97-AF65-F5344CB8AC3E}">
        <p14:creationId xmlns:p14="http://schemas.microsoft.com/office/powerpoint/2010/main" val="2234053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1A9356-6AE9-0E78-CA6E-9C6BCFD14EE8}"/>
              </a:ext>
            </a:extLst>
          </p:cNvPr>
          <p:cNvSpPr txBox="1"/>
          <p:nvPr/>
        </p:nvSpPr>
        <p:spPr>
          <a:xfrm>
            <a:off x="849086" y="0"/>
            <a:ext cx="6096000" cy="369332"/>
          </a:xfrm>
          <a:prstGeom prst="rect">
            <a:avLst/>
          </a:prstGeom>
          <a:noFill/>
        </p:spPr>
        <p:txBody>
          <a:bodyPr wrap="square">
            <a:spAutoFit/>
          </a:bodyPr>
          <a:lstStyle/>
          <a:p>
            <a:pPr algn="l" fontAlgn="base"/>
            <a:r>
              <a:rPr lang="en-US" b="1" i="0" dirty="0">
                <a:solidFill>
                  <a:srgbClr val="666666"/>
                </a:solidFill>
                <a:effectLst/>
                <a:latin typeface="Lucida Grande"/>
              </a:rPr>
              <a:t>How Are Organelle Membranes Maintained?</a:t>
            </a:r>
          </a:p>
        </p:txBody>
      </p:sp>
      <p:sp>
        <p:nvSpPr>
          <p:cNvPr id="5" name="TextBox 4">
            <a:extLst>
              <a:ext uri="{FF2B5EF4-FFF2-40B4-BE49-F238E27FC236}">
                <a16:creationId xmlns:a16="http://schemas.microsoft.com/office/drawing/2014/main" id="{7B1DB5DB-D235-026F-8594-9437C84763FB}"/>
              </a:ext>
            </a:extLst>
          </p:cNvPr>
          <p:cNvSpPr txBox="1"/>
          <p:nvPr/>
        </p:nvSpPr>
        <p:spPr>
          <a:xfrm>
            <a:off x="696685" y="369332"/>
            <a:ext cx="10951030" cy="6647974"/>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ER, </a:t>
            </a:r>
            <a:r>
              <a:rPr lang="en-US" sz="2400" b="0" i="0" u="none" strike="noStrike" dirty="0">
                <a:solidFill>
                  <a:srgbClr val="B83205"/>
                </a:solidFill>
                <a:effectLst/>
                <a:latin typeface="Times New Roman" panose="02020603050405020304" pitchFamily="18" charset="0"/>
                <a:cs typeface="Times New Roman" panose="02020603050405020304" pitchFamily="18" charset="0"/>
              </a:rPr>
              <a:t>Golgi apparatus</a:t>
            </a:r>
            <a:r>
              <a:rPr lang="en-US" sz="2400" b="0" i="0" dirty="0">
                <a:solidFill>
                  <a:srgbClr val="333333"/>
                </a:solidFill>
                <a:effectLst/>
                <a:latin typeface="Times New Roman" panose="02020603050405020304" pitchFamily="18" charset="0"/>
                <a:cs typeface="Times New Roman" panose="02020603050405020304" pitchFamily="18" charset="0"/>
              </a:rPr>
              <a:t>, and lysosomes are all members of a network of membranes, but they are not continuous with one another.</a:t>
            </a:r>
          </a:p>
          <a:p>
            <a:pPr marL="285750" indent="-285750">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Therefore, the membrane lipids and proteins that are synthesized in the ER are transported through the network to their final destination in membrane-bound </a:t>
            </a:r>
            <a:r>
              <a:rPr lang="en-US" sz="2400" b="0" i="0" u="none" strike="noStrike" dirty="0">
                <a:solidFill>
                  <a:srgbClr val="B83205"/>
                </a:solidFill>
                <a:effectLst/>
                <a:latin typeface="Times New Roman" panose="02020603050405020304" pitchFamily="18" charset="0"/>
                <a:cs typeface="Times New Roman" panose="02020603050405020304" pitchFamily="18" charset="0"/>
              </a:rPr>
              <a:t>vesicles</a:t>
            </a:r>
            <a:r>
              <a:rPr lang="en-US" sz="2400" b="0" i="0" dirty="0">
                <a:solidFill>
                  <a:srgbClr val="333333"/>
                </a:solidFill>
                <a:effectLst/>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2400" b="0" i="0" dirty="0">
              <a:solidFill>
                <a:srgbClr val="333333"/>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Cargo-bearing vesicles pinch off of from one set of membranes and travel along microtubule tracks to the next set of membranes, where they fuse with these structures.</a:t>
            </a:r>
          </a:p>
          <a:p>
            <a:endParaRPr lang="en-US" sz="2400" b="0" i="0" dirty="0">
              <a:solidFill>
                <a:srgbClr val="333333"/>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Trafficking occurs in both directions; the forward direction takes vesicles from the site of synthesis to the Golgi apparatus and next to a cell's lysosomes or plasma membrane. </a:t>
            </a:r>
          </a:p>
          <a:p>
            <a:pPr marL="285750" indent="-285750">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Vesicles that have released their cargo return via the reverse direction. </a:t>
            </a:r>
          </a:p>
          <a:p>
            <a:pPr marL="285750" indent="-285750">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proteins that are synthesized in the ER have, as part of their amino acid sequence, a signal that directs them where to go, much like an address directs a letter to its destination. </a:t>
            </a:r>
          </a:p>
          <a:p>
            <a:endParaRPr lang="en-IN" dirty="0"/>
          </a:p>
        </p:txBody>
      </p:sp>
    </p:spTree>
    <p:extLst>
      <p:ext uri="{BB962C8B-B14F-4D97-AF65-F5344CB8AC3E}">
        <p14:creationId xmlns:p14="http://schemas.microsoft.com/office/powerpoint/2010/main" val="316530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ucleus">
            <a:extLst>
              <a:ext uri="{FF2B5EF4-FFF2-40B4-BE49-F238E27FC236}">
                <a16:creationId xmlns:a16="http://schemas.microsoft.com/office/drawing/2014/main" id="{B52EF56E-DBB7-23BF-9705-FD17144F04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6" t="14684" r="2609" b="5822"/>
          <a:stretch/>
        </p:blipFill>
        <p:spPr bwMode="auto">
          <a:xfrm>
            <a:off x="6564085" y="337457"/>
            <a:ext cx="4754527" cy="24275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294BFC-5615-7A38-574A-C5E80E2BE4E8}"/>
              </a:ext>
            </a:extLst>
          </p:cNvPr>
          <p:cNvSpPr txBox="1"/>
          <p:nvPr/>
        </p:nvSpPr>
        <p:spPr>
          <a:xfrm>
            <a:off x="544285" y="152400"/>
            <a:ext cx="1567543" cy="523220"/>
          </a:xfrm>
          <a:prstGeom prst="rect">
            <a:avLst/>
          </a:prstGeom>
          <a:noFill/>
        </p:spPr>
        <p:txBody>
          <a:bodyPr wrap="square" rtlCol="0">
            <a:spAutoFit/>
          </a:bodyPr>
          <a:lstStyle/>
          <a:p>
            <a:r>
              <a:rPr lang="en-IN" sz="2800" b="1" dirty="0">
                <a:latin typeface="Times New Roman" panose="02020603050405020304" pitchFamily="18" charset="0"/>
                <a:cs typeface="Times New Roman" panose="02020603050405020304" pitchFamily="18" charset="0"/>
              </a:rPr>
              <a:t>Nucleus</a:t>
            </a:r>
          </a:p>
        </p:txBody>
      </p:sp>
      <p:sp>
        <p:nvSpPr>
          <p:cNvPr id="4" name="TextBox 3">
            <a:extLst>
              <a:ext uri="{FF2B5EF4-FFF2-40B4-BE49-F238E27FC236}">
                <a16:creationId xmlns:a16="http://schemas.microsoft.com/office/drawing/2014/main" id="{41745096-E493-4E8D-02E5-9E5BDA37112E}"/>
              </a:ext>
            </a:extLst>
          </p:cNvPr>
          <p:cNvSpPr txBox="1"/>
          <p:nvPr/>
        </p:nvSpPr>
        <p:spPr>
          <a:xfrm>
            <a:off x="544284" y="850880"/>
            <a:ext cx="6150429" cy="4524315"/>
          </a:xfrm>
          <a:prstGeom prst="rect">
            <a:avLst/>
          </a:prstGeom>
          <a:noFill/>
        </p:spPr>
        <p:txBody>
          <a:bodyPr wrap="square">
            <a:spAutoFit/>
          </a:bodyPr>
          <a:lstStyle/>
          <a:p>
            <a:pPr algn="l"/>
            <a:r>
              <a:rPr lang="en-US" b="0" i="0" dirty="0">
                <a:solidFill>
                  <a:srgbClr val="813588"/>
                </a:solidFill>
                <a:effectLst/>
                <a:latin typeface="inherit"/>
              </a:rPr>
              <a:t>Structure Of Nucleus</a:t>
            </a:r>
          </a:p>
          <a:p>
            <a:pPr algn="l">
              <a:buFont typeface="Arial" panose="020B0604020202020204" pitchFamily="34" charset="0"/>
              <a:buChar char="•"/>
            </a:pPr>
            <a:r>
              <a:rPr lang="en-US" b="0" i="0" dirty="0">
                <a:solidFill>
                  <a:srgbClr val="333333"/>
                </a:solidFill>
                <a:effectLst/>
                <a:latin typeface="Roboto" panose="02000000000000000000" pitchFamily="2" charset="0"/>
              </a:rPr>
              <a:t>Typically, it is the most evident organelle in the cell.</a:t>
            </a:r>
          </a:p>
          <a:p>
            <a:pPr algn="l"/>
            <a:endParaRPr lang="en-US" b="0" i="0" dirty="0">
              <a:solidFill>
                <a:srgbClr val="333333"/>
              </a:solidFill>
              <a:effectLst/>
              <a:latin typeface="Roboto" panose="02000000000000000000" pitchFamily="2" charset="0"/>
            </a:endParaRPr>
          </a:p>
          <a:p>
            <a:pPr algn="l">
              <a:buFont typeface="Arial" panose="020B0604020202020204" pitchFamily="34" charset="0"/>
              <a:buChar char="•"/>
            </a:pPr>
            <a:r>
              <a:rPr lang="en-US" b="0" i="0" dirty="0">
                <a:solidFill>
                  <a:srgbClr val="333333"/>
                </a:solidFill>
                <a:effectLst/>
                <a:latin typeface="Roboto" panose="02000000000000000000" pitchFamily="2" charset="0"/>
              </a:rPr>
              <a:t>The nucleus is completely bound by membranes.</a:t>
            </a:r>
          </a:p>
          <a:p>
            <a:pPr algn="l"/>
            <a:endParaRPr lang="en-US" b="0" i="0" dirty="0">
              <a:solidFill>
                <a:srgbClr val="333333"/>
              </a:solidFill>
              <a:effectLst/>
              <a:latin typeface="Roboto" panose="02000000000000000000" pitchFamily="2" charset="0"/>
            </a:endParaRPr>
          </a:p>
          <a:p>
            <a:pPr algn="l">
              <a:buFont typeface="Arial" panose="020B0604020202020204" pitchFamily="34" charset="0"/>
              <a:buChar char="•"/>
            </a:pPr>
            <a:r>
              <a:rPr lang="en-US" b="0" i="0" dirty="0">
                <a:solidFill>
                  <a:srgbClr val="333333"/>
                </a:solidFill>
                <a:effectLst/>
                <a:latin typeface="Roboto" panose="02000000000000000000" pitchFamily="2" charset="0"/>
              </a:rPr>
              <a:t>It is engirdled by a structure referred to as the nuclear envelope.</a:t>
            </a:r>
          </a:p>
          <a:p>
            <a:pPr algn="l"/>
            <a:endParaRPr lang="en-US" b="0" i="0" dirty="0">
              <a:solidFill>
                <a:srgbClr val="333333"/>
              </a:solidFill>
              <a:effectLst/>
              <a:latin typeface="Roboto" panose="02000000000000000000" pitchFamily="2" charset="0"/>
            </a:endParaRPr>
          </a:p>
          <a:p>
            <a:pPr algn="l">
              <a:buFont typeface="Arial" panose="020B0604020202020204" pitchFamily="34" charset="0"/>
              <a:buChar char="•"/>
            </a:pPr>
            <a:r>
              <a:rPr lang="en-US" b="0" i="0" dirty="0">
                <a:solidFill>
                  <a:srgbClr val="333333"/>
                </a:solidFill>
                <a:effectLst/>
                <a:latin typeface="Roboto" panose="02000000000000000000" pitchFamily="2" charset="0"/>
              </a:rPr>
              <a:t>The membrane distinguishes the cytoplasm from the contents of the nucleus</a:t>
            </a:r>
          </a:p>
          <a:p>
            <a:pPr algn="l"/>
            <a:endParaRPr lang="en-US" b="0" i="0" dirty="0">
              <a:solidFill>
                <a:srgbClr val="333333"/>
              </a:solidFill>
              <a:effectLst/>
              <a:latin typeface="Roboto" panose="02000000000000000000" pitchFamily="2" charset="0"/>
            </a:endParaRPr>
          </a:p>
          <a:p>
            <a:pPr algn="l">
              <a:buFont typeface="Arial" panose="020B0604020202020204" pitchFamily="34" charset="0"/>
              <a:buChar char="•"/>
            </a:pPr>
            <a:r>
              <a:rPr lang="en-US" b="0" i="0" dirty="0">
                <a:solidFill>
                  <a:srgbClr val="333333"/>
                </a:solidFill>
                <a:effectLst/>
                <a:latin typeface="Roboto" panose="02000000000000000000" pitchFamily="2" charset="0"/>
              </a:rPr>
              <a:t>The cell’s chromosomes are also confined within it.</a:t>
            </a:r>
          </a:p>
          <a:p>
            <a:pPr algn="l"/>
            <a:endParaRPr lang="en-US" b="0" i="0" dirty="0">
              <a:solidFill>
                <a:srgbClr val="333333"/>
              </a:solidFill>
              <a:effectLst/>
              <a:latin typeface="Roboto" panose="02000000000000000000" pitchFamily="2" charset="0"/>
            </a:endParaRPr>
          </a:p>
          <a:p>
            <a:pPr algn="l">
              <a:buFont typeface="Arial" panose="020B0604020202020204" pitchFamily="34" charset="0"/>
              <a:buChar char="•"/>
            </a:pPr>
            <a:r>
              <a:rPr lang="en-US" b="0" i="0" dirty="0">
                <a:solidFill>
                  <a:srgbClr val="333333"/>
                </a:solidFill>
                <a:effectLst/>
                <a:latin typeface="Roboto" panose="02000000000000000000" pitchFamily="2" charset="0"/>
              </a:rPr>
              <a:t>DNA is present in the Chromosomes, and they provide the genetic information required for the creation of different cell components in addition to the reproduction of life.</a:t>
            </a:r>
          </a:p>
        </p:txBody>
      </p:sp>
    </p:spTree>
    <p:extLst>
      <p:ext uri="{BB962C8B-B14F-4D97-AF65-F5344CB8AC3E}">
        <p14:creationId xmlns:p14="http://schemas.microsoft.com/office/powerpoint/2010/main" val="2175437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AC1574-9B4F-D16D-B013-B8CAF8B9554F}"/>
              </a:ext>
            </a:extLst>
          </p:cNvPr>
          <p:cNvSpPr txBox="1"/>
          <p:nvPr/>
        </p:nvSpPr>
        <p:spPr>
          <a:xfrm>
            <a:off x="457198" y="805543"/>
            <a:ext cx="11103431" cy="5632311"/>
          </a:xfrm>
          <a:prstGeom prst="rect">
            <a:avLst/>
          </a:prstGeom>
          <a:noFill/>
        </p:spPr>
        <p:txBody>
          <a:bodyPr wrap="square">
            <a:spAutoFit/>
          </a:bodyPr>
          <a:lstStyle/>
          <a:p>
            <a:pPr algn="l"/>
            <a:r>
              <a:rPr lang="en-US" sz="2400" b="0" i="0" dirty="0">
                <a:solidFill>
                  <a:srgbClr val="813588"/>
                </a:solidFill>
                <a:effectLst/>
                <a:latin typeface="Times New Roman" panose="02020603050405020304" pitchFamily="18" charset="0"/>
                <a:cs typeface="Times New Roman" panose="02020603050405020304" pitchFamily="18" charset="0"/>
              </a:rPr>
              <a:t>Nucleus Function</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It contains the cell’s hereditary information and controls the cell’s growth and reproduction.</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nucleus has been clearly explained as a membrane-bound structure that comprises the genetic material of a cell.</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It is not just a storage compartment for DNA, but also happens to be the home of some important cellular processes.</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First and foremost, it is possible to duplicate one’s DNA in the nucleus. This process has been named DNA Replication and produces an identical copy of the DNA.</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Producing two identical copies of the body or host is the first step in cell division, where every new cell will get its own set of instructions.</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Secondly, the nucleus is the site of transcription. Transcription creates different types of RNA from DNA. Transcription would be a lot like creating copies of individual pages of the human body’s instructions which may be moved out and read by the rest of the cell.</a:t>
            </a:r>
          </a:p>
          <a:p>
            <a:pPr algn="l">
              <a:buFont typeface="Arial" panose="020B0604020202020204" pitchFamily="34" charset="0"/>
              <a:buChar char="•"/>
            </a:pPr>
            <a:r>
              <a:rPr lang="en-US" sz="2400" b="0" i="0" dirty="0">
                <a:solidFill>
                  <a:srgbClr val="333333"/>
                </a:solidFill>
                <a:effectLst/>
                <a:latin typeface="Times New Roman" panose="02020603050405020304" pitchFamily="18" charset="0"/>
                <a:cs typeface="Times New Roman" panose="02020603050405020304" pitchFamily="18" charset="0"/>
              </a:rPr>
              <a:t>The central rule of biology states that DNA is copied into RNA, and then proteins.</a:t>
            </a:r>
          </a:p>
        </p:txBody>
      </p:sp>
    </p:spTree>
    <p:extLst>
      <p:ext uri="{BB962C8B-B14F-4D97-AF65-F5344CB8AC3E}">
        <p14:creationId xmlns:p14="http://schemas.microsoft.com/office/powerpoint/2010/main" val="1135115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4F3AD8-0744-7C65-2BA3-DB11280BFBA6}"/>
              </a:ext>
            </a:extLst>
          </p:cNvPr>
          <p:cNvSpPr txBox="1"/>
          <p:nvPr/>
        </p:nvSpPr>
        <p:spPr>
          <a:xfrm>
            <a:off x="859972" y="764739"/>
            <a:ext cx="9590314" cy="369331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Highlight the functions of the </a:t>
            </a:r>
            <a:r>
              <a:rPr lang="en-US" sz="2400" b="1">
                <a:latin typeface="Times New Roman" panose="02020603050405020304" pitchFamily="18" charset="0"/>
                <a:cs typeface="Times New Roman" panose="02020603050405020304" pitchFamily="18" charset="0"/>
              </a:rPr>
              <a:t>nucleus</a:t>
            </a:r>
            <a:r>
              <a:rPr lang="en-US" sz="240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nucleus has 2 primary functions: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responsible for storing the cell’s hereditary material or the DNA.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responsible for coordinating many of the important cellular activities such as protein synthesis, cell division, growth and a host of other important functions.</a:t>
            </a:r>
          </a:p>
          <a:p>
            <a:r>
              <a:rPr lang="en-US" dirty="0"/>
              <a:t> </a:t>
            </a:r>
            <a:endParaRPr lang="en-IN" dirty="0"/>
          </a:p>
        </p:txBody>
      </p:sp>
    </p:spTree>
    <p:extLst>
      <p:ext uri="{BB962C8B-B14F-4D97-AF65-F5344CB8AC3E}">
        <p14:creationId xmlns:p14="http://schemas.microsoft.com/office/powerpoint/2010/main" val="1458111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E2BBB8-4718-3AA6-390E-99D9327237D5}"/>
              </a:ext>
            </a:extLst>
          </p:cNvPr>
          <p:cNvSpPr txBox="1"/>
          <p:nvPr/>
        </p:nvSpPr>
        <p:spPr>
          <a:xfrm>
            <a:off x="337456" y="222294"/>
            <a:ext cx="10069286" cy="923330"/>
          </a:xfrm>
          <a:prstGeom prst="rect">
            <a:avLst/>
          </a:prstGeom>
          <a:noFill/>
        </p:spPr>
        <p:txBody>
          <a:bodyPr wrap="square">
            <a:spAutoFit/>
          </a:bodyPr>
          <a:lstStyle/>
          <a:p>
            <a:r>
              <a:rPr lang="en-IN" b="0" i="0" dirty="0">
                <a:solidFill>
                  <a:srgbClr val="202124"/>
                </a:solidFill>
                <a:effectLst/>
                <a:latin typeface="arial" panose="020B0604020202020204" pitchFamily="34" charset="0"/>
              </a:rPr>
              <a:t>Mitochondria are </a:t>
            </a:r>
            <a:r>
              <a:rPr lang="en-IN" b="1" i="0" dirty="0">
                <a:solidFill>
                  <a:srgbClr val="202124"/>
                </a:solidFill>
                <a:effectLst/>
                <a:latin typeface="arial" panose="020B0604020202020204" pitchFamily="34" charset="0"/>
              </a:rPr>
              <a:t>membrane-bound cell organelles</a:t>
            </a:r>
            <a:r>
              <a:rPr lang="en-IN" b="0" i="0" dirty="0">
                <a:solidFill>
                  <a:srgbClr val="202124"/>
                </a:solidFill>
                <a:effectLst/>
                <a:latin typeface="arial" panose="020B0604020202020204" pitchFamily="34" charset="0"/>
              </a:rPr>
              <a:t> (mitochondrion, singular) that generate most of the chemical energy needed to power the cell's biochemical reactions. Chemical energy produced by the mitochondria is stored in a small molecule called adenosine triphosphate (ATP)</a:t>
            </a:r>
            <a:endParaRPr lang="en-IN" dirty="0"/>
          </a:p>
        </p:txBody>
      </p:sp>
      <p:pic>
        <p:nvPicPr>
          <p:cNvPr id="1026" name="Picture 2" descr="Image result for mitochondria">
            <a:extLst>
              <a:ext uri="{FF2B5EF4-FFF2-40B4-BE49-F238E27FC236}">
                <a16:creationId xmlns:a16="http://schemas.microsoft.com/office/drawing/2014/main" id="{2AE54BB8-6C98-F407-9914-44C2F6C6B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1141"/>
            <a:ext cx="5195887" cy="3937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tochondria">
            <a:extLst>
              <a:ext uri="{FF2B5EF4-FFF2-40B4-BE49-F238E27FC236}">
                <a16:creationId xmlns:a16="http://schemas.microsoft.com/office/drawing/2014/main" id="{1FD52789-8927-815F-E0AB-1EEA2B88F0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80" t="15590" r="3379" b="7910"/>
          <a:stretch/>
        </p:blipFill>
        <p:spPr bwMode="auto">
          <a:xfrm>
            <a:off x="5998029" y="2536371"/>
            <a:ext cx="5562600" cy="229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3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8931D-AC41-8BBE-BF4C-A2D93C98B04D}"/>
              </a:ext>
            </a:extLst>
          </p:cNvPr>
          <p:cNvSpPr txBox="1"/>
          <p:nvPr/>
        </p:nvSpPr>
        <p:spPr>
          <a:xfrm>
            <a:off x="424543" y="430296"/>
            <a:ext cx="11767457" cy="452431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A prokaryote is a single-celled organism that lacks a nucleus, and other membrane-bound organelles. The word prokaryote comes from the </a:t>
            </a:r>
            <a:r>
              <a:rPr lang="en-US" sz="3200" b="1" dirty="0">
                <a:latin typeface="Times New Roman" panose="02020603050405020304" pitchFamily="18" charset="0"/>
                <a:cs typeface="Times New Roman" panose="02020603050405020304" pitchFamily="18" charset="0"/>
              </a:rPr>
              <a:t>Greek word (pro, 'before') and  (karyon, 'nut' or 'kernel’). </a:t>
            </a:r>
          </a:p>
          <a:p>
            <a:r>
              <a:rPr lang="en-US" sz="3200" dirty="0">
                <a:latin typeface="Times New Roman" panose="02020603050405020304" pitchFamily="18" charset="0"/>
                <a:cs typeface="Times New Roman" panose="02020603050405020304" pitchFamily="18" charset="0"/>
              </a:rPr>
              <a:t>Prokaryotes were classified within the empire </a:t>
            </a:r>
            <a:r>
              <a:rPr lang="en-US" sz="3200" dirty="0" err="1">
                <a:latin typeface="Times New Roman" panose="02020603050405020304" pitchFamily="18" charset="0"/>
                <a:cs typeface="Times New Roman" panose="02020603050405020304" pitchFamily="18" charset="0"/>
              </a:rPr>
              <a:t>Prokaryota</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Based upon molecular analysis, prokaryotes are divided into two domains: </a:t>
            </a:r>
          </a:p>
          <a:p>
            <a:r>
              <a:rPr lang="en-US" sz="3200" b="1" dirty="0">
                <a:latin typeface="Times New Roman" panose="02020603050405020304" pitchFamily="18" charset="0"/>
                <a:cs typeface="Times New Roman" panose="02020603050405020304" pitchFamily="18" charset="0"/>
              </a:rPr>
              <a:t>Bacteria (formerly Eubacteria) </a:t>
            </a:r>
          </a:p>
          <a:p>
            <a:r>
              <a:rPr lang="en-US" sz="3200" b="1" dirty="0">
                <a:latin typeface="Times New Roman" panose="02020603050405020304" pitchFamily="18" charset="0"/>
                <a:cs typeface="Times New Roman" panose="02020603050405020304" pitchFamily="18" charset="0"/>
              </a:rPr>
              <a:t>and Archaea (formerly Archaebacteria).</a:t>
            </a:r>
          </a:p>
          <a:p>
            <a:r>
              <a:rPr lang="en-US" sz="3200" dirty="0">
                <a:latin typeface="Times New Roman" panose="02020603050405020304" pitchFamily="18" charset="0"/>
                <a:cs typeface="Times New Roman" panose="02020603050405020304" pitchFamily="18" charset="0"/>
              </a:rPr>
              <a:t> </a:t>
            </a:r>
            <a:endParaRPr lang="en-I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BD05739-D5F2-4027-D385-DABB24337487}"/>
              </a:ext>
            </a:extLst>
          </p:cNvPr>
          <p:cNvSpPr txBox="1"/>
          <p:nvPr/>
        </p:nvSpPr>
        <p:spPr>
          <a:xfrm>
            <a:off x="214992" y="4631445"/>
            <a:ext cx="11977007" cy="954107"/>
          </a:xfrm>
          <a:prstGeom prst="rect">
            <a:avLst/>
          </a:prstGeom>
          <a:noFill/>
        </p:spPr>
        <p:txBody>
          <a:bodyPr wrap="square">
            <a:spAutoFit/>
          </a:bodyPr>
          <a:lstStyle/>
          <a:p>
            <a:r>
              <a:rPr lang="en-US" sz="2800" b="0" i="0" dirty="0">
                <a:solidFill>
                  <a:srgbClr val="21242C"/>
                </a:solidFill>
                <a:effectLst/>
                <a:latin typeface="Times New Roman" panose="02020603050405020304" pitchFamily="18" charset="0"/>
                <a:cs typeface="Times New Roman" panose="02020603050405020304" pitchFamily="18" charset="0"/>
              </a:rPr>
              <a:t>Bacteria are very diverse, ranging from disease-causing pathogens to beneficial </a:t>
            </a:r>
            <a:r>
              <a:rPr lang="en-US" sz="2800" b="0" i="0" dirty="0" err="1">
                <a:solidFill>
                  <a:srgbClr val="21242C"/>
                </a:solidFill>
                <a:effectLst/>
                <a:latin typeface="Times New Roman" panose="02020603050405020304" pitchFamily="18" charset="0"/>
                <a:cs typeface="Times New Roman" panose="02020603050405020304" pitchFamily="18" charset="0"/>
              </a:rPr>
              <a:t>photosynthesizers</a:t>
            </a:r>
            <a:r>
              <a:rPr lang="en-US" sz="2800" b="0" i="0" dirty="0">
                <a:solidFill>
                  <a:srgbClr val="21242C"/>
                </a:solidFill>
                <a:effectLst/>
                <a:latin typeface="Times New Roman" panose="02020603050405020304" pitchFamily="18" charset="0"/>
                <a:cs typeface="Times New Roman" panose="02020603050405020304" pitchFamily="18" charset="0"/>
              </a:rPr>
              <a:t> and symbionts</a:t>
            </a:r>
            <a:endParaRPr lang="en-I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156A052-E399-6905-C99B-C58641F6A704}"/>
              </a:ext>
            </a:extLst>
          </p:cNvPr>
          <p:cNvSpPr txBox="1"/>
          <p:nvPr/>
        </p:nvSpPr>
        <p:spPr>
          <a:xfrm>
            <a:off x="319767" y="5702197"/>
            <a:ext cx="11552465" cy="954107"/>
          </a:xfrm>
          <a:prstGeom prst="rect">
            <a:avLst/>
          </a:prstGeom>
          <a:noFill/>
        </p:spPr>
        <p:txBody>
          <a:bodyPr wrap="square">
            <a:spAutoFit/>
          </a:bodyPr>
          <a:lstStyle/>
          <a:p>
            <a:r>
              <a:rPr lang="en-US" sz="2800" b="0" i="0" dirty="0">
                <a:solidFill>
                  <a:srgbClr val="21242C"/>
                </a:solidFill>
                <a:effectLst/>
                <a:latin typeface="Times New Roman" panose="02020603050405020304" pitchFamily="18" charset="0"/>
                <a:cs typeface="Times New Roman" panose="02020603050405020304" pitchFamily="18" charset="0"/>
              </a:rPr>
              <a:t>Archaea are also diverse, but none are pathogenic and many live in extreme environments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861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D2371B-63DA-6095-B0EB-0C4E4CF50BEC}"/>
              </a:ext>
            </a:extLst>
          </p:cNvPr>
          <p:cNvSpPr txBox="1"/>
          <p:nvPr/>
        </p:nvSpPr>
        <p:spPr>
          <a:xfrm>
            <a:off x="304798" y="3091543"/>
            <a:ext cx="10559144" cy="3139321"/>
          </a:xfrm>
          <a:prstGeom prst="rect">
            <a:avLst/>
          </a:prstGeom>
          <a:noFill/>
        </p:spPr>
        <p:txBody>
          <a:bodyPr wrap="square">
            <a:spAutoFit/>
          </a:bodyPr>
          <a:lstStyle/>
          <a:p>
            <a:pPr algn="l"/>
            <a:r>
              <a:rPr lang="en-US" b="0" i="0" dirty="0">
                <a:solidFill>
                  <a:srgbClr val="813588"/>
                </a:solidFill>
                <a:effectLst/>
                <a:latin typeface="Roboto" panose="02000000000000000000" pitchFamily="2" charset="0"/>
              </a:rPr>
              <a:t>Cristae</a:t>
            </a:r>
          </a:p>
          <a:p>
            <a:pPr algn="l"/>
            <a:r>
              <a:rPr lang="en-US" b="0" i="0" dirty="0">
                <a:solidFill>
                  <a:srgbClr val="333333"/>
                </a:solidFill>
                <a:effectLst/>
                <a:latin typeface="Roboto" panose="02000000000000000000" pitchFamily="2" charset="0"/>
              </a:rPr>
              <a:t>The inner membrane of mitochondria is rather complex in structure. It has many folds that form a layered structure called cristae, and this helps in increasing the surface area inside the organelle. The cristae and the proteins of the inner membrane aid in the production of ATP molecules. The inner membrane is strictly permeable only to oxygen and ATP molecules. A number of chemical reactions take place within the inner membrane of mitochondria.</a:t>
            </a:r>
          </a:p>
          <a:p>
            <a:pPr algn="l"/>
            <a:r>
              <a:rPr lang="en-US" b="0" i="0" dirty="0">
                <a:solidFill>
                  <a:srgbClr val="813588"/>
                </a:solidFill>
                <a:effectLst/>
                <a:latin typeface="Roboto" panose="02000000000000000000" pitchFamily="2" charset="0"/>
              </a:rPr>
              <a:t>Mitochondrial Matrix</a:t>
            </a:r>
          </a:p>
          <a:p>
            <a:pPr algn="l"/>
            <a:r>
              <a:rPr lang="en-US" b="0" i="0" dirty="0">
                <a:solidFill>
                  <a:srgbClr val="333333"/>
                </a:solidFill>
                <a:effectLst/>
                <a:latin typeface="Roboto" panose="02000000000000000000" pitchFamily="2" charset="0"/>
              </a:rPr>
              <a:t>The mitochondrial matrix is a viscous fluid that contains a mixture of enzymes and proteins. It also comprises ribosomes, inorganic ions, mitochondrial DNA, nucleotide cofactors, and organic molecules. The enzymes present in the matrix play an important role in the synthesis of ATP molecules.</a:t>
            </a:r>
          </a:p>
        </p:txBody>
      </p:sp>
      <p:sp>
        <p:nvSpPr>
          <p:cNvPr id="11" name="TextBox 10">
            <a:extLst>
              <a:ext uri="{FF2B5EF4-FFF2-40B4-BE49-F238E27FC236}">
                <a16:creationId xmlns:a16="http://schemas.microsoft.com/office/drawing/2014/main" id="{8B1C8573-9448-5029-2D28-F6A0442C8AF4}"/>
              </a:ext>
            </a:extLst>
          </p:cNvPr>
          <p:cNvSpPr txBox="1"/>
          <p:nvPr/>
        </p:nvSpPr>
        <p:spPr>
          <a:xfrm>
            <a:off x="108856" y="289679"/>
            <a:ext cx="10951029" cy="2585323"/>
          </a:xfrm>
          <a:prstGeom prst="rect">
            <a:avLst/>
          </a:prstGeom>
          <a:noFill/>
        </p:spPr>
        <p:txBody>
          <a:bodyPr wrap="square">
            <a:spAutoFit/>
          </a:bodyPr>
          <a:lstStyle/>
          <a:p>
            <a:pPr algn="l"/>
            <a:r>
              <a:rPr lang="en-US" b="0" i="0" dirty="0">
                <a:solidFill>
                  <a:srgbClr val="813588"/>
                </a:solidFill>
                <a:effectLst/>
                <a:latin typeface="inherit"/>
              </a:rPr>
              <a:t>Structure of Mitochondria</a:t>
            </a:r>
          </a:p>
          <a:p>
            <a:pPr algn="l">
              <a:buFont typeface="Arial" panose="020B0604020202020204" pitchFamily="34" charset="0"/>
              <a:buChar char="•"/>
            </a:pPr>
            <a:r>
              <a:rPr lang="en-US" b="0" i="0" dirty="0">
                <a:solidFill>
                  <a:srgbClr val="333333"/>
                </a:solidFill>
                <a:effectLst/>
                <a:latin typeface="Roboto" panose="02000000000000000000" pitchFamily="2" charset="0"/>
              </a:rPr>
              <a:t>The mitochondrion is a double-membraned, rod-shaped structure found in both plant and </a:t>
            </a:r>
            <a:r>
              <a:rPr lang="en-US" b="1" i="0" u="none" strike="noStrike" dirty="0">
                <a:solidFill>
                  <a:srgbClr val="73AD21"/>
                </a:solidFill>
                <a:effectLst/>
                <a:latin typeface="Roboto" panose="02000000000000000000" pitchFamily="2" charset="0"/>
                <a:hlinkClick r:id="rId2"/>
              </a:rPr>
              <a:t>animal cell.</a:t>
            </a:r>
            <a:endParaRPr lang="en-US" b="0" i="0" dirty="0">
              <a:solidFill>
                <a:srgbClr val="333333"/>
              </a:solidFill>
              <a:effectLst/>
              <a:latin typeface="Roboto" panose="02000000000000000000" pitchFamily="2" charset="0"/>
            </a:endParaRPr>
          </a:p>
          <a:p>
            <a:pPr algn="l">
              <a:buFont typeface="Arial" panose="020B0604020202020204" pitchFamily="34" charset="0"/>
              <a:buChar char="•"/>
            </a:pPr>
            <a:r>
              <a:rPr lang="en-US" b="0" i="0" dirty="0">
                <a:solidFill>
                  <a:srgbClr val="333333"/>
                </a:solidFill>
                <a:effectLst/>
                <a:latin typeface="Roboto" panose="02000000000000000000" pitchFamily="2" charset="0"/>
              </a:rPr>
              <a:t>Its size ranges from 0.5 to 1.0 </a:t>
            </a:r>
            <a:r>
              <a:rPr lang="en-US" b="0" i="0" dirty="0" err="1">
                <a:solidFill>
                  <a:srgbClr val="333333"/>
                </a:solidFill>
                <a:effectLst/>
                <a:latin typeface="Roboto" panose="02000000000000000000" pitchFamily="2" charset="0"/>
              </a:rPr>
              <a:t>micrometre</a:t>
            </a:r>
            <a:r>
              <a:rPr lang="en-US" b="0" i="0" dirty="0">
                <a:solidFill>
                  <a:srgbClr val="333333"/>
                </a:solidFill>
                <a:effectLst/>
                <a:latin typeface="Roboto" panose="02000000000000000000" pitchFamily="2" charset="0"/>
              </a:rPr>
              <a:t> in diameter.</a:t>
            </a:r>
          </a:p>
          <a:p>
            <a:pPr algn="l">
              <a:buFont typeface="Arial" panose="020B0604020202020204" pitchFamily="34" charset="0"/>
              <a:buChar char="•"/>
            </a:pPr>
            <a:r>
              <a:rPr lang="en-US" b="0" i="0" dirty="0">
                <a:solidFill>
                  <a:srgbClr val="333333"/>
                </a:solidFill>
                <a:effectLst/>
                <a:latin typeface="Roboto" panose="02000000000000000000" pitchFamily="2" charset="0"/>
              </a:rPr>
              <a:t>The structure comprises an outer membrane, an inner membrane, and a gel-like material called the matrix.</a:t>
            </a:r>
          </a:p>
          <a:p>
            <a:pPr algn="l">
              <a:buFont typeface="Arial" panose="020B0604020202020204" pitchFamily="34" charset="0"/>
              <a:buChar char="•"/>
            </a:pPr>
            <a:r>
              <a:rPr lang="en-US" b="0" i="0" dirty="0">
                <a:solidFill>
                  <a:srgbClr val="333333"/>
                </a:solidFill>
                <a:effectLst/>
                <a:latin typeface="Roboto" panose="02000000000000000000" pitchFamily="2" charset="0"/>
              </a:rPr>
              <a:t>The outer membrane and the inner membrane are made of proteins and phospholipid layers separated by the intermembrane space.</a:t>
            </a:r>
          </a:p>
          <a:p>
            <a:pPr algn="l">
              <a:buFont typeface="Arial" panose="020B0604020202020204" pitchFamily="34" charset="0"/>
              <a:buChar char="•"/>
            </a:pPr>
            <a:r>
              <a:rPr lang="en-US" b="0" i="0" dirty="0">
                <a:solidFill>
                  <a:srgbClr val="333333"/>
                </a:solidFill>
                <a:effectLst/>
                <a:latin typeface="Roboto" panose="02000000000000000000" pitchFamily="2" charset="0"/>
              </a:rPr>
              <a:t>The outer membrane covers the surface of the mitochondrion and has a large number of special proteins known as porins.</a:t>
            </a:r>
          </a:p>
        </p:txBody>
      </p:sp>
    </p:spTree>
    <p:extLst>
      <p:ext uri="{BB962C8B-B14F-4D97-AF65-F5344CB8AC3E}">
        <p14:creationId xmlns:p14="http://schemas.microsoft.com/office/powerpoint/2010/main" val="2017165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C35A07-BFE5-4012-22C5-0DC858F6AC99}"/>
              </a:ext>
            </a:extLst>
          </p:cNvPr>
          <p:cNvSpPr txBox="1"/>
          <p:nvPr/>
        </p:nvSpPr>
        <p:spPr>
          <a:xfrm>
            <a:off x="283029" y="361301"/>
            <a:ext cx="11125199" cy="3416320"/>
          </a:xfrm>
          <a:prstGeom prst="rect">
            <a:avLst/>
          </a:prstGeom>
          <a:noFill/>
        </p:spPr>
        <p:txBody>
          <a:bodyPr wrap="square">
            <a:spAutoFit/>
          </a:bodyPr>
          <a:lstStyle/>
          <a:p>
            <a:r>
              <a:rPr lang="en-US" b="1" dirty="0"/>
              <a:t>Functions of Mitochondria</a:t>
            </a:r>
          </a:p>
          <a:p>
            <a:r>
              <a:rPr lang="en-US" dirty="0"/>
              <a:t>The most important function of mitochondria is to produce energy through the process of oxidative phosphorylation. It is also involved in the following process:</a:t>
            </a:r>
          </a:p>
          <a:p>
            <a:endParaRPr lang="en-US" dirty="0"/>
          </a:p>
          <a:p>
            <a:pPr marL="285750" indent="-285750">
              <a:buFont typeface="Arial" panose="020B0604020202020204" pitchFamily="34" charset="0"/>
              <a:buChar char="•"/>
            </a:pPr>
            <a:r>
              <a:rPr lang="en-US" dirty="0"/>
              <a:t>Regulates the metabolic activity of the cell</a:t>
            </a:r>
          </a:p>
          <a:p>
            <a:pPr marL="285750" indent="-285750">
              <a:buFont typeface="Arial" panose="020B0604020202020204" pitchFamily="34" charset="0"/>
              <a:buChar char="•"/>
            </a:pPr>
            <a:r>
              <a:rPr lang="en-US" dirty="0"/>
              <a:t>Promotes the growth of new cells and cell multiplication</a:t>
            </a:r>
          </a:p>
          <a:p>
            <a:pPr marL="285750" indent="-285750">
              <a:buFont typeface="Arial" panose="020B0604020202020204" pitchFamily="34" charset="0"/>
              <a:buChar char="•"/>
            </a:pPr>
            <a:r>
              <a:rPr lang="en-US" dirty="0"/>
              <a:t>Helps in detoxifying ammonia in the liver cells</a:t>
            </a:r>
          </a:p>
          <a:p>
            <a:pPr marL="285750" indent="-285750">
              <a:buFont typeface="Arial" panose="020B0604020202020204" pitchFamily="34" charset="0"/>
              <a:buChar char="•"/>
            </a:pPr>
            <a:r>
              <a:rPr lang="en-US" dirty="0"/>
              <a:t>Plays an important role in apoptosis or programmed cell death</a:t>
            </a:r>
          </a:p>
          <a:p>
            <a:pPr marL="285750" indent="-285750">
              <a:buFont typeface="Arial" panose="020B0604020202020204" pitchFamily="34" charset="0"/>
              <a:buChar char="•"/>
            </a:pPr>
            <a:r>
              <a:rPr lang="en-US" dirty="0"/>
              <a:t>Responsible for building certain parts of the blood and various hormones like testosterone and </a:t>
            </a:r>
            <a:r>
              <a:rPr lang="en-US" dirty="0" err="1"/>
              <a:t>oestrogen</a:t>
            </a:r>
            <a:endParaRPr lang="en-US" dirty="0"/>
          </a:p>
          <a:p>
            <a:pPr marL="285750" indent="-285750">
              <a:buFont typeface="Arial" panose="020B0604020202020204" pitchFamily="34" charset="0"/>
              <a:buChar char="•"/>
            </a:pPr>
            <a:r>
              <a:rPr lang="en-US" dirty="0"/>
              <a:t>Helps in maintaining an adequate concentration of calcium ions within the compartments of the cell</a:t>
            </a:r>
          </a:p>
          <a:p>
            <a:pPr marL="285750" indent="-285750">
              <a:buFont typeface="Arial" panose="020B0604020202020204" pitchFamily="34" charset="0"/>
              <a:buChar char="•"/>
            </a:pPr>
            <a:r>
              <a:rPr lang="en-US" dirty="0"/>
              <a:t>It is also involved in various cellular activities like cellular differentiation, cell </a:t>
            </a:r>
            <a:r>
              <a:rPr lang="en-US" dirty="0" err="1"/>
              <a:t>signalling</a:t>
            </a:r>
            <a:r>
              <a:rPr lang="en-US" dirty="0"/>
              <a:t>, cell senescence, controlling the cell cycle and also in cell growth.</a:t>
            </a:r>
            <a:endParaRPr lang="en-IN" dirty="0"/>
          </a:p>
        </p:txBody>
      </p:sp>
    </p:spTree>
    <p:extLst>
      <p:ext uri="{BB962C8B-B14F-4D97-AF65-F5344CB8AC3E}">
        <p14:creationId xmlns:p14="http://schemas.microsoft.com/office/powerpoint/2010/main" val="3250677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C6B39-D0FB-CB42-EB6D-2492CC051070}"/>
              </a:ext>
            </a:extLst>
          </p:cNvPr>
          <p:cNvSpPr txBox="1"/>
          <p:nvPr/>
        </p:nvSpPr>
        <p:spPr>
          <a:xfrm>
            <a:off x="0" y="0"/>
            <a:ext cx="11484429" cy="2308324"/>
          </a:xfrm>
          <a:prstGeom prst="rect">
            <a:avLst/>
          </a:prstGeom>
          <a:noFill/>
        </p:spPr>
        <p:txBody>
          <a:bodyPr wrap="square">
            <a:spAutoFit/>
          </a:bodyPr>
          <a:lstStyle/>
          <a:p>
            <a:pPr marL="342900" indent="-342900" algn="l">
              <a:buFont typeface="Arial" panose="020B0604020202020204" pitchFamily="34" charset="0"/>
              <a:buChar char="•"/>
            </a:pPr>
            <a:r>
              <a:rPr lang="en-US" sz="2400" b="1" i="0" dirty="0">
                <a:solidFill>
                  <a:srgbClr val="000000"/>
                </a:solidFill>
                <a:effectLst/>
                <a:latin typeface="Times New Roman" panose="02020603050405020304" pitchFamily="18" charset="0"/>
                <a:cs typeface="Times New Roman" panose="02020603050405020304" pitchFamily="18" charset="0"/>
              </a:rPr>
              <a:t>Nucleoid</a:t>
            </a:r>
            <a:r>
              <a:rPr lang="en-US" sz="2400" b="0" i="0" dirty="0">
                <a:solidFill>
                  <a:srgbClr val="000000"/>
                </a:solidFill>
                <a:effectLst/>
                <a:latin typeface="Times New Roman" panose="02020603050405020304" pitchFamily="18" charset="0"/>
                <a:cs typeface="Times New Roman" panose="02020603050405020304" pitchFamily="18" charset="0"/>
              </a:rPr>
              <a:t>: the irregularly-shaped region within a prokaryote cell where the genetic material is localized</a:t>
            </a:r>
          </a:p>
          <a:p>
            <a:pPr marL="342900" indent="-342900" algn="l">
              <a:buFont typeface="Arial" panose="020B0604020202020204" pitchFamily="34" charset="0"/>
              <a:buChar char="•"/>
            </a:pPr>
            <a:r>
              <a:rPr lang="en-US" sz="2400" b="1" dirty="0">
                <a:solidFill>
                  <a:srgbClr val="000000"/>
                </a:solidFill>
                <a:latin typeface="Times New Roman" panose="02020603050405020304" pitchFamily="18" charset="0"/>
                <a:cs typeface="Times New Roman" panose="02020603050405020304" pitchFamily="18" charset="0"/>
              </a:rPr>
              <a:t>P</a:t>
            </a:r>
            <a:r>
              <a:rPr lang="en-US" sz="2400" b="1" i="0" dirty="0">
                <a:solidFill>
                  <a:srgbClr val="000000"/>
                </a:solidFill>
                <a:effectLst/>
                <a:latin typeface="Times New Roman" panose="02020603050405020304" pitchFamily="18" charset="0"/>
                <a:cs typeface="Times New Roman" panose="02020603050405020304" pitchFamily="18" charset="0"/>
              </a:rPr>
              <a:t>lasmid</a:t>
            </a:r>
            <a:r>
              <a:rPr lang="en-US" sz="2400" b="0" i="0" dirty="0">
                <a:solidFill>
                  <a:srgbClr val="000000"/>
                </a:solidFill>
                <a:effectLst/>
                <a:latin typeface="Times New Roman" panose="02020603050405020304" pitchFamily="18" charset="0"/>
                <a:cs typeface="Times New Roman" panose="02020603050405020304" pitchFamily="18" charset="0"/>
              </a:rPr>
              <a:t>: a circle of double-stranded DNA that is separate from the chromosomes, which is found in bacteria and protozoa</a:t>
            </a:r>
          </a:p>
          <a:p>
            <a:pPr marL="342900" indent="-342900" algn="l">
              <a:buFont typeface="Arial" panose="020B0604020202020204" pitchFamily="34" charset="0"/>
              <a:buChar char="•"/>
            </a:pPr>
            <a:r>
              <a:rPr lang="en-US" sz="2400" b="1" dirty="0">
                <a:solidFill>
                  <a:srgbClr val="000000"/>
                </a:solidFill>
                <a:latin typeface="Times New Roman" panose="02020603050405020304" pitchFamily="18" charset="0"/>
                <a:cs typeface="Times New Roman" panose="02020603050405020304" pitchFamily="18" charset="0"/>
              </a:rPr>
              <a:t>O</a:t>
            </a:r>
            <a:r>
              <a:rPr lang="en-US" sz="2400" b="1" i="0" dirty="0">
                <a:solidFill>
                  <a:srgbClr val="000000"/>
                </a:solidFill>
                <a:effectLst/>
                <a:latin typeface="Times New Roman" panose="02020603050405020304" pitchFamily="18" charset="0"/>
                <a:cs typeface="Times New Roman" panose="02020603050405020304" pitchFamily="18" charset="0"/>
              </a:rPr>
              <a:t>smotic pressure</a:t>
            </a:r>
            <a:r>
              <a:rPr lang="en-US" sz="2400" b="0" i="0" dirty="0">
                <a:solidFill>
                  <a:srgbClr val="000000"/>
                </a:solidFill>
                <a:effectLst/>
                <a:latin typeface="Times New Roman" panose="02020603050405020304" pitchFamily="18" charset="0"/>
                <a:cs typeface="Times New Roman" panose="02020603050405020304" pitchFamily="18" charset="0"/>
              </a:rPr>
              <a:t>: the hydrostatic pressure exerted by a solution across a semipermeable membrane from a pure solvent</a:t>
            </a:r>
          </a:p>
        </p:txBody>
      </p:sp>
      <p:sp>
        <p:nvSpPr>
          <p:cNvPr id="6" name="TextBox 5">
            <a:extLst>
              <a:ext uri="{FF2B5EF4-FFF2-40B4-BE49-F238E27FC236}">
                <a16:creationId xmlns:a16="http://schemas.microsoft.com/office/drawing/2014/main" id="{FED44E53-39FE-F3F9-C923-BA819543AB11}"/>
              </a:ext>
            </a:extLst>
          </p:cNvPr>
          <p:cNvSpPr txBox="1"/>
          <p:nvPr/>
        </p:nvSpPr>
        <p:spPr>
          <a:xfrm>
            <a:off x="6376804" y="6096783"/>
            <a:ext cx="5815196" cy="523220"/>
          </a:xfrm>
          <a:prstGeom prst="rect">
            <a:avLst/>
          </a:prstGeom>
          <a:solidFill>
            <a:srgbClr val="FFC000"/>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Features of a prokaryotic cell (bacteria)</a:t>
            </a:r>
            <a:endParaRPr lang="en-IN"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665FDA7-90D9-111D-7F8A-BB814174F18C}"/>
              </a:ext>
            </a:extLst>
          </p:cNvPr>
          <p:cNvSpPr txBox="1"/>
          <p:nvPr/>
        </p:nvSpPr>
        <p:spPr>
          <a:xfrm>
            <a:off x="0" y="2333685"/>
            <a:ext cx="6376803" cy="4524315"/>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a:t>
            </a:r>
            <a:r>
              <a:rPr lang="en-US" sz="2400" b="0" i="0" dirty="0">
                <a:solidFill>
                  <a:srgbClr val="000000"/>
                </a:solidFill>
                <a:effectLst/>
                <a:latin typeface="Times New Roman" panose="02020603050405020304" pitchFamily="18" charset="0"/>
                <a:cs typeface="Times New Roman" panose="02020603050405020304" pitchFamily="18" charset="0"/>
              </a:rPr>
              <a:t>he cytoplasm of prokaryotic cells has a high concentration of dissolved solutes. Therefore, the osmotic pressure within the cell is relatively high. </a:t>
            </a:r>
          </a:p>
          <a:p>
            <a:pPr marL="342900" indent="-342900">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The cell wall is a protective layer that surrounds some cells and gives them shape and rigidity. It is located outside the cell membrane and prevents osmotic lysis (bursting due to increasing volume). </a:t>
            </a:r>
          </a:p>
          <a:p>
            <a:pPr marL="342900" indent="-342900">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The chemical composition of the cell walls varies between archaea and bacteria. It also varies between bacterial species.</a:t>
            </a:r>
            <a:endParaRPr lang="en-IN" sz="2400" dirty="0">
              <a:latin typeface="Times New Roman" panose="02020603050405020304" pitchFamily="18" charset="0"/>
              <a:cs typeface="Times New Roman" panose="02020603050405020304" pitchFamily="18" charset="0"/>
            </a:endParaRPr>
          </a:p>
        </p:txBody>
      </p:sp>
      <p:pic>
        <p:nvPicPr>
          <p:cNvPr id="1028" name="Picture 4" descr="Most prokaryotic cells have a nucleoid region, a number of ribosomes, a plasma membrane, and a cell wall made of peptidoglycan.">
            <a:extLst>
              <a:ext uri="{FF2B5EF4-FFF2-40B4-BE49-F238E27FC236}">
                <a16:creationId xmlns:a16="http://schemas.microsoft.com/office/drawing/2014/main" id="{F5731570-DD7F-BF18-6589-39C016B68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953" y="2155371"/>
            <a:ext cx="4857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4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1.jpeg">
            <a:extLst>
              <a:ext uri="{FF2B5EF4-FFF2-40B4-BE49-F238E27FC236}">
                <a16:creationId xmlns:a16="http://schemas.microsoft.com/office/drawing/2014/main" id="{BBC1B1E4-7618-5F22-AC61-23328967B39D}"/>
              </a:ext>
            </a:extLst>
          </p:cNvPr>
          <p:cNvPicPr>
            <a:picLocks noChangeAspect="1"/>
          </p:cNvPicPr>
          <p:nvPr/>
        </p:nvPicPr>
        <p:blipFill>
          <a:blip r:embed="rId2" cstate="print"/>
          <a:stretch>
            <a:fillRect/>
          </a:stretch>
        </p:blipFill>
        <p:spPr>
          <a:xfrm>
            <a:off x="5353095" y="1407977"/>
            <a:ext cx="5992495" cy="3780790"/>
          </a:xfrm>
          <a:prstGeom prst="rect">
            <a:avLst/>
          </a:prstGeom>
        </p:spPr>
      </p:pic>
      <p:sp>
        <p:nvSpPr>
          <p:cNvPr id="3" name="Rectangle 2">
            <a:extLst>
              <a:ext uri="{FF2B5EF4-FFF2-40B4-BE49-F238E27FC236}">
                <a16:creationId xmlns:a16="http://schemas.microsoft.com/office/drawing/2014/main" id="{43E0C72A-7712-0DEF-2047-7E2ADA8A5D33}"/>
              </a:ext>
            </a:extLst>
          </p:cNvPr>
          <p:cNvSpPr>
            <a:spLocks noChangeArrowheads="1"/>
          </p:cNvSpPr>
          <p:nvPr/>
        </p:nvSpPr>
        <p:spPr bwMode="auto">
          <a:xfrm flipV="1">
            <a:off x="0" y="411481"/>
            <a:ext cx="3160384" cy="45719"/>
          </a:xfrm>
          <a:prstGeom prst="rect">
            <a:avLst/>
          </a:prstGeom>
          <a:noFill/>
          <a:ln>
            <a:noFill/>
          </a:ln>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pic>
        <p:nvPicPr>
          <p:cNvPr id="6145" name="image11.jpeg">
            <a:extLst>
              <a:ext uri="{FF2B5EF4-FFF2-40B4-BE49-F238E27FC236}">
                <a16:creationId xmlns:a16="http://schemas.microsoft.com/office/drawing/2014/main" id="{97FFEC46-E0BE-1B51-2619-7E3BC693D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895600" y="617856"/>
            <a:ext cx="2071259"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B827010-BE91-6937-4E68-558B64DDE134}"/>
              </a:ext>
            </a:extLst>
          </p:cNvPr>
          <p:cNvSpPr>
            <a:spLocks noChangeArrowheads="1"/>
          </p:cNvSpPr>
          <p:nvPr/>
        </p:nvSpPr>
        <p:spPr bwMode="auto">
          <a:xfrm flipV="1">
            <a:off x="0" y="-45719"/>
            <a:ext cx="42138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5" name="Rectangle 4">
            <a:extLst>
              <a:ext uri="{FF2B5EF4-FFF2-40B4-BE49-F238E27FC236}">
                <a16:creationId xmlns:a16="http://schemas.microsoft.com/office/drawing/2014/main" id="{D1326A17-BBB0-0EE7-C572-524E27849AFC}"/>
              </a:ext>
            </a:extLst>
          </p:cNvPr>
          <p:cNvSpPr>
            <a:spLocks noChangeArrowheads="1"/>
          </p:cNvSpPr>
          <p:nvPr/>
        </p:nvSpPr>
        <p:spPr bwMode="auto">
          <a:xfrm rot="10800000" flipV="1">
            <a:off x="393483" y="325469"/>
            <a:ext cx="5004233"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Bacteria often have </a:t>
            </a:r>
            <a:r>
              <a:rPr kumimoji="0" lang="en-US" altLang="en-US" sz="24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flagella</a:t>
            </a: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with a single protein core (flagellin) that they can use to move in a rotary corkscrew like fashion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E2E5779C-DD71-C4DF-2EBF-81A2114B342F}"/>
              </a:ext>
            </a:extLst>
          </p:cNvPr>
          <p:cNvSpPr>
            <a:spLocks noChangeArrowheads="1"/>
          </p:cNvSpPr>
          <p:nvPr/>
        </p:nvSpPr>
        <p:spPr bwMode="auto">
          <a:xfrm>
            <a:off x="533920" y="4685872"/>
            <a:ext cx="4734766"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The rotary motor of prokaryotic flagella is powered by proton flow through the cell membrane.</a:t>
            </a:r>
            <a:endParaRPr kumimoji="0" lang="en-US" altLang="en-US"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Rotating structures are rare in nature</a:t>
            </a:r>
            <a:r>
              <a:rPr kumimoji="0" lang="en-US" altLang="en-US" sz="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460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karyotic cells come in many different shapes and sizes, depending on how they have evolved and the roles they fill in an ecosystem.">
            <a:extLst>
              <a:ext uri="{FF2B5EF4-FFF2-40B4-BE49-F238E27FC236}">
                <a16:creationId xmlns:a16="http://schemas.microsoft.com/office/drawing/2014/main" id="{B89BB578-D157-5847-4D92-49DD0150B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757" y="263116"/>
            <a:ext cx="6716486" cy="52781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DE48C3-CE98-0BF0-5270-14D48DD186EE}"/>
              </a:ext>
            </a:extLst>
          </p:cNvPr>
          <p:cNvSpPr txBox="1"/>
          <p:nvPr/>
        </p:nvSpPr>
        <p:spPr>
          <a:xfrm>
            <a:off x="3995058" y="5761949"/>
            <a:ext cx="4778828" cy="369332"/>
          </a:xfrm>
          <a:prstGeom prst="rect">
            <a:avLst/>
          </a:prstGeom>
          <a:noFill/>
        </p:spPr>
        <p:txBody>
          <a:bodyPr wrap="square">
            <a:spAutoFit/>
          </a:bodyPr>
          <a:lstStyle/>
          <a:p>
            <a:r>
              <a:rPr lang="en-US" dirty="0">
                <a:solidFill>
                  <a:srgbClr val="000000"/>
                </a:solidFill>
                <a:latin typeface="Verdana" panose="020B0604030504040204" pitchFamily="34" charset="0"/>
              </a:rPr>
              <a:t>Different shapes of a p</a:t>
            </a:r>
            <a:r>
              <a:rPr lang="en-US" b="0" i="0" dirty="0">
                <a:solidFill>
                  <a:srgbClr val="000000"/>
                </a:solidFill>
                <a:effectLst/>
                <a:latin typeface="Verdana" panose="020B0604030504040204" pitchFamily="34" charset="0"/>
              </a:rPr>
              <a:t>rokaryotic </a:t>
            </a:r>
            <a:r>
              <a:rPr lang="en-US" dirty="0">
                <a:solidFill>
                  <a:srgbClr val="000000"/>
                </a:solidFill>
                <a:latin typeface="Verdana" panose="020B0604030504040204" pitchFamily="34" charset="0"/>
              </a:rPr>
              <a:t>c</a:t>
            </a:r>
            <a:r>
              <a:rPr lang="en-US" b="0" i="0" dirty="0">
                <a:solidFill>
                  <a:srgbClr val="000000"/>
                </a:solidFill>
                <a:effectLst/>
                <a:latin typeface="Verdana" panose="020B0604030504040204" pitchFamily="34" charset="0"/>
              </a:rPr>
              <a:t>ell</a:t>
            </a:r>
            <a:endParaRPr lang="en-IN" dirty="0"/>
          </a:p>
        </p:txBody>
      </p:sp>
    </p:spTree>
    <p:extLst>
      <p:ext uri="{BB962C8B-B14F-4D97-AF65-F5344CB8AC3E}">
        <p14:creationId xmlns:p14="http://schemas.microsoft.com/office/powerpoint/2010/main" val="2195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427F03-2CF9-D29A-EBEF-FCBB478F541C}"/>
              </a:ext>
            </a:extLst>
          </p:cNvPr>
          <p:cNvSpPr txBox="1"/>
          <p:nvPr/>
        </p:nvSpPr>
        <p:spPr>
          <a:xfrm>
            <a:off x="359229" y="78271"/>
            <a:ext cx="11190513" cy="6986528"/>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Prokaryotic cells lack a </a:t>
            </a:r>
            <a:r>
              <a:rPr lang="en-US" sz="2800" u="sng" dirty="0">
                <a:latin typeface="Times New Roman" panose="02020603050405020304" pitchFamily="18" charset="0"/>
                <a:cs typeface="Times New Roman" panose="02020603050405020304" pitchFamily="18" charset="0"/>
              </a:rPr>
              <a:t>defined nucleus</a:t>
            </a:r>
            <a:r>
              <a:rPr lang="en-US" sz="2800" dirty="0">
                <a:latin typeface="Times New Roman" panose="02020603050405020304" pitchFamily="18" charset="0"/>
                <a:cs typeface="Times New Roman" panose="02020603050405020304" pitchFamily="18" charset="0"/>
              </a:rPr>
              <a:t>, but have a region in the cell, termed the </a:t>
            </a:r>
            <a:r>
              <a:rPr lang="en-US" sz="2800" b="1" u="sng" dirty="0">
                <a:latin typeface="Times New Roman" panose="02020603050405020304" pitchFamily="18" charset="0"/>
                <a:cs typeface="Times New Roman" panose="02020603050405020304" pitchFamily="18" charset="0"/>
              </a:rPr>
              <a:t>nucleoid</a:t>
            </a:r>
            <a:r>
              <a:rPr lang="en-US" sz="2800" dirty="0">
                <a:latin typeface="Times New Roman" panose="02020603050405020304" pitchFamily="18" charset="0"/>
                <a:cs typeface="Times New Roman" panose="02020603050405020304" pitchFamily="18" charset="0"/>
              </a:rPr>
              <a:t>, in which a single chromosomal, circular, double-stranded DNA molecule.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Prokaryotes can be further classified based on the composition of the cell wall in terms of the amount of </a:t>
            </a:r>
            <a:r>
              <a:rPr lang="en-US" sz="2800" b="1" u="sng" dirty="0">
                <a:latin typeface="Times New Roman" panose="02020603050405020304" pitchFamily="18" charset="0"/>
                <a:cs typeface="Times New Roman" panose="02020603050405020304" pitchFamily="18" charset="0"/>
              </a:rPr>
              <a:t>peptidoglycan present</a:t>
            </a:r>
            <a:r>
              <a:rPr lang="en-US" sz="28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Gram-positive organisms typically lack the outer membrane found in gram-negative organisms and contain a large amount of peptidoglycan in the cell wall, roughly 90%.  They are stained </a:t>
            </a:r>
            <a:r>
              <a:rPr lang="en-US" sz="2800" b="1" u="sng" dirty="0">
                <a:latin typeface="Times New Roman" panose="02020603050405020304" pitchFamily="18" charset="0"/>
                <a:cs typeface="Times New Roman" panose="02020603050405020304" pitchFamily="18" charset="0"/>
              </a:rPr>
              <a:t>purple </a:t>
            </a:r>
            <a:r>
              <a:rPr lang="en-US" sz="2800" b="1" u="sng" dirty="0" err="1">
                <a:latin typeface="Times New Roman" panose="02020603050405020304" pitchFamily="18" charset="0"/>
                <a:cs typeface="Times New Roman" panose="02020603050405020304" pitchFamily="18" charset="0"/>
              </a:rPr>
              <a:t>colour</a:t>
            </a:r>
            <a:r>
              <a:rPr lang="en-US" sz="2800" b="1" u="sng"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under the microscope with </a:t>
            </a:r>
            <a:r>
              <a:rPr lang="en-US" sz="2800" b="1" u="sng" dirty="0">
                <a:latin typeface="Times New Roman" panose="02020603050405020304" pitchFamily="18" charset="0"/>
                <a:cs typeface="Times New Roman" panose="02020603050405020304" pitchFamily="18" charset="0"/>
              </a:rPr>
              <a:t>crystal violet dye.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Gram-negative bacteria have a relatively thin cell wall composed of a few layers of peptidoglycan (10 % of cell envelope) lipid content is high, so do not retain the purple stain and are </a:t>
            </a:r>
            <a:r>
              <a:rPr lang="en-US" sz="2800" b="1" u="sng" dirty="0">
                <a:latin typeface="Times New Roman" panose="02020603050405020304" pitchFamily="18" charset="0"/>
                <a:cs typeface="Times New Roman" panose="02020603050405020304" pitchFamily="18" charset="0"/>
              </a:rPr>
              <a:t>counter-stained pink by safranin.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Archaeal membranes have replaced the fatty acids of bacterial membranes with isoprene; some archaeal membranes are monolayer rather than bilayer.</a:t>
            </a:r>
          </a:p>
          <a:p>
            <a:pPr marL="457200" indent="-457200">
              <a:buFont typeface="Arial" panose="020B0604020202020204" pitchFamily="34" charset="0"/>
              <a:buChar char="•"/>
            </a:pP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829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B62AB1-CC7C-B333-E8AD-DB3F0DD31DC2}"/>
              </a:ext>
            </a:extLst>
          </p:cNvPr>
          <p:cNvSpPr txBox="1"/>
          <p:nvPr/>
        </p:nvSpPr>
        <p:spPr>
          <a:xfrm>
            <a:off x="261257" y="0"/>
            <a:ext cx="11669486" cy="3046988"/>
          </a:xfrm>
          <a:prstGeom prst="rect">
            <a:avLst/>
          </a:prstGeom>
          <a:noFill/>
        </p:spPr>
        <p:txBody>
          <a:bodyPr wrap="square">
            <a:spAutoFit/>
          </a:bodyPr>
          <a:lstStyle/>
          <a:p>
            <a:pPr algn="l"/>
            <a:r>
              <a:rPr lang="en-US" sz="3200" b="0" i="0" dirty="0">
                <a:solidFill>
                  <a:srgbClr val="029E00"/>
                </a:solidFill>
                <a:effectLst/>
                <a:latin typeface="Times New Roman" panose="02020603050405020304" pitchFamily="18" charset="0"/>
                <a:cs typeface="Times New Roman" panose="02020603050405020304" pitchFamily="18" charset="0"/>
              </a:rPr>
              <a:t>Bacterial Cells</a:t>
            </a:r>
          </a:p>
          <a:p>
            <a:pPr algn="just"/>
            <a:r>
              <a:rPr lang="en-US" sz="3200" b="0" i="0" dirty="0">
                <a:solidFill>
                  <a:srgbClr val="222222"/>
                </a:solidFill>
                <a:effectLst/>
                <a:latin typeface="Times New Roman" panose="02020603050405020304" pitchFamily="18" charset="0"/>
                <a:cs typeface="Times New Roman" panose="02020603050405020304" pitchFamily="18" charset="0"/>
              </a:rPr>
              <a:t>Bacteria are single-celled microorganisms that are found nearly everywhere on Earth, and they are very diverse in their shapes and structures. </a:t>
            </a:r>
            <a:r>
              <a:rPr lang="en-US" sz="3200" b="1" i="0" dirty="0">
                <a:solidFill>
                  <a:srgbClr val="222222"/>
                </a:solidFill>
                <a:effectLst/>
                <a:latin typeface="Times New Roman" panose="02020603050405020304" pitchFamily="18" charset="0"/>
                <a:cs typeface="Times New Roman" panose="02020603050405020304" pitchFamily="18" charset="0"/>
              </a:rPr>
              <a:t>There are about 5×10</a:t>
            </a:r>
            <a:r>
              <a:rPr lang="en-US" sz="3200" b="1" i="0" baseline="30000" dirty="0">
                <a:solidFill>
                  <a:srgbClr val="222222"/>
                </a:solidFill>
                <a:effectLst/>
                <a:latin typeface="Times New Roman" panose="02020603050405020304" pitchFamily="18" charset="0"/>
                <a:cs typeface="Times New Roman" panose="02020603050405020304" pitchFamily="18" charset="0"/>
              </a:rPr>
              <a:t>30</a:t>
            </a:r>
            <a:r>
              <a:rPr lang="en-US" sz="3200" b="1" i="0" dirty="0">
                <a:solidFill>
                  <a:srgbClr val="222222"/>
                </a:solidFill>
                <a:effectLst/>
                <a:latin typeface="Times New Roman" panose="02020603050405020304" pitchFamily="18" charset="0"/>
                <a:cs typeface="Times New Roman" panose="02020603050405020304" pitchFamily="18" charset="0"/>
              </a:rPr>
              <a:t> bacteria living in many different ecosystems on Earth (including in our own bodies). </a:t>
            </a:r>
          </a:p>
          <a:p>
            <a:pPr algn="just"/>
            <a:r>
              <a:rPr lang="en-US" sz="3200" b="1" i="0" dirty="0">
                <a:solidFill>
                  <a:srgbClr val="222222"/>
                </a:solidFill>
                <a:effectLst/>
                <a:latin typeface="Times New Roman" panose="02020603050405020304" pitchFamily="18" charset="0"/>
                <a:cs typeface="Times New Roman" panose="02020603050405020304" pitchFamily="18" charset="0"/>
              </a:rPr>
              <a:t>In the human gut, bacteria outnumber human cells 10:1.</a:t>
            </a:r>
            <a:endParaRPr lang="en-US" sz="3200" b="0" i="0" dirty="0">
              <a:solidFill>
                <a:srgbClr val="222222"/>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63D94D8-3CE6-FBAF-2D45-F1543336EB69}"/>
              </a:ext>
            </a:extLst>
          </p:cNvPr>
          <p:cNvSpPr txBox="1"/>
          <p:nvPr/>
        </p:nvSpPr>
        <p:spPr>
          <a:xfrm>
            <a:off x="587827" y="3046988"/>
            <a:ext cx="11179630" cy="3539430"/>
          </a:xfrm>
          <a:prstGeom prst="rect">
            <a:avLst/>
          </a:prstGeom>
          <a:noFill/>
        </p:spPr>
        <p:txBody>
          <a:bodyPr wrap="square">
            <a:spAutoFit/>
          </a:bodyPr>
          <a:lstStyle/>
          <a:p>
            <a:pPr algn="just"/>
            <a:r>
              <a:rPr lang="en-US" sz="2800" b="0" i="0" dirty="0">
                <a:solidFill>
                  <a:srgbClr val="222222"/>
                </a:solidFill>
                <a:effectLst/>
                <a:latin typeface="Times New Roman" panose="02020603050405020304" pitchFamily="18" charset="0"/>
                <a:cs typeface="Times New Roman" panose="02020603050405020304" pitchFamily="18" charset="0"/>
              </a:rPr>
              <a:t>The cell walls of some bacteria contain </a:t>
            </a:r>
            <a:r>
              <a:rPr lang="en-US" sz="2800" b="0" i="0" u="sng" dirty="0">
                <a:solidFill>
                  <a:srgbClr val="0588BC"/>
                </a:solidFill>
                <a:effectLst/>
                <a:latin typeface="Times New Roman" panose="02020603050405020304" pitchFamily="18" charset="0"/>
                <a:cs typeface="Times New Roman" panose="02020603050405020304" pitchFamily="18" charset="0"/>
              </a:rPr>
              <a:t>peptidoglycan</a:t>
            </a:r>
            <a:r>
              <a:rPr lang="en-US" sz="2800" b="0" i="0" dirty="0">
                <a:solidFill>
                  <a:srgbClr val="222222"/>
                </a:solidFill>
                <a:effectLst/>
                <a:latin typeface="Times New Roman" panose="02020603050405020304" pitchFamily="18" charset="0"/>
                <a:cs typeface="Times New Roman" panose="02020603050405020304" pitchFamily="18" charset="0"/>
              </a:rPr>
              <a:t>, a </a:t>
            </a:r>
            <a:r>
              <a:rPr lang="en-US" sz="2800" b="0" i="0" u="sng" dirty="0">
                <a:solidFill>
                  <a:srgbClr val="0588BC"/>
                </a:solidFill>
                <a:effectLst/>
                <a:latin typeface="Times New Roman" panose="02020603050405020304" pitchFamily="18" charset="0"/>
                <a:cs typeface="Times New Roman" panose="02020603050405020304" pitchFamily="18" charset="0"/>
                <a:hlinkClick r:id="rId2" tooltip="molecule"/>
              </a:rPr>
              <a:t>molecule</a:t>
            </a:r>
            <a:r>
              <a:rPr lang="en-US" sz="2800" b="0" i="0" dirty="0">
                <a:solidFill>
                  <a:srgbClr val="222222"/>
                </a:solidFill>
                <a:effectLst/>
                <a:latin typeface="Times New Roman" panose="02020603050405020304" pitchFamily="18" charset="0"/>
                <a:cs typeface="Times New Roman" panose="02020603050405020304" pitchFamily="18" charset="0"/>
              </a:rPr>
              <a:t> made of sugars and </a:t>
            </a:r>
            <a:r>
              <a:rPr lang="en-US" sz="2800" b="0" i="0" u="sng" dirty="0">
                <a:solidFill>
                  <a:srgbClr val="0588BC"/>
                </a:solidFill>
                <a:effectLst/>
                <a:latin typeface="Times New Roman" panose="02020603050405020304" pitchFamily="18" charset="0"/>
                <a:cs typeface="Times New Roman" panose="02020603050405020304" pitchFamily="18" charset="0"/>
                <a:hlinkClick r:id="rId3" tooltip="amino acids"/>
              </a:rPr>
              <a:t>amino acids</a:t>
            </a:r>
            <a:r>
              <a:rPr lang="en-US" sz="2800" b="0" i="0" dirty="0">
                <a:solidFill>
                  <a:srgbClr val="222222"/>
                </a:solidFill>
                <a:effectLst/>
                <a:latin typeface="Times New Roman" panose="02020603050405020304" pitchFamily="18" charset="0"/>
                <a:cs typeface="Times New Roman" panose="02020603050405020304" pitchFamily="18" charset="0"/>
              </a:rPr>
              <a:t> that gives the cell wall its structure and is thicker in some bacteria than others. </a:t>
            </a:r>
          </a:p>
          <a:p>
            <a:pPr algn="just"/>
            <a:r>
              <a:rPr lang="en-US" sz="2800" b="0" i="0" dirty="0">
                <a:solidFill>
                  <a:srgbClr val="222222"/>
                </a:solidFill>
                <a:effectLst/>
                <a:latin typeface="Times New Roman" panose="02020603050405020304" pitchFamily="18" charset="0"/>
                <a:cs typeface="Times New Roman" panose="02020603050405020304" pitchFamily="18" charset="0"/>
              </a:rPr>
              <a:t>Bacteria contain certain structures unique to capsule, flagella, and pili. Most bacteria have just one </a:t>
            </a:r>
            <a:r>
              <a:rPr lang="en-US" sz="2800" b="0" i="0" u="sng" dirty="0">
                <a:solidFill>
                  <a:srgbClr val="0588BC"/>
                </a:solidFill>
                <a:effectLst/>
                <a:latin typeface="Times New Roman" panose="02020603050405020304" pitchFamily="18" charset="0"/>
                <a:cs typeface="Times New Roman" panose="02020603050405020304" pitchFamily="18" charset="0"/>
                <a:hlinkClick r:id="rId4" tooltip="chromosome"/>
              </a:rPr>
              <a:t>chromosome</a:t>
            </a:r>
            <a:r>
              <a:rPr lang="en-US" sz="2800" b="0" i="0" dirty="0">
                <a:solidFill>
                  <a:srgbClr val="222222"/>
                </a:solidFill>
                <a:effectLst/>
                <a:latin typeface="Times New Roman" panose="02020603050405020304" pitchFamily="18" charset="0"/>
                <a:cs typeface="Times New Roman" panose="02020603050405020304" pitchFamily="18" charset="0"/>
              </a:rPr>
              <a:t> that is circular, which can range from about 160,000 base pairs (bp) to 12,200,000 bp. </a:t>
            </a:r>
          </a:p>
          <a:p>
            <a:pPr algn="just"/>
            <a:r>
              <a:rPr lang="en-US" sz="2800" b="0" i="0" dirty="0">
                <a:solidFill>
                  <a:srgbClr val="222222"/>
                </a:solidFill>
                <a:effectLst/>
                <a:latin typeface="Times New Roman" panose="02020603050405020304" pitchFamily="18" charset="0"/>
                <a:cs typeface="Times New Roman" panose="02020603050405020304" pitchFamily="18" charset="0"/>
              </a:rPr>
              <a:t>They also contain plasmids, which are small circular pieces of DNA that replicate independently of the chromosome.</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0067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4350</Words>
  <Application>Microsoft Office PowerPoint</Application>
  <PresentationFormat>Widescreen</PresentationFormat>
  <Paragraphs>255</Paragraphs>
  <Slides>41</Slides>
  <Notes>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Arial</vt:lpstr>
      <vt:lpstr>Calibri</vt:lpstr>
      <vt:lpstr>Calibri Light</vt:lpstr>
      <vt:lpstr>inherit</vt:lpstr>
      <vt:lpstr>Lucida Grande</vt:lpstr>
      <vt:lpstr>Roboto</vt:lpstr>
      <vt:lpstr>Symbol</vt:lpstr>
      <vt:lpstr>Tahoma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fahimadilnawaz@outlook.com</dc:creator>
  <cp:lastModifiedBy>fahimadilnawaz@outlook.com</cp:lastModifiedBy>
  <cp:revision>58</cp:revision>
  <dcterms:created xsi:type="dcterms:W3CDTF">2022-08-24T17:59:33Z</dcterms:created>
  <dcterms:modified xsi:type="dcterms:W3CDTF">2022-09-16T05:07:43Z</dcterms:modified>
</cp:coreProperties>
</file>