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6"/>
  </p:notesMasterIdLst>
  <p:sldIdLst>
    <p:sldId id="256" r:id="rId5"/>
    <p:sldId id="257" r:id="rId6"/>
    <p:sldId id="258" r:id="rId7"/>
    <p:sldId id="265" r:id="rId8"/>
    <p:sldId id="266" r:id="rId9"/>
    <p:sldId id="276" r:id="rId10"/>
    <p:sldId id="277" r:id="rId11"/>
    <p:sldId id="278" r:id="rId12"/>
    <p:sldId id="279" r:id="rId13"/>
    <p:sldId id="267"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43"/>
    <p:restoredTop sz="94718"/>
  </p:normalViewPr>
  <p:slideViewPr>
    <p:cSldViewPr snapToGrid="0">
      <p:cViewPr varScale="1">
        <p:scale>
          <a:sx n="78" d="100"/>
          <a:sy n="78" d="100"/>
        </p:scale>
        <p:origin x="1176" y="67"/>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7/9/2023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AE46C21D-EBB5-4F3D-B06D-166777189317}"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1DFFEA26-EB1D-498C-95CD-1ECE586790AA}"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539842EE-D56F-4F18-94E7-094CEF23F906}"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45B08281-154C-4FEF-A6DF-18BA3AC0F374}"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04D857D4-BD7E-4A06-844B-AAD504F1114F}" type="datetime1">
              <a:rPr lang="en-US" smtClean="0"/>
              <a:t>7/9/2023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916AFA50-87A4-4E99-B112-8C6B1DFB84B2}"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6B3905CA-BF0F-4A1B-AA0D-85E42F5D5A85}"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dirty="0"/>
              <a:t>Click to edit Master title style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dirty="0"/>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D3DA9A77-60C0-4BB8-898D-2828EE4073AD}" type="datetime1">
              <a:rPr lang="en-US" smtClean="0"/>
              <a:t>7/9/2023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dirty="0"/>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C1F30CD5-42B1-4614-9F46-5D29928CC2DB}" type="datetime1">
              <a:rPr lang="en-US" smtClean="0"/>
              <a:t>7/9/2023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dirty="0"/>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EE6020E3-D95B-4E55-964F-4B1A98BDAA6F}" type="datetime1">
              <a:rPr lang="en-US" smtClean="0"/>
              <a:t>7/9/2023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FC9A72C8-1C87-42EF-8A11-BF6DFA19ED8B}" type="datetime1">
              <a:rPr lang="en-US" smtClean="0"/>
              <a:t>7/9/2023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958024"/>
          </a:xfrm>
        </p:spPr>
        <p:txBody>
          <a:bodyPr/>
          <a:lstStyle/>
          <a:p>
            <a:r>
              <a:rPr lang="en-US" dirty="0"/>
              <a:t>CSS</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A202-23A3-4F3A-AA92-0172C8D2DA06}"/>
              </a:ext>
            </a:extLst>
          </p:cNvPr>
          <p:cNvSpPr>
            <a:spLocks noGrp="1"/>
          </p:cNvSpPr>
          <p:nvPr>
            <p:ph type="title"/>
          </p:nvPr>
        </p:nvSpPr>
        <p:spPr>
          <a:xfrm>
            <a:off x="1167492" y="381000"/>
            <a:ext cx="9779183" cy="1325563"/>
          </a:xfrm>
        </p:spPr>
        <p:txBody>
          <a:bodyPr/>
          <a:lstStyle/>
          <a:p>
            <a:r>
              <a:rPr lang="en-US" dirty="0"/>
              <a:t>Summary </a:t>
            </a:r>
          </a:p>
        </p:txBody>
      </p:sp>
      <p:sp>
        <p:nvSpPr>
          <p:cNvPr id="3" name="Content Placeholder 2">
            <a:extLst>
              <a:ext uri="{FF2B5EF4-FFF2-40B4-BE49-F238E27FC236}">
                <a16:creationId xmlns:a16="http://schemas.microsoft.com/office/drawing/2014/main" id="{7B943E7C-A74D-4CB3-844B-51917C88C95F}"/>
              </a:ext>
            </a:extLst>
          </p:cNvPr>
          <p:cNvSpPr>
            <a:spLocks noGrp="1"/>
          </p:cNvSpPr>
          <p:nvPr>
            <p:ph type="body" idx="1"/>
          </p:nvPr>
        </p:nvSpPr>
        <p:spPr>
          <a:xfrm>
            <a:off x="1167492" y="2570479"/>
            <a:ext cx="9779183" cy="3785871"/>
          </a:xfrm>
        </p:spPr>
        <p:txBody>
          <a:bodyPr vert="horz" lIns="91440" tIns="45720" rIns="91440" bIns="45720" rtlCol="0" anchor="t">
            <a:normAutofit fontScale="85000" lnSpcReduction="10000"/>
          </a:bodyPr>
          <a:lstStyle/>
          <a:p>
            <a:r>
              <a:rPr lang="en-US" dirty="0"/>
              <a:t>CSS, or Cascading Style Sheets, is a language used for describing the presentation of a document written in HTML or XML. It is used to define the layout, styling, and overall appearance of a web page.</a:t>
            </a:r>
          </a:p>
          <a:p>
            <a:r>
              <a:rPr lang="en-US" dirty="0"/>
              <a:t>CSS consists of various selectors, properties, and values that determine how elements within an HTML document should be displayed. Selectors target specific elements or groups of elements, while properties define the visual aspects of those elements, such as color, size, font, and spacing. Values are assigned to properties and determine the specific details of the visual representation.</a:t>
            </a:r>
          </a:p>
        </p:txBody>
      </p:sp>
      <p:sp>
        <p:nvSpPr>
          <p:cNvPr id="5" name="Footer Placeholder 4">
            <a:extLst>
              <a:ext uri="{FF2B5EF4-FFF2-40B4-BE49-F238E27FC236}">
                <a16:creationId xmlns:a16="http://schemas.microsoft.com/office/drawing/2014/main" id="{03FD8152-D9C3-204A-9444-45CD4F180EB4}"/>
              </a:ext>
            </a:extLst>
          </p:cNvPr>
          <p:cNvSpPr>
            <a:spLocks noGrp="1"/>
          </p:cNvSpPr>
          <p:nvPr>
            <p:ph type="ftr" sz="quarter" idx="11"/>
          </p:nvPr>
        </p:nvSpPr>
        <p:spPr>
          <a:xfrm>
            <a:off x="4038600" y="6356350"/>
            <a:ext cx="4114800" cy="365125"/>
          </a:xfrm>
        </p:spPr>
        <p:txBody>
          <a:bodyPr/>
          <a:lstStyle/>
          <a:p>
            <a:r>
              <a:rPr lang="en-US" dirty="0"/>
              <a:t>CSS</a:t>
            </a:r>
          </a:p>
        </p:txBody>
      </p:sp>
      <p:sp>
        <p:nvSpPr>
          <p:cNvPr id="6" name="Slide Number Placeholder 5">
            <a:extLst>
              <a:ext uri="{FF2B5EF4-FFF2-40B4-BE49-F238E27FC236}">
                <a16:creationId xmlns:a16="http://schemas.microsoft.com/office/drawing/2014/main" id="{B25B7362-01DC-0E4C-9B34-0DF3FD449CAD}"/>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445070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039675" y="2844057"/>
            <a:ext cx="6220278" cy="1169885"/>
          </a:xfrm>
        </p:spPr>
        <p:txBody>
          <a:bodyPr/>
          <a:lstStyle/>
          <a:p>
            <a:pPr algn="ctr"/>
            <a:r>
              <a:rPr lang="en-US" dirty="0"/>
              <a:t>Thank you</a:t>
            </a:r>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Content</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879600"/>
            <a:ext cx="9779182" cy="3931920"/>
          </a:xfrm>
        </p:spPr>
        <p:txBody>
          <a:bodyPr vert="horz" lIns="91440" tIns="45720" rIns="91440" bIns="45720" rtlCol="0" anchor="t">
            <a:normAutofit/>
          </a:bodyPr>
          <a:lstStyle/>
          <a:p>
            <a:pPr marL="457200" indent="-457200">
              <a:buFont typeface="Courier New" panose="02070309020205020404" pitchFamily="49" charset="0"/>
              <a:buChar char="o"/>
            </a:pPr>
            <a:r>
              <a:rPr lang="en-US" dirty="0"/>
              <a:t>Introduction</a:t>
            </a:r>
          </a:p>
          <a:p>
            <a:pPr marL="457200" indent="-457200">
              <a:buFont typeface="Courier New" panose="02070309020205020404" pitchFamily="49" charset="0"/>
              <a:buChar char="o"/>
            </a:pPr>
            <a:r>
              <a:rPr lang="en-US" dirty="0"/>
              <a:t>Benefits of CSS</a:t>
            </a:r>
          </a:p>
          <a:p>
            <a:pPr marL="457200" indent="-457200">
              <a:buFont typeface="Courier New" panose="02070309020205020404" pitchFamily="49" charset="0"/>
              <a:buChar char="o"/>
            </a:pPr>
            <a:r>
              <a:rPr lang="en-US" dirty="0"/>
              <a:t>Importance of CSS</a:t>
            </a:r>
          </a:p>
          <a:p>
            <a:pPr marL="457200" indent="-457200">
              <a:buFont typeface="Courier New" panose="02070309020205020404" pitchFamily="49" charset="0"/>
              <a:buChar char="o"/>
            </a:pPr>
            <a:r>
              <a:rPr lang="en-US" dirty="0"/>
              <a:t>CSS Syntax</a:t>
            </a:r>
          </a:p>
          <a:p>
            <a:pPr marL="457200" indent="-457200">
              <a:buFont typeface="Courier New" panose="02070309020205020404" pitchFamily="49" charset="0"/>
              <a:buChar char="o"/>
            </a:pPr>
            <a:r>
              <a:rPr lang="en-US" dirty="0"/>
              <a:t>CSS Comments</a:t>
            </a:r>
          </a:p>
          <a:p>
            <a:pPr marL="457200" indent="-457200">
              <a:buFont typeface="Courier New" panose="02070309020205020404" pitchFamily="49" charset="0"/>
              <a:buChar char="o"/>
            </a:pPr>
            <a:r>
              <a:rPr lang="en-US" dirty="0"/>
              <a:t>CSS Selectors</a:t>
            </a:r>
          </a:p>
          <a:p>
            <a:pPr marL="457200" indent="-457200">
              <a:buFont typeface="Courier New" panose="02070309020205020404" pitchFamily="49" charset="0"/>
              <a:buChar char="o"/>
            </a:pPr>
            <a:r>
              <a:rPr lang="en-US" dirty="0"/>
              <a:t>Summary</a:t>
            </a:r>
          </a:p>
          <a:p>
            <a:pPr marL="457200" indent="-457200">
              <a:buFont typeface="Courier New" panose="02070309020205020404" pitchFamily="49" charset="0"/>
              <a:buChar char="o"/>
            </a:pPr>
            <a:endParaRPr lang="en-US" dirty="0"/>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a:lstStyle/>
          <a:p>
            <a:r>
              <a:rPr lang="en-US" dirty="0"/>
              <a:t>CSS</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5823243" cy="3436483"/>
          </a:xfrm>
        </p:spPr>
        <p:txBody>
          <a:bodyPr vert="horz" lIns="91440" tIns="45720" rIns="91440" bIns="45720" rtlCol="0" anchor="t">
            <a:normAutofit fontScale="85000" lnSpcReduction="10000"/>
          </a:bodyPr>
          <a:lstStyle/>
          <a:p>
            <a:pPr algn="just"/>
            <a:r>
              <a:rPr lang="en-US" dirty="0"/>
              <a:t>CSS, which stands for Cascading Style Sheets, is a language used to describe the presentation of a document written in HTML or XML (including XML-based languages such as XHTML). It is responsible for the visual appearance of a web page and allows web designers to control the layout, colors, fonts, and other aspects of the design.</a:t>
            </a:r>
          </a:p>
          <a:p>
            <a:endParaRPr lang="en-US" dirty="0"/>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a:lstStyle/>
          <a:p>
            <a:r>
              <a:rPr lang="en-US" dirty="0"/>
              <a:t>CSS</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3</a:t>
            </a:fld>
            <a:endParaRPr lang="en-US" dirty="0"/>
          </a:p>
        </p:txBody>
      </p:sp>
      <p:pic>
        <p:nvPicPr>
          <p:cNvPr id="1026" name="Picture 2" descr="CSS - Wikipedia">
            <a:extLst>
              <a:ext uri="{FF2B5EF4-FFF2-40B4-BE49-F238E27FC236}">
                <a16:creationId xmlns:a16="http://schemas.microsoft.com/office/drawing/2014/main" id="{5AFD4641-A4E0-5015-04A9-24D406CB58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253" y="2653167"/>
            <a:ext cx="2435766" cy="3436483"/>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dirty="0"/>
              <a:t>Benefits of CSS</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2" y="1899920"/>
            <a:ext cx="4525385" cy="3438996"/>
          </a:xfrm>
        </p:spPr>
        <p:txBody>
          <a:bodyPr vert="horz" lIns="91440" tIns="45720" rIns="91440" bIns="45720" rtlCol="0" anchor="t">
            <a:normAutofit/>
          </a:bodyPr>
          <a:lstStyle/>
          <a:p>
            <a:pPr algn="just"/>
            <a:r>
              <a:rPr lang="en-US" dirty="0"/>
              <a:t>There are a number of benefits of CSS, including:</a:t>
            </a:r>
          </a:p>
          <a:p>
            <a:pPr marL="342900" indent="-342900" algn="just">
              <a:buFont typeface="Courier New" panose="02070309020205020404" pitchFamily="49" charset="0"/>
              <a:buChar char="o"/>
            </a:pPr>
            <a:r>
              <a:rPr lang="en-US" dirty="0"/>
              <a:t>Faster Page Speed</a:t>
            </a:r>
          </a:p>
          <a:p>
            <a:pPr marL="342900" indent="-342900" algn="just">
              <a:buFont typeface="Courier New" panose="02070309020205020404" pitchFamily="49" charset="0"/>
              <a:buChar char="o"/>
            </a:pPr>
            <a:r>
              <a:rPr lang="en-US" dirty="0"/>
              <a:t>Better User Experience</a:t>
            </a:r>
          </a:p>
          <a:p>
            <a:pPr marL="342900" indent="-342900" algn="just">
              <a:buFont typeface="Courier New" panose="02070309020205020404" pitchFamily="49" charset="0"/>
              <a:buChar char="o"/>
            </a:pPr>
            <a:r>
              <a:rPr lang="en-US" dirty="0"/>
              <a:t>Quicker Development Time</a:t>
            </a:r>
          </a:p>
          <a:p>
            <a:pPr marL="342900" indent="-342900" algn="just">
              <a:buFont typeface="Courier New" panose="02070309020205020404" pitchFamily="49" charset="0"/>
              <a:buChar char="o"/>
            </a:pPr>
            <a:r>
              <a:rPr lang="en-US" dirty="0"/>
              <a:t>Easy Formatting Changes</a:t>
            </a:r>
          </a:p>
          <a:p>
            <a:pPr marL="342900" indent="-342900" algn="just">
              <a:buFont typeface="Courier New" panose="02070309020205020404" pitchFamily="49" charset="0"/>
              <a:buChar char="o"/>
            </a:pPr>
            <a:r>
              <a:rPr lang="en-US" dirty="0"/>
              <a:t>Compatibility Across Devices</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CSS</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4</a:t>
            </a:fld>
            <a:endParaRPr lang="en-US" dirty="0"/>
          </a:p>
        </p:txBody>
      </p:sp>
      <p:pic>
        <p:nvPicPr>
          <p:cNvPr id="2050" name="Picture 2" descr="CSS Introduction - GeeksforGeeks">
            <a:extLst>
              <a:ext uri="{FF2B5EF4-FFF2-40B4-BE49-F238E27FC236}">
                <a16:creationId xmlns:a16="http://schemas.microsoft.com/office/drawing/2014/main" id="{84F18CE5-50EC-56C6-5E46-CBF894ACA4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2877" y="2476500"/>
            <a:ext cx="5715000" cy="1905000"/>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11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3" y="381000"/>
            <a:ext cx="9185876" cy="1325563"/>
          </a:xfrm>
        </p:spPr>
        <p:txBody>
          <a:bodyPr/>
          <a:lstStyle/>
          <a:p>
            <a:r>
              <a:rPr lang="en-US" dirty="0"/>
              <a:t>Importance of CSS</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7491" y="2104103"/>
            <a:ext cx="9185877" cy="3250828"/>
          </a:xfrm>
        </p:spPr>
        <p:txBody>
          <a:bodyPr vert="horz" lIns="91440" tIns="45720" rIns="91440" bIns="45720" rtlCol="0" anchor="t">
            <a:noAutofit/>
          </a:bodyPr>
          <a:lstStyle/>
          <a:p>
            <a:pPr algn="just"/>
            <a:r>
              <a:rPr lang="en-US" dirty="0"/>
              <a:t>CSS, or Cascading Style Sheets, is important in web development for several reasons:</a:t>
            </a:r>
          </a:p>
          <a:p>
            <a:pPr marL="342900" indent="-342900" algn="just">
              <a:buFont typeface="Courier New" panose="02070309020205020404" pitchFamily="49" charset="0"/>
              <a:buChar char="o"/>
            </a:pPr>
            <a:r>
              <a:rPr lang="en-US" dirty="0"/>
              <a:t>Visual Enhancement</a:t>
            </a:r>
          </a:p>
          <a:p>
            <a:pPr marL="342900" indent="-342900" algn="just">
              <a:buFont typeface="Courier New" panose="02070309020205020404" pitchFamily="49" charset="0"/>
              <a:buChar char="o"/>
            </a:pPr>
            <a:r>
              <a:rPr lang="en-US" dirty="0"/>
              <a:t>Consistency and Efficiency</a:t>
            </a:r>
          </a:p>
          <a:p>
            <a:pPr marL="342900" indent="-342900" algn="just">
              <a:buFont typeface="Courier New" panose="02070309020205020404" pitchFamily="49" charset="0"/>
              <a:buChar char="o"/>
            </a:pPr>
            <a:r>
              <a:rPr lang="en-US" dirty="0"/>
              <a:t>Flexibility and Accessibility</a:t>
            </a:r>
          </a:p>
          <a:p>
            <a:pPr marL="342900" indent="-342900" algn="just">
              <a:buFont typeface="Courier New" panose="02070309020205020404" pitchFamily="49" charset="0"/>
              <a:buChar char="o"/>
            </a:pPr>
            <a:r>
              <a:rPr lang="en-US" dirty="0"/>
              <a:t>Separation of Content and Presentation</a:t>
            </a:r>
          </a:p>
          <a:p>
            <a:pPr marL="342900" indent="-342900" algn="just">
              <a:buFont typeface="Courier New" panose="02070309020205020404" pitchFamily="49" charset="0"/>
              <a:buChar char="o"/>
            </a:pPr>
            <a:r>
              <a:rPr lang="en-US" dirty="0"/>
              <a:t>SEO Optimization</a:t>
            </a:r>
          </a:p>
          <a:p>
            <a:pPr marL="342900" indent="-342900" algn="just">
              <a:buFont typeface="Courier New" panose="02070309020205020404" pitchFamily="49" charset="0"/>
              <a:buChar char="o"/>
            </a:pPr>
            <a:r>
              <a:rPr lang="en-US" dirty="0"/>
              <a:t>Accessibility</a:t>
            </a:r>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CSS</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272150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dirty="0"/>
              <a:t>CSS Syntax</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1" y="3362632"/>
            <a:ext cx="9779183" cy="2499688"/>
          </a:xfrm>
        </p:spPr>
        <p:txBody>
          <a:bodyPr vert="horz" lIns="91440" tIns="45720" rIns="91440" bIns="45720" rtlCol="0" anchor="t">
            <a:normAutofit lnSpcReduction="10000"/>
          </a:bodyPr>
          <a:lstStyle/>
          <a:p>
            <a:pPr algn="l" rtl="0" fontAlgn="base"/>
            <a:r>
              <a:rPr lang="en-US" dirty="0"/>
              <a:t>Let’s define each of these :</a:t>
            </a:r>
          </a:p>
          <a:p>
            <a:pPr marL="342900" indent="-342900" algn="l" fontAlgn="base">
              <a:buFont typeface="Courier New" panose="02070309020205020404" pitchFamily="49" charset="0"/>
              <a:buChar char="o"/>
            </a:pPr>
            <a:r>
              <a:rPr lang="en-US" dirty="0"/>
              <a:t>Declaration: A combination of a property and its corresponding value.</a:t>
            </a:r>
          </a:p>
          <a:p>
            <a:pPr marL="342900" indent="-342900" algn="l" fontAlgn="base">
              <a:buFont typeface="Courier New" panose="02070309020205020404" pitchFamily="49" charset="0"/>
              <a:buChar char="o"/>
            </a:pPr>
            <a:r>
              <a:rPr lang="en-US" dirty="0"/>
              <a:t>Selector: Used to target and select specific HTML elements to apply styles to.</a:t>
            </a:r>
          </a:p>
          <a:p>
            <a:pPr marL="342900" indent="-342900" algn="l" fontAlgn="base">
              <a:buFont typeface="Courier New" panose="02070309020205020404" pitchFamily="49" charset="0"/>
              <a:buChar char="o"/>
            </a:pPr>
            <a:r>
              <a:rPr lang="en-US" dirty="0"/>
              <a:t>Property: Defines the specific aspect or characteristic of an element that you want to modify.</a:t>
            </a:r>
          </a:p>
          <a:p>
            <a:pPr marL="342900" indent="-342900" algn="l" fontAlgn="base">
              <a:buFont typeface="Courier New" panose="02070309020205020404" pitchFamily="49" charset="0"/>
              <a:buChar char="o"/>
            </a:pPr>
            <a:r>
              <a:rPr lang="en-US" dirty="0"/>
              <a:t>Value: Assigned setting or parameter for a given property, determining how the selected element should appear or behave.</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CSS</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6</a:t>
            </a:fld>
            <a:endParaRPr lang="en-US" dirty="0"/>
          </a:p>
        </p:txBody>
      </p:sp>
      <p:pic>
        <p:nvPicPr>
          <p:cNvPr id="3074" name="Picture 2" descr="CSS selector">
            <a:extLst>
              <a:ext uri="{FF2B5EF4-FFF2-40B4-BE49-F238E27FC236}">
                <a16:creationId xmlns:a16="http://schemas.microsoft.com/office/drawing/2014/main" id="{5F7109C2-5F55-01CA-C58D-A1BF0BB2B8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7491" y="1967860"/>
            <a:ext cx="5419725"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52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2" y="381000"/>
            <a:ext cx="9353023" cy="1325563"/>
          </a:xfrm>
        </p:spPr>
        <p:txBody>
          <a:bodyPr/>
          <a:lstStyle/>
          <a:p>
            <a:r>
              <a:rPr lang="en-US" dirty="0"/>
              <a:t>CSS Comments</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7491" y="2032000"/>
            <a:ext cx="9353025" cy="3322931"/>
          </a:xfrm>
        </p:spPr>
        <p:txBody>
          <a:bodyPr vert="horz" lIns="91440" tIns="45720" rIns="91440" bIns="45720" rtlCol="0" anchor="t">
            <a:noAutofit/>
          </a:bodyPr>
          <a:lstStyle/>
          <a:p>
            <a:pPr algn="just"/>
            <a:r>
              <a:rPr lang="en-US" dirty="0"/>
              <a:t>The Comments in CSS, are the statements in your code that are ignored by the compiler and are not executed. Comments are used to explain the code. They make the program more readable and understandable.</a:t>
            </a:r>
          </a:p>
          <a:p>
            <a:pPr algn="just"/>
            <a:endParaRPr lang="en-US" dirty="0"/>
          </a:p>
          <a:p>
            <a:pPr algn="just"/>
            <a:r>
              <a:rPr lang="en-US" b="1" dirty="0"/>
              <a:t>Syntax:</a:t>
            </a:r>
          </a:p>
          <a:p>
            <a:pPr algn="just"/>
            <a:r>
              <a:rPr lang="en-US" altLang="en-US" dirty="0"/>
              <a:t>/* content */ </a:t>
            </a:r>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CSS</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252757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3" y="381000"/>
            <a:ext cx="9421850" cy="1325563"/>
          </a:xfrm>
        </p:spPr>
        <p:txBody>
          <a:bodyPr/>
          <a:lstStyle/>
          <a:p>
            <a:r>
              <a:rPr lang="en-US" dirty="0"/>
              <a:t>CSS Selectors</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1" y="1946787"/>
            <a:ext cx="9421851" cy="3915533"/>
          </a:xfrm>
        </p:spPr>
        <p:txBody>
          <a:bodyPr vert="horz" lIns="91440" tIns="45720" rIns="91440" bIns="45720" rtlCol="0" anchor="t">
            <a:normAutofit/>
          </a:bodyPr>
          <a:lstStyle/>
          <a:p>
            <a:pPr algn="just"/>
            <a:r>
              <a:rPr lang="en-US" dirty="0"/>
              <a:t>CSS selectors are patterns used to select specific elements in an HTML document so that they can be styled using CSS rules. They allow you to target elements based on different attributes, such as element types, classes, IDs, and relationships with other elements.</a:t>
            </a:r>
          </a:p>
          <a:p>
            <a:pPr algn="just"/>
            <a:endParaRPr lang="en-US" dirty="0"/>
          </a:p>
          <a:p>
            <a:pPr algn="just"/>
            <a:r>
              <a:rPr lang="en-US" dirty="0"/>
              <a:t>Here are some commonly used CSS selectors:</a:t>
            </a:r>
          </a:p>
          <a:p>
            <a:pPr marL="342900" indent="-342900" algn="just">
              <a:buFont typeface="Courier New" panose="02070309020205020404" pitchFamily="49" charset="0"/>
              <a:buChar char="o"/>
            </a:pPr>
            <a:r>
              <a:rPr lang="en-US" dirty="0"/>
              <a:t>Element selector: Selects all elements with a specific element type. For example, the selector "p" would select all paragraph elements on the page.</a:t>
            </a:r>
          </a:p>
          <a:p>
            <a:pPr marL="342900" indent="-342900" algn="just">
              <a:buFont typeface="Courier New" panose="02070309020205020404" pitchFamily="49" charset="0"/>
              <a:buChar char="o"/>
            </a:pPr>
            <a:r>
              <a:rPr lang="en-US" dirty="0"/>
              <a:t>Class selector: Selects elements with a specific class attribute. It is denoted by a dot followed by the class name. For example, the selector ".my-class" would select all elements with the class "my-class".</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CSS</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1193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3" y="381000"/>
            <a:ext cx="9195708" cy="1325563"/>
          </a:xfrm>
        </p:spPr>
        <p:txBody>
          <a:bodyPr/>
          <a:lstStyle/>
          <a:p>
            <a:r>
              <a:rPr lang="en-US" dirty="0"/>
              <a:t>Continue</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7491" y="2032000"/>
            <a:ext cx="9195708" cy="3322931"/>
          </a:xfrm>
        </p:spPr>
        <p:txBody>
          <a:bodyPr vert="horz" lIns="91440" tIns="45720" rIns="91440" bIns="45720" rtlCol="0" anchor="t">
            <a:noAutofit/>
          </a:bodyPr>
          <a:lstStyle/>
          <a:p>
            <a:pPr marL="342900" indent="-342900" algn="just">
              <a:buFont typeface="Courier New" panose="02070309020205020404" pitchFamily="49" charset="0"/>
              <a:buChar char="o"/>
            </a:pPr>
            <a:r>
              <a:rPr lang="en-US" dirty="0"/>
              <a:t>ID selector: Selects an element with a specific ID attribute. It is denoted by a hash symbol followed by the ID name. For example, the selector "#my-id" would select the element with the ID "my-id".</a:t>
            </a:r>
          </a:p>
          <a:p>
            <a:pPr marL="342900" indent="-342900" algn="just">
              <a:buFont typeface="Courier New" panose="02070309020205020404" pitchFamily="49" charset="0"/>
              <a:buChar char="o"/>
            </a:pPr>
            <a:r>
              <a:rPr lang="en-US" dirty="0"/>
              <a:t>Attribute selector: Selects elements based on their attributes. For example, the selector "[</a:t>
            </a:r>
            <a:r>
              <a:rPr lang="en-US" dirty="0" err="1"/>
              <a:t>href</a:t>
            </a:r>
            <a:r>
              <a:rPr lang="en-US" dirty="0"/>
              <a:t>]" would select all elements with an </a:t>
            </a:r>
            <a:r>
              <a:rPr lang="en-US" dirty="0" err="1"/>
              <a:t>href</a:t>
            </a:r>
            <a:r>
              <a:rPr lang="en-US" dirty="0"/>
              <a:t> attribute.</a:t>
            </a:r>
          </a:p>
          <a:p>
            <a:pPr marL="342900" indent="-342900" algn="just">
              <a:buFont typeface="Courier New" panose="02070309020205020404" pitchFamily="49" charset="0"/>
              <a:buChar char="o"/>
            </a:pPr>
            <a:r>
              <a:rPr lang="en-US" dirty="0"/>
              <a:t>Descendant selector: Selects elements that are descendants of another element. It is denoted by a space between two selectors. For example, the selector "div p" would select all paragraph elements that are inside a div element.</a:t>
            </a:r>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CSS</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4113056704"/>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42076B5C-85B0-4D30-852D-5E5312EEA93B}">
  <ds:schemaRefs>
    <ds:schemaRef ds:uri="http://schemas.microsoft.com/sharepoint/v3/contenttype/forms"/>
  </ds:schemaRefs>
</ds:datastoreItem>
</file>

<file path=customXml/itemProps2.xml><?xml version="1.0" encoding="utf-8"?>
<ds:datastoreItem xmlns:ds="http://schemas.openxmlformats.org/officeDocument/2006/customXml" ds:itemID="{2F1176D5-513E-4E73-98C9-4CEA832F57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42FAFE-88B4-49B4-9588-86CB0E564E5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TM45331398</Template>
  <TotalTime>0</TotalTime>
  <Words>637</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Tenorite</vt:lpstr>
      <vt:lpstr>Office Theme</vt:lpstr>
      <vt:lpstr>CSS</vt:lpstr>
      <vt:lpstr>Content</vt:lpstr>
      <vt:lpstr>Introduction</vt:lpstr>
      <vt:lpstr>Benefits of CSS</vt:lpstr>
      <vt:lpstr>Importance of CSS</vt:lpstr>
      <vt:lpstr>CSS Syntax</vt:lpstr>
      <vt:lpstr>CSS Comments</vt:lpstr>
      <vt:lpstr>CSS Selectors</vt:lpstr>
      <vt:lpstr>Continue</vt:lpstr>
      <vt:lpstr>Summary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2021-09-06T16:30:14Z</dcterms:created>
  <dcterms:modified xsi:type="dcterms:W3CDTF">2023-07-09T17:57:31Z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