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4"/>
  </p:notesMasterIdLst>
  <p:sldIdLst>
    <p:sldId id="278" r:id="rId2"/>
    <p:sldId id="279" r:id="rId3"/>
    <p:sldId id="280" r:id="rId4"/>
    <p:sldId id="290" r:id="rId5"/>
    <p:sldId id="296" r:id="rId6"/>
    <p:sldId id="301" r:id="rId7"/>
    <p:sldId id="300" r:id="rId8"/>
    <p:sldId id="297" r:id="rId9"/>
    <p:sldId id="303" r:id="rId10"/>
    <p:sldId id="302" r:id="rId11"/>
    <p:sldId id="292" r:id="rId12"/>
    <p:sldId id="293" r:id="rId13"/>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9" autoAdjust="0"/>
  </p:normalViewPr>
  <p:slideViewPr>
    <p:cSldViewPr snapToGrid="0" snapToObjects="1">
      <p:cViewPr>
        <p:scale>
          <a:sx n="66" d="100"/>
          <a:sy n="66" d="100"/>
        </p:scale>
        <p:origin x="1330" y="413"/>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p>
            <a:r>
              <a:rPr lang="en-US"/>
              <a:t>Presentation title</a:t>
            </a:r>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userDrawn="1">
            <p:ph type="ftr" sz="quarter" idx="11"/>
          </p:nvPr>
        </p:nvSpPr>
        <p:spPr>
          <a:xfrm>
            <a:off x="4224528" y="457200"/>
            <a:ext cx="3200400" cy="274320"/>
          </a:xfrm>
        </p:spPr>
        <p:txBody>
          <a:bodyPr>
            <a:noAutofit/>
          </a:bodyPr>
          <a:lstStyle/>
          <a:p>
            <a:r>
              <a:rPr lang="en-US"/>
              <a:t>Presentation title</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p:txBody>
          <a:bodyPr anchor="b"/>
          <a:lstStyle/>
          <a:p>
            <a:r>
              <a:rPr lang="en-US" dirty="0"/>
              <a:t>JavaScript</a:t>
            </a:r>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a:xfrm>
            <a:off x="3986784" y="879688"/>
            <a:ext cx="6958584" cy="768096"/>
          </a:xfrm>
        </p:spPr>
        <p:txBody>
          <a:bodyPr/>
          <a:lstStyle/>
          <a:p>
            <a:r>
              <a:rPr lang="en-US" dirty="0"/>
              <a:t>JS Functions</a:t>
            </a:r>
          </a:p>
        </p:txBody>
      </p:sp>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10</a:t>
            </a:fld>
            <a:endParaRPr lang="en-US" dirty="0"/>
          </a:p>
        </p:txBody>
      </p:sp>
      <p:sp>
        <p:nvSpPr>
          <p:cNvPr id="10" name="Footer Placeholder 13">
            <a:extLst>
              <a:ext uri="{FF2B5EF4-FFF2-40B4-BE49-F238E27FC236}">
                <a16:creationId xmlns:a16="http://schemas.microsoft.com/office/drawing/2014/main" id="{20F208DA-DF71-6250-5297-A6B9730A2F81}"/>
              </a:ext>
            </a:extLst>
          </p:cNvPr>
          <p:cNvSpPr txBox="1">
            <a:spLocks/>
          </p:cNvSpPr>
          <p:nvPr/>
        </p:nvSpPr>
        <p:spPr>
          <a:xfrm>
            <a:off x="3986784" y="457200"/>
            <a:ext cx="3438144"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dirty="0">
                <a:solidFill>
                  <a:srgbClr val="202C8F"/>
                </a:solidFill>
                <a:latin typeface="Arial" panose="020B0604020202020204" pitchFamily="34" charset="0"/>
                <a:cs typeface="Arial" panose="020B0604020202020204" pitchFamily="34" charset="0"/>
              </a:rPr>
              <a:t>JavaScript</a:t>
            </a:r>
            <a:endParaRPr lang="en-US" dirty="0">
              <a:solidFill>
                <a:srgbClr val="202C8F"/>
              </a:solidFill>
              <a:latin typeface="Arial" panose="020B0604020202020204" pitchFamily="34" charset="0"/>
              <a:cs typeface="Arial" panose="020B0604020202020204" pitchFamily="34" charset="0"/>
            </a:endParaRPr>
          </a:p>
        </p:txBody>
      </p:sp>
      <p:sp>
        <p:nvSpPr>
          <p:cNvPr id="8" name="Content Placeholder 7">
            <a:extLst>
              <a:ext uri="{FF2B5EF4-FFF2-40B4-BE49-F238E27FC236}">
                <a16:creationId xmlns:a16="http://schemas.microsoft.com/office/drawing/2014/main" id="{3458D94C-B271-D14F-1FFD-56DAB86F0CBB}"/>
              </a:ext>
            </a:extLst>
          </p:cNvPr>
          <p:cNvSpPr>
            <a:spLocks noGrp="1"/>
          </p:cNvSpPr>
          <p:nvPr>
            <p:ph sz="half" idx="2"/>
          </p:nvPr>
        </p:nvSpPr>
        <p:spPr>
          <a:xfrm>
            <a:off x="3986784" y="1795952"/>
            <a:ext cx="7524496" cy="4533728"/>
          </a:xfrm>
        </p:spPr>
        <p:txBody>
          <a:bodyPr/>
          <a:lstStyle/>
          <a:p>
            <a:pPr marL="0" indent="0" algn="just">
              <a:buNone/>
            </a:pPr>
            <a:r>
              <a:rPr lang="en-US" sz="1600" dirty="0"/>
              <a:t>Functions in JavaScript are blocks of reusable code that can perform a specific task or set of tasks. They provide a way to organize and reuse code, making it easier to maintain and understand. </a:t>
            </a:r>
          </a:p>
          <a:p>
            <a:pPr marL="0" indent="0" algn="just">
              <a:buNone/>
            </a:pPr>
            <a:endParaRPr lang="en-US" sz="1600" dirty="0"/>
          </a:p>
          <a:p>
            <a:pPr marL="0" indent="0" algn="just">
              <a:buNone/>
            </a:pPr>
            <a:r>
              <a:rPr lang="en-US" sz="1600" dirty="0"/>
              <a:t>In JavaScript, functions are defined using the `function` keyword followed by a name (optional) and a pair of parentheses. Inside the parentheses, you can specify parameters which act like variables that the function can use. The function body, enclosed within curly braces `{}`, contains the code that will be executed when the function is called.</a:t>
            </a:r>
          </a:p>
          <a:p>
            <a:pPr marL="0" indent="0" algn="just">
              <a:buNone/>
            </a:pPr>
            <a:endParaRPr lang="en-US" sz="1600" dirty="0"/>
          </a:p>
          <a:p>
            <a:pPr marL="0" indent="0" algn="just">
              <a:buNone/>
            </a:pPr>
            <a:r>
              <a:rPr lang="en-US" sz="1600" dirty="0"/>
              <a:t>Here is the basic syntax for defining a function:</a:t>
            </a:r>
          </a:p>
          <a:p>
            <a:pPr marL="0" indent="0" algn="just">
              <a:buNone/>
            </a:pPr>
            <a:endParaRPr lang="en-US" sz="1600" dirty="0"/>
          </a:p>
          <a:p>
            <a:pPr marL="0" indent="0" algn="just">
              <a:buNone/>
            </a:pPr>
            <a:r>
              <a:rPr lang="en-US" sz="1600" dirty="0"/>
              <a:t>```</a:t>
            </a:r>
            <a:r>
              <a:rPr lang="en-US" sz="1600" dirty="0" err="1"/>
              <a:t>javascript</a:t>
            </a:r>
            <a:endParaRPr lang="en-US" sz="1600" dirty="0"/>
          </a:p>
          <a:p>
            <a:pPr marL="0" indent="0" algn="just">
              <a:buNone/>
            </a:pPr>
            <a:r>
              <a:rPr lang="en-US" sz="1600" dirty="0"/>
              <a:t>function </a:t>
            </a:r>
            <a:r>
              <a:rPr lang="en-US" sz="1600" dirty="0" err="1"/>
              <a:t>functionName</a:t>
            </a:r>
            <a:r>
              <a:rPr lang="en-US" sz="1600" dirty="0"/>
              <a:t>(parameter1, parameter2) {</a:t>
            </a:r>
          </a:p>
          <a:p>
            <a:pPr marL="0" indent="0" algn="just">
              <a:buNone/>
            </a:pPr>
            <a:r>
              <a:rPr lang="en-US" sz="1600" dirty="0"/>
              <a:t>  // function code here</a:t>
            </a:r>
          </a:p>
          <a:p>
            <a:pPr marL="0" indent="0" algn="just">
              <a:buNone/>
            </a:pPr>
            <a:r>
              <a:rPr lang="en-US" sz="1600" dirty="0"/>
              <a:t>}</a:t>
            </a:r>
          </a:p>
          <a:p>
            <a:pPr marL="0" indent="0" algn="just">
              <a:buNone/>
            </a:pPr>
            <a:r>
              <a:rPr lang="en-US" sz="1600" dirty="0"/>
              <a:t>```</a:t>
            </a:r>
          </a:p>
        </p:txBody>
      </p:sp>
      <p:sp>
        <p:nvSpPr>
          <p:cNvPr id="9" name="Content Placeholder 7">
            <a:extLst>
              <a:ext uri="{FF2B5EF4-FFF2-40B4-BE49-F238E27FC236}">
                <a16:creationId xmlns:a16="http://schemas.microsoft.com/office/drawing/2014/main" id="{2474E4DC-3168-4F1A-A4F0-00DE99410376}"/>
              </a:ext>
            </a:extLst>
          </p:cNvPr>
          <p:cNvSpPr txBox="1">
            <a:spLocks/>
          </p:cNvSpPr>
          <p:nvPr/>
        </p:nvSpPr>
        <p:spPr>
          <a:xfrm>
            <a:off x="7969504" y="1795952"/>
            <a:ext cx="3741928" cy="3684588"/>
          </a:xfrm>
          <a:prstGeom prst="rect">
            <a:avLst/>
          </a:prstGeom>
        </p:spPr>
        <p:txBody>
          <a:bodyPr vert="horz" lIns="45720" tIns="45720" rIns="45720" bIns="45720" rtlCol="0">
            <a:noAutofit/>
          </a:bodyPr>
          <a:lstStyle>
            <a:lvl1pPr marL="347472"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13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p>
        </p:txBody>
      </p:sp>
      <p:sp>
        <p:nvSpPr>
          <p:cNvPr id="11" name="Content Placeholder 7">
            <a:extLst>
              <a:ext uri="{FF2B5EF4-FFF2-40B4-BE49-F238E27FC236}">
                <a16:creationId xmlns:a16="http://schemas.microsoft.com/office/drawing/2014/main" id="{3CC61807-C905-29E4-0B3C-A20F53A2ADEF}"/>
              </a:ext>
            </a:extLst>
          </p:cNvPr>
          <p:cNvSpPr txBox="1">
            <a:spLocks/>
          </p:cNvSpPr>
          <p:nvPr/>
        </p:nvSpPr>
        <p:spPr>
          <a:xfrm>
            <a:off x="7657592" y="1795952"/>
            <a:ext cx="3287776" cy="3684588"/>
          </a:xfrm>
          <a:prstGeom prst="rect">
            <a:avLst/>
          </a:prstGeom>
        </p:spPr>
        <p:txBody>
          <a:bodyPr vert="horz" lIns="45720" tIns="45720" rIns="45720" bIns="45720" rtlCol="0">
            <a:noAutofit/>
          </a:bodyPr>
          <a:lstStyle>
            <a:lvl1pPr marL="347472"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13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695458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7D2E-080D-DBDD-73C4-3C38A2B77908}"/>
              </a:ext>
            </a:extLst>
          </p:cNvPr>
          <p:cNvSpPr>
            <a:spLocks noGrp="1"/>
          </p:cNvSpPr>
          <p:nvPr>
            <p:ph type="title"/>
          </p:nvPr>
        </p:nvSpPr>
        <p:spPr>
          <a:xfrm>
            <a:off x="1508760" y="1483360"/>
            <a:ext cx="6766560" cy="853440"/>
          </a:xfrm>
        </p:spPr>
        <p:txBody>
          <a:bodyPr/>
          <a:lstStyle/>
          <a:p>
            <a:r>
              <a:rPr lang="en-US" dirty="0"/>
              <a:t>SUMMARY </a:t>
            </a:r>
          </a:p>
        </p:txBody>
      </p:sp>
      <p:sp>
        <p:nvSpPr>
          <p:cNvPr id="4" name="Footer Placeholder 3">
            <a:extLst>
              <a:ext uri="{FF2B5EF4-FFF2-40B4-BE49-F238E27FC236}">
                <a16:creationId xmlns:a16="http://schemas.microsoft.com/office/drawing/2014/main" id="{D5BA2433-990B-A170-369A-3DF4A9B33BFA}"/>
              </a:ext>
            </a:extLst>
          </p:cNvPr>
          <p:cNvSpPr>
            <a:spLocks noGrp="1"/>
          </p:cNvSpPr>
          <p:nvPr>
            <p:ph type="ftr" sz="quarter" idx="13"/>
          </p:nvPr>
        </p:nvSpPr>
        <p:spPr/>
        <p:txBody>
          <a:bodyPr/>
          <a:lstStyle/>
          <a:p>
            <a:r>
              <a:rPr lang="en-US" dirty="0"/>
              <a:t>JavaScript</a:t>
            </a:r>
          </a:p>
        </p:txBody>
      </p:sp>
      <p:sp>
        <p:nvSpPr>
          <p:cNvPr id="5" name="Slide Number Placeholder 4">
            <a:extLst>
              <a:ext uri="{FF2B5EF4-FFF2-40B4-BE49-F238E27FC236}">
                <a16:creationId xmlns:a16="http://schemas.microsoft.com/office/drawing/2014/main" id="{BF7F20BE-640F-EFAB-3A43-2AA146DB42BF}"/>
              </a:ext>
            </a:extLst>
          </p:cNvPr>
          <p:cNvSpPr>
            <a:spLocks noGrp="1"/>
          </p:cNvSpPr>
          <p:nvPr>
            <p:ph type="sldNum" sz="quarter" idx="12"/>
          </p:nvPr>
        </p:nvSpPr>
        <p:spPr/>
        <p:txBody>
          <a:bodyPr/>
          <a:lstStyle/>
          <a:p>
            <a:fld id="{48F63A3B-78C7-47BE-AE5E-E10140E04643}" type="slidenum">
              <a:rPr lang="en-US" smtClean="0"/>
              <a:pPr/>
              <a:t>11</a:t>
            </a:fld>
            <a:endParaRPr lang="en-US" dirty="0"/>
          </a:p>
        </p:txBody>
      </p:sp>
      <p:sp>
        <p:nvSpPr>
          <p:cNvPr id="3" name="Content Placeholder 2">
            <a:extLst>
              <a:ext uri="{FF2B5EF4-FFF2-40B4-BE49-F238E27FC236}">
                <a16:creationId xmlns:a16="http://schemas.microsoft.com/office/drawing/2014/main" id="{2BE8FDE3-DBA4-6A04-C75D-E56FE92EF368}"/>
              </a:ext>
            </a:extLst>
          </p:cNvPr>
          <p:cNvSpPr>
            <a:spLocks noGrp="1"/>
          </p:cNvSpPr>
          <p:nvPr>
            <p:ph idx="1"/>
          </p:nvPr>
        </p:nvSpPr>
        <p:spPr>
          <a:xfrm>
            <a:off x="1508760" y="2336800"/>
            <a:ext cx="6766560" cy="2854960"/>
          </a:xfrm>
        </p:spPr>
        <p:txBody>
          <a:bodyPr/>
          <a:lstStyle/>
          <a:p>
            <a:pPr algn="just"/>
            <a:r>
              <a:rPr lang="en-US" sz="1600" dirty="0"/>
              <a:t>JavaScript is a high-level programming language that is primarily used for building interactive and dynamic web pages. It is often referred to as the "language of the web" as it is supported by all modern web browsers.</a:t>
            </a:r>
          </a:p>
          <a:p>
            <a:pPr algn="just"/>
            <a:endParaRPr lang="en-US" sz="1600" dirty="0"/>
          </a:p>
          <a:p>
            <a:pPr algn="just"/>
            <a:r>
              <a:rPr lang="en-US" sz="1600" dirty="0"/>
              <a:t>JavaScript allows developers to add behavior and interactivity to web pages by manipulating the Document Object Model (DOM), which represents the structure of the HTML elements on a webpage. It can be used for tasks like validating user input, creating animations, and interacting with server-side databases.</a:t>
            </a:r>
          </a:p>
        </p:txBody>
      </p:sp>
    </p:spTree>
    <p:extLst>
      <p:ext uri="{BB962C8B-B14F-4D97-AF65-F5344CB8AC3E}">
        <p14:creationId xmlns:p14="http://schemas.microsoft.com/office/powerpoint/2010/main" val="94818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a:xfrm>
            <a:off x="1628648" y="2882392"/>
            <a:ext cx="4169664" cy="1093216"/>
          </a:xfrm>
        </p:spPr>
        <p:txBody>
          <a:bodyPr/>
          <a:lstStyle/>
          <a:p>
            <a:r>
              <a:rPr lang="en-US" dirty="0"/>
              <a:t>THANK YOU</a:t>
            </a:r>
          </a:p>
        </p:txBody>
      </p:sp>
    </p:spTree>
    <p:extLst>
      <p:ext uri="{BB962C8B-B14F-4D97-AF65-F5344CB8AC3E}">
        <p14:creationId xmlns:p14="http://schemas.microsoft.com/office/powerpoint/2010/main" val="100396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1499616" y="1180592"/>
            <a:ext cx="5693664" cy="768096"/>
          </a:xfrm>
        </p:spPr>
        <p:txBody>
          <a:bodyPr/>
          <a:lstStyle/>
          <a:p>
            <a:r>
              <a:rPr lang="en-US" sz="4400" b="1" dirty="0">
                <a:solidFill>
                  <a:schemeClr val="accent6"/>
                </a:solidFill>
                <a:latin typeface="Arial Black" panose="020B0604020202020204" pitchFamily="34" charset="0"/>
                <a:ea typeface="Arial Regular" pitchFamily="34" charset="-122"/>
                <a:cs typeface="Arial Black" panose="020B0604020202020204" pitchFamily="34" charset="0"/>
              </a:rPr>
              <a:t>Content</a:t>
            </a:r>
            <a:endParaRPr lang="en-US" sz="4400" b="1" dirty="0">
              <a:solidFill>
                <a:schemeClr val="accent6"/>
              </a:solidFill>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1499616" y="2049272"/>
            <a:ext cx="5693664" cy="3538728"/>
          </a:xfrm>
        </p:spPr>
        <p:txBody>
          <a:bodyPr/>
          <a:lstStyle/>
          <a:p>
            <a:pPr marL="342900" indent="-342900">
              <a:buFont typeface="Courier New" panose="02070309020205020404" pitchFamily="49" charset="0"/>
              <a:buChar char="o"/>
            </a:pPr>
            <a:r>
              <a:rPr lang="en-US" dirty="0"/>
              <a:t>Introduction​</a:t>
            </a:r>
          </a:p>
          <a:p>
            <a:pPr marL="342900" indent="-342900">
              <a:buFont typeface="Courier New" panose="02070309020205020404" pitchFamily="49" charset="0"/>
              <a:buChar char="o"/>
            </a:pPr>
            <a:r>
              <a:rPr lang="en-US" dirty="0"/>
              <a:t>JS Variables</a:t>
            </a:r>
          </a:p>
          <a:p>
            <a:pPr marL="342900" indent="-342900">
              <a:buFont typeface="Courier New" panose="02070309020205020404" pitchFamily="49" charset="0"/>
              <a:buChar char="o"/>
            </a:pPr>
            <a:r>
              <a:rPr lang="en-US" dirty="0"/>
              <a:t>JS Data Types</a:t>
            </a:r>
          </a:p>
          <a:p>
            <a:pPr marL="342900" indent="-342900">
              <a:buFont typeface="Courier New" panose="02070309020205020404" pitchFamily="49" charset="0"/>
              <a:buChar char="o"/>
            </a:pPr>
            <a:r>
              <a:rPr lang="en-US" dirty="0"/>
              <a:t>JS Operators</a:t>
            </a:r>
          </a:p>
          <a:p>
            <a:pPr marL="342900" indent="-342900">
              <a:buFont typeface="Courier New" panose="02070309020205020404" pitchFamily="49" charset="0"/>
              <a:buChar char="o"/>
            </a:pPr>
            <a:r>
              <a:rPr lang="en-US" dirty="0"/>
              <a:t>JS Functions</a:t>
            </a:r>
          </a:p>
          <a:p>
            <a:pPr marL="342900" indent="-342900">
              <a:buFont typeface="Courier New" panose="02070309020205020404" pitchFamily="49" charset="0"/>
              <a:buChar char="o"/>
            </a:pPr>
            <a:r>
              <a:rPr lang="en-US" dirty="0"/>
              <a:t>​Summary​</a:t>
            </a:r>
          </a:p>
          <a:p>
            <a:pPr marL="342900" indent="-342900">
              <a:buFont typeface="Courier New" panose="02070309020205020404" pitchFamily="49" charset="0"/>
              <a:buChar char="o"/>
            </a:pPr>
            <a:endParaRPr lang="en-US" dirty="0"/>
          </a:p>
        </p:txBody>
      </p:sp>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4224528" y="1166327"/>
            <a:ext cx="6766560" cy="905069"/>
          </a:xfrm>
        </p:spPr>
        <p:txBody>
          <a:bodyPr/>
          <a:lstStyle/>
          <a:p>
            <a:r>
              <a:rPr lang="en-US" dirty="0"/>
              <a:t>Introduction</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4224527" y="2071396"/>
            <a:ext cx="4807506" cy="3536924"/>
          </a:xfrm>
        </p:spPr>
        <p:txBody>
          <a:bodyPr/>
          <a:lstStyle/>
          <a:p>
            <a:pPr algn="just"/>
            <a:r>
              <a:rPr lang="en-US" sz="1600" dirty="0"/>
              <a:t>JavaScript is a high-level, interpreted programming language that is primarily used for enhancing the interaction of websites with its users. It was created in 1995 by Brendan </a:t>
            </a:r>
            <a:r>
              <a:rPr lang="en-US" sz="1600" dirty="0" err="1"/>
              <a:t>Eich</a:t>
            </a:r>
            <a:r>
              <a:rPr lang="en-US" sz="1600" dirty="0"/>
              <a:t> and was initially designed to be a lightweight language for adding interactivity to web pages. Since then, it has evolved into a versatile and powerful language used not only in web development but also for creating desktop and mobile applications.</a:t>
            </a:r>
          </a:p>
          <a:p>
            <a:pPr algn="just"/>
            <a:r>
              <a:rPr lang="en-US" sz="1600" dirty="0"/>
              <a:t>One of the key features of JavaScript is its ability to manipulate and modify content within web pages, enabling developers to create dynamic and interactive elements. It is commonly used to add functionality to web forms, create animations, validate data, and perform various tasks on the client-side. </a:t>
            </a:r>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p:txBody>
          <a:bodyPr/>
          <a:lstStyle/>
          <a:p>
            <a:r>
              <a:rPr lang="en-US" dirty="0"/>
              <a:t>JavaScript</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3</a:t>
            </a:fld>
            <a:endParaRPr lang="en-US" dirty="0"/>
          </a:p>
        </p:txBody>
      </p:sp>
      <p:pic>
        <p:nvPicPr>
          <p:cNvPr id="4" name="Picture 2" descr="Learn JavaScript - Apps on Google Play">
            <a:extLst>
              <a:ext uri="{FF2B5EF4-FFF2-40B4-BE49-F238E27FC236}">
                <a16:creationId xmlns:a16="http://schemas.microsoft.com/office/drawing/2014/main" id="{A343E1DD-2E14-CF4F-C9F0-13414AE60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7023" y="2678352"/>
            <a:ext cx="2332187" cy="2332187"/>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962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a:xfrm>
            <a:off x="4224528" y="879688"/>
            <a:ext cx="6720840" cy="768096"/>
          </a:xfrm>
        </p:spPr>
        <p:txBody>
          <a:bodyPr/>
          <a:lstStyle/>
          <a:p>
            <a:r>
              <a:rPr lang="en-US" dirty="0"/>
              <a:t>JS Variables</a:t>
            </a:r>
          </a:p>
        </p:txBody>
      </p:sp>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4</a:t>
            </a:fld>
            <a:endParaRPr lang="en-US" dirty="0"/>
          </a:p>
        </p:txBody>
      </p:sp>
      <p:sp>
        <p:nvSpPr>
          <p:cNvPr id="12" name="Content Placeholder 11">
            <a:extLst>
              <a:ext uri="{FF2B5EF4-FFF2-40B4-BE49-F238E27FC236}">
                <a16:creationId xmlns:a16="http://schemas.microsoft.com/office/drawing/2014/main" id="{CE3C1BFF-2275-1E7D-0604-E6F5CFEC01F6}"/>
              </a:ext>
            </a:extLst>
          </p:cNvPr>
          <p:cNvSpPr>
            <a:spLocks noGrp="1"/>
          </p:cNvSpPr>
          <p:nvPr>
            <p:ph sz="half" idx="2"/>
          </p:nvPr>
        </p:nvSpPr>
        <p:spPr>
          <a:xfrm>
            <a:off x="4224528" y="1795952"/>
            <a:ext cx="6720840" cy="4182360"/>
          </a:xfrm>
        </p:spPr>
        <p:txBody>
          <a:bodyPr/>
          <a:lstStyle/>
          <a:p>
            <a:pPr marL="0" indent="0" algn="just">
              <a:buNone/>
            </a:pPr>
            <a:r>
              <a:rPr lang="en-US" sz="1600" dirty="0"/>
              <a:t>JavaScript variables are containers that are used to store values. They can hold various types of data such as numbers, strings, arrays, objects, and more. Variables in JavaScript are declared using the "var", "let", or "const" keyword followed by a name. Here's an example:</a:t>
            </a:r>
          </a:p>
          <a:p>
            <a:pPr marL="0" indent="0" algn="just">
              <a:buNone/>
            </a:pPr>
            <a:endParaRPr lang="en-US" sz="1600" dirty="0"/>
          </a:p>
          <a:p>
            <a:pPr marL="0" indent="0" algn="just">
              <a:buNone/>
            </a:pPr>
            <a:r>
              <a:rPr lang="en-US" sz="1600" dirty="0"/>
              <a:t>```JavaScript</a:t>
            </a:r>
          </a:p>
          <a:p>
            <a:pPr marL="0" indent="0" algn="just">
              <a:buNone/>
            </a:pPr>
            <a:r>
              <a:rPr lang="en-US" sz="1600" dirty="0"/>
              <a:t>var x = 5; // Declaring a variable named x and initializing it with the value 5</a:t>
            </a:r>
          </a:p>
          <a:p>
            <a:pPr marL="0" indent="0" algn="just">
              <a:buNone/>
            </a:pPr>
            <a:r>
              <a:rPr lang="en-US" sz="1600" dirty="0"/>
              <a:t>let y = "Hello"; // Declaring a variable named y and initializing it with the string "Hello"</a:t>
            </a:r>
          </a:p>
          <a:p>
            <a:pPr marL="0" indent="0" algn="just">
              <a:buNone/>
            </a:pPr>
            <a:r>
              <a:rPr lang="en-US" sz="1600" dirty="0"/>
              <a:t>const z = [1, 2, 3]; // Declaring a constant variable named z and initializing it with an array [1, 2, 3]</a:t>
            </a:r>
          </a:p>
          <a:p>
            <a:pPr marL="0" indent="0" algn="just">
              <a:buNone/>
            </a:pPr>
            <a:r>
              <a:rPr lang="en-US" sz="1600" dirty="0"/>
              <a:t>```</a:t>
            </a:r>
          </a:p>
          <a:p>
            <a:pPr marL="0" indent="0" algn="just">
              <a:buNone/>
            </a:pPr>
            <a:endParaRPr lang="en-US" sz="1600" dirty="0"/>
          </a:p>
          <a:p>
            <a:pPr marL="0" indent="0" algn="just">
              <a:buNone/>
            </a:pPr>
            <a:r>
              <a:rPr lang="en-US" sz="1600" dirty="0"/>
              <a:t>Variables can then be used to perform operations, manipulate data, or store values for later use within the JavaScript program.</a:t>
            </a:r>
          </a:p>
        </p:txBody>
      </p:sp>
      <p:sp>
        <p:nvSpPr>
          <p:cNvPr id="10" name="Footer Placeholder 13">
            <a:extLst>
              <a:ext uri="{FF2B5EF4-FFF2-40B4-BE49-F238E27FC236}">
                <a16:creationId xmlns:a16="http://schemas.microsoft.com/office/drawing/2014/main" id="{20F208DA-DF71-6250-5297-A6B9730A2F81}"/>
              </a:ext>
            </a:extLst>
          </p:cNvPr>
          <p:cNvSpPr txBox="1">
            <a:spLocks/>
          </p:cNvSpPr>
          <p:nvPr/>
        </p:nvSpPr>
        <p:spPr>
          <a:xfrm>
            <a:off x="4224528" y="457200"/>
            <a:ext cx="3200400"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dirty="0">
                <a:solidFill>
                  <a:srgbClr val="202C8F"/>
                </a:solidFill>
                <a:latin typeface="Arial" panose="020B0604020202020204" pitchFamily="34" charset="0"/>
                <a:cs typeface="Arial" panose="020B0604020202020204" pitchFamily="34" charset="0"/>
              </a:rPr>
              <a:t>JavaScript</a:t>
            </a:r>
          </a:p>
        </p:txBody>
      </p:sp>
    </p:spTree>
    <p:extLst>
      <p:ext uri="{BB962C8B-B14F-4D97-AF65-F5344CB8AC3E}">
        <p14:creationId xmlns:p14="http://schemas.microsoft.com/office/powerpoint/2010/main" val="317028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4224528" y="1166327"/>
            <a:ext cx="6766560" cy="905069"/>
          </a:xfrm>
        </p:spPr>
        <p:txBody>
          <a:bodyPr/>
          <a:lstStyle/>
          <a:p>
            <a:r>
              <a:rPr lang="en-US" dirty="0"/>
              <a:t>JS Data types</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4224527" y="2071396"/>
            <a:ext cx="7261457" cy="4329404"/>
          </a:xfrm>
        </p:spPr>
        <p:txBody>
          <a:bodyPr/>
          <a:lstStyle/>
          <a:p>
            <a:pPr marL="0" indent="0" algn="just">
              <a:buNone/>
            </a:pPr>
            <a:r>
              <a:rPr lang="en-US" sz="1600" dirty="0"/>
              <a:t>JavaScript has several built-in data types, including:</a:t>
            </a:r>
          </a:p>
          <a:p>
            <a:pPr marL="0" indent="0" algn="just">
              <a:buNone/>
            </a:pPr>
            <a:endParaRPr lang="en-US" sz="1600" dirty="0"/>
          </a:p>
          <a:p>
            <a:pPr marL="285750" indent="-285750" algn="just">
              <a:buFont typeface="Courier New" panose="02070309020205020404" pitchFamily="49" charset="0"/>
              <a:buChar char="o"/>
            </a:pPr>
            <a:r>
              <a:rPr lang="en-US" sz="1600" dirty="0"/>
              <a:t>Number: Represents numeric values. It includes `integers`, `floats`, and `</a:t>
            </a:r>
            <a:r>
              <a:rPr lang="en-US" sz="1600" dirty="0" err="1"/>
              <a:t>NaN</a:t>
            </a:r>
            <a:r>
              <a:rPr lang="en-US" sz="1600" dirty="0"/>
              <a:t>` (Not-a-Number).</a:t>
            </a:r>
          </a:p>
          <a:p>
            <a:pPr marL="285750" indent="-285750" algn="just">
              <a:buFont typeface="Courier New" panose="02070309020205020404" pitchFamily="49" charset="0"/>
              <a:buChar char="o"/>
            </a:pPr>
            <a:endParaRPr lang="en-US" sz="1600" dirty="0"/>
          </a:p>
          <a:p>
            <a:pPr marL="285750" indent="-285750" algn="just">
              <a:buFont typeface="Courier New" panose="02070309020205020404" pitchFamily="49" charset="0"/>
              <a:buChar char="o"/>
            </a:pPr>
            <a:r>
              <a:rPr lang="en-US" sz="1600" dirty="0"/>
              <a:t>String: Represents a sequence of characters. Strings are enclosed in single or double quotes.</a:t>
            </a:r>
          </a:p>
          <a:p>
            <a:pPr marL="285750" indent="-285750" algn="just">
              <a:buFont typeface="Courier New" panose="02070309020205020404" pitchFamily="49" charset="0"/>
              <a:buChar char="o"/>
            </a:pPr>
            <a:endParaRPr lang="en-US" sz="1600" dirty="0"/>
          </a:p>
          <a:p>
            <a:pPr marL="285750" indent="-285750" algn="just">
              <a:buFont typeface="Courier New" panose="02070309020205020404" pitchFamily="49" charset="0"/>
              <a:buChar char="o"/>
            </a:pPr>
            <a:r>
              <a:rPr lang="en-US" sz="1600" dirty="0"/>
              <a:t>Boolean: Represents two values - `true` or `false`, indicating logical true or false values.</a:t>
            </a:r>
          </a:p>
          <a:p>
            <a:pPr marL="285750" indent="-285750" algn="just">
              <a:buFont typeface="Courier New" panose="02070309020205020404" pitchFamily="49" charset="0"/>
              <a:buChar char="o"/>
            </a:pPr>
            <a:endParaRPr lang="en-US" sz="1600" dirty="0"/>
          </a:p>
          <a:p>
            <a:pPr marL="285750" indent="-285750" algn="just">
              <a:buFont typeface="Courier New" panose="02070309020205020404" pitchFamily="49" charset="0"/>
              <a:buChar char="o"/>
            </a:pPr>
            <a:r>
              <a:rPr lang="en-US" sz="1600" dirty="0"/>
              <a:t>Undefined: Represents a variable that has been declared but has not been assigned a value.</a:t>
            </a:r>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p:txBody>
          <a:bodyPr/>
          <a:lstStyle/>
          <a:p>
            <a:r>
              <a:rPr lang="en-US" dirty="0"/>
              <a:t>JavaScript</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1827063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a:xfrm>
            <a:off x="3986784" y="879688"/>
            <a:ext cx="6958584" cy="768096"/>
          </a:xfrm>
        </p:spPr>
        <p:txBody>
          <a:bodyPr/>
          <a:lstStyle/>
          <a:p>
            <a:r>
              <a:rPr lang="en-US" dirty="0"/>
              <a:t>Continue</a:t>
            </a:r>
          </a:p>
        </p:txBody>
      </p:sp>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6</a:t>
            </a:fld>
            <a:endParaRPr lang="en-US" dirty="0"/>
          </a:p>
        </p:txBody>
      </p:sp>
      <p:sp>
        <p:nvSpPr>
          <p:cNvPr id="12" name="Content Placeholder 11">
            <a:extLst>
              <a:ext uri="{FF2B5EF4-FFF2-40B4-BE49-F238E27FC236}">
                <a16:creationId xmlns:a16="http://schemas.microsoft.com/office/drawing/2014/main" id="{CE3C1BFF-2275-1E7D-0604-E6F5CFEC01F6}"/>
              </a:ext>
            </a:extLst>
          </p:cNvPr>
          <p:cNvSpPr>
            <a:spLocks noGrp="1"/>
          </p:cNvSpPr>
          <p:nvPr>
            <p:ph sz="half" idx="2"/>
          </p:nvPr>
        </p:nvSpPr>
        <p:spPr>
          <a:xfrm>
            <a:off x="3986784" y="1795951"/>
            <a:ext cx="7452547" cy="3863169"/>
          </a:xfrm>
        </p:spPr>
        <p:txBody>
          <a:bodyPr/>
          <a:lstStyle/>
          <a:p>
            <a:pPr algn="just">
              <a:buFont typeface="Courier New" panose="02070309020205020404" pitchFamily="49" charset="0"/>
              <a:buChar char="o"/>
            </a:pPr>
            <a:r>
              <a:rPr lang="en-US" sz="1600" dirty="0"/>
              <a:t>Null: Represents the intentional absence of any object value.</a:t>
            </a:r>
          </a:p>
          <a:p>
            <a:pPr algn="just">
              <a:buFont typeface="Courier New" panose="02070309020205020404" pitchFamily="49" charset="0"/>
              <a:buChar char="o"/>
            </a:pPr>
            <a:endParaRPr lang="en-US" sz="1600" dirty="0"/>
          </a:p>
          <a:p>
            <a:pPr algn="just">
              <a:buFont typeface="Courier New" panose="02070309020205020404" pitchFamily="49" charset="0"/>
              <a:buChar char="o"/>
            </a:pPr>
            <a:r>
              <a:rPr lang="en-US" sz="1600" dirty="0"/>
              <a:t>Object: Represents a collection of related data and functionality. Objects can have properties and methods.</a:t>
            </a:r>
          </a:p>
          <a:p>
            <a:pPr algn="just">
              <a:buFont typeface="Courier New" panose="02070309020205020404" pitchFamily="49" charset="0"/>
              <a:buChar char="o"/>
            </a:pPr>
            <a:endParaRPr lang="en-US" sz="1600" dirty="0"/>
          </a:p>
          <a:p>
            <a:pPr algn="just">
              <a:buFont typeface="Courier New" panose="02070309020205020404" pitchFamily="49" charset="0"/>
              <a:buChar char="o"/>
            </a:pPr>
            <a:r>
              <a:rPr lang="en-US" sz="1600" dirty="0"/>
              <a:t>Array: Represents an ordered list of values. Arrays are enclosed in square brackets `[ ]` and can contain elements of any data type.</a:t>
            </a:r>
          </a:p>
          <a:p>
            <a:pPr algn="just">
              <a:buFont typeface="Courier New" panose="02070309020205020404" pitchFamily="49" charset="0"/>
              <a:buChar char="o"/>
            </a:pPr>
            <a:endParaRPr lang="en-US" sz="1600" dirty="0"/>
          </a:p>
          <a:p>
            <a:pPr algn="just">
              <a:buFont typeface="Courier New" panose="02070309020205020404" pitchFamily="49" charset="0"/>
              <a:buChar char="o"/>
            </a:pPr>
            <a:r>
              <a:rPr lang="en-US" sz="1600" dirty="0"/>
              <a:t>Symbol: Represents a unique identifier. Symbols are often used as keys for object properties to prevent naming conflicts.</a:t>
            </a:r>
          </a:p>
          <a:p>
            <a:pPr marL="0" indent="0" algn="just">
              <a:buNone/>
            </a:pPr>
            <a:endParaRPr lang="en-US" sz="1600" dirty="0"/>
          </a:p>
          <a:p>
            <a:pPr marL="0" indent="0" algn="just">
              <a:buNone/>
            </a:pPr>
            <a:r>
              <a:rPr lang="en-US" sz="1600" dirty="0"/>
              <a:t>These are the basic data types in JavaScript, but there are also specialized data types such as functions and dates.</a:t>
            </a:r>
          </a:p>
        </p:txBody>
      </p:sp>
      <p:sp>
        <p:nvSpPr>
          <p:cNvPr id="10" name="Footer Placeholder 13">
            <a:extLst>
              <a:ext uri="{FF2B5EF4-FFF2-40B4-BE49-F238E27FC236}">
                <a16:creationId xmlns:a16="http://schemas.microsoft.com/office/drawing/2014/main" id="{20F208DA-DF71-6250-5297-A6B9730A2F81}"/>
              </a:ext>
            </a:extLst>
          </p:cNvPr>
          <p:cNvSpPr txBox="1">
            <a:spLocks/>
          </p:cNvSpPr>
          <p:nvPr/>
        </p:nvSpPr>
        <p:spPr>
          <a:xfrm>
            <a:off x="3986784" y="457200"/>
            <a:ext cx="3438144"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dirty="0">
                <a:solidFill>
                  <a:srgbClr val="202C8F"/>
                </a:solidFill>
                <a:latin typeface="Arial" panose="020B0604020202020204" pitchFamily="34" charset="0"/>
                <a:cs typeface="Arial" panose="020B0604020202020204" pitchFamily="34" charset="0"/>
              </a:rPr>
              <a:t>JavaScript</a:t>
            </a:r>
            <a:endParaRPr lang="en-US" dirty="0">
              <a:solidFill>
                <a:srgbClr val="202C8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777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a:xfrm>
            <a:off x="3986784" y="457200"/>
            <a:ext cx="3438144" cy="274320"/>
          </a:xfrm>
        </p:spPr>
        <p:txBody>
          <a:bodyPr/>
          <a:lstStyle/>
          <a:p>
            <a:r>
              <a:rPr lang="en-US" dirty="0"/>
              <a:t>JavaScript</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7</a:t>
            </a:fld>
            <a:endParaRPr lang="en-US" dirty="0"/>
          </a:p>
        </p:txBody>
      </p:sp>
      <p:sp>
        <p:nvSpPr>
          <p:cNvPr id="10" name="Title 1">
            <a:extLst>
              <a:ext uri="{FF2B5EF4-FFF2-40B4-BE49-F238E27FC236}">
                <a16:creationId xmlns:a16="http://schemas.microsoft.com/office/drawing/2014/main" id="{AAF841AA-1ECD-75DF-D32F-7B2F3F238D4E}"/>
              </a:ext>
            </a:extLst>
          </p:cNvPr>
          <p:cNvSpPr>
            <a:spLocks noGrp="1"/>
          </p:cNvSpPr>
          <p:nvPr>
            <p:ph type="title"/>
          </p:nvPr>
        </p:nvSpPr>
        <p:spPr>
          <a:xfrm>
            <a:off x="3986784" y="879688"/>
            <a:ext cx="6958584" cy="768096"/>
          </a:xfrm>
        </p:spPr>
        <p:txBody>
          <a:bodyPr/>
          <a:lstStyle/>
          <a:p>
            <a:r>
              <a:rPr lang="en-US" dirty="0" err="1"/>
              <a:t>Js</a:t>
            </a:r>
            <a:r>
              <a:rPr lang="en-US" dirty="0"/>
              <a:t> operators</a:t>
            </a:r>
          </a:p>
        </p:txBody>
      </p:sp>
      <p:sp>
        <p:nvSpPr>
          <p:cNvPr id="11" name="Content Placeholder 11">
            <a:extLst>
              <a:ext uri="{FF2B5EF4-FFF2-40B4-BE49-F238E27FC236}">
                <a16:creationId xmlns:a16="http://schemas.microsoft.com/office/drawing/2014/main" id="{6B9E3CAA-A5D2-77A5-DC48-25E197B666EE}"/>
              </a:ext>
            </a:extLst>
          </p:cNvPr>
          <p:cNvSpPr txBox="1">
            <a:spLocks/>
          </p:cNvSpPr>
          <p:nvPr/>
        </p:nvSpPr>
        <p:spPr>
          <a:xfrm>
            <a:off x="3986784" y="1795951"/>
            <a:ext cx="7452547" cy="768097"/>
          </a:xfrm>
          <a:prstGeom prst="rect">
            <a:avLst/>
          </a:prstGeom>
        </p:spPr>
        <p:txBody>
          <a:bodyPr/>
          <a:lst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sz="1500" dirty="0"/>
              <a:t>JavaScript operators are symbols used to perform operations on values or variables. Some common JavaScript operators include:</a:t>
            </a:r>
          </a:p>
        </p:txBody>
      </p:sp>
      <p:sp>
        <p:nvSpPr>
          <p:cNvPr id="12" name="Content Placeholder 11">
            <a:extLst>
              <a:ext uri="{FF2B5EF4-FFF2-40B4-BE49-F238E27FC236}">
                <a16:creationId xmlns:a16="http://schemas.microsoft.com/office/drawing/2014/main" id="{05DA07D0-7570-2985-2B48-F553F999E944}"/>
              </a:ext>
            </a:extLst>
          </p:cNvPr>
          <p:cNvSpPr txBox="1">
            <a:spLocks/>
          </p:cNvSpPr>
          <p:nvPr/>
        </p:nvSpPr>
        <p:spPr>
          <a:xfrm>
            <a:off x="3986785" y="2712215"/>
            <a:ext cx="3511296" cy="2428745"/>
          </a:xfrm>
          <a:prstGeom prst="rect">
            <a:avLst/>
          </a:prstGeom>
        </p:spPr>
        <p:txBody>
          <a:bodyPr/>
          <a:lst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Courier New" panose="02070309020205020404" pitchFamily="49" charset="0"/>
              <a:buChar char="o"/>
            </a:pPr>
            <a:r>
              <a:rPr lang="en-US" sz="1500" dirty="0"/>
              <a:t>Arithmetic Operators: Used to perform mathematical calculations.</a:t>
            </a:r>
          </a:p>
          <a:p>
            <a:pPr marL="0" indent="0" algn="just">
              <a:buFont typeface="Arial" panose="020B0604020202020204" pitchFamily="34" charset="0"/>
              <a:buNone/>
            </a:pPr>
            <a:r>
              <a:rPr lang="en-US" sz="1500" dirty="0"/>
              <a:t>   - Addition (+)</a:t>
            </a:r>
          </a:p>
          <a:p>
            <a:pPr marL="0" indent="0" algn="just">
              <a:buFont typeface="Arial" panose="020B0604020202020204" pitchFamily="34" charset="0"/>
              <a:buNone/>
            </a:pPr>
            <a:r>
              <a:rPr lang="en-US" sz="1500" dirty="0"/>
              <a:t>   - Subtraction (-)</a:t>
            </a:r>
          </a:p>
          <a:p>
            <a:pPr marL="0" indent="0" algn="just">
              <a:buFont typeface="Arial" panose="020B0604020202020204" pitchFamily="34" charset="0"/>
              <a:buNone/>
            </a:pPr>
            <a:r>
              <a:rPr lang="en-US" sz="1500" dirty="0"/>
              <a:t>   - Multiplication (*)</a:t>
            </a:r>
          </a:p>
          <a:p>
            <a:pPr marL="0" indent="0" algn="just">
              <a:buFont typeface="Arial" panose="020B0604020202020204" pitchFamily="34" charset="0"/>
              <a:buNone/>
            </a:pPr>
            <a:r>
              <a:rPr lang="en-US" sz="1500" dirty="0"/>
              <a:t>   - Division (/)</a:t>
            </a:r>
          </a:p>
          <a:p>
            <a:pPr marL="0" indent="0" algn="just">
              <a:buFont typeface="Arial" panose="020B0604020202020204" pitchFamily="34" charset="0"/>
              <a:buNone/>
            </a:pPr>
            <a:r>
              <a:rPr lang="en-US" sz="1500" dirty="0"/>
              <a:t>   - Modulus (%)</a:t>
            </a:r>
          </a:p>
          <a:p>
            <a:pPr marL="0" indent="0" algn="just">
              <a:buFont typeface="Arial" panose="020B0604020202020204" pitchFamily="34" charset="0"/>
              <a:buNone/>
            </a:pPr>
            <a:r>
              <a:rPr lang="en-US" sz="1500" dirty="0"/>
              <a:t>   - Increment (++)</a:t>
            </a:r>
          </a:p>
          <a:p>
            <a:pPr marL="0" indent="0" algn="just">
              <a:buFont typeface="Arial" panose="020B0604020202020204" pitchFamily="34" charset="0"/>
              <a:buNone/>
            </a:pPr>
            <a:r>
              <a:rPr lang="en-US" sz="1500" dirty="0"/>
              <a:t>   - Decrement (--)</a:t>
            </a:r>
          </a:p>
        </p:txBody>
      </p:sp>
      <p:sp>
        <p:nvSpPr>
          <p:cNvPr id="13" name="Content Placeholder 11">
            <a:extLst>
              <a:ext uri="{FF2B5EF4-FFF2-40B4-BE49-F238E27FC236}">
                <a16:creationId xmlns:a16="http://schemas.microsoft.com/office/drawing/2014/main" id="{30BFBB8D-74A0-0361-D637-41A162D6BCDF}"/>
              </a:ext>
            </a:extLst>
          </p:cNvPr>
          <p:cNvSpPr txBox="1">
            <a:spLocks/>
          </p:cNvSpPr>
          <p:nvPr/>
        </p:nvSpPr>
        <p:spPr>
          <a:xfrm>
            <a:off x="7713057" y="2712214"/>
            <a:ext cx="3511296" cy="2428745"/>
          </a:xfrm>
          <a:prstGeom prst="rect">
            <a:avLst/>
          </a:prstGeom>
        </p:spPr>
        <p:txBody>
          <a:bodyPr/>
          <a:lst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Courier New" panose="02070309020205020404" pitchFamily="49" charset="0"/>
              <a:buChar char="o"/>
            </a:pPr>
            <a:r>
              <a:rPr lang="en-US" sz="1500" dirty="0"/>
              <a:t>Assignment Operators: Used for assigning values to variables.</a:t>
            </a:r>
          </a:p>
          <a:p>
            <a:pPr marL="0" indent="0" algn="just">
              <a:buFont typeface="Arial" panose="020B0604020202020204" pitchFamily="34" charset="0"/>
              <a:buNone/>
            </a:pPr>
            <a:r>
              <a:rPr lang="en-US" sz="1500" dirty="0"/>
              <a:t>   - Assignment (=)</a:t>
            </a:r>
          </a:p>
          <a:p>
            <a:pPr marL="0" indent="0" algn="just">
              <a:buFont typeface="Arial" panose="020B0604020202020204" pitchFamily="34" charset="0"/>
              <a:buNone/>
            </a:pPr>
            <a:r>
              <a:rPr lang="en-US" sz="1500" dirty="0"/>
              <a:t>   - Addition assignment (+=)</a:t>
            </a:r>
          </a:p>
          <a:p>
            <a:pPr marL="0" indent="0" algn="just">
              <a:buFont typeface="Arial" panose="020B0604020202020204" pitchFamily="34" charset="0"/>
              <a:buNone/>
            </a:pPr>
            <a:r>
              <a:rPr lang="en-US" sz="1500" dirty="0"/>
              <a:t>   - Subtraction assignment (-=)</a:t>
            </a:r>
          </a:p>
          <a:p>
            <a:pPr marL="0" indent="0" algn="just">
              <a:buFont typeface="Arial" panose="020B0604020202020204" pitchFamily="34" charset="0"/>
              <a:buNone/>
            </a:pPr>
            <a:r>
              <a:rPr lang="en-US" sz="1500" dirty="0"/>
              <a:t>   - Multiplication assignment (*=)</a:t>
            </a:r>
          </a:p>
          <a:p>
            <a:pPr marL="0" indent="0" algn="just">
              <a:buFont typeface="Arial" panose="020B0604020202020204" pitchFamily="34" charset="0"/>
              <a:buNone/>
            </a:pPr>
            <a:r>
              <a:rPr lang="en-US" sz="1500" dirty="0"/>
              <a:t>   - Division assignment (/=)</a:t>
            </a:r>
          </a:p>
          <a:p>
            <a:pPr marL="0" indent="0" algn="just">
              <a:buFont typeface="Arial" panose="020B0604020202020204" pitchFamily="34" charset="0"/>
              <a:buNone/>
            </a:pPr>
            <a:r>
              <a:rPr lang="en-US" sz="1500" dirty="0"/>
              <a:t>   - Modulus assignment (%=)</a:t>
            </a:r>
          </a:p>
        </p:txBody>
      </p:sp>
    </p:spTree>
    <p:extLst>
      <p:ext uri="{BB962C8B-B14F-4D97-AF65-F5344CB8AC3E}">
        <p14:creationId xmlns:p14="http://schemas.microsoft.com/office/powerpoint/2010/main" val="2415527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a:xfrm>
            <a:off x="3986784" y="879688"/>
            <a:ext cx="6958584" cy="768096"/>
          </a:xfrm>
        </p:spPr>
        <p:txBody>
          <a:bodyPr/>
          <a:lstStyle/>
          <a:p>
            <a:r>
              <a:rPr lang="en-US" dirty="0"/>
              <a:t>Continue</a:t>
            </a:r>
          </a:p>
        </p:txBody>
      </p:sp>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8</a:t>
            </a:fld>
            <a:endParaRPr lang="en-US" dirty="0"/>
          </a:p>
        </p:txBody>
      </p:sp>
      <p:sp>
        <p:nvSpPr>
          <p:cNvPr id="10" name="Footer Placeholder 13">
            <a:extLst>
              <a:ext uri="{FF2B5EF4-FFF2-40B4-BE49-F238E27FC236}">
                <a16:creationId xmlns:a16="http://schemas.microsoft.com/office/drawing/2014/main" id="{20F208DA-DF71-6250-5297-A6B9730A2F81}"/>
              </a:ext>
            </a:extLst>
          </p:cNvPr>
          <p:cNvSpPr txBox="1">
            <a:spLocks/>
          </p:cNvSpPr>
          <p:nvPr/>
        </p:nvSpPr>
        <p:spPr>
          <a:xfrm>
            <a:off x="3986784" y="457200"/>
            <a:ext cx="3438144"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dirty="0">
                <a:solidFill>
                  <a:srgbClr val="202C8F"/>
                </a:solidFill>
                <a:latin typeface="Arial" panose="020B0604020202020204" pitchFamily="34" charset="0"/>
                <a:cs typeface="Arial" panose="020B0604020202020204" pitchFamily="34" charset="0"/>
              </a:rPr>
              <a:t>JavaScript</a:t>
            </a:r>
            <a:endParaRPr lang="en-US" dirty="0">
              <a:solidFill>
                <a:srgbClr val="202C8F"/>
              </a:solidFill>
              <a:latin typeface="Arial" panose="020B0604020202020204" pitchFamily="34" charset="0"/>
              <a:cs typeface="Arial" panose="020B0604020202020204" pitchFamily="34" charset="0"/>
            </a:endParaRPr>
          </a:p>
        </p:txBody>
      </p:sp>
      <p:sp>
        <p:nvSpPr>
          <p:cNvPr id="8" name="Content Placeholder 7">
            <a:extLst>
              <a:ext uri="{FF2B5EF4-FFF2-40B4-BE49-F238E27FC236}">
                <a16:creationId xmlns:a16="http://schemas.microsoft.com/office/drawing/2014/main" id="{3458D94C-B271-D14F-1FFD-56DAB86F0CBB}"/>
              </a:ext>
            </a:extLst>
          </p:cNvPr>
          <p:cNvSpPr>
            <a:spLocks noGrp="1"/>
          </p:cNvSpPr>
          <p:nvPr>
            <p:ph sz="half" idx="2"/>
          </p:nvPr>
        </p:nvSpPr>
        <p:spPr>
          <a:xfrm>
            <a:off x="3986784" y="1944120"/>
            <a:ext cx="3741928" cy="3684588"/>
          </a:xfrm>
        </p:spPr>
        <p:txBody>
          <a:bodyPr/>
          <a:lstStyle/>
          <a:p>
            <a:pPr algn="just">
              <a:buFont typeface="Courier New" panose="02070309020205020404" pitchFamily="49" charset="0"/>
              <a:buChar char="o"/>
            </a:pPr>
            <a:r>
              <a:rPr lang="en-US" sz="1600" dirty="0"/>
              <a:t>Comparison Operators: Used to compare values and return a </a:t>
            </a:r>
            <a:r>
              <a:rPr lang="en-US" sz="1600" dirty="0" err="1"/>
              <a:t>boolean</a:t>
            </a:r>
            <a:r>
              <a:rPr lang="en-US" sz="1600" dirty="0"/>
              <a:t> result.</a:t>
            </a:r>
          </a:p>
          <a:p>
            <a:pPr marL="0" indent="0" algn="just">
              <a:buNone/>
            </a:pPr>
            <a:r>
              <a:rPr lang="en-US" sz="1600" dirty="0"/>
              <a:t>   - Equal to (==)</a:t>
            </a:r>
          </a:p>
          <a:p>
            <a:pPr marL="0" indent="0" algn="just">
              <a:buNone/>
            </a:pPr>
            <a:r>
              <a:rPr lang="en-US" sz="1600" dirty="0"/>
              <a:t>   - Not equal to (!=)</a:t>
            </a:r>
          </a:p>
          <a:p>
            <a:pPr marL="0" indent="0" algn="just">
              <a:buNone/>
            </a:pPr>
            <a:r>
              <a:rPr lang="en-US" sz="1600" dirty="0"/>
              <a:t>   - Equal value and equal type (===)</a:t>
            </a:r>
          </a:p>
          <a:p>
            <a:pPr marL="0" indent="0" algn="just">
              <a:buNone/>
            </a:pPr>
            <a:r>
              <a:rPr lang="en-US" sz="1600" dirty="0"/>
              <a:t>   - Not equal value or not equal type (!==)</a:t>
            </a:r>
          </a:p>
          <a:p>
            <a:pPr marL="0" indent="0" algn="just">
              <a:buNone/>
            </a:pPr>
            <a:r>
              <a:rPr lang="en-US" sz="1600" dirty="0"/>
              <a:t>   - Greater than (&gt;)</a:t>
            </a:r>
          </a:p>
          <a:p>
            <a:pPr marL="0" indent="0" algn="just">
              <a:buNone/>
            </a:pPr>
            <a:r>
              <a:rPr lang="en-US" sz="1600" dirty="0"/>
              <a:t>   - Less than (&lt;)</a:t>
            </a:r>
          </a:p>
          <a:p>
            <a:pPr marL="0" indent="0" algn="just">
              <a:buNone/>
            </a:pPr>
            <a:r>
              <a:rPr lang="en-US" sz="1600" dirty="0"/>
              <a:t>   - Greater than or equal to (&gt;=)</a:t>
            </a:r>
          </a:p>
          <a:p>
            <a:pPr marL="0" indent="0" algn="just">
              <a:buNone/>
            </a:pPr>
            <a:r>
              <a:rPr lang="en-US" sz="1600" dirty="0"/>
              <a:t>   - Less than or equal to (&lt;=)</a:t>
            </a:r>
          </a:p>
        </p:txBody>
      </p:sp>
      <p:sp>
        <p:nvSpPr>
          <p:cNvPr id="9" name="Content Placeholder 7">
            <a:extLst>
              <a:ext uri="{FF2B5EF4-FFF2-40B4-BE49-F238E27FC236}">
                <a16:creationId xmlns:a16="http://schemas.microsoft.com/office/drawing/2014/main" id="{2474E4DC-3168-4F1A-A4F0-00DE99410376}"/>
              </a:ext>
            </a:extLst>
          </p:cNvPr>
          <p:cNvSpPr txBox="1">
            <a:spLocks/>
          </p:cNvSpPr>
          <p:nvPr/>
        </p:nvSpPr>
        <p:spPr>
          <a:xfrm>
            <a:off x="7969504" y="1795952"/>
            <a:ext cx="3741928" cy="3684588"/>
          </a:xfrm>
          <a:prstGeom prst="rect">
            <a:avLst/>
          </a:prstGeom>
        </p:spPr>
        <p:txBody>
          <a:bodyPr vert="horz" lIns="45720" tIns="45720" rIns="45720" bIns="45720" rtlCol="0">
            <a:noAutofit/>
          </a:bodyPr>
          <a:lstStyle>
            <a:lvl1pPr marL="347472"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13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p>
        </p:txBody>
      </p:sp>
      <p:sp>
        <p:nvSpPr>
          <p:cNvPr id="11" name="Content Placeholder 7">
            <a:extLst>
              <a:ext uri="{FF2B5EF4-FFF2-40B4-BE49-F238E27FC236}">
                <a16:creationId xmlns:a16="http://schemas.microsoft.com/office/drawing/2014/main" id="{3CC61807-C905-29E4-0B3C-A20F53A2ADEF}"/>
              </a:ext>
            </a:extLst>
          </p:cNvPr>
          <p:cNvSpPr txBox="1">
            <a:spLocks/>
          </p:cNvSpPr>
          <p:nvPr/>
        </p:nvSpPr>
        <p:spPr>
          <a:xfrm>
            <a:off x="7657592" y="1795952"/>
            <a:ext cx="3287776" cy="3684588"/>
          </a:xfrm>
          <a:prstGeom prst="rect">
            <a:avLst/>
          </a:prstGeom>
        </p:spPr>
        <p:txBody>
          <a:bodyPr vert="horz" lIns="45720" tIns="45720" rIns="45720" bIns="45720" rtlCol="0">
            <a:noAutofit/>
          </a:bodyPr>
          <a:lstStyle>
            <a:lvl1pPr marL="347472"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13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3" name="Content Placeholder 7">
            <a:extLst>
              <a:ext uri="{FF2B5EF4-FFF2-40B4-BE49-F238E27FC236}">
                <a16:creationId xmlns:a16="http://schemas.microsoft.com/office/drawing/2014/main" id="{9734E1FA-2814-7566-82A8-B1ED2B35F610}"/>
              </a:ext>
            </a:extLst>
          </p:cNvPr>
          <p:cNvSpPr txBox="1">
            <a:spLocks/>
          </p:cNvSpPr>
          <p:nvPr/>
        </p:nvSpPr>
        <p:spPr>
          <a:xfrm>
            <a:off x="7969504" y="1944120"/>
            <a:ext cx="3469640" cy="3684588"/>
          </a:xfrm>
          <a:prstGeom prst="rect">
            <a:avLst/>
          </a:prstGeom>
        </p:spPr>
        <p:txBody>
          <a:bodyPr vert="horz" lIns="45720" tIns="45720" rIns="45720" bIns="45720" rtlCol="0">
            <a:noAutofit/>
          </a:bodyPr>
          <a:lstStyle>
            <a:lvl1pPr marL="347472"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13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Courier New" panose="02070309020205020404" pitchFamily="49" charset="0"/>
              <a:buChar char="o"/>
            </a:pPr>
            <a:r>
              <a:rPr lang="en-US" sz="1600" dirty="0"/>
              <a:t>Logical Operators: Used to combine or modify logical conditions.</a:t>
            </a:r>
          </a:p>
          <a:p>
            <a:pPr marL="0" indent="0" algn="just">
              <a:buNone/>
            </a:pPr>
            <a:r>
              <a:rPr lang="en-US" sz="1600" dirty="0"/>
              <a:t>   - Logical AND (&amp;&amp;)</a:t>
            </a:r>
          </a:p>
          <a:p>
            <a:pPr marL="0" indent="0" algn="just">
              <a:buNone/>
            </a:pPr>
            <a:r>
              <a:rPr lang="en-US" sz="1600" dirty="0"/>
              <a:t>   - Logical OR (||)</a:t>
            </a:r>
          </a:p>
          <a:p>
            <a:pPr marL="0" indent="0" algn="just">
              <a:buNone/>
            </a:pPr>
            <a:r>
              <a:rPr lang="en-US" sz="1600" dirty="0"/>
              <a:t>   - Logical NOT (!)</a:t>
            </a:r>
          </a:p>
        </p:txBody>
      </p:sp>
    </p:spTree>
    <p:extLst>
      <p:ext uri="{BB962C8B-B14F-4D97-AF65-F5344CB8AC3E}">
        <p14:creationId xmlns:p14="http://schemas.microsoft.com/office/powerpoint/2010/main" val="2953798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a:xfrm>
            <a:off x="3986784" y="457200"/>
            <a:ext cx="3438144" cy="274320"/>
          </a:xfrm>
        </p:spPr>
        <p:txBody>
          <a:bodyPr/>
          <a:lstStyle/>
          <a:p>
            <a:r>
              <a:rPr lang="en-US" dirty="0"/>
              <a:t>JavaScript</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9</a:t>
            </a:fld>
            <a:endParaRPr lang="en-US" dirty="0"/>
          </a:p>
        </p:txBody>
      </p:sp>
      <p:sp>
        <p:nvSpPr>
          <p:cNvPr id="10" name="Title 1">
            <a:extLst>
              <a:ext uri="{FF2B5EF4-FFF2-40B4-BE49-F238E27FC236}">
                <a16:creationId xmlns:a16="http://schemas.microsoft.com/office/drawing/2014/main" id="{AAF841AA-1ECD-75DF-D32F-7B2F3F238D4E}"/>
              </a:ext>
            </a:extLst>
          </p:cNvPr>
          <p:cNvSpPr>
            <a:spLocks noGrp="1"/>
          </p:cNvSpPr>
          <p:nvPr>
            <p:ph type="title"/>
          </p:nvPr>
        </p:nvSpPr>
        <p:spPr>
          <a:xfrm>
            <a:off x="3986784" y="879688"/>
            <a:ext cx="6958584" cy="768096"/>
          </a:xfrm>
        </p:spPr>
        <p:txBody>
          <a:bodyPr/>
          <a:lstStyle/>
          <a:p>
            <a:r>
              <a:rPr lang="en-US" dirty="0"/>
              <a:t>Continue</a:t>
            </a:r>
          </a:p>
        </p:txBody>
      </p:sp>
      <p:sp>
        <p:nvSpPr>
          <p:cNvPr id="11" name="Content Placeholder 11">
            <a:extLst>
              <a:ext uri="{FF2B5EF4-FFF2-40B4-BE49-F238E27FC236}">
                <a16:creationId xmlns:a16="http://schemas.microsoft.com/office/drawing/2014/main" id="{6B9E3CAA-A5D2-77A5-DC48-25E197B666EE}"/>
              </a:ext>
            </a:extLst>
          </p:cNvPr>
          <p:cNvSpPr txBox="1">
            <a:spLocks/>
          </p:cNvSpPr>
          <p:nvPr/>
        </p:nvSpPr>
        <p:spPr>
          <a:xfrm>
            <a:off x="3986784" y="1795951"/>
            <a:ext cx="7452547" cy="3964769"/>
          </a:xfrm>
          <a:prstGeom prst="rect">
            <a:avLst/>
          </a:prstGeom>
        </p:spPr>
        <p:txBody>
          <a:bodyPr/>
          <a:lst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Courier New" panose="02070309020205020404" pitchFamily="49" charset="0"/>
              <a:buChar char="o"/>
            </a:pPr>
            <a:r>
              <a:rPr lang="en-US" sz="1600" dirty="0"/>
              <a:t>String Operators:</a:t>
            </a:r>
          </a:p>
          <a:p>
            <a:pPr marL="0" indent="0" algn="just">
              <a:buNone/>
            </a:pPr>
            <a:r>
              <a:rPr lang="en-US" sz="1600" dirty="0"/>
              <a:t>   - Concatenation (+)</a:t>
            </a:r>
          </a:p>
          <a:p>
            <a:pPr marL="0" indent="0" algn="just">
              <a:buNone/>
            </a:pPr>
            <a:endParaRPr lang="en-US" sz="1600" dirty="0"/>
          </a:p>
          <a:p>
            <a:pPr algn="just">
              <a:buFont typeface="Courier New" panose="02070309020205020404" pitchFamily="49" charset="0"/>
              <a:buChar char="o"/>
            </a:pPr>
            <a:r>
              <a:rPr lang="en-US" sz="1600" dirty="0"/>
              <a:t>Conditional (Ternary) Operator:</a:t>
            </a:r>
          </a:p>
          <a:p>
            <a:pPr marL="0" indent="0" algn="just">
              <a:buNone/>
            </a:pPr>
            <a:r>
              <a:rPr lang="en-US" sz="1600" dirty="0"/>
              <a:t>   - Ternary operator (condition ? expression1 : expression2)</a:t>
            </a:r>
          </a:p>
          <a:p>
            <a:pPr marL="0" indent="0" algn="just">
              <a:buNone/>
            </a:pPr>
            <a:endParaRPr lang="en-US" sz="1600" dirty="0"/>
          </a:p>
          <a:p>
            <a:pPr algn="just">
              <a:buFont typeface="Courier New" panose="02070309020205020404" pitchFamily="49" charset="0"/>
              <a:buChar char="o"/>
            </a:pPr>
            <a:r>
              <a:rPr lang="en-US" sz="1600" dirty="0"/>
              <a:t>Type Operators:</a:t>
            </a:r>
          </a:p>
          <a:p>
            <a:pPr marL="0" indent="0" algn="just">
              <a:buNone/>
            </a:pPr>
            <a:r>
              <a:rPr lang="en-US" sz="1600" dirty="0"/>
              <a:t>   - </a:t>
            </a:r>
            <a:r>
              <a:rPr lang="en-US" sz="1600" dirty="0" err="1"/>
              <a:t>typeof</a:t>
            </a:r>
            <a:r>
              <a:rPr lang="en-US" sz="1600" dirty="0"/>
              <a:t> operator (</a:t>
            </a:r>
            <a:r>
              <a:rPr lang="en-US" sz="1600" dirty="0" err="1"/>
              <a:t>typeof</a:t>
            </a:r>
            <a:r>
              <a:rPr lang="en-US" sz="1600" dirty="0"/>
              <a:t>)</a:t>
            </a:r>
          </a:p>
          <a:p>
            <a:pPr marL="0" indent="0" algn="just">
              <a:buNone/>
            </a:pPr>
            <a:r>
              <a:rPr lang="en-US" sz="1600" dirty="0"/>
              <a:t>   - </a:t>
            </a:r>
            <a:r>
              <a:rPr lang="en-US" sz="1600" dirty="0" err="1"/>
              <a:t>instanceof</a:t>
            </a:r>
            <a:r>
              <a:rPr lang="en-US" sz="1600" dirty="0"/>
              <a:t> operator (</a:t>
            </a:r>
            <a:r>
              <a:rPr lang="en-US" sz="1600" dirty="0" err="1"/>
              <a:t>instanceof</a:t>
            </a:r>
            <a:r>
              <a:rPr lang="en-US" sz="1600" dirty="0"/>
              <a:t>)</a:t>
            </a:r>
          </a:p>
          <a:p>
            <a:pPr marL="0" indent="0" algn="just">
              <a:buNone/>
            </a:pPr>
            <a:endParaRPr lang="en-US" sz="1600" dirty="0"/>
          </a:p>
          <a:p>
            <a:pPr marL="0" indent="0" algn="just">
              <a:buNone/>
            </a:pPr>
            <a:r>
              <a:rPr lang="en-US" sz="1600" dirty="0"/>
              <a:t>These are some commonly used JavaScript operators, but there are many more operators available in JavaScript.</a:t>
            </a:r>
          </a:p>
        </p:txBody>
      </p:sp>
    </p:spTree>
    <p:extLst>
      <p:ext uri="{BB962C8B-B14F-4D97-AF65-F5344CB8AC3E}">
        <p14:creationId xmlns:p14="http://schemas.microsoft.com/office/powerpoint/2010/main" val="3236995091"/>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Color-Block_Win32_jx_v9.potx" id="{B1D493D9-AF74-4AD6-8F0C-5B1308D7041B}" vid="{1AA99070-5A1F-42D2-9F5B-E7354C9646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{FFDB2D87-8FEB-48AE-87F8-8A5D1E5A1EA4}tf78438558_win32</Template>
  <TotalTime>404</TotalTime>
  <Words>981</Words>
  <Application>Microsoft Office PowerPoint</Application>
  <PresentationFormat>Widescreen</PresentationFormat>
  <Paragraphs>119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Courier New</vt:lpstr>
      <vt:lpstr>Sabon Next LT</vt:lpstr>
      <vt:lpstr>Office Theme</vt:lpstr>
      <vt:lpstr>JavaScript</vt:lpstr>
      <vt:lpstr>Content</vt:lpstr>
      <vt:lpstr>Introduction</vt:lpstr>
      <vt:lpstr>JS Variables</vt:lpstr>
      <vt:lpstr>JS Data types</vt:lpstr>
      <vt:lpstr>Continue</vt:lpstr>
      <vt:lpstr>Js operators</vt:lpstr>
      <vt:lpstr>Continue</vt:lpstr>
      <vt:lpstr>Continue</vt:lpstr>
      <vt:lpstr>JS Functions</vt:lpstr>
      <vt:lpstr>SUMMARY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dc:title>
  <dc:subject/>
  <dc:creator>OS Dell</dc:creator>
  <cp:lastModifiedBy>OS Dell</cp:lastModifiedBy>
  <cp:revision>31</cp:revision>
  <dcterms:created xsi:type="dcterms:W3CDTF">2023-07-09T09:20:50Z</dcterms:created>
  <dcterms:modified xsi:type="dcterms:W3CDTF">2023-07-09T18:11:19Z</dcterms:modified>
</cp:coreProperties>
</file>