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7"/>
  </p:notesMasterIdLst>
  <p:sldIdLst>
    <p:sldId id="256" r:id="rId5"/>
    <p:sldId id="257" r:id="rId6"/>
    <p:sldId id="258" r:id="rId7"/>
    <p:sldId id="265" r:id="rId8"/>
    <p:sldId id="266" r:id="rId9"/>
    <p:sldId id="276" r:id="rId10"/>
    <p:sldId id="277" r:id="rId11"/>
    <p:sldId id="278" r:id="rId12"/>
    <p:sldId id="279" r:id="rId13"/>
    <p:sldId id="280" r:id="rId14"/>
    <p:sldId id="267" r:id="rId15"/>
    <p:sldId id="27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43"/>
    <p:restoredTop sz="94718"/>
  </p:normalViewPr>
  <p:slideViewPr>
    <p:cSldViewPr snapToGrid="0">
      <p:cViewPr varScale="1">
        <p:scale>
          <a:sx n="78" d="100"/>
          <a:sy n="78" d="100"/>
        </p:scale>
        <p:origin x="1176" y="67"/>
      </p:cViewPr>
      <p:guideLst/>
    </p:cSldViewPr>
  </p:slideViewPr>
  <p:notesTextViewPr>
    <p:cViewPr>
      <p:scale>
        <a:sx n="1" d="1"/>
        <a:sy n="1" d="1"/>
      </p:scale>
      <p:origin x="0" y="0"/>
    </p:cViewPr>
  </p:notesTextViewPr>
  <p:sorterViewPr>
    <p:cViewPr>
      <p:scale>
        <a:sx n="126" d="100"/>
        <a:sy n="12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7/9/2023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3" y="1122363"/>
            <a:ext cx="7096933" cy="2387600"/>
          </a:xfrm>
        </p:spPr>
        <p:txBody>
          <a:bodyPr anchor="b">
            <a:noAutofit/>
          </a:bodyPr>
          <a:lstStyle>
            <a:lvl1pPr algn="l">
              <a:defRPr sz="6000" b="1">
                <a:latin typeface="+mj-lt"/>
              </a:defRPr>
            </a:lvl1pPr>
          </a:lstStyle>
          <a:p>
            <a:r>
              <a:rPr lang="en-US" dirty="0"/>
              <a:t>Click to edit Master title style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9500507" cy="806675"/>
          </a:xfrm>
        </p:spPr>
        <p:txBody>
          <a:bodyPr>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Rectangle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solidFill>
                  <a:schemeClr val="bg1"/>
                </a:solidFill>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AE46C21D-EBB5-4F3D-B06D-166777189317}" type="datetime1">
              <a:rPr lang="en-US" smtClean="0"/>
              <a:t>7/9/2023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56927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1DFFEA26-EB1D-498C-95CD-1ECE586790AA}" type="datetime1">
              <a:rPr lang="en-US" smtClean="0"/>
              <a:t>7/9/2023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6283235"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6283235"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3191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1" y="2526318"/>
            <a:ext cx="3218688"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reeform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539842EE-D56F-4F18-94E7-094CEF23F906}" type="datetime1">
              <a:rPr lang="en-US" smtClean="0"/>
              <a:t>7/9/2023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4683787"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4683788"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p:nvPr>
        </p:nvSpPr>
        <p:spPr>
          <a:xfrm>
            <a:off x="8200082"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id="{A896DA2E-4448-254C-86D1-9E16E63CC6A0}"/>
              </a:ext>
            </a:extLst>
          </p:cNvPr>
          <p:cNvSpPr>
            <a:spLocks noGrp="1"/>
          </p:cNvSpPr>
          <p:nvPr>
            <p:ph idx="14"/>
          </p:nvPr>
        </p:nvSpPr>
        <p:spPr>
          <a:xfrm>
            <a:off x="820008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569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122363"/>
            <a:ext cx="6220278" cy="2387600"/>
          </a:xfrm>
        </p:spPr>
        <p:txBody>
          <a:bodyPr anchor="b">
            <a:noAutofit/>
          </a:bodyPr>
          <a:lstStyle>
            <a:lvl1pPr algn="l">
              <a:defRPr sz="6000" b="1">
                <a:latin typeface="+mj-lt"/>
              </a:defRPr>
            </a:lvl1pPr>
          </a:lstStyle>
          <a:p>
            <a:r>
              <a:rPr lang="en-US" dirty="0"/>
              <a:t>Click to edit Master title style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6220277" cy="2247219"/>
          </a:xfrm>
        </p:spPr>
        <p:txBody>
          <a:bodyPr>
            <a:no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17467"/>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45B08281-154C-4FEF-A6DF-18BA3AC0F374}" type="datetime1">
              <a:rPr lang="en-US" smtClean="0"/>
              <a:t>7/9/2023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dirty="0"/>
              <a:t>Click to edit Master title style</a:t>
            </a:r>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1167492" y="2653167"/>
            <a:ext cx="9779183" cy="3436483"/>
          </a:xfrm>
        </p:spPr>
        <p:txBody>
          <a:bodyPr>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fld id="{04D857D4-BD7E-4A06-844B-AAD504F1114F}" type="datetime1">
              <a:rPr lang="en-US" smtClean="0"/>
              <a:t>7/9/2023</a:t>
            </a:fld>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059400"/>
            <a:ext cx="6245912" cy="2387600"/>
          </a:xfrm>
        </p:spPr>
        <p:txBody>
          <a:bodyPr anchor="b">
            <a:noAutofit/>
          </a:bodyPr>
          <a:lstStyle>
            <a:lvl1pPr algn="l">
              <a:defRPr sz="6000" b="1">
                <a:solidFill>
                  <a:schemeClr val="bg1"/>
                </a:solidFill>
                <a:latin typeface="+mj-lt"/>
              </a:defRPr>
            </a:lvl1pPr>
          </a:lstStyle>
          <a:p>
            <a:r>
              <a:rPr lang="en-US" dirty="0"/>
              <a:t>Click to edit Master title style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4" y="3539075"/>
            <a:ext cx="6245912" cy="1406101"/>
          </a:xfrm>
        </p:spPr>
        <p:txBody>
          <a:bodyPr>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916AFA50-87A4-4E99-B112-8C6B1DFB84B2}" type="datetime1">
              <a:rPr lang="en-US" smtClean="0"/>
              <a:t>7/9/2023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3"/>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6B3905CA-BF0F-4A1B-AA0D-85E42F5D5A85}" type="datetime1">
              <a:rPr lang="en-US" smtClean="0"/>
              <a:t>7/9/2023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a:noAutofit/>
          </a:bodyPr>
          <a:lstStyle>
            <a:lvl1pPr algn="ctr">
              <a:lnSpc>
                <a:spcPct val="100000"/>
              </a:lnSpc>
              <a:defRPr sz="4600">
                <a:solidFill>
                  <a:schemeClr val="bg1"/>
                </a:solidFill>
                <a:latin typeface="+mj-lt"/>
              </a:defRPr>
            </a:lvl1pPr>
          </a:lstStyle>
          <a:p>
            <a:r>
              <a:rPr lang="en-US" dirty="0"/>
              <a:t>Click to edit Master title style</a:t>
            </a:r>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p:nvPr>
        </p:nvSpPr>
        <p:spPr>
          <a:xfrm>
            <a:off x="6881813" y="4494213"/>
            <a:ext cx="3511550" cy="679450"/>
          </a:xfrm>
        </p:spPr>
        <p:txBody>
          <a:bodyPr>
            <a:no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a:r>
              <a:rPr lang="en-US" dirty="0"/>
              <a:t>Click to edit Master text styles</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noAutofit/>
          </a:bodyPr>
          <a:lstStyle>
            <a:lvl1pPr>
              <a:defRPr>
                <a:solidFill>
                  <a:schemeClr val="accent2"/>
                </a:solidFill>
                <a:latin typeface="+mn-lt"/>
              </a:defRPr>
            </a:lvl1pPr>
          </a:lstStyle>
          <a:p>
            <a:fld id="{D3DA9A77-60C0-4BB8-898D-2828EE4073AD}" type="datetime1">
              <a:rPr lang="en-US" smtClean="0"/>
              <a:t>7/9/2023</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itle 1">
            <a:extLst>
              <a:ext uri="{FF2B5EF4-FFF2-40B4-BE49-F238E27FC236}">
                <a16:creationId xmlns:a16="http://schemas.microsoft.com/office/drawing/2014/main" id="{1E40CEAF-B1BB-174E-A798-3BA60D9C0458}"/>
              </a:ext>
            </a:extLst>
          </p:cNvPr>
          <p:cNvSpPr>
            <a:spLocks noGrp="1"/>
          </p:cNvSpPr>
          <p:nvPr>
            <p:ph type="title"/>
          </p:nvPr>
        </p:nvSpPr>
        <p:spPr>
          <a:xfrm>
            <a:off x="750430" y="381000"/>
            <a:ext cx="8401624" cy="1325563"/>
          </a:xfrm>
        </p:spPr>
        <p:txBody>
          <a:bodyPr lIns="0" anchor="b">
            <a:noAutofit/>
          </a:bodyPr>
          <a:lstStyle>
            <a:lvl1pPr>
              <a:defRPr sz="4800" b="1">
                <a:latin typeface="+mj-lt"/>
              </a:defRPr>
            </a:lvl1pPr>
          </a:lstStyle>
          <a:p>
            <a:r>
              <a:rPr lang="en-US" dirty="0"/>
              <a:t>Click to edit Master title style</a:t>
            </a:r>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a:noAutofit/>
          </a:bodyPr>
          <a:lstStyle>
            <a:lvl1pPr marL="0" indent="0">
              <a:buNone/>
              <a:defRPr sz="1400">
                <a:solidFill>
                  <a:schemeClr val="tx1"/>
                </a:solidFill>
                <a:latin typeface="+mn-lt"/>
              </a:defRPr>
            </a:lvl1pPr>
          </a:lstStyle>
          <a:p>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a:noAutofit/>
          </a:bodyPr>
          <a:lstStyle>
            <a:lvl1pPr marL="0" indent="0">
              <a:buNone/>
              <a:defRPr sz="1400">
                <a:solidFill>
                  <a:schemeClr val="tx1"/>
                </a:solidFill>
                <a:latin typeface="+mn-lt"/>
              </a:defRPr>
            </a:lvl1pPr>
          </a:lstStyle>
          <a:p>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a:noAutofit/>
          </a:bodyPr>
          <a:lstStyle>
            <a:lvl1pPr marL="0" indent="0">
              <a:buNone/>
              <a:defRPr sz="1400">
                <a:solidFill>
                  <a:schemeClr val="tx1"/>
                </a:solidFill>
                <a:latin typeface="+mn-lt"/>
              </a:defRPr>
            </a:lvl1pPr>
          </a:lstStyle>
          <a:p>
            <a:endParaRPr lang="en-US" dirty="0"/>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a:noAutofit/>
          </a:bodyPr>
          <a:lstStyle>
            <a:lvl1pPr marL="0" indent="0">
              <a:buNone/>
              <a:defRPr sz="1400">
                <a:solidFill>
                  <a:schemeClr val="tx1"/>
                </a:solidFill>
                <a:latin typeface="+mn-lt"/>
              </a:defRPr>
            </a:lvl1pPr>
          </a:lstStyle>
          <a:p>
            <a:endParaRPr lang="en-US" dirty="0"/>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a:noAutofit/>
          </a:bodyPr>
          <a:lstStyle>
            <a:lvl1pPr>
              <a:defRPr>
                <a:solidFill>
                  <a:schemeClr val="accent3"/>
                </a:solidFill>
                <a:latin typeface="+mn-lt"/>
              </a:defRPr>
            </a:lvl1pPr>
          </a:lstStyle>
          <a:p>
            <a:fld id="{C1F30CD5-42B1-4614-9F46-5D29928CC2DB}" type="datetime1">
              <a:rPr lang="en-US" smtClean="0"/>
              <a:t>7/9/2023</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a:noAutofit/>
          </a:bodyPr>
          <a:lstStyle>
            <a:lvl1pPr>
              <a:defRPr>
                <a:solidFill>
                  <a:schemeClr val="accent3"/>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
        <p:nvSpPr>
          <p:cNvPr id="19" name="Freeform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Oval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7" name="Freeform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p:nvPr>
        </p:nvSpPr>
        <p:spPr>
          <a:xfrm>
            <a:off x="750430" y="381000"/>
            <a:ext cx="10678142" cy="1325563"/>
          </a:xfrm>
        </p:spPr>
        <p:txBody>
          <a:bodyPr lIns="0" anchor="b">
            <a:noAutofit/>
          </a:bodyPr>
          <a:lstStyle>
            <a:lvl1pPr>
              <a:defRPr sz="4800" b="1">
                <a:latin typeface="+mj-lt"/>
              </a:defRPr>
            </a:lvl1pPr>
          </a:lstStyle>
          <a:p>
            <a:r>
              <a:rPr lang="en-US" dirty="0"/>
              <a:t>Click to edit Master title style</a:t>
            </a:r>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a:noAutofit/>
          </a:bodyPr>
          <a:lstStyle>
            <a:lvl1pPr marL="0" indent="0">
              <a:buNone/>
              <a:defRPr sz="1400">
                <a:solidFill>
                  <a:schemeClr val="tx1"/>
                </a:solidFill>
              </a:defRPr>
            </a:lvl1pPr>
          </a:lstStyle>
          <a:p>
            <a:endParaRPr lang="en-US" dirty="0"/>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a:noAutofit/>
          </a:bodyPr>
          <a:lstStyle>
            <a:lvl1pPr marL="0" indent="0">
              <a:buNone/>
              <a:defRPr sz="1400">
                <a:solidFill>
                  <a:schemeClr val="tx1"/>
                </a:solidFill>
              </a:defRPr>
            </a:lvl1pPr>
          </a:lstStyle>
          <a:p>
            <a:endParaRPr lang="en-US" dirty="0"/>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a:noAutofit/>
          </a:bodyPr>
          <a:lstStyle>
            <a:lvl1pPr marL="0" indent="0">
              <a:buNone/>
              <a:defRPr sz="1400">
                <a:solidFill>
                  <a:schemeClr val="tx1"/>
                </a:solidFill>
              </a:defRPr>
            </a:lvl1pPr>
          </a:lstStyle>
          <a:p>
            <a:endParaRPr lang="en-US" dirty="0"/>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a:noAutofit/>
          </a:bodyPr>
          <a:lstStyle>
            <a:lvl1pPr marL="0" indent="0">
              <a:buNone/>
              <a:defRPr sz="1400">
                <a:solidFill>
                  <a:schemeClr val="tx1"/>
                </a:solidFill>
              </a:defRPr>
            </a:lvl1pPr>
          </a:lstStyle>
          <a:p>
            <a:endParaRPr lang="en-US" dirty="0"/>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a:noAutofit/>
          </a:bodyPr>
          <a:lstStyle>
            <a:lvl1pPr marL="0" indent="0">
              <a:buNone/>
              <a:defRPr sz="1400">
                <a:solidFill>
                  <a:schemeClr val="tx1"/>
                </a:solidFill>
              </a:defRPr>
            </a:lvl1pPr>
          </a:lstStyle>
          <a:p>
            <a:endParaRPr lang="en-US" dirty="0"/>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a:noAutofit/>
          </a:bodyPr>
          <a:lstStyle>
            <a:lvl1pPr marL="0" indent="0">
              <a:buNone/>
              <a:defRPr sz="1400">
                <a:solidFill>
                  <a:schemeClr val="tx1"/>
                </a:solidFill>
              </a:defRPr>
            </a:lvl1pPr>
          </a:lstStyle>
          <a:p>
            <a:endParaRPr lang="en-US" dirty="0"/>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a:noAutofit/>
          </a:bodyPr>
          <a:lstStyle>
            <a:lvl1pPr marL="0" indent="0">
              <a:buNone/>
              <a:defRPr sz="1400">
                <a:solidFill>
                  <a:schemeClr val="tx1"/>
                </a:solidFill>
              </a:defRPr>
            </a:lvl1pPr>
          </a:lstStyle>
          <a:p>
            <a:endParaRPr lang="en-US" dirty="0"/>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a:noAutofit/>
          </a:bodyPr>
          <a:lstStyle>
            <a:lvl1pPr marL="0" indent="0">
              <a:buNone/>
              <a:defRPr sz="1400">
                <a:solidFill>
                  <a:schemeClr val="tx1"/>
                </a:solidFill>
              </a:defRPr>
            </a:lvl1pPr>
          </a:lstStyle>
          <a:p>
            <a:endParaRPr lang="en-US" dirty="0"/>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p:txBody>
          <a:bodyPr>
            <a:noAutofit/>
          </a:bodyPr>
          <a:lstStyle>
            <a:lvl1pPr>
              <a:defRPr>
                <a:solidFill>
                  <a:schemeClr val="accent3"/>
                </a:solidFill>
                <a:latin typeface="+mn-lt"/>
              </a:defRPr>
            </a:lvl1pPr>
          </a:lstStyle>
          <a:p>
            <a:fld id="{EE6020E3-D95B-4E55-964F-4B1A98BDAA6F}" type="datetime1">
              <a:rPr lang="en-US" smtClean="0"/>
              <a:t>7/9/2023</a:t>
            </a:fld>
            <a:endParaRPr lang="en-US" dirty="0"/>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p:txBody>
          <a:bodyPr>
            <a:noAutofit/>
          </a:bodyPr>
          <a:lstStyle>
            <a:lvl1pPr>
              <a:defRPr>
                <a:solidFill>
                  <a:schemeClr val="accent3"/>
                </a:solidFill>
                <a:latin typeface="+mn-lt"/>
              </a:defRPr>
            </a:lvl1pPr>
          </a:lstStyle>
          <a:p>
            <a:r>
              <a:rPr lang="en-US" dirty="0"/>
              <a:t>PRESENTATION TITLE</a:t>
            </a:r>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fld id="{FC9A72C8-1C87-42EF-8A11-BF6DFA19ED8B}" type="datetime1">
              <a:rPr lang="en-US" smtClean="0"/>
              <a:t>7/9/2023</a:t>
            </a:fld>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3" r:id="rId10"/>
    <p:sldLayoutId id="2147483664" r:id="rId11"/>
    <p:sldLayoutId id="2147483665" r:id="rId12"/>
    <p:sldLayoutId id="2147483666" r:id="rId1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67493" y="1122363"/>
            <a:ext cx="7096933" cy="2958024"/>
          </a:xfrm>
        </p:spPr>
        <p:txBody>
          <a:bodyPr/>
          <a:lstStyle/>
          <a:p>
            <a:r>
              <a:rPr lang="en-US" dirty="0"/>
              <a:t>Web Development</a:t>
            </a:r>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a:xfrm>
            <a:off x="1167492" y="381000"/>
            <a:ext cx="9779183" cy="1325563"/>
          </a:xfrm>
        </p:spPr>
        <p:txBody>
          <a:bodyPr/>
          <a:lstStyle/>
          <a:p>
            <a:r>
              <a:rPr lang="en-US" dirty="0"/>
              <a:t>Websites and Webservices</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idx="1"/>
          </p:nvPr>
        </p:nvSpPr>
        <p:spPr>
          <a:xfrm>
            <a:off x="1167491" y="1869440"/>
            <a:ext cx="9779183" cy="3992880"/>
          </a:xfrm>
        </p:spPr>
        <p:txBody>
          <a:bodyPr vert="horz" lIns="91440" tIns="45720" rIns="91440" bIns="45720" rtlCol="0" anchor="t">
            <a:normAutofit/>
          </a:bodyPr>
          <a:lstStyle/>
          <a:p>
            <a:pPr algn="just"/>
            <a:r>
              <a:rPr lang="en-US" dirty="0"/>
              <a:t>A website is a collection of web pages that are interconnected and accessible through a web browser. It is usually hosted on a web server and can be accessed by typing a specific URL (Uniform Resource Locator) in the address bar of a web browser. Websites can contain various types of content, such as text, images, videos, and interactive elements. They are used for various purposes, including personal blogs, e-commerce platforms, news portals, and corporate websites.</a:t>
            </a:r>
          </a:p>
          <a:p>
            <a:pPr algn="just"/>
            <a:endParaRPr lang="en-US" dirty="0"/>
          </a:p>
          <a:p>
            <a:pPr algn="just"/>
            <a:r>
              <a:rPr lang="en-US" dirty="0"/>
              <a:t>On the other hand, web services are software systems that provide functionality over the internet. They allow different software applications to communicate and interact with each other through a common set of protocols and standards. Web services usually operate based on the client-server model, where a client application sends a request to a server application, which then processes the request and sends back a response.</a:t>
            </a:r>
          </a:p>
        </p:txBody>
      </p:sp>
      <p:sp>
        <p:nvSpPr>
          <p:cNvPr id="8" name="Footer Placeholder 7">
            <a:extLst>
              <a:ext uri="{FF2B5EF4-FFF2-40B4-BE49-F238E27FC236}">
                <a16:creationId xmlns:a16="http://schemas.microsoft.com/office/drawing/2014/main" id="{0DD1986A-9AF9-5C45-BE85-20D5AA267AE1}"/>
              </a:ext>
            </a:extLst>
          </p:cNvPr>
          <p:cNvSpPr>
            <a:spLocks noGrp="1"/>
          </p:cNvSpPr>
          <p:nvPr>
            <p:ph type="ftr" sz="quarter" idx="3"/>
          </p:nvPr>
        </p:nvSpPr>
        <p:spPr>
          <a:xfrm>
            <a:off x="4038600" y="6356350"/>
            <a:ext cx="4114800" cy="365125"/>
          </a:xfrm>
        </p:spPr>
        <p:txBody>
          <a:bodyPr/>
          <a:lstStyle/>
          <a:p>
            <a:r>
              <a:rPr lang="en-US" dirty="0"/>
              <a:t>Web Development</a:t>
            </a:r>
          </a:p>
        </p:txBody>
      </p:sp>
      <p:sp>
        <p:nvSpPr>
          <p:cNvPr id="9" name="Slide Number Placeholder 8">
            <a:extLst>
              <a:ext uri="{FF2B5EF4-FFF2-40B4-BE49-F238E27FC236}">
                <a16:creationId xmlns:a16="http://schemas.microsoft.com/office/drawing/2014/main" id="{6FD448B0-743E-0045-8131-69B4EEC58365}"/>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10</a:t>
            </a:fld>
            <a:endParaRPr lang="en-US" dirty="0"/>
          </a:p>
        </p:txBody>
      </p:sp>
    </p:spTree>
    <p:extLst>
      <p:ext uri="{BB962C8B-B14F-4D97-AF65-F5344CB8AC3E}">
        <p14:creationId xmlns:p14="http://schemas.microsoft.com/office/powerpoint/2010/main" val="4189930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1A202-23A3-4F3A-AA92-0172C8D2DA06}"/>
              </a:ext>
            </a:extLst>
          </p:cNvPr>
          <p:cNvSpPr>
            <a:spLocks noGrp="1"/>
          </p:cNvSpPr>
          <p:nvPr>
            <p:ph type="title"/>
          </p:nvPr>
        </p:nvSpPr>
        <p:spPr>
          <a:xfrm>
            <a:off x="1167492" y="381000"/>
            <a:ext cx="9779183" cy="1325563"/>
          </a:xfrm>
        </p:spPr>
        <p:txBody>
          <a:bodyPr/>
          <a:lstStyle/>
          <a:p>
            <a:r>
              <a:rPr lang="en-US" dirty="0"/>
              <a:t>Summary </a:t>
            </a:r>
          </a:p>
        </p:txBody>
      </p:sp>
      <p:sp>
        <p:nvSpPr>
          <p:cNvPr id="3" name="Content Placeholder 2">
            <a:extLst>
              <a:ext uri="{FF2B5EF4-FFF2-40B4-BE49-F238E27FC236}">
                <a16:creationId xmlns:a16="http://schemas.microsoft.com/office/drawing/2014/main" id="{7B943E7C-A74D-4CB3-844B-51917C88C95F}"/>
              </a:ext>
            </a:extLst>
          </p:cNvPr>
          <p:cNvSpPr>
            <a:spLocks noGrp="1"/>
          </p:cNvSpPr>
          <p:nvPr>
            <p:ph type="body" idx="1"/>
          </p:nvPr>
        </p:nvSpPr>
        <p:spPr>
          <a:xfrm>
            <a:off x="1167492" y="2570479"/>
            <a:ext cx="9779183" cy="3785871"/>
          </a:xfrm>
        </p:spPr>
        <p:txBody>
          <a:bodyPr vert="horz" lIns="91440" tIns="45720" rIns="91440" bIns="45720" rtlCol="0" anchor="t">
            <a:normAutofit fontScale="85000" lnSpcReduction="10000"/>
          </a:bodyPr>
          <a:lstStyle/>
          <a:p>
            <a:r>
              <a:rPr lang="en-US" dirty="0"/>
              <a:t>Web development generally refers to the process of creating websites or web applications. It involves many different aspects, such as designing the user interface, coding the functionality using programming languages like HTML, CSS, and JavaScript, and integrating with databases to store and retrieve information. The goal of web development is to create an engaging and interactive online experience for users. It also involves troubleshooting, testing, and maintaining the website or application to ensure its functionality and usability. Web development can range from simple static websites to complex dynamic platforms with advanced features and functionalities.</a:t>
            </a:r>
          </a:p>
        </p:txBody>
      </p:sp>
      <p:sp>
        <p:nvSpPr>
          <p:cNvPr id="5" name="Footer Placeholder 4">
            <a:extLst>
              <a:ext uri="{FF2B5EF4-FFF2-40B4-BE49-F238E27FC236}">
                <a16:creationId xmlns:a16="http://schemas.microsoft.com/office/drawing/2014/main" id="{03FD8152-D9C3-204A-9444-45CD4F180EB4}"/>
              </a:ext>
            </a:extLst>
          </p:cNvPr>
          <p:cNvSpPr>
            <a:spLocks noGrp="1"/>
          </p:cNvSpPr>
          <p:nvPr>
            <p:ph type="ftr" sz="quarter" idx="11"/>
          </p:nvPr>
        </p:nvSpPr>
        <p:spPr>
          <a:xfrm>
            <a:off x="4038600" y="6356350"/>
            <a:ext cx="4114800" cy="365125"/>
          </a:xfrm>
        </p:spPr>
        <p:txBody>
          <a:bodyPr/>
          <a:lstStyle/>
          <a:p>
            <a:r>
              <a:rPr lang="en-US" dirty="0"/>
              <a:t>Web Development</a:t>
            </a:r>
          </a:p>
        </p:txBody>
      </p:sp>
      <p:sp>
        <p:nvSpPr>
          <p:cNvPr id="6" name="Slide Number Placeholder 5">
            <a:extLst>
              <a:ext uri="{FF2B5EF4-FFF2-40B4-BE49-F238E27FC236}">
                <a16:creationId xmlns:a16="http://schemas.microsoft.com/office/drawing/2014/main" id="{B25B7362-01DC-0E4C-9B34-0DF3FD449CAD}"/>
              </a:ext>
            </a:extLst>
          </p:cNvPr>
          <p:cNvSpPr>
            <a:spLocks noGrp="1"/>
          </p:cNvSpPr>
          <p:nvPr>
            <p:ph type="sldNum" sz="quarter" idx="12"/>
          </p:nvPr>
        </p:nvSpPr>
        <p:spPr>
          <a:xfrm>
            <a:off x="10206318" y="6356350"/>
            <a:ext cx="1604682" cy="365125"/>
          </a:xfrm>
        </p:spPr>
        <p:txBody>
          <a:bodyPr/>
          <a:lstStyle/>
          <a:p>
            <a:fld id="{294A09A9-5501-47C1-A89A-A340965A2BE2}" type="slidenum">
              <a:rPr lang="en-US" smtClean="0"/>
              <a:pPr/>
              <a:t>11</a:t>
            </a:fld>
            <a:endParaRPr lang="en-US" dirty="0"/>
          </a:p>
        </p:txBody>
      </p:sp>
    </p:spTree>
    <p:extLst>
      <p:ext uri="{BB962C8B-B14F-4D97-AF65-F5344CB8AC3E}">
        <p14:creationId xmlns:p14="http://schemas.microsoft.com/office/powerpoint/2010/main" val="445070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1020009" y="2907967"/>
            <a:ext cx="6220278" cy="1042066"/>
          </a:xfrm>
        </p:spPr>
        <p:txBody>
          <a:bodyPr/>
          <a:lstStyle/>
          <a:p>
            <a:pPr algn="ctr"/>
            <a:r>
              <a:rPr lang="en-US" dirty="0"/>
              <a:t>Thank you</a:t>
            </a:r>
          </a:p>
        </p:txBody>
      </p:sp>
    </p:spTree>
    <p:extLst>
      <p:ext uri="{BB962C8B-B14F-4D97-AF65-F5344CB8AC3E}">
        <p14:creationId xmlns:p14="http://schemas.microsoft.com/office/powerpoint/2010/main" val="926184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1167492" y="381000"/>
            <a:ext cx="9779183" cy="1325563"/>
          </a:xfrm>
        </p:spPr>
        <p:txBody>
          <a:bodyPr/>
          <a:lstStyle/>
          <a:p>
            <a:r>
              <a:rPr lang="en-US" dirty="0"/>
              <a:t>Content</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1879600"/>
            <a:ext cx="9779182" cy="3931920"/>
          </a:xfrm>
        </p:spPr>
        <p:txBody>
          <a:bodyPr vert="horz" lIns="91440" tIns="45720" rIns="91440" bIns="45720" rtlCol="0" anchor="t">
            <a:normAutofit fontScale="92500" lnSpcReduction="20000"/>
          </a:bodyPr>
          <a:lstStyle/>
          <a:p>
            <a:pPr marL="457200" indent="-457200">
              <a:buFont typeface="Courier New" panose="02070309020205020404" pitchFamily="49" charset="0"/>
              <a:buChar char="o"/>
            </a:pPr>
            <a:r>
              <a:rPr lang="en-US" dirty="0"/>
              <a:t>Introduction</a:t>
            </a:r>
          </a:p>
          <a:p>
            <a:pPr marL="457200" indent="-457200">
              <a:buFont typeface="Courier New" panose="02070309020205020404" pitchFamily="49" charset="0"/>
              <a:buChar char="o"/>
            </a:pPr>
            <a:r>
              <a:rPr lang="en-US" dirty="0"/>
              <a:t>Internet</a:t>
            </a:r>
          </a:p>
          <a:p>
            <a:pPr marL="457200" indent="-457200">
              <a:buFont typeface="Courier New" panose="02070309020205020404" pitchFamily="49" charset="0"/>
              <a:buChar char="o"/>
            </a:pPr>
            <a:r>
              <a:rPr lang="en-US" dirty="0"/>
              <a:t>Internet Protocols</a:t>
            </a:r>
          </a:p>
          <a:p>
            <a:pPr marL="457200" indent="-457200">
              <a:buFont typeface="Courier New" panose="02070309020205020404" pitchFamily="49" charset="0"/>
              <a:buChar char="o"/>
            </a:pPr>
            <a:r>
              <a:rPr lang="en-US" dirty="0"/>
              <a:t>HTTP (Hypertext Transfer Protocol)</a:t>
            </a:r>
          </a:p>
          <a:p>
            <a:pPr marL="457200" indent="-457200">
              <a:buFont typeface="Courier New" panose="02070309020205020404" pitchFamily="49" charset="0"/>
              <a:buChar char="o"/>
            </a:pPr>
            <a:r>
              <a:rPr lang="en-US" dirty="0"/>
              <a:t>World Wide Web (WWW)</a:t>
            </a:r>
          </a:p>
          <a:p>
            <a:pPr marL="457200" indent="-457200">
              <a:buFont typeface="Courier New" panose="02070309020205020404" pitchFamily="49" charset="0"/>
              <a:buChar char="o"/>
            </a:pPr>
            <a:r>
              <a:rPr lang="en-US" dirty="0"/>
              <a:t>Search Engine</a:t>
            </a:r>
          </a:p>
          <a:p>
            <a:pPr marL="457200" indent="-457200">
              <a:buFont typeface="Courier New" panose="02070309020205020404" pitchFamily="49" charset="0"/>
              <a:buChar char="o"/>
            </a:pPr>
            <a:r>
              <a:rPr lang="en-US" dirty="0"/>
              <a:t>Client Server Architecture</a:t>
            </a:r>
          </a:p>
          <a:p>
            <a:pPr marL="457200" indent="-457200">
              <a:buFont typeface="Courier New" panose="02070309020205020404" pitchFamily="49" charset="0"/>
              <a:buChar char="o"/>
            </a:pPr>
            <a:r>
              <a:rPr lang="en-US" dirty="0"/>
              <a:t>Websites and Webservices</a:t>
            </a:r>
          </a:p>
          <a:p>
            <a:pPr marL="457200" indent="-457200">
              <a:buFont typeface="Courier New" panose="02070309020205020404" pitchFamily="49" charset="0"/>
              <a:buChar char="o"/>
            </a:pPr>
            <a:r>
              <a:rPr lang="en-US" dirty="0"/>
              <a:t>Summary</a:t>
            </a:r>
          </a:p>
          <a:p>
            <a:pPr marL="457200" indent="-457200">
              <a:buFont typeface="Courier New" panose="02070309020205020404" pitchFamily="49" charset="0"/>
              <a:buChar char="o"/>
            </a:pPr>
            <a:endParaRPr lang="en-US" dirty="0"/>
          </a:p>
        </p:txBody>
      </p:sp>
      <p:sp>
        <p:nvSpPr>
          <p:cNvPr id="5" name="Footer Placeholder 4">
            <a:extLst>
              <a:ext uri="{FF2B5EF4-FFF2-40B4-BE49-F238E27FC236}">
                <a16:creationId xmlns:a16="http://schemas.microsoft.com/office/drawing/2014/main" id="{6209FEB4-4C5C-EB43-9696-7B42453DB79B}"/>
              </a:ext>
            </a:extLst>
          </p:cNvPr>
          <p:cNvSpPr>
            <a:spLocks noGrp="1"/>
          </p:cNvSpPr>
          <p:nvPr>
            <p:ph type="ftr" sz="quarter" idx="3"/>
          </p:nvPr>
        </p:nvSpPr>
        <p:spPr>
          <a:xfrm>
            <a:off x="4038600" y="6356350"/>
            <a:ext cx="4114800" cy="365125"/>
          </a:xfrm>
        </p:spPr>
        <p:txBody>
          <a:bodyPr/>
          <a:lstStyle/>
          <a:p>
            <a:r>
              <a:rPr lang="en-US" dirty="0"/>
              <a:t>Web Development</a:t>
            </a:r>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2</a:t>
            </a:fld>
            <a:endParaRPr lang="en-US" dirty="0"/>
          </a:p>
        </p:txBody>
      </p:sp>
    </p:spTree>
    <p:extLst>
      <p:ext uri="{BB962C8B-B14F-4D97-AF65-F5344CB8AC3E}">
        <p14:creationId xmlns:p14="http://schemas.microsoft.com/office/powerpoint/2010/main" val="132560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1167492" y="381000"/>
            <a:ext cx="9779183" cy="1325563"/>
          </a:xfrm>
        </p:spPr>
        <p:txBody>
          <a:bodyPr/>
          <a:lstStyle/>
          <a:p>
            <a:r>
              <a:rPr lang="en-US" dirty="0"/>
              <a:t>Introduction</a:t>
            </a: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idx="1"/>
          </p:nvPr>
        </p:nvSpPr>
        <p:spPr>
          <a:xfrm>
            <a:off x="1167492" y="2653167"/>
            <a:ext cx="9779183" cy="3436483"/>
          </a:xfrm>
        </p:spPr>
        <p:txBody>
          <a:bodyPr vert="horz" lIns="91440" tIns="45720" rIns="91440" bIns="45720" rtlCol="0" anchor="t">
            <a:normAutofit fontScale="85000" lnSpcReduction="10000"/>
          </a:bodyPr>
          <a:lstStyle/>
          <a:p>
            <a:pPr algn="just"/>
            <a:r>
              <a:rPr lang="en-US" dirty="0"/>
              <a:t>Web development is the process of building and maintaining websites and web applications. It involves a combination of programming languages, frameworks, and tools to create the structure, design, and functionality of a website. </a:t>
            </a:r>
          </a:p>
          <a:p>
            <a:pPr algn="just"/>
            <a:r>
              <a:rPr lang="en-US" dirty="0"/>
              <a:t>There are two main components of web development:</a:t>
            </a:r>
          </a:p>
          <a:p>
            <a:pPr marL="457200" indent="-457200" algn="just">
              <a:buAutoNum type="arabicPeriod"/>
            </a:pPr>
            <a:r>
              <a:rPr lang="en-US" dirty="0"/>
              <a:t>Front-end development</a:t>
            </a:r>
          </a:p>
          <a:p>
            <a:pPr marL="457200" indent="-457200" algn="just">
              <a:buAutoNum type="arabicPeriod"/>
            </a:pPr>
            <a:r>
              <a:rPr lang="en-US" dirty="0"/>
              <a:t>Back-end development</a:t>
            </a:r>
          </a:p>
        </p:txBody>
      </p:sp>
      <p:sp>
        <p:nvSpPr>
          <p:cNvPr id="5" name="Footer Placeholder 4">
            <a:extLst>
              <a:ext uri="{FF2B5EF4-FFF2-40B4-BE49-F238E27FC236}">
                <a16:creationId xmlns:a16="http://schemas.microsoft.com/office/drawing/2014/main" id="{D593FA18-50D6-0344-B477-1D7C91CF4029}"/>
              </a:ext>
            </a:extLst>
          </p:cNvPr>
          <p:cNvSpPr>
            <a:spLocks noGrp="1"/>
          </p:cNvSpPr>
          <p:nvPr>
            <p:ph type="ftr" sz="quarter" idx="11"/>
          </p:nvPr>
        </p:nvSpPr>
        <p:spPr>
          <a:xfrm>
            <a:off x="4038600" y="6356350"/>
            <a:ext cx="4114800" cy="365125"/>
          </a:xfrm>
        </p:spPr>
        <p:txBody>
          <a:bodyPr/>
          <a:lstStyle/>
          <a:p>
            <a:r>
              <a:rPr lang="en-US" dirty="0"/>
              <a:t>Web Development</a:t>
            </a:r>
          </a:p>
        </p:txBody>
      </p:sp>
      <p:sp>
        <p:nvSpPr>
          <p:cNvPr id="6" name="Slide Number Placeholder 5">
            <a:extLst>
              <a:ext uri="{FF2B5EF4-FFF2-40B4-BE49-F238E27FC236}">
                <a16:creationId xmlns:a16="http://schemas.microsoft.com/office/drawing/2014/main" id="{134C72D2-EFDF-844A-8472-CB49A59B127B}"/>
              </a:ext>
            </a:extLst>
          </p:cNvPr>
          <p:cNvSpPr>
            <a:spLocks noGrp="1"/>
          </p:cNvSpPr>
          <p:nvPr>
            <p:ph type="sldNum" sz="quarter" idx="12"/>
          </p:nvPr>
        </p:nvSpPr>
        <p:spPr>
          <a:xfrm>
            <a:off x="10206318" y="6356350"/>
            <a:ext cx="1604682" cy="365125"/>
          </a:xfrm>
        </p:spPr>
        <p:txBody>
          <a:bodyPr/>
          <a:lstStyle/>
          <a:p>
            <a:fld id="{294A09A9-5501-47C1-A89A-A340965A2BE2}" type="slidenum">
              <a:rPr lang="en-US" smtClean="0"/>
              <a:pPr/>
              <a:t>3</a:t>
            </a:fld>
            <a:endParaRPr lang="en-US" dirty="0"/>
          </a:p>
        </p:txBody>
      </p:sp>
    </p:spTree>
    <p:extLst>
      <p:ext uri="{BB962C8B-B14F-4D97-AF65-F5344CB8AC3E}">
        <p14:creationId xmlns:p14="http://schemas.microsoft.com/office/powerpoint/2010/main" val="1639799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a:xfrm>
            <a:off x="1167492" y="381000"/>
            <a:ext cx="9779183" cy="1325563"/>
          </a:xfrm>
        </p:spPr>
        <p:txBody>
          <a:bodyPr/>
          <a:lstStyle/>
          <a:p>
            <a:r>
              <a:rPr lang="en-US" dirty="0"/>
              <a:t>Internet</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idx="1"/>
          </p:nvPr>
        </p:nvSpPr>
        <p:spPr>
          <a:xfrm>
            <a:off x="1167492" y="1899920"/>
            <a:ext cx="6010984" cy="4206240"/>
          </a:xfrm>
        </p:spPr>
        <p:txBody>
          <a:bodyPr vert="horz" lIns="91440" tIns="45720" rIns="91440" bIns="45720" rtlCol="0" anchor="t">
            <a:normAutofit fontScale="92500" lnSpcReduction="10000"/>
          </a:bodyPr>
          <a:lstStyle/>
          <a:p>
            <a:pPr algn="just"/>
            <a:r>
              <a:rPr lang="en-US" dirty="0"/>
              <a:t>The internet is a global network of interconnected computer networks, allowing individuals and organizations to share and access information and services across the world. It is a vast network infrastructure that provides various means of communication, such as email, instant messaging, video conferencing, and social media. The internet enables users to browse and access websites, search for and retrieve information, and exchange data through various protocols like HTTP, FTP, and TCP/IP. It also supports online transactions, e-commerce, online gaming, and cloud computing, among many other functionalities. In short, the internet is a powerful and ubiquitous tool that has revolutionized communication, information sharing, and access to resources on a global scale.</a:t>
            </a:r>
          </a:p>
        </p:txBody>
      </p:sp>
      <p:sp>
        <p:nvSpPr>
          <p:cNvPr id="8" name="Footer Placeholder 7">
            <a:extLst>
              <a:ext uri="{FF2B5EF4-FFF2-40B4-BE49-F238E27FC236}">
                <a16:creationId xmlns:a16="http://schemas.microsoft.com/office/drawing/2014/main" id="{0DD1986A-9AF9-5C45-BE85-20D5AA267AE1}"/>
              </a:ext>
            </a:extLst>
          </p:cNvPr>
          <p:cNvSpPr>
            <a:spLocks noGrp="1"/>
          </p:cNvSpPr>
          <p:nvPr>
            <p:ph type="ftr" sz="quarter" idx="3"/>
          </p:nvPr>
        </p:nvSpPr>
        <p:spPr>
          <a:xfrm>
            <a:off x="4038600" y="6356350"/>
            <a:ext cx="4114800" cy="365125"/>
          </a:xfrm>
        </p:spPr>
        <p:txBody>
          <a:bodyPr/>
          <a:lstStyle/>
          <a:p>
            <a:r>
              <a:rPr lang="en-US" dirty="0"/>
              <a:t>Web Development</a:t>
            </a:r>
          </a:p>
        </p:txBody>
      </p:sp>
      <p:sp>
        <p:nvSpPr>
          <p:cNvPr id="9" name="Slide Number Placeholder 8">
            <a:extLst>
              <a:ext uri="{FF2B5EF4-FFF2-40B4-BE49-F238E27FC236}">
                <a16:creationId xmlns:a16="http://schemas.microsoft.com/office/drawing/2014/main" id="{6FD448B0-743E-0045-8131-69B4EEC58365}"/>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4</a:t>
            </a:fld>
            <a:endParaRPr lang="en-US" dirty="0"/>
          </a:p>
        </p:txBody>
      </p:sp>
      <p:pic>
        <p:nvPicPr>
          <p:cNvPr id="20" name="Picture 19">
            <a:extLst>
              <a:ext uri="{FF2B5EF4-FFF2-40B4-BE49-F238E27FC236}">
                <a16:creationId xmlns:a16="http://schemas.microsoft.com/office/drawing/2014/main" id="{3D7E9AE1-36FF-E0EF-7A70-7B45D1FBF299}"/>
              </a:ext>
            </a:extLst>
          </p:cNvPr>
          <p:cNvPicPr>
            <a:picLocks noChangeAspect="1"/>
          </p:cNvPicPr>
          <p:nvPr/>
        </p:nvPicPr>
        <p:blipFill>
          <a:blip r:embed="rId2"/>
          <a:stretch>
            <a:fillRect/>
          </a:stretch>
        </p:blipFill>
        <p:spPr>
          <a:xfrm>
            <a:off x="7178476" y="1899920"/>
            <a:ext cx="3846032" cy="3473656"/>
          </a:xfrm>
          <a:prstGeom prst="rect">
            <a:avLst/>
          </a:prstGeom>
        </p:spPr>
      </p:pic>
    </p:spTree>
    <p:extLst>
      <p:ext uri="{BB962C8B-B14F-4D97-AF65-F5344CB8AC3E}">
        <p14:creationId xmlns:p14="http://schemas.microsoft.com/office/powerpoint/2010/main" val="2563119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191A4-7839-4F63-B17C-7C366C59488C}"/>
              </a:ext>
            </a:extLst>
          </p:cNvPr>
          <p:cNvSpPr>
            <a:spLocks noGrp="1"/>
          </p:cNvSpPr>
          <p:nvPr>
            <p:ph type="title"/>
          </p:nvPr>
        </p:nvSpPr>
        <p:spPr>
          <a:xfrm>
            <a:off x="1167492" y="381000"/>
            <a:ext cx="9779183" cy="1325563"/>
          </a:xfrm>
        </p:spPr>
        <p:txBody>
          <a:bodyPr/>
          <a:lstStyle/>
          <a:p>
            <a:r>
              <a:rPr lang="en-US" dirty="0"/>
              <a:t>Internet Protocols</a:t>
            </a:r>
          </a:p>
        </p:txBody>
      </p:sp>
      <p:sp>
        <p:nvSpPr>
          <p:cNvPr id="4" name="Content Placeholder 3">
            <a:extLst>
              <a:ext uri="{FF2B5EF4-FFF2-40B4-BE49-F238E27FC236}">
                <a16:creationId xmlns:a16="http://schemas.microsoft.com/office/drawing/2014/main" id="{9B9ED227-95A7-4B08-91FE-5E0EF0D41D20}"/>
              </a:ext>
            </a:extLst>
          </p:cNvPr>
          <p:cNvSpPr>
            <a:spLocks noGrp="1"/>
          </p:cNvSpPr>
          <p:nvPr>
            <p:ph idx="1"/>
          </p:nvPr>
        </p:nvSpPr>
        <p:spPr>
          <a:xfrm>
            <a:off x="1167491" y="1950720"/>
            <a:ext cx="4633869" cy="3404211"/>
          </a:xfrm>
        </p:spPr>
        <p:txBody>
          <a:bodyPr vert="horz" lIns="91440" tIns="45720" rIns="91440" bIns="45720" rtlCol="0" anchor="t">
            <a:noAutofit/>
          </a:bodyPr>
          <a:lstStyle/>
          <a:p>
            <a:pPr algn="just"/>
            <a:r>
              <a:rPr lang="en-US" dirty="0"/>
              <a:t>Internet protocols are a set of rules and standards that specify how devices in a computer network should communicate and exchange data over the internet. These protocols define the format, structure, and sequencing of messages, as well as the methods of data transmission and error detection.</a:t>
            </a:r>
          </a:p>
        </p:txBody>
      </p:sp>
      <p:sp>
        <p:nvSpPr>
          <p:cNvPr id="7" name="Footer Placeholder 6">
            <a:extLst>
              <a:ext uri="{FF2B5EF4-FFF2-40B4-BE49-F238E27FC236}">
                <a16:creationId xmlns:a16="http://schemas.microsoft.com/office/drawing/2014/main" id="{B42ACFC2-B54A-8244-B5D9-4B1EC2EED59D}"/>
              </a:ext>
            </a:extLst>
          </p:cNvPr>
          <p:cNvSpPr>
            <a:spLocks noGrp="1"/>
          </p:cNvSpPr>
          <p:nvPr>
            <p:ph type="ftr" sz="quarter" idx="3"/>
          </p:nvPr>
        </p:nvSpPr>
        <p:spPr>
          <a:xfrm>
            <a:off x="4038600" y="6356350"/>
            <a:ext cx="4114800" cy="365125"/>
          </a:xfrm>
        </p:spPr>
        <p:txBody>
          <a:bodyPr/>
          <a:lstStyle/>
          <a:p>
            <a:r>
              <a:rPr lang="en-US" dirty="0"/>
              <a:t>Web Development</a:t>
            </a:r>
          </a:p>
        </p:txBody>
      </p:sp>
      <p:sp>
        <p:nvSpPr>
          <p:cNvPr id="8" name="Slide Number Placeholder 7">
            <a:extLst>
              <a:ext uri="{FF2B5EF4-FFF2-40B4-BE49-F238E27FC236}">
                <a16:creationId xmlns:a16="http://schemas.microsoft.com/office/drawing/2014/main" id="{B609FC03-B5BE-D846-993A-8E351C9509F3}"/>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5</a:t>
            </a:fld>
            <a:endParaRPr lang="en-US" dirty="0"/>
          </a:p>
        </p:txBody>
      </p:sp>
      <p:pic>
        <p:nvPicPr>
          <p:cNvPr id="2050" name="Picture 2" descr="Internet Protocol - Mr.Vallejos">
            <a:extLst>
              <a:ext uri="{FF2B5EF4-FFF2-40B4-BE49-F238E27FC236}">
                <a16:creationId xmlns:a16="http://schemas.microsoft.com/office/drawing/2014/main" id="{3A1D8595-0F4C-E191-8E70-17277F9396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252537"/>
            <a:ext cx="5372100" cy="4352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1508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a:xfrm>
            <a:off x="1167492" y="381000"/>
            <a:ext cx="9779183" cy="1325563"/>
          </a:xfrm>
        </p:spPr>
        <p:txBody>
          <a:bodyPr/>
          <a:lstStyle/>
          <a:p>
            <a:r>
              <a:rPr lang="en-US" dirty="0"/>
              <a:t>HTTP (Hypertext Transfer Protocol)</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idx="1"/>
          </p:nvPr>
        </p:nvSpPr>
        <p:spPr>
          <a:xfrm>
            <a:off x="1167491" y="2143760"/>
            <a:ext cx="9779183" cy="3718560"/>
          </a:xfrm>
        </p:spPr>
        <p:txBody>
          <a:bodyPr vert="horz" lIns="91440" tIns="45720" rIns="91440" bIns="45720" rtlCol="0" anchor="t">
            <a:normAutofit/>
          </a:bodyPr>
          <a:lstStyle/>
          <a:p>
            <a:pPr algn="just"/>
            <a:r>
              <a:rPr lang="en-US" dirty="0"/>
              <a:t>HTTP stands for Hypertext Transfer Protocol. It is an application protocol primarily used for transmitting hypermedia documents, such as HTML files, over the internet. It is the foundation of data communication for the World Wide Web.</a:t>
            </a:r>
          </a:p>
          <a:p>
            <a:pPr algn="just"/>
            <a:endParaRPr lang="en-US" dirty="0"/>
          </a:p>
          <a:p>
            <a:pPr algn="just"/>
            <a:r>
              <a:rPr lang="en-US" dirty="0"/>
              <a:t>HTTP allows communication between a web server and a client, typically a web browser. When a user types a website's URL into their browser, a request is sent to the server using HTTP. The server then responds to the request, usually by sending back the requested web page or resource.</a:t>
            </a:r>
          </a:p>
        </p:txBody>
      </p:sp>
      <p:sp>
        <p:nvSpPr>
          <p:cNvPr id="8" name="Footer Placeholder 7">
            <a:extLst>
              <a:ext uri="{FF2B5EF4-FFF2-40B4-BE49-F238E27FC236}">
                <a16:creationId xmlns:a16="http://schemas.microsoft.com/office/drawing/2014/main" id="{0DD1986A-9AF9-5C45-BE85-20D5AA267AE1}"/>
              </a:ext>
            </a:extLst>
          </p:cNvPr>
          <p:cNvSpPr>
            <a:spLocks noGrp="1"/>
          </p:cNvSpPr>
          <p:nvPr>
            <p:ph type="ftr" sz="quarter" idx="3"/>
          </p:nvPr>
        </p:nvSpPr>
        <p:spPr>
          <a:xfrm>
            <a:off x="4038600" y="6356350"/>
            <a:ext cx="4114800" cy="365125"/>
          </a:xfrm>
        </p:spPr>
        <p:txBody>
          <a:bodyPr/>
          <a:lstStyle/>
          <a:p>
            <a:r>
              <a:rPr lang="en-US" dirty="0"/>
              <a:t>Web Development</a:t>
            </a:r>
          </a:p>
        </p:txBody>
      </p:sp>
      <p:sp>
        <p:nvSpPr>
          <p:cNvPr id="9" name="Slide Number Placeholder 8">
            <a:extLst>
              <a:ext uri="{FF2B5EF4-FFF2-40B4-BE49-F238E27FC236}">
                <a16:creationId xmlns:a16="http://schemas.microsoft.com/office/drawing/2014/main" id="{6FD448B0-743E-0045-8131-69B4EEC58365}"/>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6</a:t>
            </a:fld>
            <a:endParaRPr lang="en-US" dirty="0"/>
          </a:p>
        </p:txBody>
      </p:sp>
    </p:spTree>
    <p:extLst>
      <p:ext uri="{BB962C8B-B14F-4D97-AF65-F5344CB8AC3E}">
        <p14:creationId xmlns:p14="http://schemas.microsoft.com/office/powerpoint/2010/main" val="2149524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036C9C4-921C-1137-6ADE-73C1FDDA054C}"/>
              </a:ext>
            </a:extLst>
          </p:cNvPr>
          <p:cNvPicPr>
            <a:picLocks noChangeAspect="1"/>
          </p:cNvPicPr>
          <p:nvPr/>
        </p:nvPicPr>
        <p:blipFill>
          <a:blip r:embed="rId2"/>
          <a:stretch>
            <a:fillRect/>
          </a:stretch>
        </p:blipFill>
        <p:spPr>
          <a:xfrm>
            <a:off x="6839260" y="1389406"/>
            <a:ext cx="4499300" cy="4452595"/>
          </a:xfrm>
          <a:prstGeom prst="rect">
            <a:avLst/>
          </a:prstGeom>
        </p:spPr>
      </p:pic>
      <p:sp>
        <p:nvSpPr>
          <p:cNvPr id="2" name="Title 1">
            <a:extLst>
              <a:ext uri="{FF2B5EF4-FFF2-40B4-BE49-F238E27FC236}">
                <a16:creationId xmlns:a16="http://schemas.microsoft.com/office/drawing/2014/main" id="{E5F191A4-7839-4F63-B17C-7C366C59488C}"/>
              </a:ext>
            </a:extLst>
          </p:cNvPr>
          <p:cNvSpPr>
            <a:spLocks noGrp="1"/>
          </p:cNvSpPr>
          <p:nvPr>
            <p:ph type="title"/>
          </p:nvPr>
        </p:nvSpPr>
        <p:spPr>
          <a:xfrm>
            <a:off x="1167492" y="381000"/>
            <a:ext cx="9779183" cy="1325563"/>
          </a:xfrm>
        </p:spPr>
        <p:txBody>
          <a:bodyPr/>
          <a:lstStyle/>
          <a:p>
            <a:r>
              <a:rPr lang="en-US" dirty="0"/>
              <a:t>World Wide Web (WWW)</a:t>
            </a:r>
          </a:p>
        </p:txBody>
      </p:sp>
      <p:sp>
        <p:nvSpPr>
          <p:cNvPr id="4" name="Content Placeholder 3">
            <a:extLst>
              <a:ext uri="{FF2B5EF4-FFF2-40B4-BE49-F238E27FC236}">
                <a16:creationId xmlns:a16="http://schemas.microsoft.com/office/drawing/2014/main" id="{9B9ED227-95A7-4B08-91FE-5E0EF0D41D20}"/>
              </a:ext>
            </a:extLst>
          </p:cNvPr>
          <p:cNvSpPr>
            <a:spLocks noGrp="1"/>
          </p:cNvSpPr>
          <p:nvPr>
            <p:ph idx="1"/>
          </p:nvPr>
        </p:nvSpPr>
        <p:spPr>
          <a:xfrm>
            <a:off x="1167491" y="2032000"/>
            <a:ext cx="5304429" cy="3322931"/>
          </a:xfrm>
        </p:spPr>
        <p:txBody>
          <a:bodyPr vert="horz" lIns="91440" tIns="45720" rIns="91440" bIns="45720" rtlCol="0" anchor="t">
            <a:noAutofit/>
          </a:bodyPr>
          <a:lstStyle/>
          <a:p>
            <a:pPr algn="just"/>
            <a:r>
              <a:rPr lang="en-US" dirty="0"/>
              <a:t>The World Wide Web (WWW), or simply the web, refers to a system of interconnected documents and resources that are accessible over the internet. It is a global information medium which enables users to access and share various types of data, including text, images, videos, and other multimedia content.</a:t>
            </a:r>
          </a:p>
        </p:txBody>
      </p:sp>
      <p:sp>
        <p:nvSpPr>
          <p:cNvPr id="7" name="Footer Placeholder 6">
            <a:extLst>
              <a:ext uri="{FF2B5EF4-FFF2-40B4-BE49-F238E27FC236}">
                <a16:creationId xmlns:a16="http://schemas.microsoft.com/office/drawing/2014/main" id="{B42ACFC2-B54A-8244-B5D9-4B1EC2EED59D}"/>
              </a:ext>
            </a:extLst>
          </p:cNvPr>
          <p:cNvSpPr>
            <a:spLocks noGrp="1"/>
          </p:cNvSpPr>
          <p:nvPr>
            <p:ph type="ftr" sz="quarter" idx="3"/>
          </p:nvPr>
        </p:nvSpPr>
        <p:spPr>
          <a:xfrm>
            <a:off x="4038600" y="6356350"/>
            <a:ext cx="4114800" cy="365125"/>
          </a:xfrm>
        </p:spPr>
        <p:txBody>
          <a:bodyPr/>
          <a:lstStyle/>
          <a:p>
            <a:r>
              <a:rPr lang="en-US" dirty="0"/>
              <a:t>Web Development</a:t>
            </a:r>
          </a:p>
        </p:txBody>
      </p:sp>
      <p:sp>
        <p:nvSpPr>
          <p:cNvPr id="8" name="Slide Number Placeholder 7">
            <a:extLst>
              <a:ext uri="{FF2B5EF4-FFF2-40B4-BE49-F238E27FC236}">
                <a16:creationId xmlns:a16="http://schemas.microsoft.com/office/drawing/2014/main" id="{B609FC03-B5BE-D846-993A-8E351C9509F3}"/>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7</a:t>
            </a:fld>
            <a:endParaRPr lang="en-US" dirty="0"/>
          </a:p>
        </p:txBody>
      </p:sp>
    </p:spTree>
    <p:extLst>
      <p:ext uri="{BB962C8B-B14F-4D97-AF65-F5344CB8AC3E}">
        <p14:creationId xmlns:p14="http://schemas.microsoft.com/office/powerpoint/2010/main" val="2527574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a:xfrm>
            <a:off x="1167492" y="381000"/>
            <a:ext cx="9779183" cy="1325563"/>
          </a:xfrm>
        </p:spPr>
        <p:txBody>
          <a:bodyPr/>
          <a:lstStyle/>
          <a:p>
            <a:r>
              <a:rPr lang="en-US" dirty="0"/>
              <a:t>Search Engine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idx="1"/>
          </p:nvPr>
        </p:nvSpPr>
        <p:spPr>
          <a:xfrm>
            <a:off x="1167491" y="2143760"/>
            <a:ext cx="5771789" cy="3718560"/>
          </a:xfrm>
        </p:spPr>
        <p:txBody>
          <a:bodyPr vert="horz" lIns="91440" tIns="45720" rIns="91440" bIns="45720" rtlCol="0" anchor="t">
            <a:normAutofit/>
          </a:bodyPr>
          <a:lstStyle/>
          <a:p>
            <a:pPr algn="just"/>
            <a:r>
              <a:rPr lang="en-US" dirty="0"/>
              <a:t>A search engine is an online tool or program designed to help users find specific information or websites on the internet. It works by scanning and indexing web pages and other online content, and then retrieving and displaying relevant results based on user queries or keywords.</a:t>
            </a:r>
          </a:p>
          <a:p>
            <a:pPr algn="just"/>
            <a:endParaRPr lang="en-US" dirty="0"/>
          </a:p>
          <a:p>
            <a:pPr algn="just"/>
            <a:r>
              <a:rPr lang="en-US" dirty="0"/>
              <a:t>When a user enters a search term or query into a search engine, the engine rapidly searches through its vast database of indexed web pages, looking for content that matches the specified keywords.</a:t>
            </a:r>
          </a:p>
        </p:txBody>
      </p:sp>
      <p:sp>
        <p:nvSpPr>
          <p:cNvPr id="8" name="Footer Placeholder 7">
            <a:extLst>
              <a:ext uri="{FF2B5EF4-FFF2-40B4-BE49-F238E27FC236}">
                <a16:creationId xmlns:a16="http://schemas.microsoft.com/office/drawing/2014/main" id="{0DD1986A-9AF9-5C45-BE85-20D5AA267AE1}"/>
              </a:ext>
            </a:extLst>
          </p:cNvPr>
          <p:cNvSpPr>
            <a:spLocks noGrp="1"/>
          </p:cNvSpPr>
          <p:nvPr>
            <p:ph type="ftr" sz="quarter" idx="3"/>
          </p:nvPr>
        </p:nvSpPr>
        <p:spPr>
          <a:xfrm>
            <a:off x="4038600" y="6356350"/>
            <a:ext cx="4114800" cy="365125"/>
          </a:xfrm>
        </p:spPr>
        <p:txBody>
          <a:bodyPr/>
          <a:lstStyle/>
          <a:p>
            <a:r>
              <a:rPr lang="en-US" dirty="0"/>
              <a:t>Web Development</a:t>
            </a:r>
          </a:p>
        </p:txBody>
      </p:sp>
      <p:sp>
        <p:nvSpPr>
          <p:cNvPr id="9" name="Slide Number Placeholder 8">
            <a:extLst>
              <a:ext uri="{FF2B5EF4-FFF2-40B4-BE49-F238E27FC236}">
                <a16:creationId xmlns:a16="http://schemas.microsoft.com/office/drawing/2014/main" id="{6FD448B0-743E-0045-8131-69B4EEC58365}"/>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8</a:t>
            </a:fld>
            <a:endParaRPr lang="en-US" dirty="0"/>
          </a:p>
        </p:txBody>
      </p:sp>
      <p:pic>
        <p:nvPicPr>
          <p:cNvPr id="4098" name="Picture 2" descr="The Top 11 Search Engines, Ranked by Popularity">
            <a:extLst>
              <a:ext uri="{FF2B5EF4-FFF2-40B4-BE49-F238E27FC236}">
                <a16:creationId xmlns:a16="http://schemas.microsoft.com/office/drawing/2014/main" id="{4708EAFD-F5BF-C2CC-5BEF-DBDE3325208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1692"/>
          <a:stretch/>
        </p:blipFill>
        <p:spPr bwMode="auto">
          <a:xfrm>
            <a:off x="7320825" y="2143760"/>
            <a:ext cx="4309199" cy="2306637"/>
          </a:xfrm>
          <a:prstGeom prst="round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3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lient Server Architecture - Detailed Explanation - InterviewBit">
            <a:extLst>
              <a:ext uri="{FF2B5EF4-FFF2-40B4-BE49-F238E27FC236}">
                <a16:creationId xmlns:a16="http://schemas.microsoft.com/office/drawing/2014/main" id="{E70A644E-D045-8F31-CFF8-858D15C4B3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4616" y="1809685"/>
            <a:ext cx="4822824" cy="376755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E5F191A4-7839-4F63-B17C-7C366C59488C}"/>
              </a:ext>
            </a:extLst>
          </p:cNvPr>
          <p:cNvSpPr>
            <a:spLocks noGrp="1"/>
          </p:cNvSpPr>
          <p:nvPr>
            <p:ph type="title"/>
          </p:nvPr>
        </p:nvSpPr>
        <p:spPr>
          <a:xfrm>
            <a:off x="1167492" y="381000"/>
            <a:ext cx="9779183" cy="1325563"/>
          </a:xfrm>
        </p:spPr>
        <p:txBody>
          <a:bodyPr/>
          <a:lstStyle/>
          <a:p>
            <a:r>
              <a:rPr lang="en-US" dirty="0"/>
              <a:t>Client Server Architecture</a:t>
            </a:r>
          </a:p>
        </p:txBody>
      </p:sp>
      <p:sp>
        <p:nvSpPr>
          <p:cNvPr id="4" name="Content Placeholder 3">
            <a:extLst>
              <a:ext uri="{FF2B5EF4-FFF2-40B4-BE49-F238E27FC236}">
                <a16:creationId xmlns:a16="http://schemas.microsoft.com/office/drawing/2014/main" id="{9B9ED227-95A7-4B08-91FE-5E0EF0D41D20}"/>
              </a:ext>
            </a:extLst>
          </p:cNvPr>
          <p:cNvSpPr>
            <a:spLocks noGrp="1"/>
          </p:cNvSpPr>
          <p:nvPr>
            <p:ph idx="1"/>
          </p:nvPr>
        </p:nvSpPr>
        <p:spPr>
          <a:xfrm>
            <a:off x="1167491" y="2032000"/>
            <a:ext cx="5304429" cy="3322931"/>
          </a:xfrm>
        </p:spPr>
        <p:txBody>
          <a:bodyPr vert="horz" lIns="91440" tIns="45720" rIns="91440" bIns="45720" rtlCol="0" anchor="t">
            <a:noAutofit/>
          </a:bodyPr>
          <a:lstStyle/>
          <a:p>
            <a:pPr algn="just"/>
            <a:r>
              <a:rPr lang="en-US" dirty="0"/>
              <a:t>Client-server architecture is a common model in computing that allows multiple individual computers, known as clients, to access and use resources or services from a central server. It is based on the idea of dividing the work between the client and the server, where the client initiates requests for resources or services, and the server provides responses by processing and executing those requests.</a:t>
            </a:r>
          </a:p>
        </p:txBody>
      </p:sp>
      <p:sp>
        <p:nvSpPr>
          <p:cNvPr id="7" name="Footer Placeholder 6">
            <a:extLst>
              <a:ext uri="{FF2B5EF4-FFF2-40B4-BE49-F238E27FC236}">
                <a16:creationId xmlns:a16="http://schemas.microsoft.com/office/drawing/2014/main" id="{B42ACFC2-B54A-8244-B5D9-4B1EC2EED59D}"/>
              </a:ext>
            </a:extLst>
          </p:cNvPr>
          <p:cNvSpPr>
            <a:spLocks noGrp="1"/>
          </p:cNvSpPr>
          <p:nvPr>
            <p:ph type="ftr" sz="quarter" idx="3"/>
          </p:nvPr>
        </p:nvSpPr>
        <p:spPr>
          <a:xfrm>
            <a:off x="4038600" y="6356350"/>
            <a:ext cx="4114800" cy="365125"/>
          </a:xfrm>
        </p:spPr>
        <p:txBody>
          <a:bodyPr/>
          <a:lstStyle/>
          <a:p>
            <a:r>
              <a:rPr lang="en-US" dirty="0"/>
              <a:t>Web Development</a:t>
            </a:r>
          </a:p>
        </p:txBody>
      </p:sp>
      <p:sp>
        <p:nvSpPr>
          <p:cNvPr id="8" name="Slide Number Placeholder 7">
            <a:extLst>
              <a:ext uri="{FF2B5EF4-FFF2-40B4-BE49-F238E27FC236}">
                <a16:creationId xmlns:a16="http://schemas.microsoft.com/office/drawing/2014/main" id="{B609FC03-B5BE-D846-993A-8E351C9509F3}"/>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9</a:t>
            </a:fld>
            <a:endParaRPr lang="en-US" dirty="0"/>
          </a:p>
        </p:txBody>
      </p:sp>
    </p:spTree>
    <p:extLst>
      <p:ext uri="{BB962C8B-B14F-4D97-AF65-F5344CB8AC3E}">
        <p14:creationId xmlns:p14="http://schemas.microsoft.com/office/powerpoint/2010/main" val="4113056704"/>
      </p:ext>
    </p:extLst>
  </p:cSld>
  <p:clrMapOvr>
    <a:masterClrMapping/>
  </p:clrMapOvr>
</p:sld>
</file>

<file path=ppt/theme/theme1.xml><?xml version="1.0" encoding="utf-8"?>
<a:theme xmlns:a="http://schemas.openxmlformats.org/drawingml/2006/main" name="Office Theme">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42FAFE-88B4-49B4-9588-86CB0E564E50}">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2F1176D5-513E-4E73-98C9-4CEA832F57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2076B5C-85B0-4D30-852D-5E5312EEA93B}">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TM45331398</Template>
  <TotalTime>0</TotalTime>
  <Words>897</Words>
  <Application>Microsoft Office PowerPoint</Application>
  <PresentationFormat>Widescreen</PresentationFormat>
  <Paragraphs>59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Courier New</vt:lpstr>
      <vt:lpstr>Tenorite</vt:lpstr>
      <vt:lpstr>Office Theme</vt:lpstr>
      <vt:lpstr>Web Development</vt:lpstr>
      <vt:lpstr>Content</vt:lpstr>
      <vt:lpstr>Introduction</vt:lpstr>
      <vt:lpstr>Internet</vt:lpstr>
      <vt:lpstr>Internet Protocols</vt:lpstr>
      <vt:lpstr>HTTP (Hypertext Transfer Protocol)</vt:lpstr>
      <vt:lpstr>World Wide Web (WWW)</vt:lpstr>
      <vt:lpstr>Search Engine</vt:lpstr>
      <vt:lpstr>Client Server Architecture</vt:lpstr>
      <vt:lpstr>Websites and Webservices</vt:lpstr>
      <vt:lpstr>Summary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2021-09-06T16:30:14Z</dcterms:created>
  <dcterms:modified xsi:type="dcterms:W3CDTF">2023-07-09T14:46:29Z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