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6"/>
  </p:notesMasterIdLst>
  <p:sldIdLst>
    <p:sldId id="256" r:id="rId5"/>
    <p:sldId id="257" r:id="rId6"/>
    <p:sldId id="258" r:id="rId7"/>
    <p:sldId id="265" r:id="rId8"/>
    <p:sldId id="266" r:id="rId9"/>
    <p:sldId id="276" r:id="rId10"/>
    <p:sldId id="277" r:id="rId11"/>
    <p:sldId id="278" r:id="rId12"/>
    <p:sldId id="279" r:id="rId13"/>
    <p:sldId id="267"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43"/>
    <p:restoredTop sz="94718"/>
  </p:normalViewPr>
  <p:slideViewPr>
    <p:cSldViewPr snapToGrid="0">
      <p:cViewPr varScale="1">
        <p:scale>
          <a:sx n="78" d="100"/>
          <a:sy n="78" d="100"/>
        </p:scale>
        <p:origin x="1176" y="67"/>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7/9/2023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AE46C21D-EBB5-4F3D-B06D-166777189317}"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1DFFEA26-EB1D-498C-95CD-1ECE586790AA}"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539842EE-D56F-4F18-94E7-094CEF23F906}"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45B08281-154C-4FEF-A6DF-18BA3AC0F374}"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04D857D4-BD7E-4A06-844B-AAD504F1114F}" type="datetime1">
              <a:rPr lang="en-US" smtClean="0"/>
              <a:t>7/9/2023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916AFA50-87A4-4E99-B112-8C6B1DFB84B2}"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6B3905CA-BF0F-4A1B-AA0D-85E42F5D5A85}"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dirty="0"/>
              <a:t>Click to edit Master title style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dirty="0"/>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D3DA9A77-60C0-4BB8-898D-2828EE4073AD}" type="datetime1">
              <a:rPr lang="en-US" smtClean="0"/>
              <a:t>7/9/2023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dirty="0"/>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C1F30CD5-42B1-4614-9F46-5D29928CC2DB}" type="datetime1">
              <a:rPr lang="en-US" smtClean="0"/>
              <a:t>7/9/2023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dirty="0"/>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EE6020E3-D95B-4E55-964F-4B1A98BDAA6F}" type="datetime1">
              <a:rPr lang="en-US" smtClean="0"/>
              <a:t>7/9/2023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FC9A72C8-1C87-42EF-8A11-BF6DFA19ED8B}" type="datetime1">
              <a:rPr lang="en-US" smtClean="0"/>
              <a:t>7/9/2023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958024"/>
          </a:xfrm>
        </p:spPr>
        <p:txBody>
          <a:bodyPr/>
          <a:lstStyle/>
          <a:p>
            <a:r>
              <a:rPr lang="en-US" dirty="0"/>
              <a:t>jQuery</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A202-23A3-4F3A-AA92-0172C8D2DA06}"/>
              </a:ext>
            </a:extLst>
          </p:cNvPr>
          <p:cNvSpPr>
            <a:spLocks noGrp="1"/>
          </p:cNvSpPr>
          <p:nvPr>
            <p:ph type="title"/>
          </p:nvPr>
        </p:nvSpPr>
        <p:spPr>
          <a:xfrm>
            <a:off x="1167492" y="381000"/>
            <a:ext cx="9779183" cy="1325563"/>
          </a:xfrm>
        </p:spPr>
        <p:txBody>
          <a:bodyPr/>
          <a:lstStyle/>
          <a:p>
            <a:r>
              <a:rPr lang="en-US" dirty="0"/>
              <a:t>Summary </a:t>
            </a:r>
          </a:p>
        </p:txBody>
      </p:sp>
      <p:sp>
        <p:nvSpPr>
          <p:cNvPr id="3" name="Content Placeholder 2">
            <a:extLst>
              <a:ext uri="{FF2B5EF4-FFF2-40B4-BE49-F238E27FC236}">
                <a16:creationId xmlns:a16="http://schemas.microsoft.com/office/drawing/2014/main" id="{7B943E7C-A74D-4CB3-844B-51917C88C95F}"/>
              </a:ext>
            </a:extLst>
          </p:cNvPr>
          <p:cNvSpPr>
            <a:spLocks noGrp="1"/>
          </p:cNvSpPr>
          <p:nvPr>
            <p:ph type="body" idx="1"/>
          </p:nvPr>
        </p:nvSpPr>
        <p:spPr>
          <a:xfrm>
            <a:off x="1167492" y="2570479"/>
            <a:ext cx="9779183" cy="3785871"/>
          </a:xfrm>
        </p:spPr>
        <p:txBody>
          <a:bodyPr vert="horz" lIns="91440" tIns="45720" rIns="91440" bIns="45720" rtlCol="0" anchor="t">
            <a:normAutofit fontScale="92500" lnSpcReduction="20000"/>
          </a:bodyPr>
          <a:lstStyle/>
          <a:p>
            <a:r>
              <a:rPr lang="en-US" dirty="0"/>
              <a:t>jQuery is a fast, small, and feature-rich JavaScript library that simplifies web development tasks and enhances user experience. It allows developers to write dynamic and interactive webpages in an easier and more efficient way by providing a range of functions and methods.</a:t>
            </a:r>
          </a:p>
          <a:p>
            <a:r>
              <a:rPr lang="en-US" dirty="0"/>
              <a:t>Overall, jQuery reduces the amount of code needed to achieve common web development tasks and enhances the capabilities of JavaScript. It has a wide range of plugins and extensive documentation, making it one of the most popular libraries for front-end development.</a:t>
            </a:r>
          </a:p>
        </p:txBody>
      </p:sp>
      <p:sp>
        <p:nvSpPr>
          <p:cNvPr id="5" name="Footer Placeholder 4">
            <a:extLst>
              <a:ext uri="{FF2B5EF4-FFF2-40B4-BE49-F238E27FC236}">
                <a16:creationId xmlns:a16="http://schemas.microsoft.com/office/drawing/2014/main" id="{03FD8152-D9C3-204A-9444-45CD4F180EB4}"/>
              </a:ext>
            </a:extLst>
          </p:cNvPr>
          <p:cNvSpPr>
            <a:spLocks noGrp="1"/>
          </p:cNvSpPr>
          <p:nvPr>
            <p:ph type="ftr" sz="quarter" idx="11"/>
          </p:nvPr>
        </p:nvSpPr>
        <p:spPr>
          <a:xfrm>
            <a:off x="4038600" y="6356350"/>
            <a:ext cx="4114800" cy="365125"/>
          </a:xfrm>
        </p:spPr>
        <p:txBody>
          <a:bodyPr/>
          <a:lstStyle/>
          <a:p>
            <a:r>
              <a:rPr lang="en-US" dirty="0"/>
              <a:t>jQuery</a:t>
            </a:r>
          </a:p>
        </p:txBody>
      </p:sp>
      <p:sp>
        <p:nvSpPr>
          <p:cNvPr id="6" name="Slide Number Placeholder 5">
            <a:extLst>
              <a:ext uri="{FF2B5EF4-FFF2-40B4-BE49-F238E27FC236}">
                <a16:creationId xmlns:a16="http://schemas.microsoft.com/office/drawing/2014/main" id="{B25B7362-01DC-0E4C-9B34-0DF3FD449CAD}"/>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445070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039675" y="2844057"/>
            <a:ext cx="6220278" cy="1169885"/>
          </a:xfrm>
        </p:spPr>
        <p:txBody>
          <a:bodyPr/>
          <a:lstStyle/>
          <a:p>
            <a:pPr algn="ctr"/>
            <a:r>
              <a:rPr lang="en-US" dirty="0"/>
              <a:t>Thank you</a:t>
            </a:r>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Content</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94272"/>
            <a:ext cx="9779182" cy="3717248"/>
          </a:xfrm>
        </p:spPr>
        <p:txBody>
          <a:bodyPr vert="horz" lIns="91440" tIns="45720" rIns="91440" bIns="45720" rtlCol="0" anchor="t">
            <a:normAutofit/>
          </a:bodyPr>
          <a:lstStyle/>
          <a:p>
            <a:pPr marL="457200" indent="-457200">
              <a:buFont typeface="Courier New" panose="02070309020205020404" pitchFamily="49" charset="0"/>
              <a:buChar char="o"/>
            </a:pPr>
            <a:r>
              <a:rPr lang="en-US" dirty="0"/>
              <a:t>Introduction</a:t>
            </a:r>
          </a:p>
          <a:p>
            <a:pPr marL="457200" indent="-457200">
              <a:buFont typeface="Courier New" panose="02070309020205020404" pitchFamily="49" charset="0"/>
              <a:buChar char="o"/>
            </a:pPr>
            <a:r>
              <a:rPr lang="en-US" dirty="0"/>
              <a:t>jQuery Syntax</a:t>
            </a:r>
          </a:p>
          <a:p>
            <a:pPr marL="457200" indent="-457200">
              <a:buFont typeface="Courier New" panose="02070309020205020404" pitchFamily="49" charset="0"/>
              <a:buChar char="o"/>
            </a:pPr>
            <a:r>
              <a:rPr lang="en-US" dirty="0"/>
              <a:t>jQuery Selectors</a:t>
            </a:r>
          </a:p>
          <a:p>
            <a:pPr marL="457200" indent="-457200">
              <a:buFont typeface="Courier New" panose="02070309020205020404" pitchFamily="49" charset="0"/>
              <a:buChar char="o"/>
            </a:pPr>
            <a:r>
              <a:rPr lang="en-US" dirty="0"/>
              <a:t>jQuery Event Methods</a:t>
            </a:r>
          </a:p>
          <a:p>
            <a:pPr marL="457200" indent="-457200">
              <a:buFont typeface="Courier New" panose="02070309020205020404" pitchFamily="49" charset="0"/>
              <a:buChar char="o"/>
            </a:pPr>
            <a:r>
              <a:rPr lang="en-US" dirty="0"/>
              <a:t>Summary</a:t>
            </a:r>
          </a:p>
          <a:p>
            <a:pPr marL="457200" indent="-457200">
              <a:buFont typeface="Courier New" panose="02070309020205020404" pitchFamily="49" charset="0"/>
              <a:buChar char="o"/>
            </a:pPr>
            <a:endParaRPr lang="en-US" dirty="0"/>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a:lstStyle/>
          <a:p>
            <a:r>
              <a:rPr lang="en-US" dirty="0"/>
              <a:t>jQuery</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3" y="979119"/>
            <a:ext cx="4928508" cy="727443"/>
          </a:xfrm>
        </p:spPr>
        <p:txBody>
          <a:bodyPr/>
          <a:lstStyle/>
          <a:p>
            <a:r>
              <a:rPr lang="en-US" dirty="0"/>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874134" cy="3560820"/>
          </a:xfrm>
        </p:spPr>
        <p:txBody>
          <a:bodyPr vert="horz" lIns="91440" tIns="45720" rIns="91440" bIns="45720" rtlCol="0" anchor="t">
            <a:normAutofit fontScale="85000" lnSpcReduction="20000"/>
          </a:bodyPr>
          <a:lstStyle/>
          <a:p>
            <a:pPr algn="just"/>
            <a:r>
              <a:rPr lang="en-US" dirty="0"/>
              <a:t>jQuery is a fast, lightweight, and popular JavaScript library designed to simplify the client-side scripting of HTML. It offers a simplified way to navigate, manipulate, and interact with HTML documents. With jQuery, developers can easily perform a wide range of tasks, such as event handling, animation, AJAX calls, and DOM manipulation.</a:t>
            </a:r>
          </a:p>
          <a:p>
            <a:pPr algn="just"/>
            <a:r>
              <a:rPr lang="en-US" dirty="0"/>
              <a:t>The core principle of jQuery is "write less, do more." It achieves this goal by providing a simple and intuitive API that abstracts away many of the complexities of JavaScript programming. With jQuery, developers can write concise and elegant code to achieve powerful effects and interactive experiences on their web pages.</a:t>
            </a:r>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a:lstStyle/>
          <a:p>
            <a:r>
              <a:rPr lang="en-US" dirty="0"/>
              <a:t>jQuery</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3</a:t>
            </a:fld>
            <a:endParaRPr lang="en-US" dirty="0"/>
          </a:p>
        </p:txBody>
      </p:sp>
      <p:pic>
        <p:nvPicPr>
          <p:cNvPr id="4" name="Picture 2">
            <a:extLst>
              <a:ext uri="{FF2B5EF4-FFF2-40B4-BE49-F238E27FC236}">
                <a16:creationId xmlns:a16="http://schemas.microsoft.com/office/drawing/2014/main" id="{54B4EE79-8B12-C929-B7A0-D6BD7FFD97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6709" y="979120"/>
            <a:ext cx="2979609" cy="727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dirty="0"/>
              <a:t>jQuery Syntax</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2" y="1899920"/>
            <a:ext cx="9779182" cy="3812622"/>
          </a:xfrm>
        </p:spPr>
        <p:txBody>
          <a:bodyPr vert="horz" lIns="91440" tIns="45720" rIns="91440" bIns="45720" rtlCol="0" anchor="t">
            <a:normAutofit/>
          </a:bodyPr>
          <a:lstStyle/>
          <a:p>
            <a:pPr algn="just"/>
            <a:r>
              <a:rPr lang="en-US" dirty="0"/>
              <a:t>The jQuery syntax is tailor-made for selecting HTML elements and performing some action on the element(s).</a:t>
            </a:r>
          </a:p>
          <a:p>
            <a:pPr algn="just"/>
            <a:r>
              <a:rPr lang="en-US" dirty="0"/>
              <a:t>Basic syntax is: $(selector).action()</a:t>
            </a:r>
          </a:p>
          <a:p>
            <a:pPr marL="342900" indent="-342900" algn="just">
              <a:buFont typeface="Courier New" panose="02070309020205020404" pitchFamily="49" charset="0"/>
              <a:buChar char="o"/>
            </a:pPr>
            <a:r>
              <a:rPr lang="en-US" dirty="0"/>
              <a:t>A $ sign to define/access jQuery</a:t>
            </a:r>
          </a:p>
          <a:p>
            <a:pPr marL="342900" indent="-342900" algn="just">
              <a:buFont typeface="Courier New" panose="02070309020205020404" pitchFamily="49" charset="0"/>
              <a:buChar char="o"/>
            </a:pPr>
            <a:r>
              <a:rPr lang="en-US" dirty="0"/>
              <a:t>A (selector) to "query (or find)" HTML elements</a:t>
            </a:r>
          </a:p>
          <a:p>
            <a:pPr marL="342900" indent="-342900" algn="just">
              <a:buFont typeface="Courier New" panose="02070309020205020404" pitchFamily="49" charset="0"/>
              <a:buChar char="o"/>
            </a:pPr>
            <a:r>
              <a:rPr lang="en-US" dirty="0"/>
              <a:t>A jQuery action() to be performed on the element(s)</a:t>
            </a:r>
          </a:p>
          <a:p>
            <a:pPr algn="just"/>
            <a:r>
              <a:rPr lang="en-US" dirty="0"/>
              <a:t>Examples:</a:t>
            </a:r>
          </a:p>
          <a:p>
            <a:pPr algn="just"/>
            <a:r>
              <a:rPr lang="en-US" altLang="en-US" dirty="0"/>
              <a:t>$(this).hide() - hides the current element</a:t>
            </a:r>
          </a:p>
          <a:p>
            <a:pPr algn="just"/>
            <a:r>
              <a:rPr lang="en-US" altLang="en-US" dirty="0"/>
              <a:t>$("p").hide() - hides all &lt;p&gt; elements</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jQuery</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256311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3" y="381000"/>
            <a:ext cx="9185876" cy="1325563"/>
          </a:xfrm>
        </p:spPr>
        <p:txBody>
          <a:bodyPr/>
          <a:lstStyle/>
          <a:p>
            <a:r>
              <a:rPr lang="en-US" dirty="0"/>
              <a:t>jQuery Selectors</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7491" y="1779639"/>
            <a:ext cx="9933128" cy="3952567"/>
          </a:xfrm>
        </p:spPr>
        <p:txBody>
          <a:bodyPr vert="horz" lIns="91440" tIns="45720" rIns="91440" bIns="45720" rtlCol="0" anchor="t">
            <a:noAutofit/>
          </a:bodyPr>
          <a:lstStyle/>
          <a:p>
            <a:pPr algn="just"/>
            <a:r>
              <a:rPr lang="en-US" dirty="0"/>
              <a:t>jQuery selectors are used to target and select specific elements in the HTML document so that certain operations can be performed on them. They are similar to CSS selectors but provide additional functionality and flexibility.</a:t>
            </a:r>
          </a:p>
          <a:p>
            <a:pPr algn="just"/>
            <a:r>
              <a:rPr lang="en-US" dirty="0"/>
              <a:t>There are many different types of jQuery selectors, each with its own purpose and syntax. Here are some commonly used ones:</a:t>
            </a:r>
          </a:p>
          <a:p>
            <a:pPr marL="342900" indent="-342900" algn="just">
              <a:buFont typeface="Courier New" panose="02070309020205020404" pitchFamily="49" charset="0"/>
              <a:buChar char="o"/>
            </a:pPr>
            <a:r>
              <a:rPr lang="en-US" dirty="0"/>
              <a:t>Element Selector: It selects elements based on their tag name. For example, $("p") selects all paragraphs on the page.</a:t>
            </a:r>
          </a:p>
          <a:p>
            <a:pPr marL="342900" indent="-342900" algn="just">
              <a:buFont typeface="Courier New" panose="02070309020205020404" pitchFamily="49" charset="0"/>
              <a:buChar char="o"/>
            </a:pPr>
            <a:r>
              <a:rPr lang="en-US" dirty="0"/>
              <a:t>Class Selector: It selects elements based on their class attribute. For example, $(".</a:t>
            </a:r>
            <a:r>
              <a:rPr lang="en-US" dirty="0" err="1"/>
              <a:t>classname</a:t>
            </a:r>
            <a:r>
              <a:rPr lang="en-US" dirty="0"/>
              <a:t>") selects all elements with the specified class name.</a:t>
            </a:r>
          </a:p>
          <a:p>
            <a:pPr marL="342900" indent="-342900" algn="just">
              <a:buFont typeface="Courier New" panose="02070309020205020404" pitchFamily="49" charset="0"/>
              <a:buChar char="o"/>
            </a:pPr>
            <a:r>
              <a:rPr lang="en-US" dirty="0"/>
              <a:t>ID Selector: It selects elements based on their ID attribute. For example, $("#</a:t>
            </a:r>
            <a:r>
              <a:rPr lang="en-US" dirty="0" err="1"/>
              <a:t>idname</a:t>
            </a:r>
            <a:r>
              <a:rPr lang="en-US" dirty="0"/>
              <a:t>") selects the element with the specified ID.</a:t>
            </a:r>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jQuery</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272150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dirty="0"/>
              <a:t>Continue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1" y="1897626"/>
            <a:ext cx="9779183" cy="4267200"/>
          </a:xfrm>
        </p:spPr>
        <p:txBody>
          <a:bodyPr vert="horz" lIns="91440" tIns="45720" rIns="91440" bIns="45720" rtlCol="0" anchor="t">
            <a:normAutofit/>
          </a:bodyPr>
          <a:lstStyle/>
          <a:p>
            <a:pPr marL="342900" indent="-342900" algn="just" rtl="0" fontAlgn="base">
              <a:buFont typeface="Courier New" panose="02070309020205020404" pitchFamily="49" charset="0"/>
              <a:buChar char="o"/>
            </a:pPr>
            <a:r>
              <a:rPr lang="en-US" dirty="0"/>
              <a:t>Attribute Selector: It selects elements based on their attribute value. For example, $("[attribute=value]") selects all elements with the specified attribute and value.</a:t>
            </a:r>
          </a:p>
          <a:p>
            <a:pPr marL="342900" indent="-342900" algn="just" rtl="0" fontAlgn="base">
              <a:buFont typeface="Courier New" panose="02070309020205020404" pitchFamily="49" charset="0"/>
              <a:buChar char="o"/>
            </a:pPr>
            <a:r>
              <a:rPr lang="en-US" dirty="0"/>
              <a:t>Child Selector: It selects elements that are direct children of a specified parent element. For example, $("parent &gt; child") selects all child elements that are directly under the specified parent element.</a:t>
            </a:r>
          </a:p>
          <a:p>
            <a:pPr marL="342900" indent="-342900" algn="just" rtl="0" fontAlgn="base">
              <a:buFont typeface="Courier New" panose="02070309020205020404" pitchFamily="49" charset="0"/>
              <a:buChar char="o"/>
            </a:pPr>
            <a:r>
              <a:rPr lang="en-US" dirty="0"/>
              <a:t>Pseudo-class Selector: It selects elements based on a specific state or position. For example, $("</a:t>
            </a:r>
            <a:r>
              <a:rPr lang="en-US" dirty="0" err="1"/>
              <a:t>selector:first</a:t>
            </a:r>
            <a:r>
              <a:rPr lang="en-US" dirty="0"/>
              <a:t>") selects the first matched element, and $("</a:t>
            </a:r>
            <a:r>
              <a:rPr lang="en-US" dirty="0" err="1"/>
              <a:t>selector:last</a:t>
            </a:r>
            <a:r>
              <a:rPr lang="en-US" dirty="0"/>
              <a:t>") selects the last matched element.</a:t>
            </a:r>
          </a:p>
          <a:p>
            <a:pPr algn="just" rtl="0" fontAlgn="base"/>
            <a:r>
              <a:rPr lang="en-US" dirty="0"/>
              <a:t>These are just a few examples of jQuery selectors, but there are many more available. Selectors can be combined and used together to create complex queries to target specific elements in the DOM and manipulate them using jQuery methods.</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jQuery</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214952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2" y="381000"/>
            <a:ext cx="9353023" cy="1325563"/>
          </a:xfrm>
        </p:spPr>
        <p:txBody>
          <a:bodyPr/>
          <a:lstStyle/>
          <a:p>
            <a:r>
              <a:rPr lang="en-US" dirty="0"/>
              <a:t>jQuery Event Methods</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7491" y="1868130"/>
            <a:ext cx="9815141" cy="4070554"/>
          </a:xfrm>
        </p:spPr>
        <p:txBody>
          <a:bodyPr vert="horz" lIns="91440" tIns="45720" rIns="91440" bIns="45720" rtlCol="0" anchor="t">
            <a:noAutofit/>
          </a:bodyPr>
          <a:lstStyle/>
          <a:p>
            <a:pPr algn="just"/>
            <a:r>
              <a:rPr lang="en-US" dirty="0"/>
              <a:t>jQuery event methods allow you to attach event handlers to elements on a web page, which can be triggered by specific events such as a click, hover, or submit. These methods enable you to perform actions or execute code in response to these events.</a:t>
            </a:r>
          </a:p>
          <a:p>
            <a:pPr algn="just"/>
            <a:r>
              <a:rPr lang="en-US" dirty="0"/>
              <a:t>There are several different event methods in jQuery, such as:</a:t>
            </a:r>
          </a:p>
          <a:p>
            <a:pPr marL="342900" indent="-342900" algn="just">
              <a:buFont typeface="Courier New" panose="02070309020205020404" pitchFamily="49" charset="0"/>
              <a:buChar char="o"/>
            </a:pPr>
            <a:r>
              <a:rPr lang="en-US" dirty="0"/>
              <a:t>`click()`: This method attaches an event handler to the click event of an element. It is commonly used to execute a function when the user clicks on an element.</a:t>
            </a:r>
          </a:p>
          <a:p>
            <a:pPr lvl="1" algn="just"/>
            <a:r>
              <a:rPr lang="en-US" b="1" i="1" dirty="0"/>
              <a:t>Example usage:</a:t>
            </a:r>
          </a:p>
          <a:p>
            <a:pPr lvl="1" algn="just"/>
            <a:r>
              <a:rPr lang="en-US" dirty="0"/>
              <a:t>```</a:t>
            </a:r>
            <a:r>
              <a:rPr lang="en-US" dirty="0" err="1"/>
              <a:t>javascript</a:t>
            </a:r>
            <a:endParaRPr lang="en-US" dirty="0"/>
          </a:p>
          <a:p>
            <a:pPr lvl="1" algn="just"/>
            <a:r>
              <a:rPr lang="en-US" dirty="0"/>
              <a:t>$("#</a:t>
            </a:r>
            <a:r>
              <a:rPr lang="en-US" dirty="0" err="1"/>
              <a:t>myButton</a:t>
            </a:r>
            <a:r>
              <a:rPr lang="en-US" dirty="0"/>
              <a:t>").click(function() {</a:t>
            </a:r>
          </a:p>
          <a:p>
            <a:pPr lvl="1" algn="just"/>
            <a:r>
              <a:rPr lang="en-US" dirty="0"/>
              <a:t>  // code to be executed when the button is clicked</a:t>
            </a:r>
          </a:p>
          <a:p>
            <a:pPr lvl="1" algn="just"/>
            <a:r>
              <a:rPr lang="en-US" dirty="0"/>
              <a:t>});</a:t>
            </a:r>
          </a:p>
          <a:p>
            <a:pPr lvl="1" algn="just"/>
            <a:r>
              <a:rPr lang="en-US" dirty="0"/>
              <a:t>```</a:t>
            </a:r>
            <a:endParaRPr lang="en-US" altLang="en-US" dirty="0"/>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jQuery</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252757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3" y="381000"/>
            <a:ext cx="9421850" cy="1325563"/>
          </a:xfrm>
        </p:spPr>
        <p:txBody>
          <a:bodyPr/>
          <a:lstStyle/>
          <a:p>
            <a:r>
              <a:rPr lang="en-US" dirty="0"/>
              <a:t>Continue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1" y="1946787"/>
            <a:ext cx="9421851" cy="3915533"/>
          </a:xfrm>
        </p:spPr>
        <p:txBody>
          <a:bodyPr vert="horz" lIns="91440" tIns="45720" rIns="91440" bIns="45720" rtlCol="0" anchor="t">
            <a:normAutofit/>
          </a:bodyPr>
          <a:lstStyle/>
          <a:p>
            <a:pPr marL="342900" indent="-342900" algn="just">
              <a:buFont typeface="Courier New" panose="02070309020205020404" pitchFamily="49" charset="0"/>
              <a:buChar char="o"/>
            </a:pPr>
            <a:r>
              <a:rPr lang="en-US" dirty="0"/>
              <a:t>`hover()`: This method attaches event handlers to the hover event of an element. It is used to perform actions when the mouse pointer enters or leaves an element.</a:t>
            </a:r>
          </a:p>
          <a:p>
            <a:pPr lvl="1" algn="just"/>
            <a:r>
              <a:rPr lang="en-US" b="1" i="1" dirty="0"/>
              <a:t>Example usage:</a:t>
            </a:r>
          </a:p>
          <a:p>
            <a:pPr lvl="1" algn="just"/>
            <a:r>
              <a:rPr lang="en-US" dirty="0"/>
              <a:t>```</a:t>
            </a:r>
            <a:r>
              <a:rPr lang="en-US" dirty="0" err="1"/>
              <a:t>javascript</a:t>
            </a:r>
            <a:endParaRPr lang="en-US" dirty="0"/>
          </a:p>
          <a:p>
            <a:pPr lvl="1" algn="just"/>
            <a:r>
              <a:rPr lang="en-US" dirty="0"/>
              <a:t>$("#</a:t>
            </a:r>
            <a:r>
              <a:rPr lang="en-US" dirty="0" err="1"/>
              <a:t>myElement</a:t>
            </a:r>
            <a:r>
              <a:rPr lang="en-US" dirty="0"/>
              <a:t>").hover(function() {</a:t>
            </a:r>
          </a:p>
          <a:p>
            <a:pPr lvl="1" algn="just"/>
            <a:r>
              <a:rPr lang="en-US" dirty="0"/>
              <a:t>  // code to be executed when the mouse enters the element</a:t>
            </a:r>
          </a:p>
          <a:p>
            <a:pPr lvl="1" algn="just"/>
            <a:r>
              <a:rPr lang="en-US" dirty="0"/>
              <a:t>}, function() {</a:t>
            </a:r>
          </a:p>
          <a:p>
            <a:pPr lvl="1" algn="just"/>
            <a:r>
              <a:rPr lang="en-US" dirty="0"/>
              <a:t>  // code to be executed when the mouse leaves the element</a:t>
            </a:r>
          </a:p>
          <a:p>
            <a:pPr lvl="1" algn="just"/>
            <a:r>
              <a:rPr lang="en-US" dirty="0"/>
              <a:t>});</a:t>
            </a:r>
          </a:p>
          <a:p>
            <a:pPr lvl="1" algn="just"/>
            <a:r>
              <a:rPr lang="en-US" dirty="0"/>
              <a:t>```</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jQuery</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1193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3" y="381000"/>
            <a:ext cx="9195708" cy="1325563"/>
          </a:xfrm>
        </p:spPr>
        <p:txBody>
          <a:bodyPr/>
          <a:lstStyle/>
          <a:p>
            <a:r>
              <a:rPr lang="en-US" dirty="0"/>
              <a:t>Continue</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7490" y="1706564"/>
            <a:ext cx="9815141" cy="4055140"/>
          </a:xfrm>
        </p:spPr>
        <p:txBody>
          <a:bodyPr vert="horz" lIns="91440" tIns="45720" rIns="91440" bIns="45720" rtlCol="0" anchor="t">
            <a:noAutofit/>
          </a:bodyPr>
          <a:lstStyle/>
          <a:p>
            <a:pPr marL="342900" indent="-342900" algn="just">
              <a:buFont typeface="Courier New" panose="02070309020205020404" pitchFamily="49" charset="0"/>
              <a:buChar char="o"/>
            </a:pPr>
            <a:r>
              <a:rPr lang="en-US" dirty="0"/>
              <a:t>`submit()`: This method attaches an event handler to the submit event of a form element. It is used to execute a function when a form is submitted, typically used for validation or handling form data.</a:t>
            </a:r>
          </a:p>
          <a:p>
            <a:pPr lvl="1" algn="just"/>
            <a:r>
              <a:rPr lang="en-US" b="1" i="1" dirty="0"/>
              <a:t>Example usage:</a:t>
            </a:r>
          </a:p>
          <a:p>
            <a:pPr lvl="1" algn="just"/>
            <a:r>
              <a:rPr lang="en-US" dirty="0"/>
              <a:t>```</a:t>
            </a:r>
            <a:r>
              <a:rPr lang="en-US" dirty="0" err="1"/>
              <a:t>javascript</a:t>
            </a:r>
            <a:endParaRPr lang="en-US" dirty="0"/>
          </a:p>
          <a:p>
            <a:pPr lvl="1" algn="just"/>
            <a:r>
              <a:rPr lang="en-US" dirty="0"/>
              <a:t>$("#</a:t>
            </a:r>
            <a:r>
              <a:rPr lang="en-US" dirty="0" err="1"/>
              <a:t>myForm</a:t>
            </a:r>
            <a:r>
              <a:rPr lang="en-US" dirty="0"/>
              <a:t>").submit(function() {</a:t>
            </a:r>
          </a:p>
          <a:p>
            <a:pPr lvl="1" algn="just"/>
            <a:r>
              <a:rPr lang="en-US" dirty="0"/>
              <a:t>  // code to be executed when the form is submitted</a:t>
            </a:r>
          </a:p>
          <a:p>
            <a:pPr lvl="1" algn="just"/>
            <a:r>
              <a:rPr lang="en-US" dirty="0"/>
              <a:t>});</a:t>
            </a:r>
          </a:p>
          <a:p>
            <a:pPr lvl="1" algn="just"/>
            <a:r>
              <a:rPr lang="en-US" dirty="0"/>
              <a:t>```</a:t>
            </a:r>
          </a:p>
          <a:p>
            <a:pPr algn="just"/>
            <a:r>
              <a:rPr lang="en-US" dirty="0"/>
              <a:t>These are just a few examples of jQuery event methods. There are many other methods available, such as `</a:t>
            </a:r>
            <a:r>
              <a:rPr lang="en-US" dirty="0" err="1"/>
              <a:t>keydown</a:t>
            </a:r>
            <a:r>
              <a:rPr lang="en-US" dirty="0"/>
              <a:t>()`, `scroll()`, `resize()`, etc., allowing you to handle a wide range of events and interactions on your web page.</a:t>
            </a:r>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jQuery</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4113056704"/>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42FAFE-88B4-49B4-9588-86CB0E564E5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42076B5C-85B0-4D30-852D-5E5312EEA93B}">
  <ds:schemaRefs>
    <ds:schemaRef ds:uri="http://schemas.microsoft.com/sharepoint/v3/contenttype/forms"/>
  </ds:schemaRefs>
</ds:datastoreItem>
</file>

<file path=customXml/itemProps3.xml><?xml version="1.0" encoding="utf-8"?>
<ds:datastoreItem xmlns:ds="http://schemas.openxmlformats.org/officeDocument/2006/customXml" ds:itemID="{2F1176D5-513E-4E73-98C9-4CEA832F57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TM45331398</Template>
  <TotalTime>0</TotalTime>
  <Words>936</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Tenorite</vt:lpstr>
      <vt:lpstr>Office Theme</vt:lpstr>
      <vt:lpstr>jQuery</vt:lpstr>
      <vt:lpstr>Content</vt:lpstr>
      <vt:lpstr>Introduction</vt:lpstr>
      <vt:lpstr>jQuery Syntax</vt:lpstr>
      <vt:lpstr>jQuery Selectors</vt:lpstr>
      <vt:lpstr>Continue</vt:lpstr>
      <vt:lpstr>jQuery Event Methods</vt:lpstr>
      <vt:lpstr>Continue</vt:lpstr>
      <vt:lpstr>Continue</vt:lpstr>
      <vt:lpstr>Summary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2021-09-06T16:30:14Z</dcterms:created>
  <dcterms:modified xsi:type="dcterms:W3CDTF">2023-07-09T18:08:46Z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