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Default Extension="tiff" ContentType="image/tif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9" r:id="rId3"/>
    <p:sldId id="309" r:id="rId4"/>
    <p:sldId id="260" r:id="rId5"/>
    <p:sldId id="375" r:id="rId6"/>
    <p:sldId id="261" r:id="rId7"/>
    <p:sldId id="262" r:id="rId8"/>
    <p:sldId id="333" r:id="rId9"/>
    <p:sldId id="263" r:id="rId10"/>
    <p:sldId id="264" r:id="rId11"/>
    <p:sldId id="266" r:id="rId12"/>
    <p:sldId id="265" r:id="rId13"/>
    <p:sldId id="267" r:id="rId14"/>
    <p:sldId id="334" r:id="rId15"/>
    <p:sldId id="337" r:id="rId16"/>
    <p:sldId id="370" r:id="rId17"/>
    <p:sldId id="371" r:id="rId18"/>
    <p:sldId id="268" r:id="rId19"/>
    <p:sldId id="338" r:id="rId20"/>
    <p:sldId id="416" r:id="rId21"/>
    <p:sldId id="417" r:id="rId22"/>
    <p:sldId id="381" r:id="rId23"/>
    <p:sldId id="382" r:id="rId24"/>
    <p:sldId id="310" r:id="rId25"/>
    <p:sldId id="311" r:id="rId26"/>
    <p:sldId id="312" r:id="rId27"/>
    <p:sldId id="313" r:id="rId28"/>
    <p:sldId id="314" r:id="rId29"/>
    <p:sldId id="383" r:id="rId30"/>
    <p:sldId id="339"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40" r:id="rId49"/>
    <p:sldId id="385" r:id="rId50"/>
    <p:sldId id="386" r:id="rId51"/>
    <p:sldId id="387" r:id="rId52"/>
    <p:sldId id="388" r:id="rId53"/>
    <p:sldId id="389" r:id="rId54"/>
    <p:sldId id="390" r:id="rId55"/>
    <p:sldId id="341" r:id="rId56"/>
    <p:sldId id="342" r:id="rId57"/>
    <p:sldId id="343" r:id="rId58"/>
    <p:sldId id="344" r:id="rId59"/>
    <p:sldId id="345" r:id="rId60"/>
    <p:sldId id="350" r:id="rId61"/>
    <p:sldId id="351" r:id="rId62"/>
    <p:sldId id="352" r:id="rId63"/>
    <p:sldId id="359" r:id="rId64"/>
    <p:sldId id="391" r:id="rId65"/>
    <p:sldId id="392" r:id="rId66"/>
    <p:sldId id="393" r:id="rId67"/>
    <p:sldId id="394" r:id="rId68"/>
    <p:sldId id="395" r:id="rId69"/>
    <p:sldId id="396" r:id="rId70"/>
    <p:sldId id="397" r:id="rId71"/>
    <p:sldId id="398" r:id="rId72"/>
    <p:sldId id="399" r:id="rId73"/>
    <p:sldId id="400" r:id="rId74"/>
    <p:sldId id="401" r:id="rId75"/>
    <p:sldId id="402" r:id="rId76"/>
    <p:sldId id="403" r:id="rId77"/>
    <p:sldId id="404" r:id="rId78"/>
    <p:sldId id="405" r:id="rId79"/>
    <p:sldId id="406" r:id="rId80"/>
    <p:sldId id="407" r:id="rId81"/>
    <p:sldId id="408" r:id="rId82"/>
    <p:sldId id="409" r:id="rId83"/>
    <p:sldId id="410" r:id="rId84"/>
    <p:sldId id="411" r:id="rId85"/>
    <p:sldId id="412" r:id="rId86"/>
    <p:sldId id="413" r:id="rId87"/>
    <p:sldId id="414" r:id="rId88"/>
    <p:sldId id="415" r:id="rId89"/>
    <p:sldId id="358" r:id="rId90"/>
    <p:sldId id="270" r:id="rId91"/>
    <p:sldId id="271" r:id="rId92"/>
    <p:sldId id="272" r:id="rId93"/>
    <p:sldId id="273" r:id="rId94"/>
    <p:sldId id="274" r:id="rId95"/>
    <p:sldId id="275" r:id="rId96"/>
    <p:sldId id="276" r:id="rId97"/>
    <p:sldId id="277" r:id="rId98"/>
    <p:sldId id="278" r:id="rId99"/>
    <p:sldId id="279" r:id="rId100"/>
    <p:sldId id="280" r:id="rId101"/>
    <p:sldId id="281" r:id="rId102"/>
    <p:sldId id="282" r:id="rId103"/>
    <p:sldId id="283" r:id="rId104"/>
    <p:sldId id="284" r:id="rId105"/>
    <p:sldId id="308" r:id="rId106"/>
    <p:sldId id="355" r:id="rId107"/>
    <p:sldId id="356" r:id="rId108"/>
    <p:sldId id="357" r:id="rId109"/>
    <p:sldId id="360" r:id="rId110"/>
    <p:sldId id="361" r:id="rId111"/>
    <p:sldId id="362" r:id="rId112"/>
    <p:sldId id="364" r:id="rId113"/>
    <p:sldId id="363" r:id="rId114"/>
    <p:sldId id="367" r:id="rId115"/>
    <p:sldId id="365" r:id="rId116"/>
    <p:sldId id="366" r:id="rId117"/>
    <p:sldId id="369" r:id="rId118"/>
    <p:sldId id="377" r:id="rId119"/>
    <p:sldId id="378" r:id="rId120"/>
    <p:sldId id="379"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620"/>
    <p:restoredTop sz="94660"/>
  </p:normalViewPr>
  <p:slideViewPr>
    <p:cSldViewPr>
      <p:cViewPr varScale="1">
        <p:scale>
          <a:sx n="94" d="100"/>
          <a:sy n="94" d="100"/>
        </p:scale>
        <p:origin x="-950" y="-6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00" name="Title 1"/>
          <p:cNvSpPr>
            <a:spLocks noGrp="1"/>
          </p:cNvSpPr>
          <p:nvPr>
            <p:ph type="ctrTitle"/>
          </p:nvPr>
        </p:nvSpPr>
        <p:spPr>
          <a:xfrm>
            <a:off x="990600" y="1371600"/>
            <a:ext cx="6517482" cy="2509213"/>
          </a:xfrm>
        </p:spPr>
        <p:txBody>
          <a:bodyPr>
            <a:noAutofit/>
          </a:bodyPr>
          <a:lstStyle/>
          <a:p>
            <a:r>
              <a:rPr lang="en-US" sz="5400" b="1" dirty="0">
                <a:solidFill>
                  <a:srgbClr val="C00000"/>
                </a:solidFill>
              </a:rPr>
              <a:t>CT scan </a:t>
            </a:r>
            <a:br>
              <a:rPr lang="en-US" sz="5400" b="1" dirty="0">
                <a:solidFill>
                  <a:srgbClr val="C00000"/>
                </a:solidFill>
              </a:rPr>
            </a:br>
            <a:r>
              <a:rPr lang="en-US" sz="5400" b="1" dirty="0">
                <a:solidFill>
                  <a:srgbClr val="C00000"/>
                </a:solidFill>
              </a:rPr>
              <a:t>By </a:t>
            </a:r>
            <a:br>
              <a:rPr lang="en-US" sz="5400" b="1" dirty="0">
                <a:solidFill>
                  <a:srgbClr val="C00000"/>
                </a:solidFill>
              </a:rPr>
            </a:br>
            <a:r>
              <a:rPr lang="en-US" sz="5400" b="1" dirty="0" err="1" smtClean="0">
                <a:solidFill>
                  <a:srgbClr val="C00000"/>
                </a:solidFill>
              </a:rPr>
              <a:t>S.S.Siva</a:t>
            </a:r>
            <a:r>
              <a:rPr lang="en-US" sz="5400" b="1" dirty="0" smtClean="0">
                <a:solidFill>
                  <a:srgbClr val="C00000"/>
                </a:solidFill>
              </a:rPr>
              <a:t> </a:t>
            </a:r>
            <a:r>
              <a:rPr lang="en-US" sz="5400" b="1" dirty="0" err="1">
                <a:solidFill>
                  <a:srgbClr val="C00000"/>
                </a:solidFill>
              </a:rPr>
              <a:t>Sagar</a:t>
            </a:r>
            <a:r>
              <a:rPr lang="en-US" sz="5400" b="1" dirty="0">
                <a:solidFill>
                  <a:srgbClr val="C00000"/>
                </a:solidFill>
              </a:rPr>
              <a:t>
</a:t>
            </a:r>
            <a:r>
              <a:rPr lang="en-US" sz="5400" b="1" dirty="0" err="1" smtClean="0">
                <a:solidFill>
                  <a:srgbClr val="C00000"/>
                </a:solidFill>
              </a:rPr>
              <a:t>M.Sc</a:t>
            </a:r>
            <a:r>
              <a:rPr lang="en-US" sz="5400" b="1" dirty="0" smtClean="0">
                <a:solidFill>
                  <a:srgbClr val="C00000"/>
                </a:solidFill>
              </a:rPr>
              <a:t> RIT</a:t>
            </a:r>
            <a:br>
              <a:rPr lang="en-US" sz="5400" b="1" dirty="0" smtClean="0">
                <a:solidFill>
                  <a:srgbClr val="C00000"/>
                </a:solidFill>
              </a:rPr>
            </a:br>
            <a:r>
              <a:rPr lang="en-US" sz="5400" b="1" dirty="0" smtClean="0">
                <a:solidFill>
                  <a:srgbClr val="C00000"/>
                </a:solidFill>
              </a:rPr>
              <a:t>200513001</a:t>
            </a:r>
            <a:br>
              <a:rPr lang="en-US" sz="5400" b="1" dirty="0" smtClean="0">
                <a:solidFill>
                  <a:srgbClr val="C00000"/>
                </a:solidFill>
              </a:rPr>
            </a:br>
            <a:r>
              <a:rPr lang="en-US" sz="5400" b="1" dirty="0" smtClean="0">
                <a:solidFill>
                  <a:srgbClr val="C00000"/>
                </a:solidFill>
              </a:rPr>
              <a:t>SGT UNIVERSITY</a:t>
            </a:r>
            <a:endParaRPr lang="zh-CN" altLang="en-US" sz="5400" b="1" dirty="0">
              <a:solidFill>
                <a:srgbClr val="C00000"/>
              </a:solidFill>
            </a:endParaRPr>
          </a:p>
        </p:txBody>
      </p:sp>
      <p:sp>
        <p:nvSpPr>
          <p:cNvPr id="1048601" name="Subtitle 2"/>
          <p:cNvSpPr>
            <a:spLocks noGrp="1"/>
          </p:cNvSpPr>
          <p:nvPr>
            <p:ph type="subTitle" idx="1"/>
          </p:nvPr>
        </p:nvSpPr>
        <p:spPr>
          <a:xfrm>
            <a:off x="1313258" y="8439291"/>
            <a:ext cx="6517482" cy="1371599"/>
          </a:xfrm>
        </p:spPr>
        <p:txBody>
          <a:bodyPr/>
          <a:lstStyle/>
          <a:p>
            <a:endParaRPr lang="en-US"/>
          </a:p>
        </p:txBody>
      </p:sp>
      <p:pic>
        <p:nvPicPr>
          <p:cNvPr id="4" name="Picture 4"/>
          <p:cNvPicPr>
            <a:picLocks noChangeAspect="1"/>
          </p:cNvPicPr>
          <p:nvPr/>
        </p:nvPicPr>
        <p:blipFill>
          <a:blip r:embed="rId2"/>
          <a:srcRect t="17456" r="3" b="17456"/>
          <a:stretch>
            <a:fillRect/>
          </a:stretch>
        </p:blipFill>
        <p:spPr>
          <a:xfrm>
            <a:off x="1" y="0"/>
            <a:ext cx="9143999" cy="6858000"/>
          </a:xfrm>
          <a:prstGeom prst="rect">
            <a:avLst/>
          </a:prstGeom>
        </p:spPr>
      </p:pic>
      <p:graphicFrame>
        <p:nvGraphicFramePr>
          <p:cNvPr id="5" name="Table 4"/>
          <p:cNvGraphicFramePr>
            <a:graphicFrameLocks noGrp="1"/>
          </p:cNvGraphicFramePr>
          <p:nvPr/>
        </p:nvGraphicFramePr>
        <p:xfrm>
          <a:off x="228600" y="152400"/>
          <a:ext cx="6096000" cy="3931920"/>
        </p:xfrm>
        <a:graphic>
          <a:graphicData uri="http://schemas.openxmlformats.org/drawingml/2006/table">
            <a:tbl>
              <a:tblPr firstRow="1" bandRow="1">
                <a:tableStyleId>{C083E6E3-FA7D-4D7B-A595-EF9225AFEA82}</a:tableStyleId>
              </a:tblPr>
              <a:tblGrid>
                <a:gridCol w="6096000"/>
              </a:tblGrid>
              <a:tr h="3479800">
                <a:tc>
                  <a:txBody>
                    <a:bodyPr/>
                    <a:lstStyle/>
                    <a:p>
                      <a:pPr algn="ctr"/>
                      <a:r>
                        <a:rPr lang="en-US" sz="3600" dirty="0" smtClean="0">
                          <a:solidFill>
                            <a:schemeClr val="accent4">
                              <a:lumMod val="50000"/>
                            </a:schemeClr>
                          </a:solidFill>
                        </a:rPr>
                        <a:t>CT scan Physics</a:t>
                      </a:r>
                    </a:p>
                    <a:p>
                      <a:pPr algn="ctr"/>
                      <a:r>
                        <a:rPr lang="en-US" sz="3600" dirty="0" smtClean="0">
                          <a:solidFill>
                            <a:schemeClr val="accent4">
                              <a:lumMod val="50000"/>
                            </a:schemeClr>
                          </a:solidFill>
                        </a:rPr>
                        <a:t>by</a:t>
                      </a:r>
                    </a:p>
                    <a:p>
                      <a:pPr algn="ctr"/>
                      <a:r>
                        <a:rPr lang="en-US" sz="3600" dirty="0" err="1" smtClean="0">
                          <a:solidFill>
                            <a:schemeClr val="accent4">
                              <a:lumMod val="50000"/>
                            </a:schemeClr>
                          </a:solidFill>
                        </a:rPr>
                        <a:t>S.S.Siva</a:t>
                      </a:r>
                      <a:r>
                        <a:rPr lang="en-US" sz="3600" baseline="0" dirty="0" smtClean="0">
                          <a:solidFill>
                            <a:schemeClr val="accent4">
                              <a:lumMod val="50000"/>
                            </a:schemeClr>
                          </a:solidFill>
                        </a:rPr>
                        <a:t> </a:t>
                      </a:r>
                      <a:r>
                        <a:rPr lang="en-US" sz="3600" baseline="0" dirty="0" err="1" smtClean="0">
                          <a:solidFill>
                            <a:schemeClr val="accent4">
                              <a:lumMod val="50000"/>
                            </a:schemeClr>
                          </a:solidFill>
                        </a:rPr>
                        <a:t>Sagar</a:t>
                      </a:r>
                      <a:endParaRPr lang="en-US" sz="3600" baseline="0" dirty="0" smtClean="0">
                        <a:solidFill>
                          <a:schemeClr val="accent4">
                            <a:lumMod val="50000"/>
                          </a:schemeClr>
                        </a:solidFill>
                      </a:endParaRPr>
                    </a:p>
                    <a:p>
                      <a:pPr algn="ctr"/>
                      <a:r>
                        <a:rPr lang="en-IN" sz="3600" baseline="0" dirty="0" smtClean="0">
                          <a:solidFill>
                            <a:schemeClr val="accent4">
                              <a:lumMod val="50000"/>
                            </a:schemeClr>
                          </a:solidFill>
                        </a:rPr>
                        <a:t>Assistant professor</a:t>
                      </a:r>
                    </a:p>
                    <a:p>
                      <a:pPr algn="ctr"/>
                      <a:r>
                        <a:rPr lang="en-IN" sz="3600" baseline="0" dirty="0" smtClean="0">
                          <a:solidFill>
                            <a:schemeClr val="accent4">
                              <a:lumMod val="50000"/>
                            </a:schemeClr>
                          </a:solidFill>
                        </a:rPr>
                        <a:t>Department of Radiology</a:t>
                      </a:r>
                      <a:br>
                        <a:rPr lang="en-IN" sz="3600" baseline="0" dirty="0" smtClean="0">
                          <a:solidFill>
                            <a:schemeClr val="accent4">
                              <a:lumMod val="50000"/>
                            </a:schemeClr>
                          </a:solidFill>
                        </a:rPr>
                      </a:br>
                      <a:r>
                        <a:rPr lang="en-IN" sz="3600" baseline="0" dirty="0" smtClean="0">
                          <a:solidFill>
                            <a:schemeClr val="accent4">
                              <a:lumMod val="50000"/>
                            </a:schemeClr>
                          </a:solidFill>
                        </a:rPr>
                        <a:t>Centurion University</a:t>
                      </a:r>
                      <a:endParaRPr lang="en-US" sz="3600" baseline="0" dirty="0" smtClean="0">
                        <a:solidFill>
                          <a:schemeClr val="accent4">
                            <a:lumMod val="50000"/>
                          </a:schemeClr>
                        </a:solidFill>
                      </a:endParaRPr>
                    </a:p>
                    <a:p>
                      <a:endParaRPr lang="en-US" baseline="0" dirty="0" smtClean="0"/>
                    </a:p>
                    <a:p>
                      <a:endParaRPr lang="en-US" dirty="0"/>
                    </a:p>
                  </a:txBody>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Title 1"/>
          <p:cNvSpPr>
            <a:spLocks noGrp="1"/>
          </p:cNvSpPr>
          <p:nvPr>
            <p:ph type="title"/>
          </p:nvPr>
        </p:nvSpPr>
        <p:spPr>
          <a:xfrm>
            <a:off x="684862" y="-2520496"/>
            <a:ext cx="7773338" cy="1596177"/>
          </a:xfrm>
        </p:spPr>
        <p:txBody>
          <a:bodyPr/>
          <a:lstStyle/>
          <a:p>
            <a:endParaRPr lang="en-US"/>
          </a:p>
        </p:txBody>
      </p:sp>
      <p:sp>
        <p:nvSpPr>
          <p:cNvPr id="1048620" name="Content Placeholder 2"/>
          <p:cNvSpPr>
            <a:spLocks noGrp="1"/>
          </p:cNvSpPr>
          <p:nvPr>
            <p:ph idx="1"/>
          </p:nvPr>
        </p:nvSpPr>
        <p:spPr>
          <a:xfrm>
            <a:off x="228600" y="142206"/>
            <a:ext cx="8762999" cy="6715793"/>
          </a:xfrm>
          <a:prstGeom prst="rect">
            <a:avLst/>
          </a:prstGeom>
        </p:spPr>
        <p:txBody>
          <a:bodyPr>
            <a:normAutofit/>
          </a:bodyPr>
          <a:lstStyle/>
          <a:p>
            <a:r>
              <a:rPr lang="en-US" sz="2200" b="1" dirty="0" smtClean="0">
                <a:solidFill>
                  <a:srgbClr val="800000"/>
                </a:solidFill>
              </a:rPr>
              <a:t>Pixel size is 0.625 mm, Detector size – 0.625 mm and minimal slice thickness called pixel size.</a:t>
            </a:r>
            <a:endParaRPr lang="en-US" sz="2200" b="1" dirty="0">
              <a:solidFill>
                <a:srgbClr val="800000"/>
              </a:solidFill>
            </a:endParaRPr>
          </a:p>
          <a:p>
            <a:r>
              <a:rPr lang="en-US" sz="2200" b="1" dirty="0" smtClean="0">
                <a:solidFill>
                  <a:srgbClr val="008000"/>
                </a:solidFill>
              </a:rPr>
              <a:t>Volume </a:t>
            </a:r>
            <a:r>
              <a:rPr lang="en-US" sz="2200" b="1" dirty="0">
                <a:solidFill>
                  <a:srgbClr val="008000"/>
                </a:solidFill>
              </a:rPr>
              <a:t>element (</a:t>
            </a:r>
            <a:r>
              <a:rPr lang="en-US" sz="2200" b="1" dirty="0" err="1">
                <a:solidFill>
                  <a:srgbClr val="008000"/>
                </a:solidFill>
              </a:rPr>
              <a:t>voxel</a:t>
            </a:r>
            <a:r>
              <a:rPr lang="en-US" sz="2200" b="1" dirty="0">
                <a:solidFill>
                  <a:srgbClr val="008000"/>
                </a:solidFill>
              </a:rPr>
              <a:t>) represents a volume of tissue in the patient  and it is three dimensional concept.</a:t>
            </a:r>
            <a:endParaRPr lang="en-US" sz="2200" b="1" dirty="0">
              <a:solidFill>
                <a:srgbClr val="800000"/>
              </a:solidFill>
            </a:endParaRPr>
          </a:p>
          <a:p>
            <a:r>
              <a:rPr lang="en-US" sz="2200" b="1" dirty="0" err="1">
                <a:solidFill>
                  <a:srgbClr val="008000"/>
                </a:solidFill>
              </a:rPr>
              <a:t>Voxels</a:t>
            </a:r>
            <a:r>
              <a:rPr lang="en-US" sz="2200" b="1" dirty="0">
                <a:solidFill>
                  <a:srgbClr val="008000"/>
                </a:solidFill>
              </a:rPr>
              <a:t> are scanned in different directions.</a:t>
            </a:r>
            <a:r>
              <a:rPr lang="en-US" sz="2200" b="1" dirty="0">
                <a:solidFill>
                  <a:srgbClr val="800000"/>
                </a:solidFill>
              </a:rPr>
              <a:t> </a:t>
            </a:r>
            <a:endParaRPr lang="en-US" sz="2200" b="1" dirty="0" smtClean="0">
              <a:solidFill>
                <a:srgbClr val="800000"/>
              </a:solidFill>
            </a:endParaRPr>
          </a:p>
          <a:p>
            <a:r>
              <a:rPr lang="en-US" sz="2200" b="1" dirty="0" smtClean="0">
                <a:solidFill>
                  <a:srgbClr val="800000"/>
                </a:solidFill>
              </a:rPr>
              <a:t>Each pixel on the monitor  display represents a </a:t>
            </a:r>
            <a:r>
              <a:rPr lang="en-US" sz="2200" b="1" dirty="0" err="1" smtClean="0">
                <a:solidFill>
                  <a:srgbClr val="800000"/>
                </a:solidFill>
              </a:rPr>
              <a:t>voxel</a:t>
            </a:r>
            <a:r>
              <a:rPr lang="en-US" sz="2200" b="1" dirty="0" smtClean="0">
                <a:solidFill>
                  <a:srgbClr val="800000"/>
                </a:solidFill>
              </a:rPr>
              <a:t> in the patient.</a:t>
            </a:r>
          </a:p>
          <a:p>
            <a:r>
              <a:rPr lang="en-US" sz="2200" b="1" dirty="0" smtClean="0">
                <a:solidFill>
                  <a:srgbClr val="C00000"/>
                </a:solidFill>
              </a:rPr>
              <a:t>When the </a:t>
            </a:r>
            <a:r>
              <a:rPr lang="en-US" sz="2200" b="1" dirty="0" err="1" smtClean="0">
                <a:solidFill>
                  <a:srgbClr val="C00000"/>
                </a:solidFill>
              </a:rPr>
              <a:t>voxel</a:t>
            </a:r>
            <a:r>
              <a:rPr lang="en-US" sz="2200" b="1" dirty="0" smtClean="0">
                <a:solidFill>
                  <a:srgbClr val="C00000"/>
                </a:solidFill>
              </a:rPr>
              <a:t> dimensions of length, width, and height are equal, that is, describe a perfect cube, the imaging process is referred to as Isotropic imaging.</a:t>
            </a:r>
          </a:p>
          <a:p>
            <a:r>
              <a:rPr lang="en-US" sz="2200" b="1" dirty="0" smtClean="0">
                <a:solidFill>
                  <a:srgbClr val="002060"/>
                </a:solidFill>
              </a:rPr>
              <a:t>Finally, each pixel in the CT image can have a range of gray shades. The image can have 256 (2⁸), 512 (2⁹), 1024 (2 10), or 2048 (2 11) different grayscale values. </a:t>
            </a:r>
          </a:p>
          <a:p>
            <a:r>
              <a:rPr lang="en-US" sz="2200" b="1" dirty="0" smtClean="0">
                <a:solidFill>
                  <a:srgbClr val="002060"/>
                </a:solidFill>
              </a:rPr>
              <a:t>Because these numbers are represented as bits, a CT image can be characterized by the number of bits per pixel. </a:t>
            </a:r>
          </a:p>
          <a:p>
            <a:r>
              <a:rPr lang="en-US" sz="2200" b="1" dirty="0" smtClean="0">
                <a:solidFill>
                  <a:srgbClr val="002060"/>
                </a:solidFill>
              </a:rPr>
              <a:t>CT images can have 8, 9, 10, 11, or 12 bits per pixel. </a:t>
            </a:r>
          </a:p>
          <a:p>
            <a:r>
              <a:rPr lang="en-US" sz="2200" b="1" dirty="0" smtClean="0">
                <a:solidFill>
                  <a:srgbClr val="002060"/>
                </a:solidFill>
              </a:rPr>
              <a:t>The image therefore consists of a series of bit planes referred to the bit depth.</a:t>
            </a:r>
          </a:p>
          <a:p>
            <a:endParaRPr lang="en-US" sz="2200" b="1" dirty="0" smtClean="0">
              <a:solidFill>
                <a:srgbClr val="C00000"/>
              </a:solidFill>
            </a:endParaRPr>
          </a:p>
          <a:p>
            <a:pPr>
              <a:buNone/>
            </a:pPr>
            <a:endParaRPr lang="en-US" sz="2200" b="1" dirty="0" smtClean="0">
              <a:solidFill>
                <a:srgbClr val="C00000"/>
              </a:solidFill>
            </a:endParaRPr>
          </a:p>
          <a:p>
            <a:endParaRPr lang="en-US" sz="2200" b="1" dirty="0">
              <a:solidFill>
                <a:srgbClr val="80000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Title 1048587"/>
          <p:cNvSpPr>
            <a:spLocks noGrp="1"/>
          </p:cNvSpPr>
          <p:nvPr>
            <p:ph type="ctrTitle"/>
          </p:nvPr>
        </p:nvSpPr>
        <p:spPr>
          <a:xfrm>
            <a:off x="1108874" y="228600"/>
            <a:ext cx="6434926" cy="777674"/>
          </a:xfrm>
        </p:spPr>
        <p:txBody>
          <a:bodyPr/>
          <a:lstStyle/>
          <a:p>
            <a:r>
              <a:rPr lang="en-US" b="1" dirty="0">
                <a:solidFill>
                  <a:srgbClr val="002060"/>
                </a:solidFill>
              </a:rPr>
              <a:t>Iterative reconstruction</a:t>
            </a:r>
          </a:p>
        </p:txBody>
      </p:sp>
      <p:sp>
        <p:nvSpPr>
          <p:cNvPr id="1048589" name="Subtitle 1048588"/>
          <p:cNvSpPr>
            <a:spLocks noGrp="1"/>
          </p:cNvSpPr>
          <p:nvPr>
            <p:ph type="subTitle" idx="1"/>
          </p:nvPr>
        </p:nvSpPr>
        <p:spPr>
          <a:xfrm>
            <a:off x="366921" y="1071697"/>
            <a:ext cx="8777079" cy="5602875"/>
          </a:xfrm>
        </p:spPr>
        <p:txBody>
          <a:bodyPr>
            <a:noAutofit/>
          </a:bodyPr>
          <a:lstStyle/>
          <a:p>
            <a:pPr marL="342900" indent="-342900" algn="l">
              <a:buFont typeface="Wingdings" charset="2"/>
              <a:buChar char="n"/>
            </a:pPr>
            <a:r>
              <a:rPr lang="en-US" sz="2400" b="1" dirty="0">
                <a:solidFill>
                  <a:srgbClr val="993300"/>
                </a:solidFill>
              </a:rPr>
              <a:t>Iterative method is the original method used by G. </a:t>
            </a:r>
            <a:r>
              <a:rPr lang="en-US" sz="2400" b="1" dirty="0" smtClean="0">
                <a:solidFill>
                  <a:srgbClr val="993300"/>
                </a:solidFill>
              </a:rPr>
              <a:t>N. Hounsfield</a:t>
            </a:r>
            <a:r>
              <a:rPr lang="en-US" sz="2400" b="1" dirty="0">
                <a:solidFill>
                  <a:srgbClr val="993300"/>
                </a:solidFill>
              </a:rPr>
              <a:t>.</a:t>
            </a:r>
          </a:p>
          <a:p>
            <a:pPr marL="342900" indent="-342900" algn="l">
              <a:buFont typeface="Wingdings" charset="2"/>
              <a:buChar char="n"/>
            </a:pPr>
            <a:r>
              <a:rPr lang="en-US" sz="2400" b="1" dirty="0">
                <a:solidFill>
                  <a:srgbClr val="008000"/>
                </a:solidFill>
              </a:rPr>
              <a:t>This technique uses series of calculations that run repeatedly.</a:t>
            </a:r>
          </a:p>
          <a:p>
            <a:pPr marL="342900" indent="-342900" algn="l">
              <a:buFont typeface="Wingdings" charset="2"/>
              <a:buChar char="n"/>
            </a:pPr>
            <a:r>
              <a:rPr lang="en-US" sz="2400" b="1" dirty="0">
                <a:solidFill>
                  <a:srgbClr val="993300"/>
                </a:solidFill>
              </a:rPr>
              <a:t>After each run , the resulting image appears more and more like the actual object.</a:t>
            </a:r>
          </a:p>
          <a:p>
            <a:pPr marL="342900" indent="-342900" algn="l">
              <a:buFont typeface="Wingdings" charset="2"/>
              <a:buChar char="n"/>
            </a:pPr>
            <a:r>
              <a:rPr lang="en-US" sz="2400" b="1" dirty="0">
                <a:solidFill>
                  <a:srgbClr val="002060"/>
                </a:solidFill>
              </a:rPr>
              <a:t>After a certain number iterations, the image converges with the image of the </a:t>
            </a:r>
            <a:r>
              <a:rPr lang="en-US" sz="2400" b="1" dirty="0" err="1">
                <a:solidFill>
                  <a:srgbClr val="002060"/>
                </a:solidFill>
              </a:rPr>
              <a:t>the</a:t>
            </a:r>
            <a:r>
              <a:rPr lang="en-US" sz="2400" b="1" dirty="0">
                <a:solidFill>
                  <a:srgbClr val="002060"/>
                </a:solidFill>
              </a:rPr>
              <a:t> actual object.</a:t>
            </a:r>
          </a:p>
          <a:p>
            <a:pPr marL="342900" indent="-342900" algn="l">
              <a:buFont typeface="Wingdings" charset="2"/>
              <a:buChar char="n"/>
            </a:pPr>
            <a:r>
              <a:rPr lang="en-US" sz="2400" b="1" dirty="0">
                <a:solidFill>
                  <a:srgbClr val="993300"/>
                </a:solidFill>
              </a:rPr>
              <a:t>The errors between the measured and calculated  CT projections are used update the image for next iteration.</a:t>
            </a:r>
          </a:p>
          <a:p>
            <a:pPr marL="342900" indent="-342900" algn="l">
              <a:buFont typeface="Wingdings" charset="2"/>
              <a:buChar char="n"/>
            </a:pPr>
            <a:endParaRPr lang="en-US" sz="2400" b="1" dirty="0">
              <a:solidFill>
                <a:srgbClr val="993300"/>
              </a:solidFill>
            </a:endParaRPr>
          </a:p>
          <a:p>
            <a:pPr marL="342900" indent="-342900" algn="l">
              <a:buFont typeface="Wingdings" charset="2"/>
              <a:buChar char="n"/>
            </a:pPr>
            <a:endParaRPr lang="en-US" sz="2400" b="1" dirty="0">
              <a:solidFill>
                <a:srgbClr val="99330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2" name="Title 1048591"/>
          <p:cNvSpPr>
            <a:spLocks noGrp="1"/>
          </p:cNvSpPr>
          <p:nvPr>
            <p:ph type="ctrTitle"/>
          </p:nvPr>
        </p:nvSpPr>
        <p:spPr>
          <a:xfrm>
            <a:off x="1313258" y="0"/>
            <a:ext cx="6230542" cy="833918"/>
          </a:xfrm>
        </p:spPr>
        <p:txBody>
          <a:bodyPr/>
          <a:lstStyle/>
          <a:p>
            <a:r>
              <a:rPr lang="en-US" b="1" dirty="0">
                <a:solidFill>
                  <a:srgbClr val="800000"/>
                </a:solidFill>
              </a:rPr>
              <a:t>Simple back projection</a:t>
            </a:r>
          </a:p>
        </p:txBody>
      </p:sp>
      <p:sp>
        <p:nvSpPr>
          <p:cNvPr id="1048593" name="Subtitle 1048592"/>
          <p:cNvSpPr>
            <a:spLocks noGrp="1"/>
          </p:cNvSpPr>
          <p:nvPr>
            <p:ph type="subTitle" idx="1"/>
          </p:nvPr>
        </p:nvSpPr>
        <p:spPr>
          <a:xfrm>
            <a:off x="397865" y="833917"/>
            <a:ext cx="8348272" cy="5446656"/>
          </a:xfrm>
        </p:spPr>
        <p:txBody>
          <a:bodyPr>
            <a:normAutofit fontScale="92500" lnSpcReduction="20000"/>
          </a:bodyPr>
          <a:lstStyle/>
          <a:p>
            <a:pPr marL="342900" indent="-342900" algn="l">
              <a:buFont typeface="Wingdings" charset="2"/>
              <a:buChar char="n"/>
            </a:pPr>
            <a:r>
              <a:rPr lang="en-US" b="1" dirty="0">
                <a:solidFill>
                  <a:srgbClr val="008000"/>
                </a:solidFill>
              </a:rPr>
              <a:t>Back projection is a </a:t>
            </a:r>
            <a:r>
              <a:rPr lang="en-US" b="1" dirty="0" err="1">
                <a:solidFill>
                  <a:srgbClr val="008000"/>
                </a:solidFill>
              </a:rPr>
              <a:t>mathamatical</a:t>
            </a:r>
            <a:r>
              <a:rPr lang="en-US" b="1" dirty="0">
                <a:solidFill>
                  <a:srgbClr val="008000"/>
                </a:solidFill>
              </a:rPr>
              <a:t> process , based on trigonometry , which is designed emulate the acquisition process in reverse.</a:t>
            </a:r>
          </a:p>
          <a:p>
            <a:pPr marL="342900" indent="-342900" algn="l">
              <a:buFont typeface="Wingdings" charset="2"/>
              <a:buChar char="n"/>
            </a:pPr>
            <a:r>
              <a:rPr lang="en-US" b="1" dirty="0">
                <a:solidFill>
                  <a:srgbClr val="002060"/>
                </a:solidFill>
              </a:rPr>
              <a:t>In this method, required projections of an object are obtained by multiple scans.</a:t>
            </a:r>
          </a:p>
          <a:p>
            <a:pPr marL="342900" indent="-342900" algn="l">
              <a:buFont typeface="Wingdings" charset="2"/>
              <a:buChar char="n"/>
            </a:pPr>
            <a:r>
              <a:rPr lang="en-US" b="1" dirty="0">
                <a:solidFill>
                  <a:srgbClr val="008000"/>
                </a:solidFill>
              </a:rPr>
              <a:t>Then, the projections are back projected image receive density contribution from neighboring </a:t>
            </a:r>
            <a:r>
              <a:rPr lang="en-US" b="1" dirty="0" err="1">
                <a:solidFill>
                  <a:srgbClr val="008000"/>
                </a:solidFill>
              </a:rPr>
              <a:t>strectures</a:t>
            </a:r>
            <a:r>
              <a:rPr lang="en-US" b="1" dirty="0">
                <a:solidFill>
                  <a:srgbClr val="008000"/>
                </a:solidFill>
              </a:rPr>
              <a:t> and creates noise.</a:t>
            </a:r>
          </a:p>
          <a:p>
            <a:pPr marL="342900" indent="-342900" algn="l">
              <a:buFont typeface="Wingdings" charset="2"/>
              <a:buChar char="n"/>
            </a:pPr>
            <a:r>
              <a:rPr lang="en-US" b="1" dirty="0">
                <a:solidFill>
                  <a:srgbClr val="008000"/>
                </a:solidFill>
              </a:rPr>
              <a:t> </a:t>
            </a:r>
            <a:r>
              <a:rPr lang="en-US" b="1" dirty="0">
                <a:solidFill>
                  <a:srgbClr val="330066"/>
                </a:solidFill>
              </a:rPr>
              <a:t>Hence the image quality is very poor and large number of projection are required to improve the image quality.</a:t>
            </a:r>
          </a:p>
          <a:p>
            <a:pPr marL="342900" indent="-342900" algn="l">
              <a:buFont typeface="Wingdings" charset="2"/>
              <a:buChar char="n"/>
            </a:pPr>
            <a:r>
              <a:rPr lang="en-US" b="1" dirty="0">
                <a:solidFill>
                  <a:srgbClr val="008000"/>
                </a:solidFill>
              </a:rPr>
              <a:t>The disadvantage of the method is the blurred image of the object  and hence not used today.</a:t>
            </a: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6" name="Title 1048595"/>
          <p:cNvSpPr>
            <a:spLocks noGrp="1"/>
          </p:cNvSpPr>
          <p:nvPr>
            <p:ph type="ctrTitle"/>
          </p:nvPr>
        </p:nvSpPr>
        <p:spPr>
          <a:xfrm>
            <a:off x="1313259" y="228600"/>
            <a:ext cx="6078141" cy="785781"/>
          </a:xfrm>
        </p:spPr>
        <p:txBody>
          <a:bodyPr/>
          <a:lstStyle/>
          <a:p>
            <a:r>
              <a:rPr lang="en-US" b="1" dirty="0">
                <a:solidFill>
                  <a:srgbClr val="FF0000"/>
                </a:solidFill>
              </a:rPr>
              <a:t>Filtered back projection</a:t>
            </a:r>
          </a:p>
        </p:txBody>
      </p:sp>
      <p:sp>
        <p:nvSpPr>
          <p:cNvPr id="1048597" name="Subtitle 1048596"/>
          <p:cNvSpPr>
            <a:spLocks noGrp="1"/>
          </p:cNvSpPr>
          <p:nvPr>
            <p:ph type="subTitle" idx="1"/>
          </p:nvPr>
        </p:nvSpPr>
        <p:spPr>
          <a:xfrm>
            <a:off x="230865" y="1014382"/>
            <a:ext cx="8471974" cy="5514823"/>
          </a:xfrm>
        </p:spPr>
        <p:txBody>
          <a:bodyPr/>
          <a:lstStyle/>
          <a:p>
            <a:pPr marL="342900" indent="-342900" algn="l">
              <a:buFont typeface="Wingdings" charset="2"/>
              <a:buChar char="n"/>
            </a:pPr>
            <a:r>
              <a:rPr lang="en-US" sz="2400" b="1" dirty="0">
                <a:solidFill>
                  <a:srgbClr val="330066"/>
                </a:solidFill>
              </a:rPr>
              <a:t>It is similar to back projection, but the raw data are mathematically filtered by convolution kernel before being back projected .</a:t>
            </a:r>
            <a:endParaRPr lang="en-US" b="1" dirty="0">
              <a:solidFill>
                <a:srgbClr val="330066"/>
              </a:solidFill>
            </a:endParaRPr>
          </a:p>
          <a:p>
            <a:pPr marL="342900" indent="-342900" algn="l">
              <a:buFont typeface="Wingdings" charset="2"/>
              <a:buChar char="n"/>
            </a:pPr>
            <a:r>
              <a:rPr lang="en-US" sz="2400" b="1" dirty="0">
                <a:solidFill>
                  <a:srgbClr val="330066"/>
                </a:solidFill>
              </a:rPr>
              <a:t>The various types convolution kernel includes </a:t>
            </a:r>
            <a:endParaRPr lang="en-US" b="1" dirty="0">
              <a:solidFill>
                <a:srgbClr val="330066"/>
              </a:solidFill>
            </a:endParaRPr>
          </a:p>
          <a:p>
            <a:pPr marL="457200" indent="-457200" algn="l">
              <a:buFont typeface="+mj-lt"/>
              <a:buAutoNum type="arabicPeriod"/>
            </a:pPr>
            <a:r>
              <a:rPr lang="en-US" b="1" dirty="0" err="1">
                <a:solidFill>
                  <a:srgbClr val="330066"/>
                </a:solidFill>
              </a:rPr>
              <a:t>Lak</a:t>
            </a:r>
            <a:r>
              <a:rPr lang="en-US" b="1" dirty="0">
                <a:solidFill>
                  <a:srgbClr val="330066"/>
                </a:solidFill>
              </a:rPr>
              <a:t> filter .</a:t>
            </a:r>
          </a:p>
          <a:p>
            <a:pPr marL="457200" indent="-457200" algn="l">
              <a:buFont typeface="+mj-lt"/>
              <a:buAutoNum type="arabicPeriod"/>
            </a:pPr>
            <a:r>
              <a:rPr lang="en-US" b="1" dirty="0" err="1">
                <a:solidFill>
                  <a:srgbClr val="330066"/>
                </a:solidFill>
              </a:rPr>
              <a:t>Sheppe</a:t>
            </a:r>
            <a:r>
              <a:rPr lang="en-US" b="1" dirty="0">
                <a:solidFill>
                  <a:srgbClr val="330066"/>
                </a:solidFill>
              </a:rPr>
              <a:t> Logan filter.</a:t>
            </a:r>
          </a:p>
          <a:p>
            <a:pPr marL="457200" indent="-457200" algn="l">
              <a:buFont typeface="+mj-lt"/>
              <a:buAutoNum type="arabicPeriod"/>
            </a:pPr>
            <a:r>
              <a:rPr lang="en-US" b="1" dirty="0">
                <a:solidFill>
                  <a:srgbClr val="330066"/>
                </a:solidFill>
              </a:rPr>
              <a:t>Hamming filter.</a:t>
            </a:r>
          </a:p>
          <a:p>
            <a:pPr marL="457200" indent="-457200" algn="l">
              <a:buFont typeface="+mj-lt"/>
              <a:buAutoNum type="arabicPeriod"/>
            </a:pPr>
            <a:r>
              <a:rPr lang="en-US" b="1" dirty="0">
                <a:solidFill>
                  <a:srgbClr val="330066"/>
                </a:solidFill>
              </a:rPr>
              <a:t>Bone filter.</a:t>
            </a:r>
          </a:p>
          <a:p>
            <a:pPr marL="457200" indent="-457200" algn="l">
              <a:buFont typeface="+mj-lt"/>
              <a:buAutoNum type="arabicPeriod"/>
            </a:pPr>
            <a:r>
              <a:rPr lang="en-US" b="1" dirty="0">
                <a:solidFill>
                  <a:srgbClr val="330066"/>
                </a:solidFill>
              </a:rPr>
              <a:t>Soft tissue filter.</a:t>
            </a: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8" name="Title 1048647"/>
          <p:cNvSpPr>
            <a:spLocks noGrp="1"/>
          </p:cNvSpPr>
          <p:nvPr>
            <p:ph type="ctrTitle"/>
          </p:nvPr>
        </p:nvSpPr>
        <p:spPr/>
        <p:txBody>
          <a:bodyPr/>
          <a:lstStyle/>
          <a:p>
            <a:endParaRPr lang="en-US"/>
          </a:p>
        </p:txBody>
      </p:sp>
      <p:sp>
        <p:nvSpPr>
          <p:cNvPr id="1048649" name="Subtitle 1048648"/>
          <p:cNvSpPr>
            <a:spLocks noGrp="1"/>
          </p:cNvSpPr>
          <p:nvPr>
            <p:ph type="subTitle" idx="1"/>
          </p:nvPr>
        </p:nvSpPr>
        <p:spPr/>
        <p:txBody>
          <a:bodyPr/>
          <a:lstStyle/>
          <a:p>
            <a:endParaRPr lang="en-US"/>
          </a:p>
        </p:txBody>
      </p:sp>
      <p:pic>
        <p:nvPicPr>
          <p:cNvPr id="2097174" name="Picture 2097173"/>
          <p:cNvPicPr>
            <a:picLocks/>
          </p:cNvPicPr>
          <p:nvPr/>
        </p:nvPicPr>
        <p:blipFill>
          <a:blip r:embed="rId2"/>
          <a:stretch>
            <a:fillRect/>
          </a:stretch>
        </p:blipFill>
        <p:spPr>
          <a:xfrm>
            <a:off x="1" y="0"/>
            <a:ext cx="4083386" cy="6858000"/>
          </a:xfrm>
          <a:prstGeom prst="rect">
            <a:avLst/>
          </a:prstGeom>
        </p:spPr>
      </p:pic>
      <p:pic>
        <p:nvPicPr>
          <p:cNvPr id="2097175" name="Picture 2097174"/>
          <p:cNvPicPr>
            <a:picLocks/>
          </p:cNvPicPr>
          <p:nvPr/>
        </p:nvPicPr>
        <p:blipFill>
          <a:blip r:embed="rId3"/>
          <a:stretch>
            <a:fillRect/>
          </a:stretch>
        </p:blipFill>
        <p:spPr>
          <a:xfrm>
            <a:off x="4083385" y="1"/>
            <a:ext cx="5078556" cy="7005883"/>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0" name="Title 1048649"/>
          <p:cNvSpPr>
            <a:spLocks noGrp="1"/>
          </p:cNvSpPr>
          <p:nvPr>
            <p:ph type="ctrTitle"/>
          </p:nvPr>
        </p:nvSpPr>
        <p:spPr>
          <a:xfrm>
            <a:off x="886486" y="0"/>
            <a:ext cx="6809713" cy="914680"/>
          </a:xfrm>
        </p:spPr>
        <p:txBody>
          <a:bodyPr/>
          <a:lstStyle/>
          <a:p>
            <a:r>
              <a:rPr lang="en-US" b="1" dirty="0">
                <a:solidFill>
                  <a:srgbClr val="008000"/>
                </a:solidFill>
              </a:rPr>
              <a:t>Fourier transform</a:t>
            </a:r>
          </a:p>
        </p:txBody>
      </p:sp>
      <p:sp>
        <p:nvSpPr>
          <p:cNvPr id="1048651" name="Subtitle 1048650"/>
          <p:cNvSpPr>
            <a:spLocks noGrp="1"/>
          </p:cNvSpPr>
          <p:nvPr>
            <p:ph type="subTitle" idx="1"/>
          </p:nvPr>
        </p:nvSpPr>
        <p:spPr>
          <a:xfrm>
            <a:off x="215937" y="748809"/>
            <a:ext cx="8570934" cy="5360380"/>
          </a:xfrm>
        </p:spPr>
        <p:txBody>
          <a:bodyPr>
            <a:noAutofit/>
          </a:bodyPr>
          <a:lstStyle/>
          <a:p>
            <a:pPr marL="342900" indent="-342900" algn="l">
              <a:buFont typeface="Wingdings" charset="2"/>
              <a:buChar char="n"/>
            </a:pPr>
            <a:r>
              <a:rPr lang="en-US" sz="2800" b="1" dirty="0">
                <a:solidFill>
                  <a:srgbClr val="002060"/>
                </a:solidFill>
              </a:rPr>
              <a:t>Fourier transform is a mathematical operation which converts a time domain signal into a frequency domain signal.</a:t>
            </a:r>
          </a:p>
          <a:p>
            <a:pPr marL="342900" indent="-342900" algn="l">
              <a:buFont typeface="Wingdings" charset="2"/>
              <a:buChar char="n"/>
            </a:pPr>
            <a:r>
              <a:rPr lang="en-US" sz="2800" b="1" dirty="0">
                <a:solidFill>
                  <a:srgbClr val="002060"/>
                </a:solidFill>
              </a:rPr>
              <a:t>Fourier transform is integral to all modern imaging, and is particularly important in MRI. The signal received at the detector (</a:t>
            </a:r>
            <a:r>
              <a:rPr lang="en-US" sz="2800" b="1" dirty="0">
                <a:solidFill>
                  <a:srgbClr val="800000"/>
                </a:solidFill>
              </a:rPr>
              <a:t>receiver coils in MRI, piezoelectric disc in ultrasound and detector array in CT) </a:t>
            </a:r>
            <a:r>
              <a:rPr lang="en-US" sz="2800" b="1" dirty="0">
                <a:solidFill>
                  <a:srgbClr val="002060"/>
                </a:solidFill>
              </a:rPr>
              <a:t>is a complex periodic signal made of a large number of constituent frequencies (i.e., bandwidth).</a:t>
            </a:r>
          </a:p>
          <a:p>
            <a:pPr marL="342900" indent="-342900" algn="l">
              <a:buFont typeface="Wingdings" charset="2"/>
              <a:buChar char="n"/>
            </a:pPr>
            <a:r>
              <a:rPr lang="en-US" sz="2800" b="1" dirty="0">
                <a:solidFill>
                  <a:srgbClr val="002060"/>
                </a:solidFill>
              </a:rPr>
              <a:t>This can be visualized as multiple sine and or cosine waves along a time-axis. </a:t>
            </a:r>
          </a:p>
          <a:p>
            <a:pPr marL="342900" indent="-342900" algn="l">
              <a:buFont typeface="Wingdings" charset="2"/>
              <a:buChar char="n"/>
            </a:pPr>
            <a:endParaRPr lang="en-US" sz="2800" b="1" dirty="0">
              <a:solidFill>
                <a:srgbClr val="002060"/>
              </a:solidFill>
            </a:endParaRPr>
          </a:p>
          <a:p>
            <a:pPr marL="342900" indent="-342900" algn="l">
              <a:buFont typeface="Wingdings" charset="2"/>
              <a:buChar char="n"/>
            </a:pPr>
            <a:endParaRPr lang="en-US" sz="2800" b="1" dirty="0">
              <a:solidFill>
                <a:srgbClr val="00206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9" name="Title 1048698"/>
          <p:cNvSpPr>
            <a:spLocks noGrp="1"/>
          </p:cNvSpPr>
          <p:nvPr>
            <p:ph type="ctrTitle"/>
          </p:nvPr>
        </p:nvSpPr>
        <p:spPr/>
        <p:txBody>
          <a:bodyPr/>
          <a:lstStyle/>
          <a:p>
            <a:endParaRPr lang="en-US"/>
          </a:p>
        </p:txBody>
      </p:sp>
      <p:sp>
        <p:nvSpPr>
          <p:cNvPr id="1048700" name="Subtitle 1048699"/>
          <p:cNvSpPr>
            <a:spLocks noGrp="1"/>
          </p:cNvSpPr>
          <p:nvPr>
            <p:ph type="subTitle" idx="1"/>
          </p:nvPr>
        </p:nvSpPr>
        <p:spPr/>
        <p:txBody>
          <a:bodyPr/>
          <a:lstStyle/>
          <a:p>
            <a:endParaRPr lang="en-US"/>
          </a:p>
        </p:txBody>
      </p:sp>
      <p:pic>
        <p:nvPicPr>
          <p:cNvPr id="2097182" name="Picture 2097181"/>
          <p:cNvPicPr>
            <a:picLocks/>
          </p:cNvPicPr>
          <p:nvPr/>
        </p:nvPicPr>
        <p:blipFill>
          <a:blip r:embed="rId2"/>
          <a:stretch>
            <a:fillRect/>
          </a:stretch>
        </p:blipFill>
        <p:spPr>
          <a:xfrm>
            <a:off x="0" y="0"/>
            <a:ext cx="9144000" cy="68580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391400" cy="838200"/>
          </a:xfrm>
        </p:spPr>
        <p:txBody>
          <a:bodyPr/>
          <a:lstStyle/>
          <a:p>
            <a:r>
              <a:rPr lang="en-US" b="1" dirty="0" smtClean="0">
                <a:solidFill>
                  <a:srgbClr val="C00000"/>
                </a:solidFill>
              </a:rPr>
              <a:t>CT ARTIFACTS</a:t>
            </a:r>
            <a:endParaRPr lang="en-US" b="1" dirty="0">
              <a:solidFill>
                <a:srgbClr val="C00000"/>
              </a:solidFill>
            </a:endParaRPr>
          </a:p>
        </p:txBody>
      </p:sp>
      <p:sp>
        <p:nvSpPr>
          <p:cNvPr id="3" name="Content Placeholder 2"/>
          <p:cNvSpPr>
            <a:spLocks noGrp="1"/>
          </p:cNvSpPr>
          <p:nvPr>
            <p:ph idx="1"/>
          </p:nvPr>
        </p:nvSpPr>
        <p:spPr>
          <a:xfrm>
            <a:off x="152400" y="1066800"/>
            <a:ext cx="8991600" cy="5943600"/>
          </a:xfrm>
        </p:spPr>
        <p:txBody>
          <a:bodyPr>
            <a:normAutofit/>
          </a:bodyPr>
          <a:lstStyle/>
          <a:p>
            <a:r>
              <a:rPr lang="en-US" sz="2200" b="1" dirty="0" smtClean="0">
                <a:solidFill>
                  <a:srgbClr val="002060"/>
                </a:solidFill>
              </a:rPr>
              <a:t>Artifacts can degrade image quality, affect the perceptibility of detail, or even lead to misdiagnosis.</a:t>
            </a:r>
          </a:p>
          <a:p>
            <a:r>
              <a:rPr lang="en-US" sz="2200" b="1" dirty="0" smtClean="0">
                <a:solidFill>
                  <a:srgbClr val="0070C0"/>
                </a:solidFill>
              </a:rPr>
              <a:t>This can cause serious problems for the radiologist who has to provide a diagnosis from images obtained by the technologist. </a:t>
            </a:r>
          </a:p>
          <a:p>
            <a:r>
              <a:rPr lang="en-US" sz="2200" b="1" dirty="0" smtClean="0">
                <a:solidFill>
                  <a:srgbClr val="002060"/>
                </a:solidFill>
              </a:rPr>
              <a:t>Therefore it is mandatory that the technologist understand the nature of artifacts in CT.</a:t>
            </a:r>
          </a:p>
          <a:p>
            <a:r>
              <a:rPr lang="en-US" sz="2200" b="1" dirty="0" smtClean="0">
                <a:solidFill>
                  <a:srgbClr val="002060"/>
                </a:solidFill>
              </a:rPr>
              <a:t>A CT image artifact is defined as </a:t>
            </a:r>
            <a:r>
              <a:rPr lang="en-US" sz="2200" b="1" dirty="0" smtClean="0">
                <a:solidFill>
                  <a:srgbClr val="C00000"/>
                </a:solidFill>
              </a:rPr>
              <a:t>‘‘any discrepancy between the reconstructed CT numbers in the image and the true attenuation coefficients of the object’’.</a:t>
            </a:r>
          </a:p>
          <a:p>
            <a:r>
              <a:rPr lang="en-US" sz="2200" b="1" dirty="0" smtClean="0">
                <a:solidFill>
                  <a:srgbClr val="7030A0"/>
                </a:solidFill>
              </a:rPr>
              <a:t>In CT, artifacts arise from a number of sources, including the patient, inappropriate selection of protocols, reconstruction process, problems relating to the equipment such as malfunctions or imperfections, and fundamental limitation of physics.</a:t>
            </a:r>
          </a:p>
          <a:p>
            <a:endParaRPr lang="en-US" sz="2000" b="1" dirty="0" smtClean="0">
              <a:solidFill>
                <a:srgbClr val="7030A0"/>
              </a:solidFill>
            </a:endParaRPr>
          </a:p>
          <a:p>
            <a:endParaRPr lang="en-US" sz="2000" b="1" dirty="0" smtClean="0">
              <a:solidFill>
                <a:srgbClr val="7030A0"/>
              </a:solidFill>
            </a:endParaRPr>
          </a:p>
          <a:p>
            <a:endParaRPr lang="en-US" sz="2000" b="1" dirty="0" smtClean="0">
              <a:solidFill>
                <a:srgbClr val="7030A0"/>
              </a:solidFill>
            </a:endParaRPr>
          </a:p>
          <a:p>
            <a:endParaRPr lang="en-US" sz="2000" b="1" dirty="0" smtClean="0">
              <a:solidFill>
                <a:srgbClr val="7030A0"/>
              </a:solidFill>
            </a:endParaRPr>
          </a:p>
          <a:p>
            <a:pPr>
              <a:buNone/>
            </a:pPr>
            <a:endParaRPr lang="en-US" sz="2000" b="1" dirty="0" smtClean="0">
              <a:solidFill>
                <a:srgbClr val="7030A0"/>
              </a:solidFill>
            </a:endParaRPr>
          </a:p>
          <a:p>
            <a:pPr>
              <a:buNone/>
            </a:pPr>
            <a:endParaRPr lang="en-US" sz="2000" b="1" dirty="0" smtClean="0">
              <a:solidFill>
                <a:srgbClr val="7030A0"/>
              </a:solidFill>
            </a:endParaRPr>
          </a:p>
          <a:p>
            <a:endParaRPr lang="en-US" sz="2000" b="1" dirty="0" smtClean="0">
              <a:solidFill>
                <a:srgbClr val="7030A0"/>
              </a:solidFill>
            </a:endParaRPr>
          </a:p>
          <a:p>
            <a:endParaRPr lang="en-US" sz="2000" b="1" dirty="0" smtClean="0">
              <a:solidFill>
                <a:srgbClr val="7030A0"/>
              </a:solidFill>
            </a:endParaRPr>
          </a:p>
          <a:p>
            <a:endParaRPr lang="en-US" sz="2000" b="1" dirty="0" smtClean="0">
              <a:solidFill>
                <a:srgbClr val="7030A0"/>
              </a:solidFill>
            </a:endParaRPr>
          </a:p>
          <a:p>
            <a:endParaRPr lang="en-US" sz="2000" b="1" dirty="0">
              <a:solidFill>
                <a:srgbClr val="C00000"/>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696200" cy="563562"/>
          </a:xfrm>
        </p:spPr>
        <p:txBody>
          <a:bodyPr>
            <a:normAutofit fontScale="90000"/>
          </a:bodyPr>
          <a:lstStyle/>
          <a:p>
            <a:r>
              <a:rPr lang="en-US" b="1" dirty="0" smtClean="0">
                <a:solidFill>
                  <a:srgbClr val="FF0000"/>
                </a:solidFill>
              </a:rPr>
              <a:t>TYPES OF ARTIFACTS</a:t>
            </a:r>
            <a:endParaRPr lang="en-US" b="1" dirty="0">
              <a:solidFill>
                <a:srgbClr val="FF0000"/>
              </a:solidFill>
            </a:endParaRPr>
          </a:p>
        </p:txBody>
      </p:sp>
      <p:sp>
        <p:nvSpPr>
          <p:cNvPr id="3" name="Content Placeholder 2"/>
          <p:cNvSpPr>
            <a:spLocks noGrp="1"/>
          </p:cNvSpPr>
          <p:nvPr>
            <p:ph idx="1"/>
          </p:nvPr>
        </p:nvSpPr>
        <p:spPr>
          <a:xfrm>
            <a:off x="457200" y="1066800"/>
            <a:ext cx="8229600" cy="5562600"/>
          </a:xfrm>
        </p:spPr>
        <p:txBody>
          <a:bodyPr>
            <a:normAutofit/>
          </a:bodyPr>
          <a:lstStyle/>
          <a:p>
            <a:pPr marL="514350" indent="-514350">
              <a:buFont typeface="+mj-lt"/>
              <a:buAutoNum type="arabicPeriod"/>
            </a:pPr>
            <a:r>
              <a:rPr lang="en-US" sz="2400" b="1" dirty="0" smtClean="0">
                <a:solidFill>
                  <a:srgbClr val="002060"/>
                </a:solidFill>
              </a:rPr>
              <a:t>Patient Motion artifacts.</a:t>
            </a:r>
          </a:p>
          <a:p>
            <a:pPr marL="514350" indent="-514350">
              <a:buFont typeface="+mj-lt"/>
              <a:buAutoNum type="arabicPeriod"/>
            </a:pPr>
            <a:r>
              <a:rPr lang="en-US" sz="2400" b="1" dirty="0" smtClean="0">
                <a:solidFill>
                  <a:srgbClr val="C00000"/>
                </a:solidFill>
              </a:rPr>
              <a:t>Streak artifacts.</a:t>
            </a:r>
          </a:p>
          <a:p>
            <a:pPr marL="514350" indent="-514350">
              <a:buFont typeface="+mj-lt"/>
              <a:buAutoNum type="arabicPeriod"/>
            </a:pPr>
            <a:r>
              <a:rPr lang="en-US" sz="2400" b="1" dirty="0" smtClean="0">
                <a:solidFill>
                  <a:srgbClr val="C00000"/>
                </a:solidFill>
              </a:rPr>
              <a:t>Metal artifacts.</a:t>
            </a:r>
          </a:p>
          <a:p>
            <a:pPr marL="514350" indent="-514350">
              <a:buFont typeface="+mj-lt"/>
              <a:buAutoNum type="arabicPeriod"/>
            </a:pPr>
            <a:r>
              <a:rPr lang="en-US" sz="2400" b="1" dirty="0" smtClean="0">
                <a:solidFill>
                  <a:srgbClr val="C00000"/>
                </a:solidFill>
              </a:rPr>
              <a:t>Beam hardening or Cupping artifacts.</a:t>
            </a:r>
          </a:p>
          <a:p>
            <a:pPr marL="514350" indent="-514350">
              <a:buFont typeface="+mj-lt"/>
              <a:buAutoNum type="arabicPeriod"/>
            </a:pPr>
            <a:r>
              <a:rPr lang="en-US" sz="2400" b="1" dirty="0" smtClean="0">
                <a:solidFill>
                  <a:srgbClr val="C00000"/>
                </a:solidFill>
              </a:rPr>
              <a:t>Aliasing artifacts.</a:t>
            </a:r>
          </a:p>
          <a:p>
            <a:pPr marL="514350" indent="-514350">
              <a:buFont typeface="+mj-lt"/>
              <a:buAutoNum type="arabicPeriod"/>
            </a:pPr>
            <a:r>
              <a:rPr lang="en-US" sz="2400" b="1" dirty="0" smtClean="0">
                <a:solidFill>
                  <a:srgbClr val="C00000"/>
                </a:solidFill>
              </a:rPr>
              <a:t>Noise artifacts.</a:t>
            </a:r>
          </a:p>
          <a:p>
            <a:pPr marL="514350" indent="-514350">
              <a:buFont typeface="+mj-lt"/>
              <a:buAutoNum type="arabicPeriod"/>
            </a:pPr>
            <a:r>
              <a:rPr lang="en-US" sz="2400" b="1" dirty="0" smtClean="0">
                <a:solidFill>
                  <a:srgbClr val="C00000"/>
                </a:solidFill>
              </a:rPr>
              <a:t>Partial volume artifacts.</a:t>
            </a:r>
          </a:p>
          <a:p>
            <a:pPr marL="514350" indent="-514350">
              <a:buFont typeface="+mj-lt"/>
              <a:buAutoNum type="arabicPeriod"/>
            </a:pPr>
            <a:r>
              <a:rPr lang="en-US" sz="2400" b="1" dirty="0" smtClean="0">
                <a:solidFill>
                  <a:srgbClr val="002060"/>
                </a:solidFill>
              </a:rPr>
              <a:t>Ring artifacts or band artifacts</a:t>
            </a:r>
          </a:p>
          <a:p>
            <a:pPr marL="514350" indent="-514350">
              <a:buFont typeface="+mj-lt"/>
              <a:buAutoNum type="arabicPeriod"/>
            </a:pPr>
            <a:r>
              <a:rPr lang="en-US" sz="2400" b="1" dirty="0" smtClean="0">
                <a:solidFill>
                  <a:srgbClr val="002060"/>
                </a:solidFill>
              </a:rPr>
              <a:t>Truncation artifacts.</a:t>
            </a:r>
          </a:p>
          <a:p>
            <a:pPr marL="514350" indent="-514350">
              <a:buFont typeface="+mj-lt"/>
              <a:buAutoNum type="arabicPeriod"/>
            </a:pPr>
            <a:r>
              <a:rPr lang="en-US" sz="2400" b="1" dirty="0" smtClean="0">
                <a:solidFill>
                  <a:srgbClr val="002060"/>
                </a:solidFill>
              </a:rPr>
              <a:t>Cone beam artifacts.</a:t>
            </a:r>
          </a:p>
          <a:p>
            <a:pPr marL="514350" indent="-514350">
              <a:buFont typeface="+mj-lt"/>
              <a:buAutoNum type="arabicPeriod"/>
            </a:pPr>
            <a:r>
              <a:rPr lang="en-US" sz="2400" b="1" dirty="0" smtClean="0">
                <a:solidFill>
                  <a:srgbClr val="002060"/>
                </a:solidFill>
              </a:rPr>
              <a:t>Spiral artifacts.</a:t>
            </a:r>
          </a:p>
          <a:p>
            <a:pPr marL="514350" indent="-514350">
              <a:buFont typeface="+mj-lt"/>
              <a:buAutoNum type="arabicPeriod"/>
            </a:pPr>
            <a:r>
              <a:rPr lang="en-US" sz="2400" b="1" dirty="0" smtClean="0">
                <a:solidFill>
                  <a:srgbClr val="002060"/>
                </a:solidFill>
              </a:rPr>
              <a:t>Rod artifacts.</a:t>
            </a:r>
          </a:p>
          <a:p>
            <a:pPr marL="514350" indent="-514350">
              <a:buFont typeface="+mj-lt"/>
              <a:buAutoNum type="arabicPeriod"/>
            </a:pPr>
            <a:endParaRPr lang="en-US" sz="2400" b="1" dirty="0" smtClean="0">
              <a:solidFill>
                <a:srgbClr val="002060"/>
              </a:solidFill>
            </a:endParaRPr>
          </a:p>
          <a:p>
            <a:pPr marL="514350" indent="-514350">
              <a:buFont typeface="+mj-lt"/>
              <a:buAutoNum type="arabicPeriod"/>
            </a:pPr>
            <a:endParaRPr lang="en-US" sz="2400" b="1" dirty="0">
              <a:solidFill>
                <a:srgbClr val="002060"/>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848600" cy="563562"/>
          </a:xfrm>
        </p:spPr>
        <p:txBody>
          <a:bodyPr>
            <a:normAutofit fontScale="90000"/>
          </a:bodyPr>
          <a:lstStyle/>
          <a:p>
            <a:r>
              <a:rPr lang="en-US" b="1" dirty="0" smtClean="0">
                <a:solidFill>
                  <a:srgbClr val="C00000"/>
                </a:solidFill>
              </a:rPr>
              <a:t>Patient Motion artifacts</a:t>
            </a:r>
            <a:endParaRPr lang="en-US" dirty="0">
              <a:solidFill>
                <a:srgbClr val="C00000"/>
              </a:solidFill>
            </a:endParaRPr>
          </a:p>
        </p:txBody>
      </p:sp>
      <p:sp>
        <p:nvSpPr>
          <p:cNvPr id="3" name="Content Placeholder 2"/>
          <p:cNvSpPr>
            <a:spLocks noGrp="1"/>
          </p:cNvSpPr>
          <p:nvPr>
            <p:ph idx="1"/>
          </p:nvPr>
        </p:nvSpPr>
        <p:spPr>
          <a:xfrm>
            <a:off x="152400" y="838200"/>
            <a:ext cx="8839200" cy="5791200"/>
          </a:xfrm>
        </p:spPr>
        <p:txBody>
          <a:bodyPr>
            <a:normAutofit/>
          </a:bodyPr>
          <a:lstStyle/>
          <a:p>
            <a:r>
              <a:rPr lang="en-US" sz="2000" b="1" dirty="0" smtClean="0">
                <a:solidFill>
                  <a:srgbClr val="002060"/>
                </a:solidFill>
              </a:rPr>
              <a:t>Patient motion can be voluntary or involuntary. </a:t>
            </a:r>
          </a:p>
          <a:p>
            <a:r>
              <a:rPr lang="en-US" sz="2000" b="1" dirty="0" smtClean="0">
                <a:solidFill>
                  <a:srgbClr val="002060"/>
                </a:solidFill>
              </a:rPr>
              <a:t>Both voluntary and involuntary motions appear as streaks that are usually tangential to high-contrast edges of the moving part.</a:t>
            </a:r>
          </a:p>
          <a:p>
            <a:r>
              <a:rPr lang="en-US" sz="2000" b="1" dirty="0" smtClean="0">
                <a:solidFill>
                  <a:srgbClr val="002060"/>
                </a:solidFill>
              </a:rPr>
              <a:t>Additionally, motion artifacts can arise from movement of oral contrast in the gastrointestinal tract.</a:t>
            </a:r>
          </a:p>
          <a:p>
            <a:r>
              <a:rPr lang="en-US" sz="2000" b="1" dirty="0" smtClean="0">
                <a:solidFill>
                  <a:srgbClr val="00B0F0"/>
                </a:solidFill>
              </a:rPr>
              <a:t>For patient movements such as breathing and swallowing, it is important to immobilize patients and use positioning aids to make them comfortable and to ensure that patients understand the importance of remaining still and following instructions during scanning and other is reducing scan time.</a:t>
            </a:r>
          </a:p>
          <a:p>
            <a:r>
              <a:rPr lang="en-US" sz="2000" b="1" dirty="0" smtClean="0">
                <a:solidFill>
                  <a:srgbClr val="002060"/>
                </a:solidFill>
              </a:rPr>
              <a:t>Involuntary movements decreased by Respiratory techniques like ECG gating.</a:t>
            </a:r>
          </a:p>
          <a:p>
            <a:endParaRPr lang="en-US" sz="2000" dirty="0" smtClean="0"/>
          </a:p>
          <a:p>
            <a:endParaRPr lang="en-US" sz="2000" dirty="0"/>
          </a:p>
        </p:txBody>
      </p:sp>
      <p:pic>
        <p:nvPicPr>
          <p:cNvPr id="3074" name="Picture 2" descr="https://tse4.mm.bing.net/th?id=OIP.cwzyxVyPmwp2TONFX0eAngHaDp&amp;pid=Api&amp;P=0&amp;w=308&amp;h=152"/>
          <p:cNvPicPr>
            <a:picLocks noChangeAspect="1" noChangeArrowheads="1"/>
          </p:cNvPicPr>
          <p:nvPr/>
        </p:nvPicPr>
        <p:blipFill>
          <a:blip r:embed="rId2"/>
          <a:srcRect/>
          <a:stretch>
            <a:fillRect/>
          </a:stretch>
        </p:blipFill>
        <p:spPr bwMode="auto">
          <a:xfrm>
            <a:off x="2133600" y="4343400"/>
            <a:ext cx="4632155" cy="2286000"/>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848600" cy="533400"/>
          </a:xfrm>
        </p:spPr>
        <p:txBody>
          <a:bodyPr>
            <a:normAutofit fontScale="90000"/>
          </a:bodyPr>
          <a:lstStyle/>
          <a:p>
            <a:r>
              <a:rPr lang="en-US" b="1" dirty="0" smtClean="0">
                <a:solidFill>
                  <a:srgbClr val="C00000"/>
                </a:solidFill>
              </a:rPr>
              <a:t>Streak artifacts</a:t>
            </a:r>
            <a:br>
              <a:rPr lang="en-US" b="1" dirty="0" smtClean="0">
                <a:solidFill>
                  <a:srgbClr val="C00000"/>
                </a:solidFill>
              </a:rPr>
            </a:br>
            <a:endParaRPr lang="en-US" dirty="0">
              <a:solidFill>
                <a:srgbClr val="C00000"/>
              </a:solidFill>
            </a:endParaRPr>
          </a:p>
        </p:txBody>
      </p:sp>
      <p:sp>
        <p:nvSpPr>
          <p:cNvPr id="3" name="Content Placeholder 2"/>
          <p:cNvSpPr>
            <a:spLocks noGrp="1"/>
          </p:cNvSpPr>
          <p:nvPr>
            <p:ph idx="1"/>
          </p:nvPr>
        </p:nvSpPr>
        <p:spPr>
          <a:xfrm>
            <a:off x="152400" y="685800"/>
            <a:ext cx="8839200" cy="2819400"/>
          </a:xfrm>
        </p:spPr>
        <p:txBody>
          <a:bodyPr>
            <a:normAutofit fontScale="92500" lnSpcReduction="10000"/>
          </a:bodyPr>
          <a:lstStyle/>
          <a:p>
            <a:r>
              <a:rPr lang="en-US" sz="2400" b="1" dirty="0" smtClean="0">
                <a:solidFill>
                  <a:srgbClr val="7030A0"/>
                </a:solidFill>
              </a:rPr>
              <a:t>Streak artifacts due to </a:t>
            </a:r>
            <a:r>
              <a:rPr lang="en-US" sz="2400" b="1" dirty="0" smtClean="0">
                <a:solidFill>
                  <a:srgbClr val="0070C0"/>
                </a:solidFill>
              </a:rPr>
              <a:t>absence of transmitted X rays </a:t>
            </a:r>
            <a:r>
              <a:rPr lang="en-US" sz="2400" b="1" dirty="0" smtClean="0">
                <a:solidFill>
                  <a:srgbClr val="7030A0"/>
                </a:solidFill>
              </a:rPr>
              <a:t>to the detector and it appears as dark and light lines.</a:t>
            </a:r>
          </a:p>
          <a:p>
            <a:r>
              <a:rPr lang="en-US" sz="2400" b="1" dirty="0" smtClean="0">
                <a:solidFill>
                  <a:srgbClr val="7030A0"/>
                </a:solidFill>
              </a:rPr>
              <a:t>Most streak artifacts occur near materials such as metal or bone, primarily as a result of beam hardening and scatter.</a:t>
            </a:r>
          </a:p>
          <a:p>
            <a:r>
              <a:rPr lang="en-US" sz="2400" b="1" dirty="0" smtClean="0">
                <a:solidFill>
                  <a:srgbClr val="7030A0"/>
                </a:solidFill>
              </a:rPr>
              <a:t>These phenomena produce dark streaks between metal, bone, iodinated contrast, barium, and other high-attenuation materials.</a:t>
            </a:r>
          </a:p>
          <a:p>
            <a:r>
              <a:rPr lang="en-US" sz="2400" b="1" dirty="0" smtClean="0">
                <a:solidFill>
                  <a:srgbClr val="002060"/>
                </a:solidFill>
              </a:rPr>
              <a:t>Streak artifacts can be reduced using newer reconstruction techniques or metal artifact reduction software.</a:t>
            </a:r>
          </a:p>
          <a:p>
            <a:pPr>
              <a:buNone/>
            </a:pPr>
            <a:endParaRPr lang="en-US" sz="2400" dirty="0" smtClean="0"/>
          </a:p>
        </p:txBody>
      </p:sp>
      <p:pic>
        <p:nvPicPr>
          <p:cNvPr id="1026" name="Picture 2" descr="https://tse1.mm.bing.net/th?id=OIP.Ujni3WttYKBKcvPmixjQ4gHaDE&amp;pid=Api&amp;P=0&amp;w=372&amp;h=155"/>
          <p:cNvPicPr>
            <a:picLocks noChangeAspect="1" noChangeArrowheads="1"/>
          </p:cNvPicPr>
          <p:nvPr/>
        </p:nvPicPr>
        <p:blipFill>
          <a:blip r:embed="rId2"/>
          <a:srcRect r="54839" b="6494"/>
          <a:stretch>
            <a:fillRect/>
          </a:stretch>
        </p:blipFill>
        <p:spPr bwMode="auto">
          <a:xfrm>
            <a:off x="609599" y="3581400"/>
            <a:ext cx="3822701" cy="3276600"/>
          </a:xfrm>
          <a:prstGeom prst="rect">
            <a:avLst/>
          </a:prstGeom>
          <a:noFill/>
        </p:spPr>
      </p:pic>
      <p:pic>
        <p:nvPicPr>
          <p:cNvPr id="1028" name="Picture 4" descr="https://tse2.mm.bing.net/th?id=OIP.3QKXF8k0qmfmXJzfACxxAgHaHa&amp;pid=Api&amp;P=0&amp;w=300&amp;h=300"/>
          <p:cNvPicPr>
            <a:picLocks noChangeAspect="1" noChangeArrowheads="1"/>
          </p:cNvPicPr>
          <p:nvPr/>
        </p:nvPicPr>
        <p:blipFill>
          <a:blip r:embed="rId3"/>
          <a:srcRect l="24000" t="8000" r="14667" b="6667"/>
          <a:stretch>
            <a:fillRect/>
          </a:stretch>
        </p:blipFill>
        <p:spPr bwMode="auto">
          <a:xfrm>
            <a:off x="4876800" y="3571461"/>
            <a:ext cx="2667000" cy="3286539"/>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8" name="Title 1048627"/>
          <p:cNvSpPr>
            <a:spLocks noGrp="1"/>
          </p:cNvSpPr>
          <p:nvPr>
            <p:ph type="ctrTitle"/>
          </p:nvPr>
        </p:nvSpPr>
        <p:spPr/>
        <p:txBody>
          <a:bodyPr/>
          <a:lstStyle/>
          <a:p>
            <a:endParaRPr lang="en-US"/>
          </a:p>
        </p:txBody>
      </p:sp>
      <p:sp>
        <p:nvSpPr>
          <p:cNvPr id="1048629" name="Subtitle 1048628"/>
          <p:cNvSpPr>
            <a:spLocks noGrp="1"/>
          </p:cNvSpPr>
          <p:nvPr>
            <p:ph type="subTitle" idx="1"/>
          </p:nvPr>
        </p:nvSpPr>
        <p:spPr/>
        <p:txBody>
          <a:bodyPr/>
          <a:lstStyle/>
          <a:p>
            <a:endParaRPr lang="en-US"/>
          </a:p>
        </p:txBody>
      </p:sp>
      <p:pic>
        <p:nvPicPr>
          <p:cNvPr id="2097164" name="Picture 2097163"/>
          <p:cNvPicPr>
            <a:picLocks/>
          </p:cNvPicPr>
          <p:nvPr/>
        </p:nvPicPr>
        <p:blipFill>
          <a:blip r:embed="rId2"/>
          <a:stretch>
            <a:fillRect/>
          </a:stretch>
        </p:blipFill>
        <p:spPr>
          <a:xfrm>
            <a:off x="1" y="58960"/>
            <a:ext cx="9102458" cy="6880983"/>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315200" cy="563562"/>
          </a:xfrm>
        </p:spPr>
        <p:txBody>
          <a:bodyPr>
            <a:normAutofit fontScale="90000"/>
          </a:bodyPr>
          <a:lstStyle/>
          <a:p>
            <a:r>
              <a:rPr lang="en-US" b="1" dirty="0" smtClean="0">
                <a:solidFill>
                  <a:srgbClr val="C00000"/>
                </a:solidFill>
              </a:rPr>
              <a:t>Metal artifacts</a:t>
            </a:r>
            <a:br>
              <a:rPr lang="en-US" b="1" dirty="0" smtClean="0">
                <a:solidFill>
                  <a:srgbClr val="C00000"/>
                </a:solidFill>
              </a:rPr>
            </a:br>
            <a:endParaRPr lang="en-US" dirty="0">
              <a:solidFill>
                <a:srgbClr val="C00000"/>
              </a:solidFill>
            </a:endParaRPr>
          </a:p>
        </p:txBody>
      </p:sp>
      <p:sp>
        <p:nvSpPr>
          <p:cNvPr id="3" name="Content Placeholder 2"/>
          <p:cNvSpPr>
            <a:spLocks noGrp="1"/>
          </p:cNvSpPr>
          <p:nvPr>
            <p:ph idx="1"/>
          </p:nvPr>
        </p:nvSpPr>
        <p:spPr>
          <a:xfrm>
            <a:off x="228600" y="762000"/>
            <a:ext cx="8839200" cy="4038600"/>
          </a:xfrm>
        </p:spPr>
        <p:txBody>
          <a:bodyPr>
            <a:normAutofit lnSpcReduction="10000"/>
          </a:bodyPr>
          <a:lstStyle/>
          <a:p>
            <a:r>
              <a:rPr lang="en-US" sz="2000" b="1" dirty="0" smtClean="0">
                <a:solidFill>
                  <a:srgbClr val="002060"/>
                </a:solidFill>
              </a:rPr>
              <a:t>The presence of metal objects in the patient also causes artifacts. </a:t>
            </a:r>
          </a:p>
          <a:p>
            <a:r>
              <a:rPr lang="en-US" sz="2000" b="1" dirty="0" smtClean="0">
                <a:solidFill>
                  <a:srgbClr val="002060"/>
                </a:solidFill>
              </a:rPr>
              <a:t>Metallic materials such as prosthetic devices, dental fillings, surgical clips, and electrodes give rise to streak artifacts on the image.</a:t>
            </a:r>
          </a:p>
          <a:p>
            <a:r>
              <a:rPr lang="en-US" sz="2000" b="1" dirty="0" smtClean="0">
                <a:solidFill>
                  <a:srgbClr val="002060"/>
                </a:solidFill>
              </a:rPr>
              <a:t>the metal object is highly attenuating to the radiation, which results in significant error in projection profiles.</a:t>
            </a:r>
          </a:p>
          <a:p>
            <a:r>
              <a:rPr lang="en-US" sz="2000" b="1" dirty="0" smtClean="0">
                <a:solidFill>
                  <a:srgbClr val="002060"/>
                </a:solidFill>
              </a:rPr>
              <a:t>The error is the combined effects of signal under range, beam hardening, partial volume, and limited dynamic range of the acquisition and reconstruction systems. </a:t>
            </a:r>
          </a:p>
          <a:p>
            <a:r>
              <a:rPr lang="en-US" sz="2000" b="1" dirty="0" smtClean="0">
                <a:solidFill>
                  <a:srgbClr val="002060"/>
                </a:solidFill>
              </a:rPr>
              <a:t>The loss of information leads to the appearance of typical star-shaped streaks.</a:t>
            </a:r>
          </a:p>
          <a:p>
            <a:r>
              <a:rPr lang="en-US" sz="2000" b="1" dirty="0" smtClean="0">
                <a:solidFill>
                  <a:srgbClr val="00B050"/>
                </a:solidFill>
              </a:rPr>
              <a:t>Metal artifacts can be reduced by the removal of all external metal objects from the patient. Software such as the metal artifact reduction (MAR) program can be used to complete the incomplete profile through interpolation.</a:t>
            </a:r>
            <a:endParaRPr lang="en-US" sz="2000" b="1" dirty="0">
              <a:solidFill>
                <a:srgbClr val="00B050"/>
              </a:solidFill>
            </a:endParaRPr>
          </a:p>
        </p:txBody>
      </p:sp>
      <p:pic>
        <p:nvPicPr>
          <p:cNvPr id="94210" name="Picture 2" descr="https://tse4.mm.bing.net/th?id=OIP.uFTEGHmNDeklHPQBJ5SKqgHaGM&amp;pid=Api&amp;P=0&amp;w=186&amp;h=156"/>
          <p:cNvPicPr>
            <a:picLocks noChangeAspect="1" noChangeArrowheads="1"/>
          </p:cNvPicPr>
          <p:nvPr/>
        </p:nvPicPr>
        <p:blipFill>
          <a:blip r:embed="rId2"/>
          <a:srcRect/>
          <a:stretch>
            <a:fillRect/>
          </a:stretch>
        </p:blipFill>
        <p:spPr bwMode="auto">
          <a:xfrm>
            <a:off x="228600" y="4648200"/>
            <a:ext cx="2089638" cy="1905000"/>
          </a:xfrm>
          <a:prstGeom prst="rect">
            <a:avLst/>
          </a:prstGeom>
          <a:noFill/>
        </p:spPr>
      </p:pic>
      <p:pic>
        <p:nvPicPr>
          <p:cNvPr id="94212" name="Picture 4" descr="https://tse4.mm.bing.net/th?id=OIP.poN2JI0yUcilF7-GtguE7QHaDn&amp;pid=Api&amp;P=0&amp;w=322&amp;h=158"/>
          <p:cNvPicPr>
            <a:picLocks noChangeAspect="1" noChangeArrowheads="1"/>
          </p:cNvPicPr>
          <p:nvPr/>
        </p:nvPicPr>
        <p:blipFill>
          <a:blip r:embed="rId3"/>
          <a:srcRect/>
          <a:stretch>
            <a:fillRect/>
          </a:stretch>
        </p:blipFill>
        <p:spPr bwMode="auto">
          <a:xfrm>
            <a:off x="2362200" y="4648200"/>
            <a:ext cx="3200400" cy="1905000"/>
          </a:xfrm>
          <a:prstGeom prst="rect">
            <a:avLst/>
          </a:prstGeom>
          <a:noFill/>
        </p:spPr>
      </p:pic>
      <p:pic>
        <p:nvPicPr>
          <p:cNvPr id="94214" name="Picture 6" descr="https://tse4.mm.bing.net/th?id=OIP.pdXx-ooxHBZFfFqFVB9A8gHaHa&amp;pid=Api&amp;P=0&amp;w=300&amp;h=300"/>
          <p:cNvPicPr>
            <a:picLocks noChangeAspect="1" noChangeArrowheads="1"/>
          </p:cNvPicPr>
          <p:nvPr/>
        </p:nvPicPr>
        <p:blipFill>
          <a:blip r:embed="rId4"/>
          <a:srcRect l="5333" t="16000" r="4000" b="17333"/>
          <a:stretch>
            <a:fillRect/>
          </a:stretch>
        </p:blipFill>
        <p:spPr bwMode="auto">
          <a:xfrm>
            <a:off x="5638800" y="4648200"/>
            <a:ext cx="2590800" cy="1905000"/>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639762"/>
          </a:xfrm>
        </p:spPr>
        <p:txBody>
          <a:bodyPr>
            <a:normAutofit fontScale="90000"/>
          </a:bodyPr>
          <a:lstStyle/>
          <a:p>
            <a:r>
              <a:rPr lang="en-US" b="1" dirty="0" smtClean="0">
                <a:solidFill>
                  <a:srgbClr val="C00000"/>
                </a:solidFill>
              </a:rPr>
              <a:t>Beam hardening artifacts.</a:t>
            </a:r>
            <a:br>
              <a:rPr lang="en-US" b="1" dirty="0" smtClean="0">
                <a:solidFill>
                  <a:srgbClr val="C00000"/>
                </a:solidFill>
              </a:rPr>
            </a:br>
            <a:endParaRPr lang="en-US" dirty="0">
              <a:solidFill>
                <a:srgbClr val="C00000"/>
              </a:solidFill>
            </a:endParaRPr>
          </a:p>
        </p:txBody>
      </p:sp>
      <p:sp>
        <p:nvSpPr>
          <p:cNvPr id="3" name="Content Placeholder 2"/>
          <p:cNvSpPr>
            <a:spLocks noGrp="1"/>
          </p:cNvSpPr>
          <p:nvPr>
            <p:ph idx="1"/>
          </p:nvPr>
        </p:nvSpPr>
        <p:spPr>
          <a:xfrm>
            <a:off x="152400" y="609600"/>
            <a:ext cx="8839200" cy="6096000"/>
          </a:xfrm>
        </p:spPr>
        <p:txBody>
          <a:bodyPr>
            <a:normAutofit/>
          </a:bodyPr>
          <a:lstStyle/>
          <a:p>
            <a:r>
              <a:rPr lang="en-US" sz="2000" b="1" dirty="0" smtClean="0">
                <a:solidFill>
                  <a:srgbClr val="002060"/>
                </a:solidFill>
              </a:rPr>
              <a:t>These are caused by polychromatic nature of x ray beam. </a:t>
            </a:r>
          </a:p>
          <a:p>
            <a:r>
              <a:rPr lang="en-US" sz="2000" b="1" dirty="0" smtClean="0">
                <a:solidFill>
                  <a:srgbClr val="002060"/>
                </a:solidFill>
              </a:rPr>
              <a:t>As the beam passes through the patient, a low energy absorbed and the mean energy increases. </a:t>
            </a:r>
          </a:p>
          <a:p>
            <a:r>
              <a:rPr lang="en-US" sz="2000" b="1" dirty="0" smtClean="0">
                <a:solidFill>
                  <a:srgbClr val="002060"/>
                </a:solidFill>
              </a:rPr>
              <a:t>As the result the beam become hardened that causes underestimation of  </a:t>
            </a:r>
            <a:r>
              <a:rPr lang="hy-AM" sz="2000" b="1" dirty="0" smtClean="0">
                <a:solidFill>
                  <a:srgbClr val="002060"/>
                </a:solidFill>
              </a:rPr>
              <a:t>Ա</a:t>
            </a:r>
            <a:r>
              <a:rPr lang="en-US" sz="2000" b="1" dirty="0" smtClean="0">
                <a:solidFill>
                  <a:srgbClr val="002060"/>
                </a:solidFill>
              </a:rPr>
              <a:t> and HU.  </a:t>
            </a:r>
            <a:r>
              <a:rPr lang="en-US" sz="2000" b="1" dirty="0" smtClean="0">
                <a:solidFill>
                  <a:srgbClr val="7030A0"/>
                </a:solidFill>
              </a:rPr>
              <a:t>It is </a:t>
            </a:r>
            <a:r>
              <a:rPr lang="en-US" sz="2000" b="1" dirty="0" err="1" smtClean="0">
                <a:solidFill>
                  <a:srgbClr val="7030A0"/>
                </a:solidFill>
              </a:rPr>
              <a:t>poosible</a:t>
            </a:r>
            <a:r>
              <a:rPr lang="en-US" sz="2000" b="1" dirty="0" smtClean="0">
                <a:solidFill>
                  <a:srgbClr val="7030A0"/>
                </a:solidFill>
              </a:rPr>
              <a:t> to minimize the beam hardening effect by suitable correction algorithm. </a:t>
            </a:r>
          </a:p>
          <a:p>
            <a:r>
              <a:rPr lang="en-US" sz="2000" b="1" dirty="0" smtClean="0">
                <a:solidFill>
                  <a:srgbClr val="002060"/>
                </a:solidFill>
              </a:rPr>
              <a:t>Because of the beam-hardening effect, errors in CT numbers increase gradually from the periphery to the center of the object, as depicted by the present in the beam path</a:t>
            </a:r>
            <a:r>
              <a:rPr lang="en-US" sz="2000" b="1" dirty="0" smtClean="0">
                <a:solidFill>
                  <a:srgbClr val="FF0000"/>
                </a:solidFill>
              </a:rPr>
              <a:t>, dark shading artifacts can result </a:t>
            </a:r>
            <a:r>
              <a:rPr lang="en-US" sz="2000" b="1" dirty="0" smtClean="0">
                <a:solidFill>
                  <a:srgbClr val="002060"/>
                </a:solidFill>
              </a:rPr>
              <a:t>because the beam-hardening correction applied to soft tissue does not work well for bones.</a:t>
            </a:r>
          </a:p>
          <a:p>
            <a:r>
              <a:rPr lang="en-US" sz="2000" b="1" dirty="0" err="1" smtClean="0">
                <a:solidFill>
                  <a:srgbClr val="002060"/>
                </a:solidFill>
              </a:rPr>
              <a:t>Eg</a:t>
            </a:r>
            <a:r>
              <a:rPr lang="en-US" sz="2000" b="1" dirty="0" smtClean="0">
                <a:solidFill>
                  <a:srgbClr val="002060"/>
                </a:solidFill>
              </a:rPr>
              <a:t> :  bones and iodinated contrast media.</a:t>
            </a:r>
            <a:endParaRPr lang="en-US" sz="2000" b="1" dirty="0">
              <a:solidFill>
                <a:srgbClr val="002060"/>
              </a:solidFill>
            </a:endParaRPr>
          </a:p>
        </p:txBody>
      </p:sp>
      <p:pic>
        <p:nvPicPr>
          <p:cNvPr id="4" name="Picture 3" descr="Screenshot (417).png"/>
          <p:cNvPicPr>
            <a:picLocks noChangeAspect="1"/>
          </p:cNvPicPr>
          <p:nvPr/>
        </p:nvPicPr>
        <p:blipFill>
          <a:blip r:embed="rId2"/>
          <a:srcRect l="20833" t="21852" r="39167" b="30741"/>
          <a:stretch>
            <a:fillRect/>
          </a:stretch>
        </p:blipFill>
        <p:spPr>
          <a:xfrm>
            <a:off x="1752600" y="4267200"/>
            <a:ext cx="4572000" cy="2438400"/>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924800" cy="457200"/>
          </a:xfrm>
        </p:spPr>
        <p:txBody>
          <a:bodyPr>
            <a:normAutofit fontScale="90000"/>
          </a:bodyPr>
          <a:lstStyle/>
          <a:p>
            <a:r>
              <a:rPr lang="en-US" b="1" dirty="0" smtClean="0">
                <a:solidFill>
                  <a:srgbClr val="FF0000"/>
                </a:solidFill>
              </a:rPr>
              <a:t>Aliasing artifacts.</a:t>
            </a:r>
            <a:br>
              <a:rPr lang="en-US" b="1" dirty="0" smtClean="0">
                <a:solidFill>
                  <a:srgbClr val="FF0000"/>
                </a:solidFill>
              </a:rPr>
            </a:br>
            <a:endParaRPr lang="en-US" dirty="0">
              <a:solidFill>
                <a:srgbClr val="FF0000"/>
              </a:solidFill>
            </a:endParaRPr>
          </a:p>
        </p:txBody>
      </p:sp>
      <p:sp>
        <p:nvSpPr>
          <p:cNvPr id="3" name="Content Placeholder 2"/>
          <p:cNvSpPr>
            <a:spLocks noGrp="1"/>
          </p:cNvSpPr>
          <p:nvPr>
            <p:ph idx="1"/>
          </p:nvPr>
        </p:nvSpPr>
        <p:spPr>
          <a:xfrm>
            <a:off x="152400" y="762001"/>
            <a:ext cx="8991600" cy="3962400"/>
          </a:xfrm>
        </p:spPr>
        <p:txBody>
          <a:bodyPr>
            <a:normAutofit fontScale="92500" lnSpcReduction="10000"/>
          </a:bodyPr>
          <a:lstStyle/>
          <a:p>
            <a:r>
              <a:rPr lang="en-US" sz="2400" b="1" dirty="0" smtClean="0">
                <a:solidFill>
                  <a:srgbClr val="002060"/>
                </a:solidFill>
              </a:rPr>
              <a:t>Aliasing artifact</a:t>
            </a:r>
            <a:r>
              <a:rPr lang="en-US" sz="2400" dirty="0" smtClean="0">
                <a:solidFill>
                  <a:srgbClr val="002060"/>
                </a:solidFill>
              </a:rPr>
              <a:t>, otherwise known as </a:t>
            </a:r>
            <a:r>
              <a:rPr lang="en-US" sz="2400" b="1" dirty="0" err="1" smtClean="0">
                <a:solidFill>
                  <a:srgbClr val="002060"/>
                </a:solidFill>
              </a:rPr>
              <a:t>undersampling</a:t>
            </a:r>
            <a:r>
              <a:rPr lang="en-US" sz="2400" dirty="0" smtClean="0">
                <a:solidFill>
                  <a:srgbClr val="002060"/>
                </a:solidFill>
              </a:rPr>
              <a:t>,</a:t>
            </a:r>
            <a:r>
              <a:rPr lang="en-US" sz="2400" b="1" dirty="0" smtClean="0">
                <a:solidFill>
                  <a:srgbClr val="002060"/>
                </a:solidFill>
              </a:rPr>
              <a:t> </a:t>
            </a:r>
            <a:r>
              <a:rPr lang="en-US" sz="2400" dirty="0" smtClean="0">
                <a:solidFill>
                  <a:srgbClr val="002060"/>
                </a:solidFill>
              </a:rPr>
              <a:t>in CT refers to an error in the accuracy proponent of analog to digital converter (ADC) during image digitization. </a:t>
            </a:r>
          </a:p>
          <a:p>
            <a:r>
              <a:rPr lang="en-US" sz="2400" dirty="0" smtClean="0">
                <a:solidFill>
                  <a:srgbClr val="002060"/>
                </a:solidFill>
              </a:rPr>
              <a:t>Image digitization has three distinct steps: scanning, sampling, and quantization. </a:t>
            </a:r>
          </a:p>
          <a:p>
            <a:r>
              <a:rPr lang="en-US" sz="2400" dirty="0" smtClean="0">
                <a:solidFill>
                  <a:srgbClr val="C00000"/>
                </a:solidFill>
              </a:rPr>
              <a:t>When sampling, the brightness of each pixel in the image is measured, and via a photomultiplier, creates an output analog signal that is then due to undergo quantization. </a:t>
            </a:r>
          </a:p>
          <a:p>
            <a:r>
              <a:rPr lang="en-US" sz="2400" dirty="0" smtClean="0">
                <a:solidFill>
                  <a:srgbClr val="C00000"/>
                </a:solidFill>
              </a:rPr>
              <a:t>The more samples that are taken the more accurate the representation of the signal will be, hence if a lack of sampling has occurred the computer will process an inaccurate image resulting in an aliasing artifact. </a:t>
            </a:r>
          </a:p>
          <a:p>
            <a:endParaRPr lang="en-US" sz="2400" dirty="0">
              <a:solidFill>
                <a:srgbClr val="002060"/>
              </a:solidFill>
            </a:endParaRPr>
          </a:p>
        </p:txBody>
      </p:sp>
      <p:pic>
        <p:nvPicPr>
          <p:cNvPr id="4" name="Picture 3" descr="Screenshot (418).png"/>
          <p:cNvPicPr>
            <a:picLocks noChangeAspect="1"/>
          </p:cNvPicPr>
          <p:nvPr/>
        </p:nvPicPr>
        <p:blipFill>
          <a:blip r:embed="rId2"/>
          <a:srcRect l="22500" t="41111" r="36666" b="35185"/>
          <a:stretch>
            <a:fillRect/>
          </a:stretch>
        </p:blipFill>
        <p:spPr>
          <a:xfrm>
            <a:off x="1295400" y="4419600"/>
            <a:ext cx="7000875" cy="2286000"/>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001000" cy="503238"/>
          </a:xfrm>
        </p:spPr>
        <p:txBody>
          <a:bodyPr>
            <a:normAutofit fontScale="90000"/>
          </a:bodyPr>
          <a:lstStyle/>
          <a:p>
            <a:r>
              <a:rPr lang="en-US" b="1" dirty="0" smtClean="0">
                <a:solidFill>
                  <a:srgbClr val="C00000"/>
                </a:solidFill>
              </a:rPr>
              <a:t>Noise</a:t>
            </a:r>
            <a:r>
              <a:rPr lang="en-US" b="1" dirty="0" smtClean="0">
                <a:solidFill>
                  <a:srgbClr val="002060"/>
                </a:solidFill>
              </a:rPr>
              <a:t> </a:t>
            </a:r>
            <a:r>
              <a:rPr lang="en-US" b="1" dirty="0" smtClean="0">
                <a:solidFill>
                  <a:srgbClr val="C00000"/>
                </a:solidFill>
              </a:rPr>
              <a:t>artifacts</a:t>
            </a:r>
            <a:r>
              <a:rPr lang="en-US" b="1" dirty="0" smtClean="0">
                <a:solidFill>
                  <a:srgbClr val="002060"/>
                </a:solidFill>
              </a:rPr>
              <a:t/>
            </a:r>
            <a:br>
              <a:rPr lang="en-US" b="1" dirty="0" smtClean="0">
                <a:solidFill>
                  <a:srgbClr val="002060"/>
                </a:solidFill>
              </a:rPr>
            </a:br>
            <a:endParaRPr lang="en-US" dirty="0"/>
          </a:p>
        </p:txBody>
      </p:sp>
      <p:sp>
        <p:nvSpPr>
          <p:cNvPr id="3" name="Content Placeholder 2"/>
          <p:cNvSpPr>
            <a:spLocks noGrp="1"/>
          </p:cNvSpPr>
          <p:nvPr>
            <p:ph idx="1"/>
          </p:nvPr>
        </p:nvSpPr>
        <p:spPr>
          <a:xfrm>
            <a:off x="152400" y="838200"/>
            <a:ext cx="8991600" cy="5867400"/>
          </a:xfrm>
        </p:spPr>
        <p:txBody>
          <a:bodyPr>
            <a:normAutofit/>
          </a:bodyPr>
          <a:lstStyle/>
          <a:p>
            <a:r>
              <a:rPr lang="en-US" sz="2000" b="1" dirty="0" smtClean="0">
                <a:solidFill>
                  <a:srgbClr val="002060"/>
                </a:solidFill>
              </a:rPr>
              <a:t>Noise is influenced partially by the number of photons that strike the detector.</a:t>
            </a:r>
          </a:p>
          <a:p>
            <a:r>
              <a:rPr lang="en-US" sz="2000" b="1" dirty="0" smtClean="0">
                <a:solidFill>
                  <a:srgbClr val="FF0000"/>
                </a:solidFill>
              </a:rPr>
              <a:t>More photons mean less noise and a stronger detector signal, whereas fewer photons result in more noise and a weaker detector signal.</a:t>
            </a:r>
          </a:p>
          <a:p>
            <a:r>
              <a:rPr lang="en-US" sz="2000" b="1" dirty="0" smtClean="0">
                <a:solidFill>
                  <a:srgbClr val="002060"/>
                </a:solidFill>
              </a:rPr>
              <a:t>When it is combined with the electronic noise and the logarithmic operation, photon starvation often leads to severe streak artifacts.</a:t>
            </a:r>
          </a:p>
          <a:p>
            <a:r>
              <a:rPr lang="en-US" sz="2000" b="1" dirty="0" smtClean="0">
                <a:solidFill>
                  <a:srgbClr val="002060"/>
                </a:solidFill>
              </a:rPr>
              <a:t>The technologist should optimize patient positioning, scan speed, and exposure technique factors to correct streak artifacts.</a:t>
            </a:r>
            <a:endParaRPr lang="en-US" sz="2000" b="1" dirty="0">
              <a:solidFill>
                <a:srgbClr val="002060"/>
              </a:solidFill>
            </a:endParaRPr>
          </a:p>
        </p:txBody>
      </p:sp>
      <p:pic>
        <p:nvPicPr>
          <p:cNvPr id="4" name="Picture 3" descr="Screenshot (419).png"/>
          <p:cNvPicPr>
            <a:picLocks noChangeAspect="1"/>
          </p:cNvPicPr>
          <p:nvPr/>
        </p:nvPicPr>
        <p:blipFill>
          <a:blip r:embed="rId2"/>
          <a:srcRect l="13333" t="29259" r="60000" b="21852"/>
          <a:stretch>
            <a:fillRect/>
          </a:stretch>
        </p:blipFill>
        <p:spPr>
          <a:xfrm>
            <a:off x="2514600" y="3276600"/>
            <a:ext cx="3886200" cy="3536156"/>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772400" cy="563562"/>
          </a:xfrm>
        </p:spPr>
        <p:txBody>
          <a:bodyPr>
            <a:normAutofit fontScale="90000"/>
          </a:bodyPr>
          <a:lstStyle/>
          <a:p>
            <a:r>
              <a:rPr lang="en-US" b="1" dirty="0" smtClean="0">
                <a:solidFill>
                  <a:srgbClr val="C00000"/>
                </a:solidFill>
              </a:rPr>
              <a:t>Partial volume artifacts.</a:t>
            </a:r>
            <a:br>
              <a:rPr lang="en-US" b="1" dirty="0" smtClean="0">
                <a:solidFill>
                  <a:srgbClr val="C00000"/>
                </a:solidFill>
              </a:rPr>
            </a:br>
            <a:endParaRPr lang="en-US" dirty="0">
              <a:solidFill>
                <a:srgbClr val="C00000"/>
              </a:solidFill>
            </a:endParaRPr>
          </a:p>
        </p:txBody>
      </p:sp>
      <p:sp>
        <p:nvSpPr>
          <p:cNvPr id="3" name="Content Placeholder 2"/>
          <p:cNvSpPr>
            <a:spLocks noGrp="1"/>
          </p:cNvSpPr>
          <p:nvPr>
            <p:ph idx="1"/>
          </p:nvPr>
        </p:nvSpPr>
        <p:spPr>
          <a:xfrm>
            <a:off x="152400" y="762000"/>
            <a:ext cx="8839200" cy="5867400"/>
          </a:xfrm>
        </p:spPr>
        <p:txBody>
          <a:bodyPr>
            <a:normAutofit/>
          </a:bodyPr>
          <a:lstStyle/>
          <a:p>
            <a:r>
              <a:rPr lang="en-US" sz="2000" b="1" dirty="0" smtClean="0">
                <a:solidFill>
                  <a:srgbClr val="002060"/>
                </a:solidFill>
              </a:rPr>
              <a:t>If the </a:t>
            </a:r>
            <a:r>
              <a:rPr lang="en-US" sz="2000" b="1" dirty="0" err="1" smtClean="0">
                <a:solidFill>
                  <a:srgbClr val="002060"/>
                </a:solidFill>
              </a:rPr>
              <a:t>voxel</a:t>
            </a:r>
            <a:r>
              <a:rPr lang="en-US" sz="2000" b="1" dirty="0" smtClean="0">
                <a:solidFill>
                  <a:srgbClr val="002060"/>
                </a:solidFill>
              </a:rPr>
              <a:t> contains only one tissue type, the calculation will not be problematic. </a:t>
            </a:r>
          </a:p>
          <a:p>
            <a:r>
              <a:rPr lang="en-US" sz="2000" b="1" dirty="0" smtClean="0">
                <a:solidFill>
                  <a:srgbClr val="002060"/>
                </a:solidFill>
              </a:rPr>
              <a:t>For example, if the tissue in the </a:t>
            </a:r>
            <a:r>
              <a:rPr lang="en-US" sz="2000" b="1" dirty="0" err="1" smtClean="0">
                <a:solidFill>
                  <a:srgbClr val="002060"/>
                </a:solidFill>
              </a:rPr>
              <a:t>voxel</a:t>
            </a:r>
            <a:r>
              <a:rPr lang="en-US" sz="2000" b="1" dirty="0" smtClean="0">
                <a:solidFill>
                  <a:srgbClr val="002060"/>
                </a:solidFill>
              </a:rPr>
              <a:t> is gray matter, the CT number is computed at around 43. </a:t>
            </a:r>
          </a:p>
          <a:p>
            <a:r>
              <a:rPr lang="en-US" sz="2000" b="1" dirty="0" smtClean="0">
                <a:solidFill>
                  <a:srgbClr val="002060"/>
                </a:solidFill>
              </a:rPr>
              <a:t>If the </a:t>
            </a:r>
            <a:r>
              <a:rPr lang="en-US" sz="2000" b="1" dirty="0" err="1" smtClean="0">
                <a:solidFill>
                  <a:srgbClr val="002060"/>
                </a:solidFill>
              </a:rPr>
              <a:t>voxel</a:t>
            </a:r>
            <a:r>
              <a:rPr lang="en-US" sz="2000" b="1" dirty="0" smtClean="0">
                <a:solidFill>
                  <a:srgbClr val="002060"/>
                </a:solidFill>
              </a:rPr>
              <a:t> contains three similar tissue types in which the CT numbers are close together—for example, blood (CT number 40), gray matter (43), and white matter (46)—then the CT number for that </a:t>
            </a:r>
            <a:r>
              <a:rPr lang="en-US" sz="2000" b="1" dirty="0" err="1" smtClean="0">
                <a:solidFill>
                  <a:srgbClr val="002060"/>
                </a:solidFill>
              </a:rPr>
              <a:t>voxel</a:t>
            </a:r>
            <a:r>
              <a:rPr lang="en-US" sz="2000" b="1" dirty="0" smtClean="0">
                <a:solidFill>
                  <a:srgbClr val="002060"/>
                </a:solidFill>
              </a:rPr>
              <a:t> is based on an average of the three tissues. This is known as partial volume averaging. </a:t>
            </a:r>
          </a:p>
          <a:p>
            <a:r>
              <a:rPr lang="en-US" sz="2000" b="1" dirty="0" smtClean="0">
                <a:solidFill>
                  <a:srgbClr val="002060"/>
                </a:solidFill>
              </a:rPr>
              <a:t>Partial volume artifacts can be reduced with thinner slice acquisitions and computer algorithms</a:t>
            </a:r>
            <a:endParaRPr lang="en-US" sz="2000" b="1" dirty="0">
              <a:solidFill>
                <a:srgbClr val="002060"/>
              </a:solidFill>
            </a:endParaRPr>
          </a:p>
        </p:txBody>
      </p:sp>
      <p:pic>
        <p:nvPicPr>
          <p:cNvPr id="99330" name="Picture 2" descr="https://image.slidesharecdn.com/basicprincipleofctandctgenerations-181106054540/95/basic-principle-of-ct-and-ct-generations-62-638.jpg?cb=1541483217"/>
          <p:cNvPicPr>
            <a:picLocks noChangeAspect="1" noChangeArrowheads="1"/>
          </p:cNvPicPr>
          <p:nvPr/>
        </p:nvPicPr>
        <p:blipFill>
          <a:blip r:embed="rId2"/>
          <a:srcRect l="2508" t="45094" r="2194" b="3131"/>
          <a:stretch>
            <a:fillRect/>
          </a:stretch>
        </p:blipFill>
        <p:spPr bwMode="auto">
          <a:xfrm>
            <a:off x="1066800" y="4038600"/>
            <a:ext cx="6629400" cy="281940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543800" cy="411162"/>
          </a:xfrm>
        </p:spPr>
        <p:txBody>
          <a:bodyPr>
            <a:normAutofit fontScale="90000"/>
          </a:bodyPr>
          <a:lstStyle/>
          <a:p>
            <a:r>
              <a:rPr lang="en-US" b="1" dirty="0" smtClean="0">
                <a:solidFill>
                  <a:srgbClr val="C00000"/>
                </a:solidFill>
              </a:rPr>
              <a:t>Ring artifacts or band artifacts</a:t>
            </a:r>
            <a:br>
              <a:rPr lang="en-US" b="1" dirty="0" smtClean="0">
                <a:solidFill>
                  <a:srgbClr val="C00000"/>
                </a:solidFill>
              </a:rPr>
            </a:br>
            <a:endParaRPr lang="en-US" dirty="0">
              <a:solidFill>
                <a:srgbClr val="C00000"/>
              </a:solidFill>
            </a:endParaRPr>
          </a:p>
        </p:txBody>
      </p:sp>
      <p:sp>
        <p:nvSpPr>
          <p:cNvPr id="3" name="Content Placeholder 2"/>
          <p:cNvSpPr>
            <a:spLocks noGrp="1"/>
          </p:cNvSpPr>
          <p:nvPr>
            <p:ph idx="1"/>
          </p:nvPr>
        </p:nvSpPr>
        <p:spPr>
          <a:xfrm>
            <a:off x="152400" y="685800"/>
            <a:ext cx="8839200" cy="5440363"/>
          </a:xfrm>
        </p:spPr>
        <p:txBody>
          <a:bodyPr>
            <a:normAutofit/>
          </a:bodyPr>
          <a:lstStyle/>
          <a:p>
            <a:r>
              <a:rPr lang="en-US" sz="2000" b="1" dirty="0" smtClean="0">
                <a:solidFill>
                  <a:srgbClr val="002060"/>
                </a:solidFill>
              </a:rPr>
              <a:t>Ring artifacts are a CT phenomenon that occurs due to </a:t>
            </a:r>
            <a:r>
              <a:rPr lang="en-US" sz="2000" b="1" dirty="0" err="1" smtClean="0">
                <a:solidFill>
                  <a:srgbClr val="002060"/>
                </a:solidFill>
              </a:rPr>
              <a:t>miscalibration</a:t>
            </a:r>
            <a:r>
              <a:rPr lang="en-US" sz="2000" b="1" dirty="0" smtClean="0">
                <a:solidFill>
                  <a:srgbClr val="002060"/>
                </a:solidFill>
              </a:rPr>
              <a:t> or failure of one or more detector elements in a CT scanner. </a:t>
            </a:r>
          </a:p>
          <a:p>
            <a:r>
              <a:rPr lang="en-US" sz="2000" b="1" dirty="0" smtClean="0">
                <a:solidFill>
                  <a:srgbClr val="002060"/>
                </a:solidFill>
              </a:rPr>
              <a:t>Less often, it can be caused by insufficient radiation dose or contrast material contamination of the detector cover . </a:t>
            </a:r>
          </a:p>
          <a:p>
            <a:r>
              <a:rPr lang="en-US" sz="2000" b="1" dirty="0" smtClean="0">
                <a:solidFill>
                  <a:srgbClr val="002060"/>
                </a:solidFill>
              </a:rPr>
              <a:t>They occur close to the </a:t>
            </a:r>
            <a:r>
              <a:rPr lang="en-US" sz="2000" b="1" dirty="0" err="1" smtClean="0">
                <a:solidFill>
                  <a:srgbClr val="002060"/>
                </a:solidFill>
              </a:rPr>
              <a:t>isocenter</a:t>
            </a:r>
            <a:r>
              <a:rPr lang="en-US" sz="2000" b="1" dirty="0" smtClean="0">
                <a:solidFill>
                  <a:srgbClr val="002060"/>
                </a:solidFill>
              </a:rPr>
              <a:t> of the scan and are usually visible on multiple slices at the same location. They are a common problem in cranial CT.</a:t>
            </a:r>
          </a:p>
          <a:p>
            <a:r>
              <a:rPr lang="en-US" sz="2000" b="1" dirty="0" smtClean="0">
                <a:solidFill>
                  <a:srgbClr val="FF0000"/>
                </a:solidFill>
              </a:rPr>
              <a:t>Recalibration of the scanner will usually rectify the artifact. Occasionally detector elements need replacing which can be costly. </a:t>
            </a:r>
          </a:p>
          <a:p>
            <a:endParaRPr lang="en-US" sz="2000" dirty="0"/>
          </a:p>
        </p:txBody>
      </p:sp>
      <p:pic>
        <p:nvPicPr>
          <p:cNvPr id="95234" name="Picture 2" descr="https://tse4.mm.bing.net/th?id=OIP.FJ_ZLycqragHqOWdTD8NFwHaDV&amp;pid=Api&amp;P=0&amp;w=334&amp;h=151"/>
          <p:cNvPicPr>
            <a:picLocks noChangeAspect="1" noChangeArrowheads="1"/>
          </p:cNvPicPr>
          <p:nvPr/>
        </p:nvPicPr>
        <p:blipFill>
          <a:blip r:embed="rId2"/>
          <a:srcRect/>
          <a:stretch>
            <a:fillRect/>
          </a:stretch>
        </p:blipFill>
        <p:spPr bwMode="auto">
          <a:xfrm>
            <a:off x="152400" y="3505200"/>
            <a:ext cx="5562095" cy="2895600"/>
          </a:xfrm>
          <a:prstGeom prst="rect">
            <a:avLst/>
          </a:prstGeom>
          <a:noFill/>
        </p:spPr>
      </p:pic>
      <p:pic>
        <p:nvPicPr>
          <p:cNvPr id="95236" name="Picture 4" descr="https://images.radiopaedia.org/images/481/5166ded4354275ebd4c2d7c2747aa8.jpg"/>
          <p:cNvPicPr>
            <a:picLocks noChangeAspect="1" noChangeArrowheads="1"/>
          </p:cNvPicPr>
          <p:nvPr/>
        </p:nvPicPr>
        <p:blipFill>
          <a:blip r:embed="rId3"/>
          <a:srcRect/>
          <a:stretch>
            <a:fillRect/>
          </a:stretch>
        </p:blipFill>
        <p:spPr bwMode="auto">
          <a:xfrm>
            <a:off x="5867400" y="3505200"/>
            <a:ext cx="2667000" cy="3191534"/>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563562"/>
          </a:xfrm>
        </p:spPr>
        <p:txBody>
          <a:bodyPr>
            <a:normAutofit fontScale="90000"/>
          </a:bodyPr>
          <a:lstStyle/>
          <a:p>
            <a:r>
              <a:rPr lang="en-US" b="1" dirty="0" smtClean="0">
                <a:solidFill>
                  <a:srgbClr val="C00000"/>
                </a:solidFill>
              </a:rPr>
              <a:t>Truncation artifacts.</a:t>
            </a:r>
            <a:br>
              <a:rPr lang="en-US" b="1" dirty="0" smtClean="0">
                <a:solidFill>
                  <a:srgbClr val="C00000"/>
                </a:solidFill>
              </a:rPr>
            </a:br>
            <a:endParaRPr lang="en-US" dirty="0">
              <a:solidFill>
                <a:srgbClr val="C00000"/>
              </a:solidFill>
            </a:endParaRPr>
          </a:p>
        </p:txBody>
      </p:sp>
      <p:sp>
        <p:nvSpPr>
          <p:cNvPr id="3" name="Content Placeholder 2"/>
          <p:cNvSpPr>
            <a:spLocks noGrp="1"/>
          </p:cNvSpPr>
          <p:nvPr>
            <p:ph idx="1"/>
          </p:nvPr>
        </p:nvSpPr>
        <p:spPr>
          <a:xfrm>
            <a:off x="152400" y="762000"/>
            <a:ext cx="8991600" cy="5943600"/>
          </a:xfrm>
        </p:spPr>
        <p:txBody>
          <a:bodyPr>
            <a:normAutofit/>
          </a:bodyPr>
          <a:lstStyle/>
          <a:p>
            <a:r>
              <a:rPr lang="en-US" sz="2000" b="1" dirty="0" smtClean="0">
                <a:solidFill>
                  <a:srgbClr val="002060"/>
                </a:solidFill>
              </a:rPr>
              <a:t>Truncation artifact in CT is an apparently increased curvilinear band of attenuation along the edge of the image.</a:t>
            </a:r>
          </a:p>
          <a:p>
            <a:r>
              <a:rPr lang="en-US" sz="2000" b="1" dirty="0" smtClean="0">
                <a:solidFill>
                  <a:srgbClr val="002060"/>
                </a:solidFill>
              </a:rPr>
              <a:t>This artifact is encountered when parts of the imaged body part remain outside the field of view (e.g. due to patient body </a:t>
            </a:r>
            <a:r>
              <a:rPr lang="en-US" sz="2000" b="1" dirty="0" err="1" smtClean="0">
                <a:solidFill>
                  <a:srgbClr val="002060"/>
                </a:solidFill>
              </a:rPr>
              <a:t>habitus</a:t>
            </a:r>
            <a:r>
              <a:rPr lang="en-US" sz="2000" b="1" dirty="0" smtClean="0">
                <a:solidFill>
                  <a:srgbClr val="002060"/>
                </a:solidFill>
              </a:rPr>
              <a:t>), which results in inaccurate measurement of attenuation along the edge of the image. </a:t>
            </a:r>
          </a:p>
          <a:p>
            <a:r>
              <a:rPr lang="en-US" sz="2000" b="1" dirty="0" smtClean="0">
                <a:solidFill>
                  <a:srgbClr val="002060"/>
                </a:solidFill>
              </a:rPr>
              <a:t>The artifact can be reduced - if possible - by using an extended FOV reconstruction of the affected region . </a:t>
            </a:r>
          </a:p>
          <a:p>
            <a:endParaRPr lang="en-US" sz="2000" b="1" dirty="0">
              <a:solidFill>
                <a:srgbClr val="002060"/>
              </a:solidFill>
            </a:endParaRPr>
          </a:p>
        </p:txBody>
      </p:sp>
      <p:pic>
        <p:nvPicPr>
          <p:cNvPr id="100354" name="Picture 2" descr="https://www.researchgate.net/profile/William_Sensakovic/publication/303593324/figure/download/fig4/AS:588880323563520@1517411418044/Cropping-artifact-a-b-Diagram-of-the-scanner-setup-a-and-axial-CT-image-b-of-a.png"/>
          <p:cNvPicPr>
            <a:picLocks noChangeAspect="1" noChangeArrowheads="1"/>
          </p:cNvPicPr>
          <p:nvPr/>
        </p:nvPicPr>
        <p:blipFill>
          <a:blip r:embed="rId2"/>
          <a:srcRect/>
          <a:stretch>
            <a:fillRect/>
          </a:stretch>
        </p:blipFill>
        <p:spPr bwMode="auto">
          <a:xfrm>
            <a:off x="2590800" y="3086272"/>
            <a:ext cx="4572000" cy="3847928"/>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1378" name="Picture 2" descr="https://i.pinimg.com/originals/a5/13/eb/a513eb09bef2602fa5ea3b11d38c8a56.jpg"/>
          <p:cNvPicPr>
            <a:picLocks noChangeAspect="1" noChangeArrowheads="1"/>
          </p:cNvPicPr>
          <p:nvPr/>
        </p:nvPicPr>
        <p:blipFill>
          <a:blip r:embed="rId2"/>
          <a:srcRect/>
          <a:stretch>
            <a:fillRect/>
          </a:stretch>
        </p:blipFill>
        <p:spPr bwMode="auto">
          <a:xfrm>
            <a:off x="152400" y="228600"/>
            <a:ext cx="8839200" cy="6553200"/>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391400" cy="639762"/>
          </a:xfrm>
        </p:spPr>
        <p:txBody>
          <a:bodyPr>
            <a:normAutofit fontScale="90000"/>
          </a:bodyPr>
          <a:lstStyle/>
          <a:p>
            <a:r>
              <a:rPr lang="en-US" b="1" dirty="0" smtClean="0">
                <a:solidFill>
                  <a:srgbClr val="FF0000"/>
                </a:solidFill>
              </a:rPr>
              <a:t>Image quality</a:t>
            </a:r>
            <a:endParaRPr lang="en-US" b="1" dirty="0">
              <a:solidFill>
                <a:srgbClr val="FF0000"/>
              </a:solidFill>
            </a:endParaRPr>
          </a:p>
        </p:txBody>
      </p:sp>
      <p:sp>
        <p:nvSpPr>
          <p:cNvPr id="3" name="Content Placeholder 2"/>
          <p:cNvSpPr>
            <a:spLocks noGrp="1"/>
          </p:cNvSpPr>
          <p:nvPr>
            <p:ph idx="1"/>
          </p:nvPr>
        </p:nvSpPr>
        <p:spPr>
          <a:xfrm>
            <a:off x="152400" y="838200"/>
            <a:ext cx="8839200" cy="5867400"/>
          </a:xfrm>
        </p:spPr>
        <p:txBody>
          <a:bodyPr>
            <a:normAutofit fontScale="92500" lnSpcReduction="10000"/>
          </a:bodyPr>
          <a:lstStyle/>
          <a:p>
            <a:r>
              <a:rPr lang="en-US" sz="2200" b="1" dirty="0" smtClean="0">
                <a:solidFill>
                  <a:srgbClr val="002060"/>
                </a:solidFill>
              </a:rPr>
              <a:t>In CT, image quality is directly related to its usefulness in providing an accurate diagnosis. </a:t>
            </a:r>
          </a:p>
          <a:p>
            <a:r>
              <a:rPr lang="en-US" sz="2200" b="1" dirty="0" smtClean="0">
                <a:solidFill>
                  <a:srgbClr val="002060"/>
                </a:solidFill>
              </a:rPr>
              <a:t>Types of image quality </a:t>
            </a:r>
          </a:p>
          <a:p>
            <a:pPr marL="457200" indent="-457200">
              <a:buFont typeface="+mj-lt"/>
              <a:buAutoNum type="arabicPeriod"/>
            </a:pPr>
            <a:r>
              <a:rPr lang="en-US" sz="2200" b="1" dirty="0" smtClean="0">
                <a:solidFill>
                  <a:srgbClr val="FF0000"/>
                </a:solidFill>
              </a:rPr>
              <a:t>Contrast resolution.</a:t>
            </a:r>
          </a:p>
          <a:p>
            <a:pPr marL="457200" indent="-457200">
              <a:buFont typeface="+mj-lt"/>
              <a:buAutoNum type="arabicPeriod"/>
            </a:pPr>
            <a:r>
              <a:rPr lang="en-US" sz="2200" b="1" dirty="0" smtClean="0">
                <a:solidFill>
                  <a:srgbClr val="FF0000"/>
                </a:solidFill>
              </a:rPr>
              <a:t>Spatial resolution.</a:t>
            </a:r>
          </a:p>
          <a:p>
            <a:pPr marL="457200" indent="-457200">
              <a:buFont typeface="+mj-lt"/>
              <a:buAutoNum type="arabicPeriod"/>
            </a:pPr>
            <a:r>
              <a:rPr lang="en-US" sz="2200" b="1" dirty="0" smtClean="0">
                <a:solidFill>
                  <a:srgbClr val="FF0000"/>
                </a:solidFill>
              </a:rPr>
              <a:t>Temporal resolution.</a:t>
            </a:r>
          </a:p>
          <a:p>
            <a:pPr marL="457200" indent="-457200">
              <a:buFont typeface="+mj-lt"/>
              <a:buAutoNum type="arabicPeriod"/>
            </a:pPr>
            <a:r>
              <a:rPr lang="en-US" sz="2200" b="1" dirty="0" smtClean="0">
                <a:solidFill>
                  <a:srgbClr val="FF0000"/>
                </a:solidFill>
              </a:rPr>
              <a:t>Noise</a:t>
            </a:r>
          </a:p>
          <a:p>
            <a:pPr marL="457200" indent="-457200">
              <a:buFont typeface="+mj-lt"/>
              <a:buAutoNum type="arabicPeriod"/>
            </a:pPr>
            <a:r>
              <a:rPr lang="en-US" sz="2200" b="1" dirty="0" smtClean="0">
                <a:solidFill>
                  <a:srgbClr val="FF0000"/>
                </a:solidFill>
              </a:rPr>
              <a:t>Image blur or </a:t>
            </a:r>
            <a:r>
              <a:rPr lang="en-US" sz="2200" b="1" dirty="0" err="1" smtClean="0">
                <a:solidFill>
                  <a:srgbClr val="FF0000"/>
                </a:solidFill>
              </a:rPr>
              <a:t>Unsharpness</a:t>
            </a:r>
            <a:endParaRPr lang="en-US" sz="2200" b="1" dirty="0" smtClean="0">
              <a:solidFill>
                <a:srgbClr val="FF0000"/>
              </a:solidFill>
            </a:endParaRPr>
          </a:p>
          <a:p>
            <a:pPr marL="514350" indent="-514350">
              <a:buNone/>
            </a:pPr>
            <a:r>
              <a:rPr lang="en-US" sz="2800" b="1" dirty="0" smtClean="0">
                <a:solidFill>
                  <a:srgbClr val="C00000"/>
                </a:solidFill>
              </a:rPr>
              <a:t>1. Contrast resolution:</a:t>
            </a:r>
          </a:p>
          <a:p>
            <a:pPr marL="514350" indent="-514350"/>
            <a:r>
              <a:rPr lang="en-US" sz="2200" b="1" dirty="0" smtClean="0">
                <a:solidFill>
                  <a:srgbClr val="002060"/>
                </a:solidFill>
              </a:rPr>
              <a:t>It is the ability to distinguish between multiple densities in the radiographic image.</a:t>
            </a:r>
          </a:p>
          <a:p>
            <a:pPr marL="514350" indent="-514350"/>
            <a:r>
              <a:rPr lang="en-US" sz="2200" b="1" dirty="0" smtClean="0">
                <a:solidFill>
                  <a:srgbClr val="002060"/>
                </a:solidFill>
              </a:rPr>
              <a:t>Its depends on matrix size.</a:t>
            </a:r>
          </a:p>
          <a:p>
            <a:pPr marL="514350" indent="-514350">
              <a:buNone/>
            </a:pPr>
            <a:r>
              <a:rPr lang="en-US" sz="2200" b="1" dirty="0" smtClean="0">
                <a:solidFill>
                  <a:srgbClr val="C00000"/>
                </a:solidFill>
              </a:rPr>
              <a:t>This two types : Subject contrast and Display contrast.</a:t>
            </a:r>
          </a:p>
          <a:p>
            <a:pPr marL="514350" indent="-514350"/>
            <a:r>
              <a:rPr lang="en-US" sz="2200" b="1" dirty="0" smtClean="0">
                <a:solidFill>
                  <a:srgbClr val="C00000"/>
                </a:solidFill>
              </a:rPr>
              <a:t>CT subject contrast </a:t>
            </a:r>
            <a:r>
              <a:rPr lang="en-US" sz="2200" b="1" dirty="0" smtClean="0">
                <a:solidFill>
                  <a:srgbClr val="002060"/>
                </a:solidFill>
              </a:rPr>
              <a:t>is determined by different attenuation. This is depend on HU.</a:t>
            </a:r>
          </a:p>
          <a:p>
            <a:pPr marL="514350" indent="-514350"/>
            <a:r>
              <a:rPr lang="en-US" sz="2200" b="1" dirty="0" smtClean="0">
                <a:solidFill>
                  <a:srgbClr val="C00000"/>
                </a:solidFill>
              </a:rPr>
              <a:t>Display contrast  </a:t>
            </a:r>
            <a:r>
              <a:rPr lang="en-US" sz="2200" b="1" dirty="0" smtClean="0">
                <a:solidFill>
                  <a:srgbClr val="002060"/>
                </a:solidFill>
              </a:rPr>
              <a:t>is Arbitrary ( depending only on window level &amp; window width selected. Nothing but windowing (LUNG AND SOFT TISSUE)</a:t>
            </a:r>
          </a:p>
          <a:p>
            <a:pPr marL="514350" indent="-514350"/>
            <a:endParaRPr lang="en-US" sz="2200" b="1" dirty="0" smtClean="0">
              <a:solidFill>
                <a:srgbClr val="C00000"/>
              </a:solidFill>
            </a:endParaRPr>
          </a:p>
          <a:p>
            <a:endParaRPr lang="en-US" sz="2200" b="1"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normAutofit/>
          </a:bodyPr>
          <a:lstStyle/>
          <a:p>
            <a:pPr>
              <a:buNone/>
            </a:pPr>
            <a:r>
              <a:rPr lang="en-US" sz="2800" b="1" dirty="0" smtClean="0">
                <a:solidFill>
                  <a:srgbClr val="C00000"/>
                </a:solidFill>
              </a:rPr>
              <a:t>2. Spatial resolution</a:t>
            </a:r>
          </a:p>
          <a:p>
            <a:r>
              <a:rPr lang="en-US" sz="2200" b="1" dirty="0" smtClean="0">
                <a:solidFill>
                  <a:srgbClr val="002060"/>
                </a:solidFill>
              </a:rPr>
              <a:t>It is the ability of imaging system to differentiate between two near by objects.</a:t>
            </a:r>
          </a:p>
          <a:p>
            <a:r>
              <a:rPr lang="en-US" sz="2200" b="1" dirty="0" smtClean="0">
                <a:solidFill>
                  <a:srgbClr val="002060"/>
                </a:solidFill>
              </a:rPr>
              <a:t> it is depend on the size of the pixel.</a:t>
            </a:r>
          </a:p>
          <a:p>
            <a:r>
              <a:rPr lang="en-US" sz="2200" b="1" dirty="0" smtClean="0">
                <a:solidFill>
                  <a:srgbClr val="002060"/>
                </a:solidFill>
              </a:rPr>
              <a:t>It is measured in </a:t>
            </a:r>
            <a:r>
              <a:rPr lang="en-US" sz="2200" b="1" dirty="0" err="1" smtClean="0">
                <a:solidFill>
                  <a:srgbClr val="FF0000"/>
                </a:solidFill>
              </a:rPr>
              <a:t>linepairs</a:t>
            </a:r>
            <a:r>
              <a:rPr lang="en-US" sz="2200" b="1" dirty="0" smtClean="0">
                <a:solidFill>
                  <a:srgbClr val="FF0000"/>
                </a:solidFill>
              </a:rPr>
              <a:t> per millimeter (</a:t>
            </a:r>
            <a:r>
              <a:rPr lang="en-US" sz="2200" b="1" dirty="0" err="1" smtClean="0">
                <a:solidFill>
                  <a:srgbClr val="FF0000"/>
                </a:solidFill>
              </a:rPr>
              <a:t>lp</a:t>
            </a:r>
            <a:r>
              <a:rPr lang="en-US" sz="2200" b="1" dirty="0" smtClean="0">
                <a:solidFill>
                  <a:srgbClr val="FF0000"/>
                </a:solidFill>
              </a:rPr>
              <a:t>/mm).</a:t>
            </a:r>
            <a:r>
              <a:rPr lang="en-US" sz="2200" dirty="0" smtClean="0">
                <a:solidFill>
                  <a:srgbClr val="FF0000"/>
                </a:solidFill>
              </a:rPr>
              <a:t> </a:t>
            </a:r>
            <a:r>
              <a:rPr lang="en-US" sz="2200" b="1" dirty="0" smtClean="0">
                <a:solidFill>
                  <a:srgbClr val="002060"/>
                </a:solidFill>
              </a:rPr>
              <a:t>A line pair is a pair of equal-sized black-white bars. Therefore, a bar pattern representing 10 </a:t>
            </a:r>
            <a:r>
              <a:rPr lang="en-US" sz="2200" b="1" dirty="0" err="1" smtClean="0">
                <a:solidFill>
                  <a:srgbClr val="002060"/>
                </a:solidFill>
              </a:rPr>
              <a:t>lp</a:t>
            </a:r>
            <a:r>
              <a:rPr lang="en-US" sz="2200" b="1" dirty="0" smtClean="0">
                <a:solidFill>
                  <a:srgbClr val="002060"/>
                </a:solidFill>
              </a:rPr>
              <a:t>/cm is a set of uniformly spaced </a:t>
            </a:r>
            <a:r>
              <a:rPr lang="en-US" sz="2200" b="1" dirty="0" err="1" smtClean="0">
                <a:solidFill>
                  <a:srgbClr val="002060"/>
                </a:solidFill>
              </a:rPr>
              <a:t>combshaped</a:t>
            </a:r>
            <a:r>
              <a:rPr lang="en-US" sz="2200" b="1" dirty="0" smtClean="0">
                <a:solidFill>
                  <a:srgbClr val="002060"/>
                </a:solidFill>
              </a:rPr>
              <a:t> bars with 0.5-mm wide teeth.</a:t>
            </a:r>
          </a:p>
          <a:p>
            <a:endParaRPr lang="en-US" sz="2000" b="1" dirty="0" smtClean="0">
              <a:solidFill>
                <a:srgbClr val="002060"/>
              </a:solidFill>
            </a:endParaRPr>
          </a:p>
          <a:p>
            <a:pPr>
              <a:buNone/>
            </a:pPr>
            <a:r>
              <a:rPr lang="en-US" sz="2800" b="1" dirty="0" smtClean="0">
                <a:solidFill>
                  <a:srgbClr val="C00000"/>
                </a:solidFill>
              </a:rPr>
              <a:t>3. Temporal resolution </a:t>
            </a:r>
          </a:p>
          <a:p>
            <a:r>
              <a:rPr lang="en-US" sz="2200" b="1" dirty="0" smtClean="0">
                <a:solidFill>
                  <a:srgbClr val="002060"/>
                </a:solidFill>
              </a:rPr>
              <a:t>It is the ability to see the fast moving  objects.</a:t>
            </a:r>
          </a:p>
          <a:p>
            <a:r>
              <a:rPr lang="en-US" sz="2200" b="1" dirty="0" smtClean="0">
                <a:solidFill>
                  <a:srgbClr val="002060"/>
                </a:solidFill>
              </a:rPr>
              <a:t>It is the minimal time necessary to compile all X-ray data that are required to calculate or reconstruct one cross-sectional CT data set. </a:t>
            </a:r>
          </a:p>
          <a:p>
            <a:r>
              <a:rPr lang="en-US" sz="2200" b="1" dirty="0" smtClean="0">
                <a:solidFill>
                  <a:srgbClr val="002060"/>
                </a:solidFill>
              </a:rPr>
              <a:t>A high temporal resolution is required in coronary CTA to ensure motion-free image quality of the fast-moving coronary arteries.</a:t>
            </a:r>
          </a:p>
          <a:p>
            <a:r>
              <a:rPr lang="en-US" sz="2200" b="1" dirty="0" smtClean="0">
                <a:solidFill>
                  <a:srgbClr val="002060"/>
                </a:solidFill>
              </a:rPr>
              <a:t>Dual CT scan improved temporal resolution.</a:t>
            </a:r>
          </a:p>
          <a:p>
            <a:endParaRPr lang="en-US" sz="2000" b="1" dirty="0" smtClean="0">
              <a:solidFill>
                <a:srgbClr val="C00000"/>
              </a:solidFill>
            </a:endParaRPr>
          </a:p>
          <a:p>
            <a:pPr>
              <a:buNone/>
            </a:pPr>
            <a:endParaRPr lang="en-US" sz="2000" b="1" dirty="0" smtClean="0">
              <a:solidFill>
                <a:srgbClr val="C00000"/>
              </a:solidFill>
            </a:endParaRPr>
          </a:p>
          <a:p>
            <a:pPr>
              <a:buNone/>
            </a:pPr>
            <a:endParaRPr lang="en-US" sz="2000" b="1" dirty="0" smtClean="0">
              <a:solidFill>
                <a:srgbClr val="C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Title 1048625"/>
          <p:cNvSpPr>
            <a:spLocks noGrp="1"/>
          </p:cNvSpPr>
          <p:nvPr>
            <p:ph type="title"/>
          </p:nvPr>
        </p:nvSpPr>
        <p:spPr>
          <a:xfrm>
            <a:off x="0" y="-4437953"/>
            <a:ext cx="7763814" cy="2736819"/>
          </a:xfrm>
        </p:spPr>
        <p:txBody>
          <a:bodyPr/>
          <a:lstStyle/>
          <a:p>
            <a:endParaRPr lang="en-US"/>
          </a:p>
        </p:txBody>
      </p:sp>
      <p:sp>
        <p:nvSpPr>
          <p:cNvPr id="1048627" name="Text Placeholder 1048626"/>
          <p:cNvSpPr>
            <a:spLocks noGrp="1"/>
          </p:cNvSpPr>
          <p:nvPr>
            <p:ph type="body" idx="1"/>
          </p:nvPr>
        </p:nvSpPr>
        <p:spPr>
          <a:xfrm>
            <a:off x="498470" y="343766"/>
            <a:ext cx="7763814" cy="5816839"/>
          </a:xfrm>
        </p:spPr>
        <p:txBody>
          <a:bodyPr/>
          <a:lstStyle/>
          <a:p>
            <a:pPr marL="342900" indent="-342900" algn="l"/>
            <a:endParaRPr lang="en-US" b="1" dirty="0">
              <a:solidFill>
                <a:srgbClr val="800000"/>
              </a:solidFill>
            </a:endParaRPr>
          </a:p>
        </p:txBody>
      </p:sp>
      <p:pic>
        <p:nvPicPr>
          <p:cNvPr id="2097163" name="Picture 2097162"/>
          <p:cNvPicPr>
            <a:picLocks/>
          </p:cNvPicPr>
          <p:nvPr/>
        </p:nvPicPr>
        <p:blipFill>
          <a:blip r:embed="rId2"/>
          <a:stretch>
            <a:fillRect/>
          </a:stretch>
        </p:blipFill>
        <p:spPr>
          <a:xfrm>
            <a:off x="381000" y="304800"/>
            <a:ext cx="8534400" cy="62484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normAutofit/>
          </a:bodyPr>
          <a:lstStyle/>
          <a:p>
            <a:pPr>
              <a:buNone/>
            </a:pPr>
            <a:r>
              <a:rPr lang="en-US" sz="2800" b="1" dirty="0" smtClean="0">
                <a:solidFill>
                  <a:srgbClr val="C00000"/>
                </a:solidFill>
              </a:rPr>
              <a:t>4. Noise(Quantum mottle): </a:t>
            </a:r>
            <a:r>
              <a:rPr lang="en-US" sz="2000" b="1" dirty="0" smtClean="0">
                <a:solidFill>
                  <a:srgbClr val="002060"/>
                </a:solidFill>
              </a:rPr>
              <a:t>Unwanted change in the pixel values that shows grainy appearance on cross-sectional image. </a:t>
            </a:r>
          </a:p>
          <a:p>
            <a:r>
              <a:rPr lang="en-US" sz="2000" b="1" dirty="0" smtClean="0">
                <a:solidFill>
                  <a:srgbClr val="002060"/>
                </a:solidFill>
              </a:rPr>
              <a:t>It is a random process due to fluctuations in the number of photons reaching the detector from point to point.</a:t>
            </a:r>
          </a:p>
          <a:p>
            <a:r>
              <a:rPr lang="en-US" sz="2000" b="1" dirty="0" smtClean="0">
                <a:solidFill>
                  <a:srgbClr val="002060"/>
                </a:solidFill>
              </a:rPr>
              <a:t>Noise in CT measured via SNR : comparing the level of desired signal to level of background noise.</a:t>
            </a:r>
          </a:p>
          <a:p>
            <a:r>
              <a:rPr lang="en-US" sz="2000" b="1" dirty="0" smtClean="0">
                <a:solidFill>
                  <a:srgbClr val="002060"/>
                </a:solidFill>
              </a:rPr>
              <a:t>Higher the SNR, less noise on image.</a:t>
            </a:r>
          </a:p>
          <a:p>
            <a:pPr>
              <a:buNone/>
            </a:pPr>
            <a:r>
              <a:rPr lang="en-US" sz="2800" b="1" dirty="0" smtClean="0">
                <a:solidFill>
                  <a:srgbClr val="C00000"/>
                </a:solidFill>
              </a:rPr>
              <a:t>5. Image blur or </a:t>
            </a:r>
            <a:r>
              <a:rPr lang="en-US" sz="2800" b="1" dirty="0" err="1" smtClean="0">
                <a:solidFill>
                  <a:srgbClr val="C00000"/>
                </a:solidFill>
              </a:rPr>
              <a:t>Unsharpness</a:t>
            </a:r>
            <a:r>
              <a:rPr lang="en-US" sz="2800" b="1" dirty="0" smtClean="0">
                <a:solidFill>
                  <a:srgbClr val="C00000"/>
                </a:solidFill>
              </a:rPr>
              <a:t> : </a:t>
            </a:r>
          </a:p>
          <a:p>
            <a:r>
              <a:rPr lang="en-US" sz="2000" b="1" dirty="0" smtClean="0"/>
              <a:t> </a:t>
            </a:r>
            <a:r>
              <a:rPr lang="en-US" sz="2000" b="1" dirty="0" smtClean="0">
                <a:solidFill>
                  <a:srgbClr val="002060"/>
                </a:solidFill>
              </a:rPr>
              <a:t>The distortion  of objects in an image, resulting in poor spatial resolution.</a:t>
            </a:r>
          </a:p>
          <a:p>
            <a:r>
              <a:rPr lang="en-US" sz="2000" b="1" dirty="0" smtClean="0">
                <a:solidFill>
                  <a:srgbClr val="002060"/>
                </a:solidFill>
              </a:rPr>
              <a:t>In order to determine the image quality the image must be sharp. Blurring will reduce the image quality. </a:t>
            </a:r>
          </a:p>
          <a:p>
            <a:r>
              <a:rPr lang="en-US" sz="2000" b="1" dirty="0" smtClean="0">
                <a:solidFill>
                  <a:srgbClr val="C00000"/>
                </a:solidFill>
              </a:rPr>
              <a:t>Types of blur: </a:t>
            </a:r>
          </a:p>
          <a:p>
            <a:pPr marL="457200" indent="-457200">
              <a:buFont typeface="+mj-lt"/>
              <a:buAutoNum type="arabicPeriod"/>
            </a:pPr>
            <a:r>
              <a:rPr lang="en-US" sz="2000" b="1" dirty="0" smtClean="0">
                <a:solidFill>
                  <a:srgbClr val="002060"/>
                </a:solidFill>
              </a:rPr>
              <a:t>Geometric blur – limited by focal spot size.</a:t>
            </a:r>
          </a:p>
          <a:p>
            <a:pPr marL="457200" indent="-457200">
              <a:buFont typeface="+mj-lt"/>
              <a:buAutoNum type="arabicPeriod"/>
            </a:pPr>
            <a:r>
              <a:rPr lang="en-US" sz="2000" b="1" dirty="0" smtClean="0">
                <a:solidFill>
                  <a:srgbClr val="002060"/>
                </a:solidFill>
              </a:rPr>
              <a:t>detector blur – limited by detectors.</a:t>
            </a:r>
          </a:p>
          <a:p>
            <a:pPr marL="457200" indent="-457200">
              <a:buFont typeface="+mj-lt"/>
              <a:buAutoNum type="arabicPeriod"/>
            </a:pPr>
            <a:r>
              <a:rPr lang="en-US" sz="2000" b="1" dirty="0" smtClean="0">
                <a:solidFill>
                  <a:srgbClr val="002060"/>
                </a:solidFill>
              </a:rPr>
              <a:t>motion blur – caused  by voluntary/involuntary movements of patient.</a:t>
            </a:r>
          </a:p>
          <a:p>
            <a:pPr marL="457200" indent="-457200">
              <a:buFont typeface="+mj-lt"/>
              <a:buAutoNum type="arabicPeriod"/>
            </a:pPr>
            <a:r>
              <a:rPr lang="en-US" sz="2000" b="1" dirty="0" smtClean="0">
                <a:solidFill>
                  <a:srgbClr val="002060"/>
                </a:solidFill>
              </a:rPr>
              <a:t>absorption blur – blurring at edge of round/</a:t>
            </a:r>
            <a:r>
              <a:rPr lang="en-US" sz="2000" b="1" dirty="0" err="1" smtClean="0">
                <a:solidFill>
                  <a:srgbClr val="002060"/>
                </a:solidFill>
              </a:rPr>
              <a:t>tapperd</a:t>
            </a:r>
            <a:r>
              <a:rPr lang="en-US" sz="2000" b="1" dirty="0" smtClean="0">
                <a:solidFill>
                  <a:srgbClr val="002060"/>
                </a:solidFill>
              </a:rPr>
              <a:t>  stricture.</a:t>
            </a:r>
          </a:p>
          <a:p>
            <a:pPr marL="457200" indent="-457200">
              <a:buNone/>
            </a:pPr>
            <a:endParaRPr lang="en-US" sz="2000" b="1" dirty="0" smtClean="0">
              <a:solidFill>
                <a:srgbClr val="002060"/>
              </a:solidFill>
            </a:endParaRPr>
          </a:p>
          <a:p>
            <a:pPr marL="457200" indent="-457200">
              <a:buFont typeface="+mj-lt"/>
              <a:buAutoNum type="arabicPeriod"/>
            </a:pPr>
            <a:endParaRPr lang="en-US" sz="2000" b="1" dirty="0" smtClean="0">
              <a:solidFill>
                <a:srgbClr val="C00000"/>
              </a:solidFill>
            </a:endParaRPr>
          </a:p>
          <a:p>
            <a:pPr>
              <a:buNone/>
            </a:pPr>
            <a:endParaRPr lang="en-US" sz="2800" b="1" dirty="0" smtClean="0">
              <a:solidFill>
                <a:srgbClr val="002060"/>
              </a:solidFill>
            </a:endParaRPr>
          </a:p>
          <a:p>
            <a:endParaRPr lang="en-US" sz="2000" b="1" dirty="0" smtClean="0">
              <a:solidFill>
                <a:srgbClr val="002060"/>
              </a:solidFill>
            </a:endParaRPr>
          </a:p>
          <a:p>
            <a:pPr>
              <a:buNone/>
            </a:pPr>
            <a:endParaRPr lang="en-US" sz="2000" b="1" dirty="0" smtClean="0">
              <a:solidFill>
                <a:srgbClr val="002060"/>
              </a:solidFill>
            </a:endParaRPr>
          </a:p>
          <a:p>
            <a:endParaRPr lang="en-US" sz="2000" b="1" dirty="0" smtClean="0">
              <a:solidFill>
                <a:srgbClr val="002060"/>
              </a:solidFill>
            </a:endParaRPr>
          </a:p>
          <a:p>
            <a:endParaRPr lang="en-US" sz="2800" b="1" dirty="0">
              <a:solidFill>
                <a:srgbClr val="C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0" name="Title 1048629"/>
          <p:cNvSpPr>
            <a:spLocks noGrp="1"/>
          </p:cNvSpPr>
          <p:nvPr>
            <p:ph type="ctrTitle"/>
          </p:nvPr>
        </p:nvSpPr>
        <p:spPr/>
        <p:txBody>
          <a:bodyPr/>
          <a:lstStyle/>
          <a:p>
            <a:endParaRPr lang="en-US"/>
          </a:p>
        </p:txBody>
      </p:sp>
      <p:sp>
        <p:nvSpPr>
          <p:cNvPr id="1048631" name="Subtitle 1048630"/>
          <p:cNvSpPr>
            <a:spLocks noGrp="1"/>
          </p:cNvSpPr>
          <p:nvPr>
            <p:ph type="subTitle" idx="1"/>
          </p:nvPr>
        </p:nvSpPr>
        <p:spPr/>
        <p:txBody>
          <a:bodyPr/>
          <a:lstStyle/>
          <a:p>
            <a:endParaRPr lang="en-US"/>
          </a:p>
        </p:txBody>
      </p:sp>
      <p:pic>
        <p:nvPicPr>
          <p:cNvPr id="2097165" name="Picture 2097164"/>
          <p:cNvPicPr>
            <a:picLocks/>
          </p:cNvPicPr>
          <p:nvPr/>
        </p:nvPicPr>
        <p:blipFill>
          <a:blip r:embed="rId2"/>
          <a:stretch>
            <a:fillRect/>
          </a:stretch>
        </p:blipFill>
        <p:spPr>
          <a:xfrm>
            <a:off x="0" y="0"/>
            <a:ext cx="9066736" cy="68580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77000"/>
          </a:xfrm>
        </p:spPr>
        <p:txBody>
          <a:bodyPr>
            <a:normAutofit/>
          </a:bodyPr>
          <a:lstStyle/>
          <a:p>
            <a:pPr>
              <a:buNone/>
            </a:pPr>
            <a:r>
              <a:rPr lang="en-US" sz="2800" b="1" dirty="0" smtClean="0">
                <a:solidFill>
                  <a:srgbClr val="C00000"/>
                </a:solidFill>
              </a:rPr>
              <a:t>Windowing :</a:t>
            </a:r>
          </a:p>
          <a:p>
            <a:r>
              <a:rPr lang="en-US" sz="2000" b="1" dirty="0" smtClean="0">
                <a:solidFill>
                  <a:srgbClr val="002060"/>
                </a:solidFill>
              </a:rPr>
              <a:t>The CT image is composed of a range of CT numbers (e.g., +1000 to 1000, for a total of 2000 numbers) that represent varying shades of gray.</a:t>
            </a:r>
          </a:p>
          <a:p>
            <a:r>
              <a:rPr lang="en-US" sz="2000" b="1" dirty="0" smtClean="0">
                <a:solidFill>
                  <a:schemeClr val="accent3">
                    <a:lumMod val="50000"/>
                  </a:schemeClr>
                </a:solidFill>
              </a:rPr>
              <a:t>The range of CT numbers is referred to as the window width (WW), and it controls the contrast.</a:t>
            </a:r>
          </a:p>
          <a:p>
            <a:r>
              <a:rPr lang="en-US" sz="2000" b="1" dirty="0" smtClean="0">
                <a:solidFill>
                  <a:schemeClr val="accent3">
                    <a:lumMod val="50000"/>
                  </a:schemeClr>
                </a:solidFill>
              </a:rPr>
              <a:t>The center of the range is the window level (WL) or window center (C), and it controls image brightness. </a:t>
            </a:r>
          </a:p>
          <a:p>
            <a:r>
              <a:rPr lang="en-US" sz="2000" b="1" dirty="0" smtClean="0">
                <a:solidFill>
                  <a:srgbClr val="002060"/>
                </a:solidFill>
              </a:rPr>
              <a:t>Both the WW and WL are located on the control console. With a WW of 2000 and a WL of 0, the entire gray scale is displayed and the ability of the observer to perceive small differences in soft tissue attenuation will be lost because the human eye can perceive only about 40 shades of gray.</a:t>
            </a:r>
          </a:p>
          <a:p>
            <a:r>
              <a:rPr lang="en-US" sz="2000" b="1" dirty="0" smtClean="0">
                <a:solidFill>
                  <a:schemeClr val="accent6">
                    <a:lumMod val="75000"/>
                  </a:schemeClr>
                </a:solidFill>
              </a:rPr>
              <a:t>The WL or C increases the image goes from white (bright) to dark (less bright); and the image contrast changes for different values of WWs. </a:t>
            </a:r>
          </a:p>
          <a:p>
            <a:r>
              <a:rPr lang="en-US" sz="2000" b="1" dirty="0" smtClean="0">
                <a:solidFill>
                  <a:srgbClr val="FF0000"/>
                </a:solidFill>
              </a:rPr>
              <a:t>The image contrast is optimized for the anatomy under study, and therefore specified values of WW and WL or C must be used during the initial scanning of the patient.</a:t>
            </a:r>
          </a:p>
          <a:p>
            <a:endParaRPr lang="en-US" sz="2000" b="1" dirty="0" smtClean="0">
              <a:solidFill>
                <a:srgbClr val="002060"/>
              </a:solidFill>
            </a:endParaRPr>
          </a:p>
          <a:p>
            <a:endParaRPr lang="en-US" sz="2000" b="1" dirty="0" smtClean="0">
              <a:solidFill>
                <a:srgbClr val="C00000"/>
              </a:solidFill>
            </a:endParaRPr>
          </a:p>
          <a:p>
            <a:endParaRPr lang="en-US" sz="2400" b="1" dirty="0" smtClean="0">
              <a:solidFill>
                <a:srgbClr val="002060"/>
              </a:solidFill>
            </a:endParaRPr>
          </a:p>
          <a:p>
            <a:endParaRPr lang="en-US" sz="2400" b="1" dirty="0">
              <a:solidFill>
                <a:srgbClr val="00206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shot (415).png"/>
          <p:cNvPicPr>
            <a:picLocks noGrp="1" noChangeAspect="1"/>
          </p:cNvPicPr>
          <p:nvPr>
            <p:ph idx="1"/>
          </p:nvPr>
        </p:nvPicPr>
        <p:blipFill>
          <a:blip r:embed="rId2"/>
          <a:srcRect l="27271" t="31989" r="37689" b="24236"/>
          <a:stretch>
            <a:fillRect/>
          </a:stretch>
        </p:blipFill>
        <p:spPr>
          <a:xfrm>
            <a:off x="152399" y="228600"/>
            <a:ext cx="8675077" cy="64770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1143000"/>
          </a:xfrm>
        </p:spPr>
        <p:txBody>
          <a:bodyPr/>
          <a:lstStyle/>
          <a:p>
            <a:r>
              <a:rPr lang="en-GB" sz="4000" b="1" u="sng" dirty="0">
                <a:solidFill>
                  <a:srgbClr val="00B050"/>
                </a:solidFill>
                <a:latin typeface="Times New Roman" pitchFamily="18" charset="0"/>
                <a:cs typeface="Times New Roman" pitchFamily="18" charset="0"/>
              </a:rPr>
              <a:t>Why Is a CT Scan Performed ?</a:t>
            </a:r>
            <a:endParaRPr lang="en-GB" sz="4000" u="sng" dirty="0">
              <a:solidFill>
                <a:srgbClr val="00B050"/>
              </a:solidFill>
              <a:latin typeface="Times New Roman" pitchFamily="18" charset="0"/>
              <a:cs typeface="Times New Roman" pitchFamily="18" charset="0"/>
            </a:endParaRPr>
          </a:p>
        </p:txBody>
      </p:sp>
      <p:sp>
        <p:nvSpPr>
          <p:cNvPr id="5" name="Content Placeholder 2"/>
          <p:cNvSpPr>
            <a:spLocks noGrp="1"/>
          </p:cNvSpPr>
          <p:nvPr>
            <p:ph idx="1"/>
          </p:nvPr>
        </p:nvSpPr>
        <p:spPr>
          <a:xfrm>
            <a:off x="152400" y="533400"/>
            <a:ext cx="8763000" cy="5638800"/>
          </a:xfrm>
        </p:spPr>
        <p:txBody>
          <a:bodyPr>
            <a:normAutofit fontScale="85000" lnSpcReduction="10000"/>
          </a:bodyPr>
          <a:lstStyle/>
          <a:p>
            <a:pPr algn="just"/>
            <a:endParaRPr lang="en-GB" sz="2800" b="1" dirty="0">
              <a:solidFill>
                <a:srgbClr val="002060"/>
              </a:solidFill>
              <a:latin typeface="+mj-lt"/>
              <a:cs typeface="Times New Roman" pitchFamily="18" charset="0"/>
            </a:endParaRPr>
          </a:p>
          <a:p>
            <a:pPr algn="just"/>
            <a:r>
              <a:rPr lang="en-GB" sz="2800" b="1" dirty="0">
                <a:solidFill>
                  <a:srgbClr val="002060"/>
                </a:solidFill>
                <a:latin typeface="+mj-lt"/>
                <a:cs typeface="Times New Roman" pitchFamily="18" charset="0"/>
              </a:rPr>
              <a:t>A CT scan has many uses, but it’s particularly well-suited for diagnosing diseases and evaluating injuries. </a:t>
            </a:r>
          </a:p>
          <a:p>
            <a:pPr algn="just">
              <a:buNone/>
            </a:pPr>
            <a:r>
              <a:rPr lang="en-GB" sz="2800" b="1" dirty="0">
                <a:solidFill>
                  <a:srgbClr val="C00000"/>
                </a:solidFill>
                <a:latin typeface="+mj-lt"/>
                <a:cs typeface="Times New Roman" pitchFamily="18" charset="0"/>
              </a:rPr>
              <a:t>The imaging technique can help your doctor:-</a:t>
            </a:r>
          </a:p>
          <a:p>
            <a:pPr marL="571500" indent="-571500" algn="just">
              <a:buFont typeface="+mj-lt"/>
              <a:buAutoNum type="romanLcPeriod"/>
            </a:pPr>
            <a:r>
              <a:rPr lang="en-GB" sz="3000" b="1" dirty="0">
                <a:solidFill>
                  <a:srgbClr val="002060"/>
                </a:solidFill>
                <a:latin typeface="+mj-lt"/>
                <a:cs typeface="Times New Roman" pitchFamily="18" charset="0"/>
              </a:rPr>
              <a:t>Diagnose infections, muscle disorders, and bone fractures</a:t>
            </a:r>
          </a:p>
          <a:p>
            <a:pPr marL="571500" indent="-571500" algn="just">
              <a:buFont typeface="+mj-lt"/>
              <a:buAutoNum type="romanLcPeriod"/>
            </a:pPr>
            <a:r>
              <a:rPr lang="en-GB" sz="3000" b="1" dirty="0">
                <a:solidFill>
                  <a:srgbClr val="002060"/>
                </a:solidFill>
                <a:latin typeface="+mj-lt"/>
                <a:cs typeface="Times New Roman" pitchFamily="18" charset="0"/>
              </a:rPr>
              <a:t>Pinpoint the location of masses and </a:t>
            </a:r>
            <a:r>
              <a:rPr lang="en-GB" sz="3000" b="1" dirty="0" err="1">
                <a:solidFill>
                  <a:srgbClr val="002060"/>
                </a:solidFill>
                <a:latin typeface="+mj-lt"/>
                <a:cs typeface="Times New Roman" pitchFamily="18" charset="0"/>
              </a:rPr>
              <a:t>tumors</a:t>
            </a:r>
            <a:r>
              <a:rPr lang="en-GB" sz="3000" b="1" dirty="0">
                <a:solidFill>
                  <a:srgbClr val="002060"/>
                </a:solidFill>
                <a:latin typeface="+mj-lt"/>
                <a:cs typeface="Times New Roman" pitchFamily="18" charset="0"/>
              </a:rPr>
              <a:t> (including cancer)</a:t>
            </a:r>
          </a:p>
          <a:p>
            <a:pPr marL="571500" indent="-571500" algn="just">
              <a:buFont typeface="+mj-lt"/>
              <a:buAutoNum type="romanLcPeriod"/>
            </a:pPr>
            <a:r>
              <a:rPr lang="en-GB" sz="3000" b="1" dirty="0">
                <a:solidFill>
                  <a:srgbClr val="002060"/>
                </a:solidFill>
                <a:latin typeface="+mj-lt"/>
                <a:cs typeface="Times New Roman" pitchFamily="18" charset="0"/>
              </a:rPr>
              <a:t>Study of the blood vessels and other internal structures.</a:t>
            </a:r>
          </a:p>
          <a:p>
            <a:pPr marL="571500" indent="-571500" algn="just">
              <a:buFont typeface="+mj-lt"/>
              <a:buAutoNum type="romanLcPeriod"/>
            </a:pPr>
            <a:r>
              <a:rPr lang="en-GB" sz="3000" b="1" dirty="0">
                <a:solidFill>
                  <a:srgbClr val="002060"/>
                </a:solidFill>
                <a:latin typeface="+mj-lt"/>
                <a:cs typeface="Times New Roman" pitchFamily="18" charset="0"/>
              </a:rPr>
              <a:t>Assess the extent of internal injuries and internal bleeding.</a:t>
            </a:r>
          </a:p>
          <a:p>
            <a:pPr marL="571500" indent="-571500" algn="just">
              <a:buFont typeface="+mj-lt"/>
              <a:buAutoNum type="romanLcPeriod"/>
            </a:pPr>
            <a:r>
              <a:rPr lang="en-GB" sz="3000" b="1" dirty="0">
                <a:solidFill>
                  <a:srgbClr val="002060"/>
                </a:solidFill>
                <a:latin typeface="+mj-lt"/>
                <a:cs typeface="Times New Roman" pitchFamily="18" charset="0"/>
              </a:rPr>
              <a:t>Guide procedures, such as surgeries and biopsies</a:t>
            </a:r>
          </a:p>
          <a:p>
            <a:pPr marL="571500" indent="-571500" algn="just">
              <a:buFont typeface="+mj-lt"/>
              <a:buAutoNum type="romanLcPeriod"/>
            </a:pPr>
            <a:r>
              <a:rPr lang="en-GB" sz="3000" b="1" dirty="0">
                <a:solidFill>
                  <a:srgbClr val="002060"/>
                </a:solidFill>
                <a:latin typeface="+mj-lt"/>
                <a:cs typeface="Times New Roman" pitchFamily="18" charset="0"/>
              </a:rPr>
              <a:t>Monitor the effectiveness of treatments for certain medical conditions, including cancer and heart disease. etc.</a:t>
            </a:r>
          </a:p>
          <a:p>
            <a:endParaRPr lang="en-GB" b="1" dirty="0">
              <a:solidFill>
                <a:srgbClr val="002060"/>
              </a:solidFill>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03238"/>
            <a:ext cx="8077200" cy="715962"/>
          </a:xfrm>
        </p:spPr>
        <p:txBody>
          <a:bodyPr>
            <a:normAutofit fontScale="90000"/>
          </a:bodyPr>
          <a:lstStyle/>
          <a:p>
            <a:r>
              <a:rPr lang="en-GB" b="1" u="sng" dirty="0" smtClean="0">
                <a:solidFill>
                  <a:srgbClr val="00B050"/>
                </a:solidFill>
                <a:latin typeface="Times New Roman" pitchFamily="18" charset="0"/>
                <a:cs typeface="Times New Roman" pitchFamily="18" charset="0"/>
              </a:rPr>
              <a:t>Advantages</a:t>
            </a:r>
            <a:endParaRPr lang="en-US" dirty="0"/>
          </a:p>
        </p:txBody>
      </p:sp>
      <p:sp>
        <p:nvSpPr>
          <p:cNvPr id="4" name="Content Placeholder 2"/>
          <p:cNvSpPr>
            <a:spLocks noGrp="1"/>
          </p:cNvSpPr>
          <p:nvPr>
            <p:ph idx="1"/>
          </p:nvPr>
        </p:nvSpPr>
        <p:spPr>
          <a:xfrm>
            <a:off x="381000" y="914400"/>
            <a:ext cx="8229600" cy="4830763"/>
          </a:xfrm>
        </p:spPr>
        <p:txBody>
          <a:bodyPr>
            <a:normAutofit/>
          </a:bodyPr>
          <a:lstStyle/>
          <a:p>
            <a:endParaRPr lang="en-GB" b="1" dirty="0">
              <a:solidFill>
                <a:srgbClr val="002060"/>
              </a:solidFill>
              <a:latin typeface="+mj-lt"/>
            </a:endParaRPr>
          </a:p>
          <a:p>
            <a:pPr marL="514350" indent="-514350" algn="just">
              <a:buFont typeface="+mj-lt"/>
              <a:buAutoNum type="romanUcPeriod"/>
            </a:pPr>
            <a:r>
              <a:rPr lang="en-GB" sz="2200" b="1" dirty="0">
                <a:solidFill>
                  <a:srgbClr val="002060"/>
                </a:solidFill>
                <a:latin typeface="+mj-lt"/>
                <a:cs typeface="Times New Roman" pitchFamily="18" charset="0"/>
              </a:rPr>
              <a:t>It is minimal invasive procedure.</a:t>
            </a:r>
          </a:p>
          <a:p>
            <a:pPr marL="514350" indent="-514350" algn="just">
              <a:buFont typeface="+mj-lt"/>
              <a:buAutoNum type="romanUcPeriod"/>
            </a:pPr>
            <a:r>
              <a:rPr lang="en-GB" sz="2200" b="1" dirty="0">
                <a:solidFill>
                  <a:srgbClr val="002060"/>
                </a:solidFill>
                <a:latin typeface="+mj-lt"/>
                <a:cs typeface="Times New Roman" pitchFamily="18" charset="0"/>
              </a:rPr>
              <a:t>Relatively inexpensive compared with MRI , PET  and SPECT scanning.</a:t>
            </a:r>
          </a:p>
          <a:p>
            <a:pPr marL="514350" indent="-514350" algn="just">
              <a:buFont typeface="+mj-lt"/>
              <a:buAutoNum type="romanUcPeriod"/>
            </a:pPr>
            <a:r>
              <a:rPr lang="en-GB" sz="2200" b="1" dirty="0">
                <a:solidFill>
                  <a:srgbClr val="002060"/>
                </a:solidFill>
                <a:latin typeface="+mj-lt"/>
                <a:cs typeface="Times New Roman" pitchFamily="18" charset="0"/>
              </a:rPr>
              <a:t>Rapid acquisition of data and no need for patients to remain for planning process.</a:t>
            </a:r>
          </a:p>
          <a:p>
            <a:pPr marL="514350" indent="-514350" algn="just">
              <a:buFont typeface="+mj-lt"/>
              <a:buAutoNum type="romanUcPeriod"/>
            </a:pPr>
            <a:r>
              <a:rPr lang="en-GB" sz="2200" b="1" dirty="0">
                <a:solidFill>
                  <a:srgbClr val="002060"/>
                </a:solidFill>
                <a:latin typeface="+mj-lt"/>
                <a:cs typeface="Times New Roman" pitchFamily="18" charset="0"/>
              </a:rPr>
              <a:t>Better resolution .</a:t>
            </a:r>
          </a:p>
          <a:p>
            <a:pPr marL="514350" indent="-514350" algn="just">
              <a:buFont typeface="+mj-lt"/>
              <a:buAutoNum type="romanUcPeriod"/>
            </a:pPr>
            <a:r>
              <a:rPr lang="en-GB" sz="2200" b="1" dirty="0">
                <a:solidFill>
                  <a:srgbClr val="002060"/>
                </a:solidFill>
                <a:latin typeface="+mj-lt"/>
                <a:cs typeface="Times New Roman" pitchFamily="18" charset="0"/>
              </a:rPr>
              <a:t>Minimum time taking procedure compared with MRI, PET etc.</a:t>
            </a:r>
          </a:p>
          <a:p>
            <a:pPr marL="514350" indent="-514350" algn="just">
              <a:buFont typeface="+mj-lt"/>
              <a:buAutoNum type="romanUcPeriod"/>
            </a:pPr>
            <a:r>
              <a:rPr lang="en-GB" sz="2200" b="1" dirty="0">
                <a:solidFill>
                  <a:srgbClr val="002060"/>
                </a:solidFill>
                <a:latin typeface="+mj-lt"/>
                <a:cs typeface="Times New Roman" pitchFamily="18" charset="0"/>
              </a:rPr>
              <a:t>To overcome superimposition of structures. </a:t>
            </a:r>
          </a:p>
          <a:p>
            <a:pPr marL="514350" indent="-514350" algn="just">
              <a:buFont typeface="+mj-lt"/>
              <a:buAutoNum type="romanUcPeriod"/>
            </a:pPr>
            <a:r>
              <a:rPr lang="en-GB" sz="2200" b="1" dirty="0">
                <a:solidFill>
                  <a:srgbClr val="002060"/>
                </a:solidFill>
                <a:latin typeface="+mj-lt"/>
                <a:cs typeface="Times New Roman" pitchFamily="18" charset="0"/>
              </a:rPr>
              <a:t>To improve contrast of the image. </a:t>
            </a:r>
          </a:p>
          <a:p>
            <a:pPr marL="514350" indent="-514350" algn="just">
              <a:buFont typeface="+mj-lt"/>
              <a:buAutoNum type="romanUcPeriod"/>
            </a:pPr>
            <a:r>
              <a:rPr lang="en-GB" sz="2200" b="1" dirty="0">
                <a:solidFill>
                  <a:srgbClr val="002060"/>
                </a:solidFill>
                <a:latin typeface="+mj-lt"/>
                <a:cs typeface="Times New Roman" pitchFamily="18" charset="0"/>
              </a:rPr>
              <a:t>To measure small differences in tissue contrast.</a:t>
            </a:r>
          </a:p>
          <a:p>
            <a:pPr marL="514350" indent="-514350" algn="just">
              <a:buNone/>
            </a:pPr>
            <a:endParaRPr lang="en-GB" sz="2400" b="1" dirty="0">
              <a:solidFill>
                <a:srgbClr val="002060"/>
              </a:solidFill>
              <a:latin typeface="+mj-lt"/>
              <a:cs typeface="Times New Roman" pitchFamily="18" charset="0"/>
            </a:endParaRPr>
          </a:p>
          <a:p>
            <a:endParaRPr lang="en-GB" b="1" dirty="0">
              <a:solidFill>
                <a:srgbClr val="002060"/>
              </a:solidFill>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2" name="Title 1"/>
          <p:cNvSpPr>
            <a:spLocks noGrp="1"/>
          </p:cNvSpPr>
          <p:nvPr>
            <p:ph type="title"/>
          </p:nvPr>
        </p:nvSpPr>
        <p:spPr>
          <a:xfrm>
            <a:off x="937618" y="-2856679"/>
            <a:ext cx="7773338" cy="1596177"/>
          </a:xfrm>
        </p:spPr>
        <p:txBody>
          <a:bodyPr/>
          <a:lstStyle/>
          <a:p>
            <a:endParaRPr lang="en-US"/>
          </a:p>
        </p:txBody>
      </p:sp>
      <p:sp>
        <p:nvSpPr>
          <p:cNvPr id="1048633" name="Content Placeholder 2"/>
          <p:cNvSpPr>
            <a:spLocks noGrp="1"/>
          </p:cNvSpPr>
          <p:nvPr>
            <p:ph idx="1"/>
          </p:nvPr>
        </p:nvSpPr>
        <p:spPr>
          <a:xfrm>
            <a:off x="228600" y="727470"/>
            <a:ext cx="5562600" cy="4844652"/>
          </a:xfrm>
          <a:prstGeom prst="rect">
            <a:avLst/>
          </a:prstGeom>
        </p:spPr>
        <p:txBody>
          <a:bodyPr>
            <a:noAutofit/>
          </a:bodyPr>
          <a:lstStyle/>
          <a:p>
            <a:pPr marL="0" indent="0">
              <a:buNone/>
            </a:pPr>
            <a:r>
              <a:rPr lang="en-US" sz="2400" b="1" dirty="0">
                <a:solidFill>
                  <a:srgbClr val="800000"/>
                </a:solidFill>
              </a:rPr>
              <a:t>The special features of CT image includes</a:t>
            </a:r>
          </a:p>
          <a:p>
            <a:pPr marL="457200" indent="-457200">
              <a:buFont typeface="+mj-lt"/>
              <a:buAutoNum type="arabicPeriod"/>
            </a:pPr>
            <a:r>
              <a:rPr lang="en-US" sz="2400" b="1" dirty="0">
                <a:solidFill>
                  <a:srgbClr val="7030A0"/>
                </a:solidFill>
              </a:rPr>
              <a:t>Images are </a:t>
            </a:r>
            <a:r>
              <a:rPr lang="en-US" sz="2400" b="1" dirty="0" err="1">
                <a:solidFill>
                  <a:srgbClr val="7030A0"/>
                </a:solidFill>
              </a:rPr>
              <a:t>crosssectional</a:t>
            </a:r>
            <a:r>
              <a:rPr lang="en-US" sz="2400" b="1" dirty="0">
                <a:solidFill>
                  <a:srgbClr val="7030A0"/>
                </a:solidFill>
              </a:rPr>
              <a:t>.</a:t>
            </a:r>
          </a:p>
          <a:p>
            <a:pPr marL="457200" indent="-457200">
              <a:buFont typeface="+mj-lt"/>
              <a:buAutoNum type="arabicPeriod"/>
            </a:pPr>
            <a:r>
              <a:rPr lang="en-US" sz="2400" b="1" dirty="0">
                <a:solidFill>
                  <a:srgbClr val="7030A0"/>
                </a:solidFill>
              </a:rPr>
              <a:t>Eliminates the superimposition of </a:t>
            </a:r>
            <a:r>
              <a:rPr lang="en-US" sz="2400" b="1" dirty="0" smtClean="0">
                <a:solidFill>
                  <a:srgbClr val="7030A0"/>
                </a:solidFill>
              </a:rPr>
              <a:t>structures.</a:t>
            </a:r>
            <a:endParaRPr lang="en-US" sz="2400" b="1" dirty="0">
              <a:solidFill>
                <a:srgbClr val="7030A0"/>
              </a:solidFill>
            </a:endParaRPr>
          </a:p>
          <a:p>
            <a:pPr marL="457200" indent="-457200">
              <a:buFont typeface="+mj-lt"/>
              <a:buAutoNum type="arabicPeriod"/>
            </a:pPr>
            <a:r>
              <a:rPr lang="en-US" sz="2400" b="1" dirty="0">
                <a:solidFill>
                  <a:srgbClr val="7030A0"/>
                </a:solidFill>
              </a:rPr>
              <a:t>Sensitivity of CT to subtle difference in x ray attenuation is at least factor 10 higher than x ray film.</a:t>
            </a:r>
          </a:p>
          <a:p>
            <a:pPr marL="457200" indent="-457200">
              <a:buFont typeface="+mj-lt"/>
              <a:buAutoNum type="arabicPeriod"/>
            </a:pPr>
            <a:r>
              <a:rPr lang="en-US" sz="2400" b="1" dirty="0">
                <a:solidFill>
                  <a:srgbClr val="7030A0"/>
                </a:solidFill>
              </a:rPr>
              <a:t>Higher contrast due to elimination of </a:t>
            </a:r>
            <a:r>
              <a:rPr lang="en-US" sz="2400" b="1" dirty="0" smtClean="0">
                <a:solidFill>
                  <a:srgbClr val="7030A0"/>
                </a:solidFill>
              </a:rPr>
              <a:t>scatter</a:t>
            </a:r>
            <a:endParaRPr lang="en-US" sz="2400" b="1" dirty="0">
              <a:solidFill>
                <a:srgbClr val="7030A0"/>
              </a:solidFill>
            </a:endParaRPr>
          </a:p>
        </p:txBody>
      </p:sp>
      <p:pic>
        <p:nvPicPr>
          <p:cNvPr id="2097166" name="Picture 4"/>
          <p:cNvPicPr>
            <a:picLocks noChangeAspect="1"/>
          </p:cNvPicPr>
          <p:nvPr/>
        </p:nvPicPr>
        <p:blipFill>
          <a:blip r:embed="rId2"/>
          <a:stretch>
            <a:fillRect/>
          </a:stretch>
        </p:blipFill>
        <p:spPr>
          <a:xfrm>
            <a:off x="5786437" y="3714750"/>
            <a:ext cx="3357563" cy="3236344"/>
          </a:xfrm>
          <a:prstGeom prst="rect">
            <a:avLst/>
          </a:prstGeom>
        </p:spPr>
      </p:pic>
      <p:pic>
        <p:nvPicPr>
          <p:cNvPr id="2097167" name="Picture 6"/>
          <p:cNvPicPr>
            <a:picLocks noChangeAspect="1"/>
          </p:cNvPicPr>
          <p:nvPr/>
        </p:nvPicPr>
        <p:blipFill>
          <a:blip r:embed="rId3"/>
          <a:stretch>
            <a:fillRect/>
          </a:stretch>
        </p:blipFill>
        <p:spPr>
          <a:xfrm>
            <a:off x="6665119" y="0"/>
            <a:ext cx="2478881" cy="371475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6" name="Title 1048635"/>
          <p:cNvSpPr>
            <a:spLocks noGrp="1"/>
          </p:cNvSpPr>
          <p:nvPr>
            <p:ph type="ctrTitle"/>
          </p:nvPr>
        </p:nvSpPr>
        <p:spPr/>
        <p:txBody>
          <a:bodyPr/>
          <a:lstStyle/>
          <a:p>
            <a:endParaRPr lang="en-US"/>
          </a:p>
        </p:txBody>
      </p:sp>
      <p:sp>
        <p:nvSpPr>
          <p:cNvPr id="1048637" name="Subtitle 1048636"/>
          <p:cNvSpPr>
            <a:spLocks noGrp="1"/>
          </p:cNvSpPr>
          <p:nvPr>
            <p:ph type="subTitle" idx="1"/>
          </p:nvPr>
        </p:nvSpPr>
        <p:spPr/>
        <p:txBody>
          <a:bodyPr/>
          <a:lstStyle/>
          <a:p>
            <a:endParaRPr lang="en-US"/>
          </a:p>
        </p:txBody>
      </p:sp>
      <p:pic>
        <p:nvPicPr>
          <p:cNvPr id="62466" name="Picture 2" descr="https://www.azquotes.com/picture-quotes/quote-success-is-the-sum-of-small-efforts-repeated-day-in-and-day-out-robert-collier-51-93-98.jpg"/>
          <p:cNvPicPr>
            <a:picLocks noChangeAspect="1" noChangeArrowheads="1"/>
          </p:cNvPicPr>
          <p:nvPr/>
        </p:nvPicPr>
        <p:blipFill>
          <a:blip r:embed="rId2"/>
          <a:srcRect/>
          <a:stretch>
            <a:fillRect/>
          </a:stretch>
        </p:blipFill>
        <p:spPr bwMode="auto">
          <a:xfrm>
            <a:off x="228600" y="533400"/>
            <a:ext cx="8763000" cy="556260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Title 1"/>
          <p:cNvSpPr>
            <a:spLocks noGrp="1"/>
          </p:cNvSpPr>
          <p:nvPr>
            <p:ph type="title"/>
          </p:nvPr>
        </p:nvSpPr>
        <p:spPr>
          <a:xfrm>
            <a:off x="346753" y="1"/>
            <a:ext cx="7578047" cy="761999"/>
          </a:xfrm>
        </p:spPr>
        <p:txBody>
          <a:bodyPr>
            <a:normAutofit/>
          </a:bodyPr>
          <a:lstStyle/>
          <a:p>
            <a:r>
              <a:rPr lang="en-US" sz="4000" b="1" dirty="0">
                <a:solidFill>
                  <a:schemeClr val="accent3">
                    <a:lumMod val="50000"/>
                  </a:schemeClr>
                </a:solidFill>
              </a:rPr>
              <a:t>Introduction</a:t>
            </a:r>
          </a:p>
        </p:txBody>
      </p:sp>
      <p:sp>
        <p:nvSpPr>
          <p:cNvPr id="1048610" name="Content Placeholder 2"/>
          <p:cNvSpPr>
            <a:spLocks noGrp="1"/>
          </p:cNvSpPr>
          <p:nvPr>
            <p:ph idx="1"/>
          </p:nvPr>
        </p:nvSpPr>
        <p:spPr>
          <a:xfrm>
            <a:off x="152400" y="762000"/>
            <a:ext cx="8839199" cy="5731911"/>
          </a:xfrm>
          <a:prstGeom prst="rect">
            <a:avLst/>
          </a:prstGeom>
        </p:spPr>
        <p:txBody>
          <a:bodyPr>
            <a:noAutofit/>
          </a:bodyPr>
          <a:lstStyle/>
          <a:p>
            <a:r>
              <a:rPr lang="en-US" sz="2400" b="1" dirty="0">
                <a:solidFill>
                  <a:schemeClr val="accent6">
                    <a:lumMod val="50000"/>
                  </a:schemeClr>
                </a:solidFill>
              </a:rPr>
              <a:t>At </a:t>
            </a:r>
            <a:r>
              <a:rPr lang="en-US" sz="2400" b="1" u="sng" dirty="0">
                <a:solidFill>
                  <a:schemeClr val="accent6">
                    <a:lumMod val="50000"/>
                  </a:schemeClr>
                </a:solidFill>
              </a:rPr>
              <a:t>the annual Congress of British institute of radiology </a:t>
            </a:r>
            <a:r>
              <a:rPr lang="en-US" sz="2400" b="1" dirty="0">
                <a:solidFill>
                  <a:schemeClr val="accent6">
                    <a:lumMod val="50000"/>
                  </a:schemeClr>
                </a:solidFill>
              </a:rPr>
              <a:t>, in April of 1972 , </a:t>
            </a:r>
            <a:r>
              <a:rPr lang="en-US" sz="2400" b="1" dirty="0" smtClean="0"/>
              <a:t>Godfrey </a:t>
            </a:r>
            <a:r>
              <a:rPr lang="en-US" sz="2400" b="1" dirty="0" err="1" smtClean="0"/>
              <a:t>Newbold</a:t>
            </a:r>
            <a:r>
              <a:rPr lang="en-US" sz="2400" b="1" dirty="0" smtClean="0"/>
              <a:t> Hounsfield</a:t>
            </a:r>
            <a:r>
              <a:rPr lang="en-US" sz="2400" b="1" dirty="0" smtClean="0">
                <a:solidFill>
                  <a:schemeClr val="accent6">
                    <a:lumMod val="50000"/>
                  </a:schemeClr>
                </a:solidFill>
              </a:rPr>
              <a:t>, </a:t>
            </a:r>
            <a:r>
              <a:rPr lang="en-US" sz="2400" b="1" dirty="0">
                <a:solidFill>
                  <a:schemeClr val="accent6">
                    <a:lumMod val="50000"/>
                  </a:schemeClr>
                </a:solidFill>
              </a:rPr>
              <a:t>a senior research scientist At </a:t>
            </a:r>
            <a:r>
              <a:rPr lang="en-US" sz="2400" b="1" dirty="0" smtClean="0">
                <a:solidFill>
                  <a:schemeClr val="accent6">
                    <a:lumMod val="50000"/>
                  </a:schemeClr>
                </a:solidFill>
              </a:rPr>
              <a:t>EMI </a:t>
            </a:r>
            <a:r>
              <a:rPr lang="en-US" sz="2400" b="1" dirty="0">
                <a:solidFill>
                  <a:schemeClr val="accent6">
                    <a:lumMod val="50000"/>
                  </a:schemeClr>
                </a:solidFill>
              </a:rPr>
              <a:t>limited </a:t>
            </a:r>
            <a:r>
              <a:rPr lang="en-US" sz="2400" dirty="0" smtClean="0"/>
              <a:t>(</a:t>
            </a:r>
            <a:r>
              <a:rPr lang="en-US" sz="2400" b="1" dirty="0" smtClean="0"/>
              <a:t>Electric and Musical Industries</a:t>
            </a:r>
            <a:r>
              <a:rPr lang="en-US" sz="2400" dirty="0" smtClean="0"/>
              <a:t>)</a:t>
            </a:r>
            <a:r>
              <a:rPr lang="en-US" sz="2400" b="1" dirty="0" smtClean="0">
                <a:solidFill>
                  <a:schemeClr val="accent6">
                    <a:lumMod val="50000"/>
                  </a:schemeClr>
                </a:solidFill>
              </a:rPr>
              <a:t>, </a:t>
            </a:r>
            <a:r>
              <a:rPr lang="en-US" sz="2400" b="1" dirty="0" err="1">
                <a:solidFill>
                  <a:schemeClr val="accent6">
                    <a:lumMod val="50000"/>
                  </a:schemeClr>
                </a:solidFill>
              </a:rPr>
              <a:t>middlesex</a:t>
            </a:r>
            <a:r>
              <a:rPr lang="en-US" sz="2400" b="1" dirty="0">
                <a:solidFill>
                  <a:schemeClr val="accent6">
                    <a:lumMod val="50000"/>
                  </a:schemeClr>
                </a:solidFill>
              </a:rPr>
              <a:t>, England , announced </a:t>
            </a:r>
            <a:r>
              <a:rPr lang="en-US" sz="2400" b="1" dirty="0" smtClean="0">
                <a:solidFill>
                  <a:schemeClr val="accent6">
                    <a:lumMod val="50000"/>
                  </a:schemeClr>
                </a:solidFill>
              </a:rPr>
              <a:t>the revolutionary </a:t>
            </a:r>
            <a:r>
              <a:rPr lang="en-US" sz="2400" b="1" dirty="0">
                <a:solidFill>
                  <a:schemeClr val="accent6">
                    <a:lumMod val="50000"/>
                  </a:schemeClr>
                </a:solidFill>
              </a:rPr>
              <a:t>imaging technique </a:t>
            </a:r>
            <a:r>
              <a:rPr lang="en-US" sz="2400" b="1" dirty="0" smtClean="0">
                <a:solidFill>
                  <a:schemeClr val="accent6">
                    <a:lumMod val="50000"/>
                  </a:schemeClr>
                </a:solidFill>
              </a:rPr>
              <a:t>called </a:t>
            </a:r>
            <a:r>
              <a:rPr lang="en-US" sz="2400" b="1" u="sng" dirty="0">
                <a:solidFill>
                  <a:schemeClr val="accent6">
                    <a:lumMod val="50000"/>
                  </a:schemeClr>
                </a:solidFill>
              </a:rPr>
              <a:t>computerized axial </a:t>
            </a:r>
            <a:r>
              <a:rPr lang="en-US" sz="2400" b="1" u="sng" dirty="0" smtClean="0">
                <a:solidFill>
                  <a:schemeClr val="accent6">
                    <a:lumMod val="50000"/>
                  </a:schemeClr>
                </a:solidFill>
              </a:rPr>
              <a:t>Transverse Scanning. </a:t>
            </a:r>
            <a:r>
              <a:rPr lang="en-US" sz="2400" b="1" dirty="0" smtClean="0">
                <a:solidFill>
                  <a:srgbClr val="7030A0"/>
                </a:solidFill>
              </a:rPr>
              <a:t>He considered as a Father of Ct scan.</a:t>
            </a:r>
            <a:endParaRPr lang="en-US" sz="2400" b="1" dirty="0">
              <a:solidFill>
                <a:srgbClr val="7030A0"/>
              </a:solidFill>
            </a:endParaRPr>
          </a:p>
          <a:p>
            <a:r>
              <a:rPr lang="en-US" sz="2400" b="1" dirty="0" smtClean="0">
                <a:solidFill>
                  <a:srgbClr val="00B050"/>
                </a:solidFill>
              </a:rPr>
              <a:t>Allan MacLeod Cormack </a:t>
            </a:r>
            <a:r>
              <a:rPr lang="en-US" sz="2400" b="1" dirty="0" smtClean="0">
                <a:solidFill>
                  <a:srgbClr val="C00000"/>
                </a:solidFill>
              </a:rPr>
              <a:t>developed </a:t>
            </a:r>
            <a:r>
              <a:rPr lang="en-US" sz="2400" b="1" dirty="0">
                <a:solidFill>
                  <a:srgbClr val="C00000"/>
                </a:solidFill>
              </a:rPr>
              <a:t>the mathematics used to reconstruct the </a:t>
            </a:r>
            <a:r>
              <a:rPr lang="en-US" sz="2400" b="1" dirty="0" smtClean="0">
                <a:solidFill>
                  <a:srgbClr val="C00000"/>
                </a:solidFill>
              </a:rPr>
              <a:t>images </a:t>
            </a:r>
            <a:r>
              <a:rPr lang="en-US" sz="2400" b="1" dirty="0">
                <a:solidFill>
                  <a:srgbClr val="C00000"/>
                </a:solidFill>
              </a:rPr>
              <a:t>in 1963.</a:t>
            </a:r>
          </a:p>
          <a:p>
            <a:r>
              <a:rPr lang="en-US" sz="2400" b="1" dirty="0">
                <a:solidFill>
                  <a:srgbClr val="008000"/>
                </a:solidFill>
              </a:rPr>
              <a:t>Noble prize was given to the discovery in 1979, for both </a:t>
            </a:r>
            <a:r>
              <a:rPr lang="en-US" sz="2400" b="1" dirty="0" smtClean="0">
                <a:solidFill>
                  <a:srgbClr val="008000"/>
                </a:solidFill>
              </a:rPr>
              <a:t>GN </a:t>
            </a:r>
            <a:r>
              <a:rPr lang="en-US" sz="2400" b="1" dirty="0" err="1">
                <a:solidFill>
                  <a:srgbClr val="008000"/>
                </a:solidFill>
              </a:rPr>
              <a:t>hounsfield</a:t>
            </a:r>
            <a:r>
              <a:rPr lang="en-US" sz="2400" b="1" dirty="0">
                <a:solidFill>
                  <a:srgbClr val="008000"/>
                </a:solidFill>
              </a:rPr>
              <a:t> </a:t>
            </a:r>
            <a:r>
              <a:rPr lang="en-US" sz="2400" b="1" dirty="0" smtClean="0">
                <a:solidFill>
                  <a:srgbClr val="008000"/>
                </a:solidFill>
              </a:rPr>
              <a:t>(UK) </a:t>
            </a:r>
            <a:r>
              <a:rPr lang="en-US" sz="2400" b="1" dirty="0">
                <a:solidFill>
                  <a:srgbClr val="008000"/>
                </a:solidFill>
              </a:rPr>
              <a:t>and Alan </a:t>
            </a:r>
            <a:r>
              <a:rPr lang="en-US" sz="2400" b="1" dirty="0" err="1">
                <a:solidFill>
                  <a:srgbClr val="008000"/>
                </a:solidFill>
              </a:rPr>
              <a:t>coremack</a:t>
            </a:r>
            <a:r>
              <a:rPr lang="en-US" sz="2400" b="1" dirty="0">
                <a:solidFill>
                  <a:srgbClr val="008000"/>
                </a:solidFill>
              </a:rPr>
              <a:t> (USA</a:t>
            </a:r>
            <a:r>
              <a:rPr lang="en-US" sz="2400" b="1" dirty="0">
                <a:solidFill>
                  <a:schemeClr val="accent6">
                    <a:lumMod val="50000"/>
                  </a:schemeClr>
                </a:solidFill>
              </a:rPr>
              <a:t>). </a:t>
            </a:r>
            <a:endParaRPr lang="en-US" sz="2400" b="1" dirty="0" smtClean="0">
              <a:solidFill>
                <a:schemeClr val="accent6">
                  <a:lumMod val="50000"/>
                </a:schemeClr>
              </a:solidFill>
            </a:endParaRPr>
          </a:p>
          <a:p>
            <a:r>
              <a:rPr lang="en-US" sz="2400" b="1" dirty="0" smtClean="0">
                <a:solidFill>
                  <a:srgbClr val="7030A0"/>
                </a:solidFill>
              </a:rPr>
              <a:t>Perhaps the first significant technical development came in 1974 when </a:t>
            </a:r>
            <a:r>
              <a:rPr lang="en-US" sz="2400" b="1" dirty="0" smtClean="0">
                <a:solidFill>
                  <a:srgbClr val="C00000"/>
                </a:solidFill>
              </a:rPr>
              <a:t>Dr. Robert </a:t>
            </a:r>
            <a:r>
              <a:rPr lang="en-US" sz="2400" b="1" dirty="0" err="1" smtClean="0">
                <a:solidFill>
                  <a:srgbClr val="C00000"/>
                </a:solidFill>
              </a:rPr>
              <a:t>Ledley</a:t>
            </a:r>
            <a:r>
              <a:rPr lang="en-US" sz="2400" b="1" dirty="0" smtClean="0">
                <a:solidFill>
                  <a:srgbClr val="C00000"/>
                </a:solidFill>
              </a:rPr>
              <a:t>, </a:t>
            </a:r>
            <a:r>
              <a:rPr lang="en-US" sz="2400" b="1" dirty="0" smtClean="0">
                <a:solidFill>
                  <a:srgbClr val="7030A0"/>
                </a:solidFill>
              </a:rPr>
              <a:t>a professor of radiology, physiology, and biophysics at Georgetown University, developed the first whole-body CT scanner. </a:t>
            </a:r>
            <a:r>
              <a:rPr lang="en-US" sz="2400" b="1" dirty="0" smtClean="0">
                <a:solidFill>
                  <a:srgbClr val="FF0000"/>
                </a:solidFill>
              </a:rPr>
              <a:t>(Hounsfield’s EMI scanner scanned only the head.)</a:t>
            </a:r>
            <a:endParaRPr lang="en-US" sz="2400" b="1" dirty="0">
              <a:solidFill>
                <a:srgbClr val="FF0000"/>
              </a:solidFill>
            </a:endParaRPr>
          </a:p>
        </p:txBody>
      </p:sp>
      <p:sp>
        <p:nvSpPr>
          <p:cNvPr id="1048611" name="TextBox 1048610"/>
          <p:cNvSpPr txBox="1"/>
          <p:nvPr/>
        </p:nvSpPr>
        <p:spPr>
          <a:xfrm>
            <a:off x="3072000" y="3219450"/>
            <a:ext cx="3000000" cy="523220"/>
          </a:xfrm>
          <a:prstGeom prst="rect">
            <a:avLst/>
          </a:prstGeom>
        </p:spPr>
        <p:txBody>
          <a:bodyPr wrap="square" rtlCol="0">
            <a:spAutoFit/>
          </a:bodyPr>
          <a:lstStyle/>
          <a:p>
            <a:endParaRPr lang="en-US" sz="2800">
              <a:solidFill>
                <a:srgbClr val="00000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IN" b="1" dirty="0" smtClean="0">
                <a:solidFill>
                  <a:srgbClr val="C00000"/>
                </a:solidFill>
              </a:rPr>
              <a:t>TUBE WARM UP PROCEDURE</a:t>
            </a:r>
            <a:endParaRPr lang="en-US" b="1" dirty="0">
              <a:solidFill>
                <a:srgbClr val="C00000"/>
              </a:solidFill>
            </a:endParaRPr>
          </a:p>
        </p:txBody>
      </p:sp>
      <p:sp>
        <p:nvSpPr>
          <p:cNvPr id="3" name="Content Placeholder 2"/>
          <p:cNvSpPr>
            <a:spLocks noGrp="1"/>
          </p:cNvSpPr>
          <p:nvPr>
            <p:ph idx="1"/>
          </p:nvPr>
        </p:nvSpPr>
        <p:spPr>
          <a:xfrm>
            <a:off x="152400" y="990600"/>
            <a:ext cx="8915400" cy="5562600"/>
          </a:xfrm>
        </p:spPr>
        <p:txBody>
          <a:bodyPr>
            <a:normAutofit lnSpcReduction="10000"/>
          </a:bodyPr>
          <a:lstStyle/>
          <a:p>
            <a:r>
              <a:rPr lang="en-US" sz="2400" b="1" dirty="0" smtClean="0">
                <a:solidFill>
                  <a:srgbClr val="FF0000"/>
                </a:solidFill>
              </a:rPr>
              <a:t>The purpose of an X-ray tube’s warm-up procedure is to avoid damage to the X-ray tube and avoid any artifacts in the images acquired. </a:t>
            </a:r>
          </a:p>
          <a:p>
            <a:r>
              <a:rPr lang="en-US" sz="2400" b="1" dirty="0" smtClean="0">
                <a:solidFill>
                  <a:srgbClr val="002060"/>
                </a:solidFill>
              </a:rPr>
              <a:t>If a cold anode is exposed to high-powered energy, anode damage often occurs. </a:t>
            </a:r>
          </a:p>
          <a:p>
            <a:r>
              <a:rPr lang="en-US" sz="2400" b="1" dirty="0" smtClean="0">
                <a:solidFill>
                  <a:srgbClr val="7030A0"/>
                </a:solidFill>
              </a:rPr>
              <a:t>A general recommendation is proposed by all manufacturers for warming of the X-ray tubes by different series of low energy exposures to prevent such type of damage.</a:t>
            </a:r>
          </a:p>
          <a:p>
            <a:r>
              <a:rPr lang="en-US" sz="2400" b="1" dirty="0" smtClean="0">
                <a:solidFill>
                  <a:srgbClr val="FF0000"/>
                </a:solidFill>
              </a:rPr>
              <a:t>The X-ray tube’s heating procedure is performed by carefully increasing the tube current and voltage, leading to the slow burning of any oxygen molecules present before reaching a safe level for high-powered operation of the tube.</a:t>
            </a:r>
          </a:p>
          <a:p>
            <a:r>
              <a:rPr lang="en-US" sz="2400" b="1" dirty="0" smtClean="0">
                <a:solidFill>
                  <a:schemeClr val="accent2">
                    <a:lumMod val="50000"/>
                  </a:schemeClr>
                </a:solidFill>
              </a:rPr>
              <a:t>The tube is warmed up gradually in a controlled manner, so the tube can reach its operating temperature before scanning a patient.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86800" cy="5973763"/>
          </a:xfrm>
        </p:spPr>
        <p:txBody>
          <a:bodyPr>
            <a:normAutofit/>
          </a:bodyPr>
          <a:lstStyle/>
          <a:p>
            <a:r>
              <a:rPr lang="en-US" sz="2400" b="1" dirty="0" smtClean="0">
                <a:solidFill>
                  <a:schemeClr val="accent2">
                    <a:lumMod val="50000"/>
                  </a:schemeClr>
                </a:solidFill>
              </a:rPr>
              <a:t>The CT manufacturers have recommended in the respective CT manuals. </a:t>
            </a:r>
          </a:p>
          <a:p>
            <a:r>
              <a:rPr lang="en-US" sz="2400" b="1" dirty="0" smtClean="0">
                <a:solidFill>
                  <a:srgbClr val="C00000"/>
                </a:solidFill>
              </a:rPr>
              <a:t>Never to perform scanner calibration, scanner testing, or tube heating when a patient or other personnel are present in the CT room.</a:t>
            </a:r>
          </a:p>
          <a:p>
            <a:r>
              <a:rPr lang="en-US" sz="2400" b="1" dirty="0" smtClean="0">
                <a:solidFill>
                  <a:srgbClr val="002060"/>
                </a:solidFill>
              </a:rPr>
              <a:t>The system operates most efficiently within certain parameters. These parameters are established by warming the tube using a preset group of exposures. </a:t>
            </a:r>
          </a:p>
          <a:p>
            <a:r>
              <a:rPr lang="en-US" sz="2400" b="1" dirty="0" smtClean="0">
                <a:solidFill>
                  <a:schemeClr val="accent2">
                    <a:lumMod val="50000"/>
                  </a:schemeClr>
                </a:solidFill>
              </a:rPr>
              <a:t>When you perform a tube </a:t>
            </a:r>
            <a:r>
              <a:rPr lang="en-US" sz="2400" b="1" dirty="0" err="1" smtClean="0">
                <a:solidFill>
                  <a:schemeClr val="accent2">
                    <a:lumMod val="50000"/>
                  </a:schemeClr>
                </a:solidFill>
              </a:rPr>
              <a:t>warmup</a:t>
            </a:r>
            <a:r>
              <a:rPr lang="en-US" sz="2400" b="1" dirty="0" smtClean="0">
                <a:solidFill>
                  <a:schemeClr val="accent2">
                    <a:lumMod val="50000"/>
                  </a:schemeClr>
                </a:solidFill>
              </a:rPr>
              <a:t> at least once every 24 hours and at any system prompt, it reduces the possibility of image artifacts, and may aid in prolonging the life of the tube.</a:t>
            </a:r>
          </a:p>
          <a:p>
            <a:r>
              <a:rPr lang="en-US" sz="2400" b="1" dirty="0" smtClean="0">
                <a:solidFill>
                  <a:srgbClr val="002060"/>
                </a:solidFill>
              </a:rPr>
              <a:t>When you start the scan, a series of air scans are performed as part of the tube warm up scans.</a:t>
            </a:r>
          </a:p>
          <a:p>
            <a:endParaRPr lang="en-US" sz="2400" b="1" dirty="0" smtClean="0"/>
          </a:p>
          <a:p>
            <a:endParaRPr lang="en-US" sz="2400" b="1" dirty="0" smtClean="0"/>
          </a:p>
          <a:p>
            <a:endParaRPr lang="en-US" sz="24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24800" cy="639762"/>
          </a:xfrm>
        </p:spPr>
        <p:txBody>
          <a:bodyPr>
            <a:normAutofit fontScale="90000"/>
          </a:bodyPr>
          <a:lstStyle/>
          <a:p>
            <a:r>
              <a:rPr lang="en-US" b="1" dirty="0" smtClean="0">
                <a:solidFill>
                  <a:schemeClr val="accent6">
                    <a:lumMod val="50000"/>
                  </a:schemeClr>
                </a:solidFill>
              </a:rPr>
              <a:t>HOW CT SCANNERS WORK</a:t>
            </a:r>
            <a:endParaRPr lang="en-US" b="1" dirty="0">
              <a:solidFill>
                <a:schemeClr val="accent6">
                  <a:lumMod val="50000"/>
                </a:schemeClr>
              </a:solidFill>
            </a:endParaRPr>
          </a:p>
        </p:txBody>
      </p:sp>
      <p:sp>
        <p:nvSpPr>
          <p:cNvPr id="3" name="Content Placeholder 2"/>
          <p:cNvSpPr>
            <a:spLocks noGrp="1"/>
          </p:cNvSpPr>
          <p:nvPr>
            <p:ph idx="1"/>
          </p:nvPr>
        </p:nvSpPr>
        <p:spPr>
          <a:xfrm>
            <a:off x="304800" y="990600"/>
            <a:ext cx="8839200" cy="5867400"/>
          </a:xfrm>
        </p:spPr>
        <p:txBody>
          <a:bodyPr>
            <a:normAutofit/>
          </a:bodyPr>
          <a:lstStyle/>
          <a:p>
            <a:r>
              <a:rPr lang="en-US" sz="2100" b="1" dirty="0" smtClean="0">
                <a:solidFill>
                  <a:srgbClr val="002060"/>
                </a:solidFill>
              </a:rPr>
              <a:t>To enhance understanding of the early experiments and current technology, the technologist must be familiar with the way a CT scanner works.</a:t>
            </a:r>
          </a:p>
          <a:p>
            <a:r>
              <a:rPr lang="en-US" sz="2100" b="1" dirty="0" smtClean="0">
                <a:solidFill>
                  <a:srgbClr val="C00000"/>
                </a:solidFill>
              </a:rPr>
              <a:t>The technologist first turns on the scanner’s power and performs a quick test to ensure that the scanner is in good working order.</a:t>
            </a:r>
          </a:p>
          <a:p>
            <a:r>
              <a:rPr lang="en-US" sz="2100" b="1" dirty="0" smtClean="0">
                <a:solidFill>
                  <a:schemeClr val="accent6">
                    <a:lumMod val="50000"/>
                  </a:schemeClr>
                </a:solidFill>
              </a:rPr>
              <a:t>The patient is in place in the scanner opening, with appropriate positioning for the particular examination. </a:t>
            </a:r>
          </a:p>
          <a:p>
            <a:r>
              <a:rPr lang="en-US" sz="2100" b="1" dirty="0" smtClean="0">
                <a:solidFill>
                  <a:srgbClr val="7030A0"/>
                </a:solidFill>
              </a:rPr>
              <a:t>The technologist sets up the technical factors at the control console. Scanning can now begin.</a:t>
            </a:r>
          </a:p>
          <a:p>
            <a:r>
              <a:rPr lang="en-US" sz="2100" b="1" dirty="0" smtClean="0">
                <a:solidFill>
                  <a:srgbClr val="002060"/>
                </a:solidFill>
              </a:rPr>
              <a:t>When X rays pass through the patient, they are attenuated and subsequently measured by the detectors. </a:t>
            </a:r>
          </a:p>
          <a:p>
            <a:r>
              <a:rPr lang="en-US" sz="2100" b="1" dirty="0" smtClean="0">
                <a:solidFill>
                  <a:schemeClr val="accent6">
                    <a:lumMod val="50000"/>
                  </a:schemeClr>
                </a:solidFill>
              </a:rPr>
              <a:t>The x-ray tube and detectors are inside the gantry of the scanner and rotate around the patient during scanning. </a:t>
            </a:r>
          </a:p>
          <a:p>
            <a:r>
              <a:rPr lang="en-US" sz="2100" b="1" dirty="0" smtClean="0">
                <a:solidFill>
                  <a:srgbClr val="002060"/>
                </a:solidFill>
              </a:rPr>
              <a:t>The detectors convert the x-ray photons (attenuation data) into electrical signals, or analog signals, which in turn must be converted into digital (numerical) data for input into the computer.</a:t>
            </a:r>
          </a:p>
          <a:p>
            <a:pPr>
              <a:buNone/>
            </a:pPr>
            <a:endParaRPr lang="en-US" sz="2100"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1"/>
            <a:ext cx="8686800" cy="2133600"/>
          </a:xfrm>
        </p:spPr>
        <p:txBody>
          <a:bodyPr>
            <a:normAutofit/>
          </a:bodyPr>
          <a:lstStyle/>
          <a:p>
            <a:r>
              <a:rPr lang="en-US" sz="2000" b="1" dirty="0" smtClean="0">
                <a:solidFill>
                  <a:srgbClr val="FF0000"/>
                </a:solidFill>
              </a:rPr>
              <a:t>The computer then performs the image reconstruction process. The reconstructed image is in numerical form and must be converted into electrical signals for the technologist to view on a television monitor.</a:t>
            </a:r>
          </a:p>
          <a:p>
            <a:r>
              <a:rPr lang="en-US" sz="2000" b="1" dirty="0" smtClean="0">
                <a:solidFill>
                  <a:srgbClr val="002060"/>
                </a:solidFill>
              </a:rPr>
              <a:t>The images and related data are then sent to the PACS, where a radiologist will be able to retrieve and interpret them. </a:t>
            </a:r>
          </a:p>
          <a:p>
            <a:r>
              <a:rPr lang="en-US" sz="2000" b="1" dirty="0" smtClean="0">
                <a:solidFill>
                  <a:srgbClr val="002060"/>
                </a:solidFill>
              </a:rPr>
              <a:t>Finally, the image can be stored on magnetic tapes or optical disks</a:t>
            </a:r>
          </a:p>
          <a:p>
            <a:endParaRPr lang="en-US" sz="2000" dirty="0"/>
          </a:p>
        </p:txBody>
      </p:sp>
      <p:pic>
        <p:nvPicPr>
          <p:cNvPr id="1026" name="Picture 2"/>
          <p:cNvPicPr>
            <a:picLocks noChangeAspect="1" noChangeArrowheads="1"/>
          </p:cNvPicPr>
          <p:nvPr/>
        </p:nvPicPr>
        <p:blipFill>
          <a:blip r:embed="rId2"/>
          <a:srcRect/>
          <a:stretch>
            <a:fillRect/>
          </a:stretch>
        </p:blipFill>
        <p:spPr bwMode="auto">
          <a:xfrm>
            <a:off x="304800" y="2285999"/>
            <a:ext cx="8686800" cy="44831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4" name="Title 1048653"/>
          <p:cNvSpPr>
            <a:spLocks noGrp="1"/>
          </p:cNvSpPr>
          <p:nvPr>
            <p:ph type="ctrTitle"/>
          </p:nvPr>
        </p:nvSpPr>
        <p:spPr>
          <a:xfrm>
            <a:off x="1524000" y="-152400"/>
            <a:ext cx="5638800" cy="914401"/>
          </a:xfrm>
        </p:spPr>
        <p:txBody>
          <a:bodyPr>
            <a:normAutofit fontScale="90000"/>
          </a:bodyPr>
          <a:lstStyle/>
          <a:p>
            <a:r>
              <a:rPr lang="en-US" b="1" dirty="0">
                <a:solidFill>
                  <a:srgbClr val="00B0F0"/>
                </a:solidFill>
              </a:rPr>
              <a:t>System components in ct</a:t>
            </a:r>
          </a:p>
        </p:txBody>
      </p:sp>
      <p:sp>
        <p:nvSpPr>
          <p:cNvPr id="1048655" name="Subtitle 1048654"/>
          <p:cNvSpPr>
            <a:spLocks noGrp="1"/>
          </p:cNvSpPr>
          <p:nvPr>
            <p:ph type="subTitle" idx="1"/>
          </p:nvPr>
        </p:nvSpPr>
        <p:spPr>
          <a:xfrm>
            <a:off x="152400" y="609600"/>
            <a:ext cx="7790368" cy="4995298"/>
          </a:xfrm>
        </p:spPr>
        <p:txBody>
          <a:bodyPr>
            <a:normAutofit/>
          </a:bodyPr>
          <a:lstStyle/>
          <a:p>
            <a:pPr marL="342900" indent="-342900" algn="l">
              <a:buFont typeface="Wingdings" charset="2"/>
              <a:buChar char="n"/>
            </a:pPr>
            <a:r>
              <a:rPr lang="en-US" sz="2400" b="1" dirty="0">
                <a:solidFill>
                  <a:srgbClr val="C00000"/>
                </a:solidFill>
              </a:rPr>
              <a:t>CT scan contains  following components.</a:t>
            </a:r>
          </a:p>
          <a:p>
            <a:pPr marL="457200" indent="-457200" algn="l">
              <a:buFont typeface="+mj-lt"/>
              <a:buAutoNum type="arabicPeriod"/>
            </a:pPr>
            <a:r>
              <a:rPr lang="en-US" sz="2400" b="1" dirty="0">
                <a:solidFill>
                  <a:srgbClr val="C00000"/>
                </a:solidFill>
              </a:rPr>
              <a:t>Control console.</a:t>
            </a:r>
          </a:p>
          <a:p>
            <a:pPr marL="457200" indent="-457200" algn="l">
              <a:buFont typeface="+mj-lt"/>
              <a:buAutoNum type="arabicPeriod"/>
            </a:pPr>
            <a:r>
              <a:rPr lang="en-US" sz="2400" b="1" dirty="0">
                <a:solidFill>
                  <a:srgbClr val="C00000"/>
                </a:solidFill>
              </a:rPr>
              <a:t>Computer.</a:t>
            </a:r>
          </a:p>
          <a:p>
            <a:pPr marL="457200" indent="-457200" algn="l">
              <a:buFont typeface="+mj-lt"/>
              <a:buAutoNum type="arabicPeriod"/>
            </a:pPr>
            <a:r>
              <a:rPr lang="en-US" sz="2400" b="1" dirty="0" smtClean="0">
                <a:solidFill>
                  <a:srgbClr val="C00000"/>
                </a:solidFill>
              </a:rPr>
              <a:t>Couch </a:t>
            </a:r>
            <a:r>
              <a:rPr lang="en-US" sz="2400" b="1" dirty="0">
                <a:solidFill>
                  <a:srgbClr val="C00000"/>
                </a:solidFill>
              </a:rPr>
              <a:t>.</a:t>
            </a:r>
          </a:p>
          <a:p>
            <a:pPr marL="457200" indent="-457200" algn="l">
              <a:buFont typeface="+mj-lt"/>
              <a:buAutoNum type="arabicPeriod"/>
            </a:pPr>
            <a:r>
              <a:rPr lang="en-US" sz="2400" b="1" dirty="0">
                <a:solidFill>
                  <a:srgbClr val="C00000"/>
                </a:solidFill>
              </a:rPr>
              <a:t>Gantry.</a:t>
            </a:r>
          </a:p>
        </p:txBody>
      </p:sp>
      <p:pic>
        <p:nvPicPr>
          <p:cNvPr id="5" name="Picture 4" descr="Screenshot (416).png"/>
          <p:cNvPicPr>
            <a:picLocks noChangeAspect="1"/>
          </p:cNvPicPr>
          <p:nvPr/>
        </p:nvPicPr>
        <p:blipFill>
          <a:blip r:embed="rId2"/>
          <a:srcRect l="22500" t="23333" r="35000" b="15926"/>
          <a:stretch>
            <a:fillRect/>
          </a:stretch>
        </p:blipFill>
        <p:spPr>
          <a:xfrm>
            <a:off x="2209800" y="1447800"/>
            <a:ext cx="6934200" cy="54102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6" name="Title 1048655"/>
          <p:cNvSpPr>
            <a:spLocks noGrp="1"/>
          </p:cNvSpPr>
          <p:nvPr>
            <p:ph type="ctrTitle"/>
          </p:nvPr>
        </p:nvSpPr>
        <p:spPr>
          <a:xfrm>
            <a:off x="1524000" y="0"/>
            <a:ext cx="5795130" cy="920865"/>
          </a:xfrm>
        </p:spPr>
        <p:txBody>
          <a:bodyPr/>
          <a:lstStyle/>
          <a:p>
            <a:r>
              <a:rPr lang="en-US" b="1" dirty="0">
                <a:solidFill>
                  <a:srgbClr val="800000"/>
                </a:solidFill>
              </a:rPr>
              <a:t>Control console</a:t>
            </a:r>
          </a:p>
        </p:txBody>
      </p:sp>
      <p:sp>
        <p:nvSpPr>
          <p:cNvPr id="1048657" name="Subtitle 1048656"/>
          <p:cNvSpPr>
            <a:spLocks noGrp="1"/>
          </p:cNvSpPr>
          <p:nvPr>
            <p:ph type="subTitle" idx="1"/>
          </p:nvPr>
        </p:nvSpPr>
        <p:spPr>
          <a:xfrm>
            <a:off x="228600" y="838200"/>
            <a:ext cx="8839199" cy="5867399"/>
          </a:xfrm>
        </p:spPr>
        <p:txBody>
          <a:bodyPr>
            <a:noAutofit/>
          </a:bodyPr>
          <a:lstStyle/>
          <a:p>
            <a:pPr marL="342900" indent="-342900" algn="l">
              <a:buFont typeface="Wingdings" charset="2"/>
              <a:buChar char="n"/>
            </a:pPr>
            <a:r>
              <a:rPr lang="en-US" sz="2400" b="1" dirty="0">
                <a:solidFill>
                  <a:srgbClr val="002060"/>
                </a:solidFill>
              </a:rPr>
              <a:t>There are 3 consoles in ct, one for the technologist to operate the  imaging system, one for the technologist to post process images and the other for the physician to view images</a:t>
            </a:r>
            <a:r>
              <a:rPr lang="en-US" sz="2400" b="1" dirty="0" smtClean="0">
                <a:solidFill>
                  <a:srgbClr val="002060"/>
                </a:solidFill>
              </a:rPr>
              <a:t>.</a:t>
            </a:r>
          </a:p>
          <a:p>
            <a:pPr marL="342900" indent="-342900" algn="l"/>
            <a:r>
              <a:rPr lang="en-US" sz="2400" b="1" dirty="0" smtClean="0">
                <a:solidFill>
                  <a:srgbClr val="002060"/>
                </a:solidFill>
              </a:rPr>
              <a:t>Ex : GE CT scan.</a:t>
            </a:r>
            <a:endParaRPr lang="en-US" sz="2400" b="1" dirty="0">
              <a:solidFill>
                <a:srgbClr val="002060"/>
              </a:solidFill>
            </a:endParaRPr>
          </a:p>
          <a:p>
            <a:pPr marL="342900" indent="-342900" algn="l">
              <a:buFont typeface="Wingdings" charset="2"/>
              <a:buChar char="n"/>
            </a:pPr>
            <a:r>
              <a:rPr lang="en-US" sz="2400" b="1" dirty="0">
                <a:solidFill>
                  <a:srgbClr val="002060"/>
                </a:solidFill>
              </a:rPr>
              <a:t>The operating console is provided with meters , controls for selection of technique factors , movement of Gantry and table couch, image reconstruction commands, selection of </a:t>
            </a:r>
            <a:r>
              <a:rPr lang="en-US" sz="2400" b="1" dirty="0" err="1">
                <a:solidFill>
                  <a:srgbClr val="002060"/>
                </a:solidFill>
              </a:rPr>
              <a:t>kvp</a:t>
            </a:r>
            <a:r>
              <a:rPr lang="en-US" sz="2400" b="1" dirty="0">
                <a:solidFill>
                  <a:srgbClr val="002060"/>
                </a:solidFill>
              </a:rPr>
              <a:t> and </a:t>
            </a:r>
            <a:r>
              <a:rPr lang="en-US" sz="2400" b="1" dirty="0" err="1" smtClean="0">
                <a:solidFill>
                  <a:srgbClr val="002060"/>
                </a:solidFill>
              </a:rPr>
              <a:t>mAs</a:t>
            </a:r>
            <a:r>
              <a:rPr lang="en-US" sz="2400" b="1" dirty="0" smtClean="0">
                <a:solidFill>
                  <a:srgbClr val="002060"/>
                </a:solidFill>
              </a:rPr>
              <a:t> </a:t>
            </a:r>
            <a:r>
              <a:rPr lang="en-US" sz="2400" b="1" dirty="0">
                <a:solidFill>
                  <a:srgbClr val="002060"/>
                </a:solidFill>
              </a:rPr>
              <a:t>and slice thickness.</a:t>
            </a:r>
          </a:p>
          <a:p>
            <a:pPr marL="342900" indent="-342900" algn="l">
              <a:buFont typeface="Wingdings" charset="2"/>
              <a:buChar char="n"/>
            </a:pPr>
            <a:r>
              <a:rPr lang="en-US" sz="2400" b="1" dirty="0" smtClean="0">
                <a:solidFill>
                  <a:srgbClr val="002060"/>
                </a:solidFill>
              </a:rPr>
              <a:t>The Radiologist </a:t>
            </a:r>
            <a:r>
              <a:rPr lang="en-US" sz="2400" b="1" dirty="0">
                <a:solidFill>
                  <a:srgbClr val="002060"/>
                </a:solidFill>
              </a:rPr>
              <a:t>in control console  is  used to see the images and write reports</a:t>
            </a:r>
            <a:r>
              <a:rPr lang="en-US" sz="2400" b="1" dirty="0" smtClean="0">
                <a:solidFill>
                  <a:srgbClr val="002060"/>
                </a:solidFill>
              </a:rPr>
              <a:t>. In some institutions, work station provided for reporting of patient scans.</a:t>
            </a:r>
            <a:endParaRPr lang="en-US" sz="2400" b="1" dirty="0">
              <a:solidFill>
                <a:srgbClr val="002060"/>
              </a:solidFill>
            </a:endParaRPr>
          </a:p>
          <a:p>
            <a:pPr marL="342900" indent="-342900" algn="l">
              <a:buFont typeface="Wingdings" charset="2"/>
              <a:buChar char="n"/>
            </a:pPr>
            <a:endParaRPr lang="en-US" sz="2400" b="1" dirty="0">
              <a:solidFill>
                <a:srgbClr val="00206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8" name="Title 1048657"/>
          <p:cNvSpPr>
            <a:spLocks noGrp="1"/>
          </p:cNvSpPr>
          <p:nvPr>
            <p:ph type="ctrTitle"/>
          </p:nvPr>
        </p:nvSpPr>
        <p:spPr>
          <a:xfrm>
            <a:off x="1371600" y="0"/>
            <a:ext cx="6259983" cy="1116387"/>
          </a:xfrm>
        </p:spPr>
        <p:txBody>
          <a:bodyPr/>
          <a:lstStyle/>
          <a:p>
            <a:r>
              <a:rPr lang="en-US" b="1" dirty="0">
                <a:solidFill>
                  <a:srgbClr val="800000"/>
                </a:solidFill>
              </a:rPr>
              <a:t>Computer</a:t>
            </a:r>
          </a:p>
        </p:txBody>
      </p:sp>
      <p:sp>
        <p:nvSpPr>
          <p:cNvPr id="1048659" name="Subtitle 1048658"/>
          <p:cNvSpPr>
            <a:spLocks noGrp="1"/>
          </p:cNvSpPr>
          <p:nvPr>
            <p:ph type="subTitle" idx="1"/>
          </p:nvPr>
        </p:nvSpPr>
        <p:spPr>
          <a:xfrm>
            <a:off x="152400" y="990601"/>
            <a:ext cx="8839200" cy="5556714"/>
          </a:xfrm>
        </p:spPr>
        <p:txBody>
          <a:bodyPr>
            <a:normAutofit/>
          </a:bodyPr>
          <a:lstStyle/>
          <a:p>
            <a:pPr marL="342900" indent="-342900" algn="just">
              <a:buFont typeface="Wingdings" charset="2"/>
              <a:buChar char="n"/>
            </a:pPr>
            <a:r>
              <a:rPr lang="en-US" sz="2000" b="1" dirty="0">
                <a:solidFill>
                  <a:srgbClr val="008000"/>
                </a:solidFill>
              </a:rPr>
              <a:t>The computer is used to solve more than </a:t>
            </a:r>
            <a:r>
              <a:rPr lang="en-US" sz="2000" b="1" dirty="0" smtClean="0">
                <a:solidFill>
                  <a:srgbClr val="008000"/>
                </a:solidFill>
              </a:rPr>
              <a:t>2,50,000 </a:t>
            </a:r>
            <a:r>
              <a:rPr lang="en-US" sz="2000" b="1" dirty="0">
                <a:solidFill>
                  <a:srgbClr val="008000"/>
                </a:solidFill>
              </a:rPr>
              <a:t>equations with the help of </a:t>
            </a:r>
            <a:r>
              <a:rPr lang="en-US" sz="2000" b="1" dirty="0" smtClean="0">
                <a:solidFill>
                  <a:srgbClr val="008000"/>
                </a:solidFill>
              </a:rPr>
              <a:t>microprocessor. </a:t>
            </a:r>
          </a:p>
          <a:p>
            <a:pPr marL="342900" indent="-342900" algn="just">
              <a:buFont typeface="Wingdings" charset="2"/>
              <a:buChar char="n"/>
            </a:pPr>
            <a:r>
              <a:rPr lang="en-US" sz="2000" b="1" dirty="0" smtClean="0">
                <a:solidFill>
                  <a:srgbClr val="002060"/>
                </a:solidFill>
              </a:rPr>
              <a:t>The </a:t>
            </a:r>
            <a:r>
              <a:rPr lang="en-US" sz="2000" b="1" dirty="0">
                <a:solidFill>
                  <a:srgbClr val="002060"/>
                </a:solidFill>
              </a:rPr>
              <a:t>computer system performs image </a:t>
            </a:r>
            <a:r>
              <a:rPr lang="en-US" sz="2000" b="1" dirty="0" smtClean="0">
                <a:solidFill>
                  <a:srgbClr val="002060"/>
                </a:solidFill>
              </a:rPr>
              <a:t>manipulation and various </a:t>
            </a:r>
            <a:r>
              <a:rPr lang="en-US" sz="2000" b="1" dirty="0">
                <a:solidFill>
                  <a:srgbClr val="002060"/>
                </a:solidFill>
              </a:rPr>
              <a:t>image processing </a:t>
            </a:r>
            <a:r>
              <a:rPr lang="en-US" sz="2000" b="1" dirty="0" smtClean="0">
                <a:solidFill>
                  <a:srgbClr val="002060"/>
                </a:solidFill>
              </a:rPr>
              <a:t>operations such </a:t>
            </a:r>
            <a:r>
              <a:rPr lang="en-US" sz="2000" b="1" dirty="0">
                <a:solidFill>
                  <a:srgbClr val="002060"/>
                </a:solidFill>
              </a:rPr>
              <a:t>as windowing, image enhancement, </a:t>
            </a:r>
            <a:r>
              <a:rPr lang="en-US" sz="2000" b="1" dirty="0" smtClean="0">
                <a:solidFill>
                  <a:srgbClr val="002060"/>
                </a:solidFill>
              </a:rPr>
              <a:t>image enlargement </a:t>
            </a:r>
            <a:r>
              <a:rPr lang="en-US" sz="2000" b="1" dirty="0">
                <a:solidFill>
                  <a:srgbClr val="002060"/>
                </a:solidFill>
              </a:rPr>
              <a:t>and measurements, </a:t>
            </a:r>
            <a:r>
              <a:rPr lang="en-US" sz="2000" b="1" dirty="0" err="1">
                <a:solidFill>
                  <a:srgbClr val="002060"/>
                </a:solidFill>
              </a:rPr>
              <a:t>multiplanar</a:t>
            </a:r>
            <a:r>
              <a:rPr lang="en-US" sz="2000" b="1" dirty="0">
                <a:solidFill>
                  <a:srgbClr val="002060"/>
                </a:solidFill>
              </a:rPr>
              <a:t> </a:t>
            </a:r>
            <a:r>
              <a:rPr lang="en-US" sz="2000" b="1" dirty="0" smtClean="0">
                <a:solidFill>
                  <a:srgbClr val="002060"/>
                </a:solidFill>
              </a:rPr>
              <a:t>reconstruction, three-dimensional </a:t>
            </a:r>
            <a:r>
              <a:rPr lang="en-US" sz="2000" b="1" dirty="0">
                <a:solidFill>
                  <a:srgbClr val="002060"/>
                </a:solidFill>
              </a:rPr>
              <a:t>(3D) imaging, </a:t>
            </a:r>
            <a:r>
              <a:rPr lang="en-US" sz="2000" b="1" dirty="0" smtClean="0">
                <a:solidFill>
                  <a:srgbClr val="002060"/>
                </a:solidFill>
              </a:rPr>
              <a:t>an quantitative measurements.</a:t>
            </a:r>
          </a:p>
          <a:p>
            <a:pPr marL="342900" indent="-342900" algn="just">
              <a:buFont typeface="Wingdings" charset="2"/>
              <a:buChar char="n"/>
            </a:pPr>
            <a:r>
              <a:rPr lang="en-US" sz="2000" b="1" dirty="0">
                <a:solidFill>
                  <a:srgbClr val="FF0000"/>
                </a:solidFill>
              </a:rPr>
              <a:t>T</a:t>
            </a:r>
            <a:r>
              <a:rPr lang="en-US" sz="2000" b="1" dirty="0" smtClean="0">
                <a:solidFill>
                  <a:srgbClr val="FF0000"/>
                </a:solidFill>
              </a:rPr>
              <a:t>he </a:t>
            </a:r>
            <a:r>
              <a:rPr lang="en-US" sz="2000" b="1" dirty="0">
                <a:solidFill>
                  <a:srgbClr val="FF0000"/>
                </a:solidFill>
              </a:rPr>
              <a:t>computer system generally includes </a:t>
            </a:r>
            <a:r>
              <a:rPr lang="en-US" sz="2000" b="1" dirty="0" smtClean="0">
                <a:solidFill>
                  <a:srgbClr val="FF0000"/>
                </a:solidFill>
              </a:rPr>
              <a:t>input output devices</a:t>
            </a:r>
            <a:r>
              <a:rPr lang="en-US" sz="2000" b="1" dirty="0">
                <a:solidFill>
                  <a:srgbClr val="FF0000"/>
                </a:solidFill>
              </a:rPr>
              <a:t>, central processing units, </a:t>
            </a:r>
            <a:r>
              <a:rPr lang="en-US" sz="2000" b="1" dirty="0" smtClean="0">
                <a:solidFill>
                  <a:srgbClr val="FF0000"/>
                </a:solidFill>
              </a:rPr>
              <a:t>array processors</a:t>
            </a:r>
            <a:r>
              <a:rPr lang="en-US" sz="2000" b="1" dirty="0">
                <a:solidFill>
                  <a:srgbClr val="FF0000"/>
                </a:solidFill>
              </a:rPr>
              <a:t>, interface devices, back-projector </a:t>
            </a:r>
            <a:r>
              <a:rPr lang="en-US" sz="2000" b="1" dirty="0" smtClean="0">
                <a:solidFill>
                  <a:srgbClr val="FF0000"/>
                </a:solidFill>
              </a:rPr>
              <a:t>processors, storage </a:t>
            </a:r>
            <a:r>
              <a:rPr lang="en-US" sz="2000" b="1" dirty="0">
                <a:solidFill>
                  <a:srgbClr val="FF0000"/>
                </a:solidFill>
              </a:rPr>
              <a:t>devices, and </a:t>
            </a:r>
            <a:r>
              <a:rPr lang="en-US" sz="2000" b="1" dirty="0" smtClean="0">
                <a:solidFill>
                  <a:srgbClr val="FF0000"/>
                </a:solidFill>
              </a:rPr>
              <a:t>communications hardware</a:t>
            </a:r>
            <a:r>
              <a:rPr lang="en-US" sz="2000" b="1" dirty="0">
                <a:solidFill>
                  <a:srgbClr val="FF0000"/>
                </a:solidFill>
              </a:rPr>
              <a:t>. </a:t>
            </a:r>
            <a:endParaRPr lang="en-US" sz="2000" b="1" dirty="0" smtClean="0">
              <a:solidFill>
                <a:srgbClr val="FF0000"/>
              </a:solidFill>
            </a:endParaRPr>
          </a:p>
          <a:p>
            <a:pPr marL="342900" indent="-342900" algn="just">
              <a:buFont typeface="Wingdings" charset="2"/>
              <a:buChar char="n"/>
            </a:pPr>
            <a:r>
              <a:rPr lang="en-US" sz="2000" b="1" dirty="0" smtClean="0">
                <a:solidFill>
                  <a:srgbClr val="002060"/>
                </a:solidFill>
              </a:rPr>
              <a:t>The </a:t>
            </a:r>
            <a:r>
              <a:rPr lang="en-US" sz="2000" b="1" dirty="0">
                <a:solidFill>
                  <a:srgbClr val="002060"/>
                </a:solidFill>
              </a:rPr>
              <a:t>computer system also </a:t>
            </a:r>
            <a:r>
              <a:rPr lang="en-US" sz="2000" b="1" dirty="0" smtClean="0">
                <a:solidFill>
                  <a:srgbClr val="002060"/>
                </a:solidFill>
              </a:rPr>
              <a:t>includes software </a:t>
            </a:r>
            <a:r>
              <a:rPr lang="en-US" sz="2000" b="1" dirty="0">
                <a:solidFill>
                  <a:srgbClr val="002060"/>
                </a:solidFill>
              </a:rPr>
              <a:t>that allows each hardware </a:t>
            </a:r>
            <a:r>
              <a:rPr lang="en-US" sz="2000" b="1" dirty="0" smtClean="0">
                <a:solidFill>
                  <a:srgbClr val="002060"/>
                </a:solidFill>
              </a:rPr>
              <a:t>component to </a:t>
            </a:r>
            <a:r>
              <a:rPr lang="en-US" sz="2000" b="1" dirty="0">
                <a:solidFill>
                  <a:srgbClr val="002060"/>
                </a:solidFill>
              </a:rPr>
              <a:t>perform specific tasks</a:t>
            </a:r>
            <a:r>
              <a:rPr lang="en-US" sz="2000" b="1" dirty="0" smtClean="0">
                <a:solidFill>
                  <a:srgbClr val="002060"/>
                </a:solidFill>
              </a:rPr>
              <a:t>.</a:t>
            </a:r>
            <a:endParaRPr lang="en-US" sz="2000" b="1" dirty="0">
              <a:solidFill>
                <a:srgbClr val="002060"/>
              </a:solidFill>
            </a:endParaRPr>
          </a:p>
          <a:p>
            <a:pPr marL="342900" indent="-342900" algn="just">
              <a:buFont typeface="Wingdings" charset="2"/>
              <a:buChar char="n"/>
            </a:pPr>
            <a:r>
              <a:rPr lang="en-US" sz="2000" b="1" dirty="0">
                <a:solidFill>
                  <a:srgbClr val="008000"/>
                </a:solidFill>
              </a:rPr>
              <a:t>The software includes plot of CT numbers, </a:t>
            </a:r>
            <a:r>
              <a:rPr lang="en-US" sz="2000" b="1" dirty="0" smtClean="0">
                <a:solidFill>
                  <a:srgbClr val="008000"/>
                </a:solidFill>
              </a:rPr>
              <a:t>mean and </a:t>
            </a:r>
            <a:r>
              <a:rPr lang="en-US" sz="2000" b="1" dirty="0">
                <a:solidFill>
                  <a:srgbClr val="008000"/>
                </a:solidFill>
              </a:rPr>
              <a:t>standard deviation of CT </a:t>
            </a:r>
            <a:r>
              <a:rPr lang="en-US" sz="2000" b="1" dirty="0" smtClean="0">
                <a:solidFill>
                  <a:srgbClr val="008000"/>
                </a:solidFill>
              </a:rPr>
              <a:t>values, ROI subtraction </a:t>
            </a:r>
            <a:r>
              <a:rPr lang="en-US" sz="2000" b="1" dirty="0">
                <a:solidFill>
                  <a:srgbClr val="008000"/>
                </a:solidFill>
              </a:rPr>
              <a:t>techniques , reconstruction of images in </a:t>
            </a:r>
            <a:r>
              <a:rPr lang="en-US" sz="2000" b="1" dirty="0" smtClean="0">
                <a:solidFill>
                  <a:srgbClr val="008000"/>
                </a:solidFill>
              </a:rPr>
              <a:t>coronal, </a:t>
            </a:r>
            <a:r>
              <a:rPr lang="en-US" sz="2000" b="1" dirty="0" err="1" smtClean="0">
                <a:solidFill>
                  <a:srgbClr val="008000"/>
                </a:solidFill>
              </a:rPr>
              <a:t>saggital</a:t>
            </a:r>
            <a:r>
              <a:rPr lang="en-US" sz="2000" b="1" dirty="0" smtClean="0">
                <a:solidFill>
                  <a:srgbClr val="008000"/>
                </a:solidFill>
              </a:rPr>
              <a:t> </a:t>
            </a:r>
            <a:r>
              <a:rPr lang="en-US" sz="2000" b="1" dirty="0">
                <a:solidFill>
                  <a:srgbClr val="008000"/>
                </a:solidFill>
              </a:rPr>
              <a:t>and oblique. </a:t>
            </a: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0" name="Title 1048659"/>
          <p:cNvSpPr>
            <a:spLocks noGrp="1"/>
          </p:cNvSpPr>
          <p:nvPr>
            <p:ph type="ctrTitle"/>
          </p:nvPr>
        </p:nvSpPr>
        <p:spPr>
          <a:xfrm>
            <a:off x="961429" y="228600"/>
            <a:ext cx="6277571" cy="716445"/>
          </a:xfrm>
        </p:spPr>
        <p:txBody>
          <a:bodyPr>
            <a:normAutofit fontScale="90000"/>
          </a:bodyPr>
          <a:lstStyle/>
          <a:p>
            <a:r>
              <a:rPr lang="en-US" b="1" dirty="0">
                <a:solidFill>
                  <a:srgbClr val="008000"/>
                </a:solidFill>
              </a:rPr>
              <a:t>Couch</a:t>
            </a:r>
          </a:p>
        </p:txBody>
      </p:sp>
      <p:sp>
        <p:nvSpPr>
          <p:cNvPr id="1048661" name="Subtitle 1048660"/>
          <p:cNvSpPr>
            <a:spLocks noGrp="1"/>
          </p:cNvSpPr>
          <p:nvPr>
            <p:ph type="subTitle" idx="1"/>
          </p:nvPr>
        </p:nvSpPr>
        <p:spPr>
          <a:xfrm>
            <a:off x="152400" y="945045"/>
            <a:ext cx="8991600" cy="4376175"/>
          </a:xfrm>
        </p:spPr>
        <p:txBody>
          <a:bodyPr anchor="t">
            <a:noAutofit/>
          </a:bodyPr>
          <a:lstStyle/>
          <a:p>
            <a:pPr marL="342900" indent="-342900" algn="l">
              <a:buFont typeface="Wingdings" charset="2"/>
              <a:buChar char="n"/>
            </a:pPr>
            <a:r>
              <a:rPr lang="en-US" sz="2400" b="1" dirty="0">
                <a:solidFill>
                  <a:srgbClr val="C00000"/>
                </a:solidFill>
                <a:latin typeface="+mj-lt"/>
              </a:rPr>
              <a:t>The couch supports the patient comfortably and it is made up of low </a:t>
            </a:r>
            <a:r>
              <a:rPr lang="en-US" sz="2400" b="1" dirty="0" smtClean="0">
                <a:solidFill>
                  <a:srgbClr val="C00000"/>
                </a:solidFill>
                <a:latin typeface="+mj-lt"/>
              </a:rPr>
              <a:t>Z </a:t>
            </a:r>
            <a:r>
              <a:rPr lang="en-US" sz="2400" b="1" dirty="0">
                <a:solidFill>
                  <a:srgbClr val="C00000"/>
                </a:solidFill>
                <a:latin typeface="+mj-lt"/>
              </a:rPr>
              <a:t>material like carbon </a:t>
            </a:r>
            <a:r>
              <a:rPr lang="en-US" sz="2400" b="1" dirty="0" smtClean="0">
                <a:solidFill>
                  <a:srgbClr val="C00000"/>
                </a:solidFill>
                <a:latin typeface="+mj-lt"/>
              </a:rPr>
              <a:t>fiber material</a:t>
            </a:r>
            <a:r>
              <a:rPr lang="en-US" sz="2400" b="1" dirty="0">
                <a:solidFill>
                  <a:srgbClr val="C00000"/>
                </a:solidFill>
                <a:latin typeface="+mj-lt"/>
              </a:rPr>
              <a:t>.</a:t>
            </a:r>
          </a:p>
          <a:p>
            <a:pPr marL="342900" indent="-342900" algn="l">
              <a:buFont typeface="Wingdings" charset="2"/>
              <a:buChar char="n"/>
            </a:pPr>
            <a:r>
              <a:rPr lang="en-US" sz="2400" b="1" dirty="0">
                <a:solidFill>
                  <a:srgbClr val="C00000"/>
                </a:solidFill>
                <a:latin typeface="+mj-lt"/>
              </a:rPr>
              <a:t>It has a motor for smooth patient Positioning.</a:t>
            </a:r>
          </a:p>
          <a:p>
            <a:pPr marL="342900" indent="-342900" algn="l">
              <a:buFont typeface="Wingdings" charset="2"/>
              <a:buChar char="n"/>
            </a:pPr>
            <a:r>
              <a:rPr lang="en-US" sz="2400" b="1" dirty="0" smtClean="0">
                <a:solidFill>
                  <a:srgbClr val="C00000"/>
                </a:solidFill>
                <a:latin typeface="+mj-lt"/>
              </a:rPr>
              <a:t>It moves  longitudinally through Gantry aperture , indexed  automatically and the table top can be removable. </a:t>
            </a:r>
          </a:p>
          <a:p>
            <a:pPr marL="342900" indent="-342900" algn="l">
              <a:buFont typeface="Wingdings" charset="2"/>
              <a:buChar char="n"/>
            </a:pPr>
            <a:r>
              <a:rPr lang="en-US" sz="2400" b="1" dirty="0" smtClean="0">
                <a:solidFill>
                  <a:srgbClr val="002060"/>
                </a:solidFill>
                <a:latin typeface="+mj-lt"/>
              </a:rPr>
              <a:t>The </a:t>
            </a:r>
            <a:r>
              <a:rPr lang="en-US" sz="2400" b="1" dirty="0">
                <a:solidFill>
                  <a:srgbClr val="FF0000"/>
                </a:solidFill>
                <a:latin typeface="+mj-lt"/>
              </a:rPr>
              <a:t>vertical movement</a:t>
            </a:r>
            <a:r>
              <a:rPr lang="en-US" sz="2400" b="1" dirty="0">
                <a:solidFill>
                  <a:srgbClr val="002060"/>
                </a:solidFill>
                <a:latin typeface="+mj-lt"/>
              </a:rPr>
              <a:t> should </a:t>
            </a:r>
            <a:r>
              <a:rPr lang="en-US" sz="2400" b="1" dirty="0" smtClean="0">
                <a:solidFill>
                  <a:srgbClr val="002060"/>
                </a:solidFill>
                <a:latin typeface="+mj-lt"/>
              </a:rPr>
              <a:t>provide a </a:t>
            </a:r>
            <a:r>
              <a:rPr lang="en-US" sz="2400" b="1" dirty="0">
                <a:solidFill>
                  <a:srgbClr val="002060"/>
                </a:solidFill>
                <a:latin typeface="+mj-lt"/>
              </a:rPr>
              <a:t>range of heights to make it easy for </a:t>
            </a:r>
            <a:r>
              <a:rPr lang="en-US" sz="2400" b="1" dirty="0" smtClean="0">
                <a:solidFill>
                  <a:srgbClr val="002060"/>
                </a:solidFill>
                <a:latin typeface="+mj-lt"/>
              </a:rPr>
              <a:t>patients to </a:t>
            </a:r>
            <a:r>
              <a:rPr lang="en-US" sz="2400" b="1" dirty="0">
                <a:solidFill>
                  <a:srgbClr val="002060"/>
                </a:solidFill>
                <a:latin typeface="+mj-lt"/>
              </a:rPr>
              <a:t>mount and dismount the table </a:t>
            </a:r>
            <a:r>
              <a:rPr lang="en-US" sz="2400" b="1" dirty="0" smtClean="0">
                <a:solidFill>
                  <a:srgbClr val="002060"/>
                </a:solidFill>
                <a:latin typeface="+mj-lt"/>
              </a:rPr>
              <a:t> This </a:t>
            </a:r>
            <a:r>
              <a:rPr lang="en-US" sz="2400" b="1" dirty="0">
                <a:solidFill>
                  <a:srgbClr val="002060"/>
                </a:solidFill>
                <a:latin typeface="+mj-lt"/>
              </a:rPr>
              <a:t>feature is especially useful in the </a:t>
            </a:r>
            <a:r>
              <a:rPr lang="en-US" sz="2400" b="1" dirty="0" smtClean="0">
                <a:solidFill>
                  <a:srgbClr val="002060"/>
                </a:solidFill>
                <a:latin typeface="+mj-lt"/>
              </a:rPr>
              <a:t>examination of geriatric</a:t>
            </a:r>
            <a:r>
              <a:rPr lang="en-US" sz="2400" b="1" dirty="0">
                <a:solidFill>
                  <a:srgbClr val="002060"/>
                </a:solidFill>
                <a:latin typeface="+mj-lt"/>
              </a:rPr>
              <a:t>, trauma, and pediatric patients. </a:t>
            </a:r>
            <a:endParaRPr lang="en-US" sz="2400" b="1" dirty="0" smtClean="0">
              <a:solidFill>
                <a:srgbClr val="002060"/>
              </a:solidFill>
              <a:latin typeface="+mj-lt"/>
            </a:endParaRPr>
          </a:p>
          <a:p>
            <a:pPr marL="342900" indent="-342900" algn="l">
              <a:buFont typeface="Wingdings" charset="2"/>
              <a:buChar char="n"/>
            </a:pPr>
            <a:r>
              <a:rPr lang="en-US" sz="2400" b="1" dirty="0" smtClean="0">
                <a:solidFill>
                  <a:srgbClr val="FF0000"/>
                </a:solidFill>
                <a:latin typeface="+mj-lt"/>
              </a:rPr>
              <a:t>Horizontal or </a:t>
            </a:r>
            <a:r>
              <a:rPr lang="en-US" sz="2400" b="1" dirty="0">
                <a:solidFill>
                  <a:srgbClr val="FF0000"/>
                </a:solidFill>
                <a:latin typeface="+mj-lt"/>
              </a:rPr>
              <a:t>longitudinal couch movements </a:t>
            </a:r>
            <a:r>
              <a:rPr lang="en-US" sz="2400" b="1" dirty="0" smtClean="0">
                <a:solidFill>
                  <a:srgbClr val="002060"/>
                </a:solidFill>
                <a:latin typeface="+mj-lt"/>
              </a:rPr>
              <a:t>should enable </a:t>
            </a:r>
            <a:r>
              <a:rPr lang="en-US" sz="2400" b="1" dirty="0">
                <a:solidFill>
                  <a:srgbClr val="002060"/>
                </a:solidFill>
                <a:latin typeface="+mj-lt"/>
              </a:rPr>
              <a:t>the patient to be scanned from head </a:t>
            </a:r>
            <a:r>
              <a:rPr lang="en-US" sz="2400" b="1" dirty="0" smtClean="0">
                <a:solidFill>
                  <a:srgbClr val="002060"/>
                </a:solidFill>
                <a:latin typeface="+mj-lt"/>
              </a:rPr>
              <a:t>to thighs </a:t>
            </a:r>
            <a:r>
              <a:rPr lang="en-US" sz="2400" b="1" dirty="0">
                <a:solidFill>
                  <a:srgbClr val="002060"/>
                </a:solidFill>
                <a:latin typeface="+mj-lt"/>
              </a:rPr>
              <a:t>without </a:t>
            </a:r>
            <a:r>
              <a:rPr lang="en-US" sz="2400" b="1" dirty="0" smtClean="0">
                <a:solidFill>
                  <a:srgbClr val="002060"/>
                </a:solidFill>
                <a:latin typeface="+mj-lt"/>
              </a:rPr>
              <a:t>repositioning.</a:t>
            </a:r>
          </a:p>
          <a:p>
            <a:pPr marL="342900" indent="-342900" algn="l">
              <a:buFont typeface="Wingdings" charset="2"/>
              <a:buChar char="n"/>
            </a:pPr>
            <a:r>
              <a:rPr lang="en-US" sz="2400" b="1" dirty="0" smtClean="0">
                <a:solidFill>
                  <a:srgbClr val="C00000"/>
                </a:solidFill>
              </a:rPr>
              <a:t>Industry standard table weight limits for CT is usually 450 </a:t>
            </a:r>
            <a:r>
              <a:rPr lang="en-US" sz="2400" b="1" dirty="0" err="1" smtClean="0">
                <a:solidFill>
                  <a:srgbClr val="C00000"/>
                </a:solidFill>
              </a:rPr>
              <a:t>Ibs</a:t>
            </a:r>
            <a:r>
              <a:rPr lang="en-US" sz="2400" b="1" dirty="0" smtClean="0">
                <a:solidFill>
                  <a:srgbClr val="C00000"/>
                </a:solidFill>
              </a:rPr>
              <a:t> (205 kg). Newer larger CT scanners are currently available which can accommodate patients weighing up to 680 </a:t>
            </a:r>
            <a:r>
              <a:rPr lang="en-US" sz="2400" b="1" dirty="0" err="1" smtClean="0">
                <a:solidFill>
                  <a:srgbClr val="C00000"/>
                </a:solidFill>
              </a:rPr>
              <a:t>Ibs</a:t>
            </a:r>
            <a:r>
              <a:rPr lang="en-US" sz="2400" b="1" dirty="0" smtClean="0">
                <a:solidFill>
                  <a:srgbClr val="C00000"/>
                </a:solidFill>
              </a:rPr>
              <a:t> (308.4 kg). </a:t>
            </a:r>
            <a:endParaRPr lang="en-US" sz="2400" b="1" dirty="0">
              <a:solidFill>
                <a:srgbClr val="C00000"/>
              </a:solidFill>
              <a:latin typeface="+mj-lt"/>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2" name="Title 1048661"/>
          <p:cNvSpPr>
            <a:spLocks noGrp="1"/>
          </p:cNvSpPr>
          <p:nvPr>
            <p:ph type="ctrTitle"/>
          </p:nvPr>
        </p:nvSpPr>
        <p:spPr>
          <a:xfrm>
            <a:off x="1371600" y="0"/>
            <a:ext cx="6234006" cy="797407"/>
          </a:xfrm>
        </p:spPr>
        <p:txBody>
          <a:bodyPr>
            <a:normAutofit fontScale="90000"/>
          </a:bodyPr>
          <a:lstStyle/>
          <a:p>
            <a:r>
              <a:rPr lang="en-US" sz="5400" b="1" dirty="0">
                <a:solidFill>
                  <a:srgbClr val="C00000"/>
                </a:solidFill>
              </a:rPr>
              <a:t>Gantry </a:t>
            </a:r>
          </a:p>
        </p:txBody>
      </p:sp>
      <p:sp>
        <p:nvSpPr>
          <p:cNvPr id="1048663" name="Subtitle 1048662"/>
          <p:cNvSpPr>
            <a:spLocks noGrp="1"/>
          </p:cNvSpPr>
          <p:nvPr>
            <p:ph type="subTitle" idx="1"/>
          </p:nvPr>
        </p:nvSpPr>
        <p:spPr>
          <a:xfrm>
            <a:off x="152400" y="762000"/>
            <a:ext cx="8763000" cy="5715000"/>
          </a:xfrm>
        </p:spPr>
        <p:txBody>
          <a:bodyPr>
            <a:normAutofit/>
          </a:bodyPr>
          <a:lstStyle/>
          <a:p>
            <a:pPr algn="l">
              <a:buFont typeface="Wingdings" pitchFamily="2" charset="2"/>
              <a:buChar char="q"/>
            </a:pPr>
            <a:r>
              <a:rPr lang="en-US" sz="2000" b="1" dirty="0">
                <a:solidFill>
                  <a:srgbClr val="002060"/>
                </a:solidFill>
              </a:rPr>
              <a:t>The gantry is a mounted framework that </a:t>
            </a:r>
            <a:r>
              <a:rPr lang="en-US" sz="2000" b="1" dirty="0" smtClean="0">
                <a:solidFill>
                  <a:srgbClr val="002060"/>
                </a:solidFill>
              </a:rPr>
              <a:t>surrounds the </a:t>
            </a:r>
            <a:r>
              <a:rPr lang="en-US" sz="2000" b="1" dirty="0">
                <a:solidFill>
                  <a:srgbClr val="002060"/>
                </a:solidFill>
              </a:rPr>
              <a:t>patient in a vertical plane. It contains a </a:t>
            </a:r>
            <a:r>
              <a:rPr lang="en-US" sz="2000" b="1" dirty="0" smtClean="0">
                <a:solidFill>
                  <a:srgbClr val="002060"/>
                </a:solidFill>
              </a:rPr>
              <a:t>rotating scan </a:t>
            </a:r>
            <a:r>
              <a:rPr lang="en-US" sz="2000" b="1" dirty="0">
                <a:solidFill>
                  <a:srgbClr val="002060"/>
                </a:solidFill>
              </a:rPr>
              <a:t>frame onto which the x-ray generator, </a:t>
            </a:r>
            <a:r>
              <a:rPr lang="en-US" sz="2000" b="1" dirty="0" smtClean="0">
                <a:solidFill>
                  <a:srgbClr val="002060"/>
                </a:solidFill>
              </a:rPr>
              <a:t>X ray tube</a:t>
            </a:r>
            <a:r>
              <a:rPr lang="en-US" sz="2000" b="1" dirty="0">
                <a:solidFill>
                  <a:srgbClr val="002060"/>
                </a:solidFill>
              </a:rPr>
              <a:t>, and other components are mounted</a:t>
            </a:r>
            <a:r>
              <a:rPr lang="en-US" sz="2000" b="1" dirty="0" smtClean="0">
                <a:solidFill>
                  <a:srgbClr val="002060"/>
                </a:solidFill>
              </a:rPr>
              <a:t>.</a:t>
            </a:r>
          </a:p>
          <a:p>
            <a:pPr algn="l">
              <a:buFont typeface="Wingdings" pitchFamily="2" charset="2"/>
              <a:buChar char="q"/>
            </a:pPr>
            <a:r>
              <a:rPr lang="en-US" sz="2000" b="1" dirty="0" smtClean="0">
                <a:solidFill>
                  <a:srgbClr val="C00000"/>
                </a:solidFill>
              </a:rPr>
              <a:t>The </a:t>
            </a:r>
            <a:r>
              <a:rPr lang="en-US" sz="2000" b="1" dirty="0">
                <a:solidFill>
                  <a:srgbClr val="C00000"/>
                </a:solidFill>
              </a:rPr>
              <a:t>generator in the gantry is usually a </a:t>
            </a:r>
            <a:r>
              <a:rPr lang="en-US" sz="2000" b="1" dirty="0" smtClean="0">
                <a:solidFill>
                  <a:srgbClr val="C00000"/>
                </a:solidFill>
              </a:rPr>
              <a:t>small, solid-state</a:t>
            </a:r>
            <a:r>
              <a:rPr lang="en-US" sz="2000" b="1" dirty="0">
                <a:solidFill>
                  <a:srgbClr val="C00000"/>
                </a:solidFill>
              </a:rPr>
              <a:t>, high-frequency generator mounted </a:t>
            </a:r>
            <a:r>
              <a:rPr lang="en-US" sz="2000" b="1" dirty="0" smtClean="0">
                <a:solidFill>
                  <a:srgbClr val="C00000"/>
                </a:solidFill>
              </a:rPr>
              <a:t>on </a:t>
            </a:r>
            <a:r>
              <a:rPr lang="en-US" sz="2000" b="1" dirty="0">
                <a:solidFill>
                  <a:srgbClr val="C00000"/>
                </a:solidFill>
              </a:rPr>
              <a:t>the rotating scan frames</a:t>
            </a:r>
            <a:r>
              <a:rPr lang="en-US" sz="2000" b="1" dirty="0" smtClean="0">
                <a:solidFill>
                  <a:srgbClr val="C00000"/>
                </a:solidFill>
              </a:rPr>
              <a:t>.</a:t>
            </a:r>
          </a:p>
          <a:p>
            <a:pPr algn="l">
              <a:buFont typeface="Wingdings" pitchFamily="2" charset="2"/>
              <a:buChar char="q"/>
            </a:pPr>
            <a:r>
              <a:rPr lang="en-US" sz="2000" b="1" dirty="0" smtClean="0">
                <a:solidFill>
                  <a:srgbClr val="FF0000"/>
                </a:solidFill>
              </a:rPr>
              <a:t>The gantry houses imaging components such as the slip rings, x-ray tube, high-voltage generator, collimators, detectors, and the data </a:t>
            </a:r>
            <a:r>
              <a:rPr lang="en-US" sz="2000" b="1" dirty="0" err="1" smtClean="0">
                <a:solidFill>
                  <a:srgbClr val="FF0000"/>
                </a:solidFill>
              </a:rPr>
              <a:t>acquisition</a:t>
            </a:r>
            <a:r>
              <a:rPr lang="en-US" sz="2000" b="1" dirty="0" smtClean="0">
                <a:solidFill>
                  <a:srgbClr val="FF0000"/>
                </a:solidFill>
              </a:rPr>
              <a:t> system.</a:t>
            </a:r>
          </a:p>
          <a:p>
            <a:pPr algn="l">
              <a:buFont typeface="Wingdings" pitchFamily="2" charset="2"/>
              <a:buChar char="q"/>
            </a:pPr>
            <a:r>
              <a:rPr lang="en-US" sz="2000" b="1" dirty="0">
                <a:solidFill>
                  <a:srgbClr val="002060"/>
                </a:solidFill>
              </a:rPr>
              <a:t>Because it is </a:t>
            </a:r>
            <a:r>
              <a:rPr lang="en-US" sz="2000" b="1" dirty="0" smtClean="0">
                <a:solidFill>
                  <a:srgbClr val="002060"/>
                </a:solidFill>
              </a:rPr>
              <a:t>located close </a:t>
            </a:r>
            <a:r>
              <a:rPr lang="en-US" sz="2000" b="1" dirty="0">
                <a:solidFill>
                  <a:srgbClr val="002060"/>
                </a:solidFill>
              </a:rPr>
              <a:t>to the </a:t>
            </a:r>
            <a:r>
              <a:rPr lang="en-US" sz="2000" b="1" dirty="0" smtClean="0">
                <a:solidFill>
                  <a:srgbClr val="002060"/>
                </a:solidFill>
              </a:rPr>
              <a:t>X-ray </a:t>
            </a:r>
            <a:r>
              <a:rPr lang="en-US" sz="2000" b="1" dirty="0">
                <a:solidFill>
                  <a:srgbClr val="002060"/>
                </a:solidFill>
              </a:rPr>
              <a:t>tube, only a short </a:t>
            </a:r>
            <a:r>
              <a:rPr lang="en-US" sz="2000" b="1" dirty="0" smtClean="0">
                <a:solidFill>
                  <a:srgbClr val="002060"/>
                </a:solidFill>
              </a:rPr>
              <a:t>high-tension cable </a:t>
            </a:r>
            <a:r>
              <a:rPr lang="en-US" sz="2000" b="1" dirty="0">
                <a:solidFill>
                  <a:srgbClr val="002060"/>
                </a:solidFill>
              </a:rPr>
              <a:t>is required to couple the x-ray tube and </a:t>
            </a:r>
            <a:r>
              <a:rPr lang="en-US" sz="2000" b="1" dirty="0" smtClean="0">
                <a:solidFill>
                  <a:srgbClr val="002060"/>
                </a:solidFill>
              </a:rPr>
              <a:t>generator. </a:t>
            </a:r>
          </a:p>
          <a:p>
            <a:pPr algn="l">
              <a:buFont typeface="Wingdings" pitchFamily="2" charset="2"/>
              <a:buChar char="q"/>
            </a:pPr>
            <a:r>
              <a:rPr lang="en-US" sz="2000" b="1" dirty="0" smtClean="0">
                <a:solidFill>
                  <a:srgbClr val="002060"/>
                </a:solidFill>
              </a:rPr>
              <a:t>This </a:t>
            </a:r>
            <a:r>
              <a:rPr lang="en-US" sz="2000" b="1" dirty="0">
                <a:solidFill>
                  <a:srgbClr val="002060"/>
                </a:solidFill>
              </a:rPr>
              <a:t>design eliminates external x-ray </a:t>
            </a:r>
            <a:r>
              <a:rPr lang="en-US" sz="2000" b="1" dirty="0" smtClean="0">
                <a:solidFill>
                  <a:srgbClr val="002060"/>
                </a:solidFill>
              </a:rPr>
              <a:t>control cabinets </a:t>
            </a:r>
            <a:r>
              <a:rPr lang="en-US" sz="2000" b="1" dirty="0">
                <a:solidFill>
                  <a:srgbClr val="002060"/>
                </a:solidFill>
              </a:rPr>
              <a:t>and long high-tension cables as </a:t>
            </a:r>
            <a:r>
              <a:rPr lang="en-US" sz="2000" b="1" dirty="0" smtClean="0">
                <a:solidFill>
                  <a:srgbClr val="002060"/>
                </a:solidFill>
              </a:rPr>
              <a:t>was typical </a:t>
            </a:r>
            <a:r>
              <a:rPr lang="en-US" sz="2000" b="1" dirty="0">
                <a:solidFill>
                  <a:srgbClr val="002060"/>
                </a:solidFill>
              </a:rPr>
              <a:t>of the older CT imaging systems.</a:t>
            </a:r>
          </a:p>
          <a:p>
            <a:pPr algn="l"/>
            <a:endParaRPr lang="en-US" sz="2000" b="1" dirty="0">
              <a:solidFill>
                <a:srgbClr val="00B050"/>
              </a:solidFill>
            </a:endParaRPr>
          </a:p>
          <a:p>
            <a:pPr marL="342900" indent="-342900" algn="l">
              <a:buFont typeface="Wingdings" pitchFamily="2" charset="2"/>
              <a:buChar char="q"/>
            </a:pPr>
            <a:endParaRPr lang="en-US" sz="2000" b="1" dirty="0" smtClean="0">
              <a:solidFill>
                <a:srgbClr val="00B050"/>
              </a:solidFill>
            </a:endParaRPr>
          </a:p>
          <a:p>
            <a:pPr marL="342900" indent="-342900" algn="l">
              <a:buFont typeface="Wingdings" pitchFamily="2" charset="2"/>
              <a:buChar char="q"/>
            </a:pPr>
            <a:endParaRPr lang="en-US" sz="2400" b="1" dirty="0">
              <a:solidFill>
                <a:srgbClr val="00B050"/>
              </a:solidFill>
            </a:endParaRPr>
          </a:p>
        </p:txBody>
      </p:sp>
      <p:pic>
        <p:nvPicPr>
          <p:cNvPr id="2050" name="Picture 2"/>
          <p:cNvPicPr>
            <a:picLocks noChangeAspect="1" noChangeArrowheads="1"/>
          </p:cNvPicPr>
          <p:nvPr/>
        </p:nvPicPr>
        <p:blipFill>
          <a:blip r:embed="rId2"/>
          <a:srcRect/>
          <a:stretch>
            <a:fillRect/>
          </a:stretch>
        </p:blipFill>
        <p:spPr bwMode="auto">
          <a:xfrm>
            <a:off x="228600" y="4419600"/>
            <a:ext cx="5684837" cy="20351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6172200" y="4099194"/>
            <a:ext cx="2514600" cy="2631440"/>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85800"/>
            <a:ext cx="8839200" cy="5897563"/>
          </a:xfrm>
        </p:spPr>
        <p:txBody>
          <a:bodyPr>
            <a:normAutofit/>
          </a:bodyPr>
          <a:lstStyle/>
          <a:p>
            <a:pPr>
              <a:buFont typeface="Wingdings" pitchFamily="2" charset="2"/>
              <a:buChar char="q"/>
            </a:pPr>
            <a:r>
              <a:rPr lang="en-US" sz="2000" b="1" dirty="0" smtClean="0">
                <a:solidFill>
                  <a:srgbClr val="7030A0"/>
                </a:solidFill>
              </a:rPr>
              <a:t>Gantry cooling is a prime consideration because the ambient air temperature affects several components. </a:t>
            </a:r>
          </a:p>
          <a:p>
            <a:pPr>
              <a:buFont typeface="Wingdings" pitchFamily="2" charset="2"/>
              <a:buChar char="q"/>
            </a:pPr>
            <a:r>
              <a:rPr lang="en-US" sz="2000" b="1" dirty="0" smtClean="0">
                <a:solidFill>
                  <a:srgbClr val="7030A0"/>
                </a:solidFill>
              </a:rPr>
              <a:t>In the past, air conditioners were placed in the gantry. Modern cooling systems circulate ambient air from the scanner room throughout the gantry.</a:t>
            </a:r>
          </a:p>
          <a:p>
            <a:pPr>
              <a:buFont typeface="Wingdings" pitchFamily="2" charset="2"/>
              <a:buChar char="q"/>
            </a:pPr>
            <a:r>
              <a:rPr lang="en-US" sz="2000" b="1" dirty="0" smtClean="0">
                <a:solidFill>
                  <a:srgbClr val="002060"/>
                </a:solidFill>
              </a:rPr>
              <a:t>Most scanners have a 70-cm aperture that facilitates patient positioning and helps provide access to patients in emergency situations.</a:t>
            </a:r>
            <a:endParaRPr lang="en-US" sz="2000" b="1" dirty="0" smtClean="0"/>
          </a:p>
          <a:p>
            <a:pPr>
              <a:buFont typeface="Wingdings" pitchFamily="2" charset="2"/>
              <a:buChar char="q"/>
            </a:pPr>
            <a:r>
              <a:rPr lang="en-US" sz="2000" b="1" dirty="0" smtClean="0"/>
              <a:t>The gantry also includes a set of laser beams to aid patient positioning.</a:t>
            </a:r>
          </a:p>
          <a:p>
            <a:pPr>
              <a:buFont typeface="Wingdings" pitchFamily="2" charset="2"/>
              <a:buChar char="q"/>
            </a:pPr>
            <a:r>
              <a:rPr lang="en-US" sz="2000" b="1" dirty="0" smtClean="0">
                <a:solidFill>
                  <a:srgbClr val="C00000"/>
                </a:solidFill>
              </a:rPr>
              <a:t>Other gantry characteristics include </a:t>
            </a:r>
          </a:p>
          <a:p>
            <a:pPr>
              <a:buFont typeface="Wingdings" pitchFamily="2" charset="2"/>
              <a:buChar char="v"/>
            </a:pPr>
            <a:r>
              <a:rPr lang="en-US" sz="2000" b="1" dirty="0" smtClean="0">
                <a:solidFill>
                  <a:srgbClr val="C00000"/>
                </a:solidFill>
              </a:rPr>
              <a:t>Scan control panels </a:t>
            </a:r>
            <a:r>
              <a:rPr lang="en-US" sz="2000" b="1" dirty="0" smtClean="0">
                <a:solidFill>
                  <a:srgbClr val="002060"/>
                </a:solidFill>
              </a:rPr>
              <a:t>- controls gantry tilt and patient table elevation</a:t>
            </a:r>
          </a:p>
          <a:p>
            <a:pPr>
              <a:buFont typeface="Wingdings" pitchFamily="2" charset="2"/>
              <a:buChar char="v"/>
            </a:pPr>
            <a:r>
              <a:rPr lang="en-US" sz="2000" b="1" dirty="0" smtClean="0">
                <a:solidFill>
                  <a:srgbClr val="C00000"/>
                </a:solidFill>
              </a:rPr>
              <a:t>Scan control box </a:t>
            </a:r>
            <a:r>
              <a:rPr lang="en-US" sz="2000" b="1" dirty="0" smtClean="0">
                <a:solidFill>
                  <a:srgbClr val="002060"/>
                </a:solidFill>
              </a:rPr>
              <a:t>- controls emergency stop, intercom, and scan enable and pause functions</a:t>
            </a:r>
          </a:p>
          <a:p>
            <a:pPr>
              <a:buFont typeface="Wingdings" pitchFamily="2" charset="2"/>
              <a:buChar char="v"/>
            </a:pPr>
            <a:r>
              <a:rPr lang="en-US" sz="2000" b="1" dirty="0" smtClean="0">
                <a:solidFill>
                  <a:srgbClr val="C00000"/>
                </a:solidFill>
              </a:rPr>
              <a:t>Slice position indicator</a:t>
            </a:r>
          </a:p>
          <a:p>
            <a:pPr>
              <a:buFont typeface="Wingdings" pitchFamily="2" charset="2"/>
              <a:buChar char="v"/>
            </a:pPr>
            <a:r>
              <a:rPr lang="en-US" sz="2000" b="1" dirty="0" smtClean="0">
                <a:solidFill>
                  <a:srgbClr val="C00000"/>
                </a:solidFill>
              </a:rPr>
              <a:t>Radiation indicator</a:t>
            </a:r>
            <a:r>
              <a:rPr lang="en-US" sz="2000" b="1" dirty="0" smtClean="0">
                <a:solidFill>
                  <a:srgbClr val="002060"/>
                </a:solidFill>
              </a:rPr>
              <a:t>, and </a:t>
            </a:r>
          </a:p>
          <a:p>
            <a:pPr>
              <a:buFont typeface="Wingdings" pitchFamily="2" charset="2"/>
              <a:buChar char="v"/>
            </a:pPr>
            <a:r>
              <a:rPr lang="en-US" sz="2000" b="1" dirty="0" smtClean="0">
                <a:solidFill>
                  <a:srgbClr val="C00000"/>
                </a:solidFill>
              </a:rPr>
              <a:t>Intercom systems </a:t>
            </a:r>
            <a:r>
              <a:rPr lang="en-US" sz="2000" b="1" dirty="0" smtClean="0">
                <a:solidFill>
                  <a:srgbClr val="002060"/>
                </a:solidFill>
              </a:rPr>
              <a:t>with multilingual </a:t>
            </a:r>
            <a:r>
              <a:rPr lang="en-US" sz="2000" b="1" dirty="0" err="1" smtClean="0">
                <a:solidFill>
                  <a:srgbClr val="002060"/>
                </a:solidFill>
              </a:rPr>
              <a:t>autovoice</a:t>
            </a:r>
            <a:r>
              <a:rPr lang="en-US" sz="2000" b="1" dirty="0" smtClean="0">
                <a:solidFill>
                  <a:srgbClr val="002060"/>
                </a:solidFill>
              </a:rPr>
              <a:t> to facilitate communication with the patient in one of several languages</a:t>
            </a:r>
            <a:r>
              <a:rPr lang="en-US" sz="2000" b="1" dirty="0" smtClean="0">
                <a:solidFill>
                  <a:srgbClr val="C00000"/>
                </a:solidFill>
              </a:rPr>
              <a:t>.</a:t>
            </a:r>
            <a:endParaRPr lang="en-US" sz="2000" b="1" dirty="0">
              <a:solidFill>
                <a:srgbClr val="C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00800"/>
          </a:xfrm>
        </p:spPr>
        <p:txBody>
          <a:bodyPr>
            <a:normAutofit/>
          </a:bodyPr>
          <a:lstStyle/>
          <a:p>
            <a:r>
              <a:rPr lang="en-US" sz="2400" dirty="0" smtClean="0">
                <a:solidFill>
                  <a:srgbClr val="002060"/>
                </a:solidFill>
              </a:rPr>
              <a:t>In 1989, </a:t>
            </a:r>
            <a:r>
              <a:rPr lang="en-US" sz="2400" b="1" dirty="0" smtClean="0">
                <a:solidFill>
                  <a:srgbClr val="002060"/>
                </a:solidFill>
              </a:rPr>
              <a:t>Dr. </a:t>
            </a:r>
            <a:r>
              <a:rPr lang="en-US" sz="2400" b="1" dirty="0" err="1" smtClean="0">
                <a:solidFill>
                  <a:srgbClr val="002060"/>
                </a:solidFill>
              </a:rPr>
              <a:t>Willi</a:t>
            </a:r>
            <a:r>
              <a:rPr lang="en-US" sz="2400" b="1" dirty="0" smtClean="0">
                <a:solidFill>
                  <a:srgbClr val="002060"/>
                </a:solidFill>
              </a:rPr>
              <a:t> </a:t>
            </a:r>
            <a:r>
              <a:rPr lang="en-US" sz="2400" b="1" dirty="0" err="1" smtClean="0">
                <a:solidFill>
                  <a:srgbClr val="002060"/>
                </a:solidFill>
              </a:rPr>
              <a:t>Kalender</a:t>
            </a:r>
            <a:r>
              <a:rPr lang="en-US" sz="2400" b="1" dirty="0" smtClean="0">
                <a:solidFill>
                  <a:srgbClr val="002060"/>
                </a:solidFill>
              </a:rPr>
              <a:t> </a:t>
            </a:r>
            <a:r>
              <a:rPr lang="en-US" sz="2400" dirty="0" smtClean="0">
                <a:solidFill>
                  <a:srgbClr val="002060"/>
                </a:solidFill>
              </a:rPr>
              <a:t>has made significant contributions to the introduction and development of volume spiral CT scanning.</a:t>
            </a:r>
          </a:p>
          <a:p>
            <a:endParaRPr lang="en-US" sz="2400" dirty="0">
              <a:solidFill>
                <a:srgbClr val="002060"/>
              </a:solidFill>
            </a:endParaRPr>
          </a:p>
        </p:txBody>
      </p:sp>
      <p:pic>
        <p:nvPicPr>
          <p:cNvPr id="4" name="Picture 3" descr="Screenshot (414).png"/>
          <p:cNvPicPr>
            <a:picLocks noChangeAspect="1"/>
          </p:cNvPicPr>
          <p:nvPr/>
        </p:nvPicPr>
        <p:blipFill>
          <a:blip r:embed="rId2"/>
          <a:srcRect l="11667" t="26296" r="57500" b="24815"/>
          <a:stretch>
            <a:fillRect/>
          </a:stretch>
        </p:blipFill>
        <p:spPr>
          <a:xfrm>
            <a:off x="838200" y="1143000"/>
            <a:ext cx="8049296" cy="5715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09600"/>
            <a:ext cx="8229600" cy="4525963"/>
          </a:xfrm>
        </p:spPr>
        <p:txBody>
          <a:bodyPr/>
          <a:lstStyle/>
          <a:p>
            <a:pPr>
              <a:buNone/>
            </a:pPr>
            <a:r>
              <a:rPr lang="en-US" b="1" dirty="0" smtClean="0">
                <a:solidFill>
                  <a:srgbClr val="FF0000"/>
                </a:solidFill>
              </a:rPr>
              <a:t>CT Gantry has the following gadgets.</a:t>
            </a:r>
          </a:p>
          <a:p>
            <a:pPr marL="457200" indent="-457200"/>
            <a:r>
              <a:rPr lang="en-US" b="1" dirty="0" smtClean="0">
                <a:solidFill>
                  <a:srgbClr val="002060"/>
                </a:solidFill>
              </a:rPr>
              <a:t>X-ray tube.</a:t>
            </a:r>
          </a:p>
          <a:p>
            <a:pPr marL="457200" indent="-457200"/>
            <a:r>
              <a:rPr lang="en-US" b="1" dirty="0" smtClean="0">
                <a:solidFill>
                  <a:srgbClr val="002060"/>
                </a:solidFill>
              </a:rPr>
              <a:t>Collimators.</a:t>
            </a:r>
          </a:p>
          <a:p>
            <a:pPr marL="457200" indent="-457200"/>
            <a:r>
              <a:rPr lang="en-US" b="1" dirty="0" smtClean="0">
                <a:solidFill>
                  <a:srgbClr val="002060"/>
                </a:solidFill>
              </a:rPr>
              <a:t>Filters .</a:t>
            </a:r>
          </a:p>
          <a:p>
            <a:pPr marL="457200" indent="-457200"/>
            <a:r>
              <a:rPr lang="en-US" b="1" dirty="0" smtClean="0">
                <a:solidFill>
                  <a:srgbClr val="002060"/>
                </a:solidFill>
              </a:rPr>
              <a:t>Detectors.</a:t>
            </a:r>
          </a:p>
          <a:p>
            <a:pPr marL="457200" indent="-457200"/>
            <a:r>
              <a:rPr lang="en-US" b="1" dirty="0" smtClean="0">
                <a:solidFill>
                  <a:srgbClr val="002060"/>
                </a:solidFill>
              </a:rPr>
              <a:t>High voltage generator.</a:t>
            </a:r>
          </a:p>
          <a:p>
            <a:endParaRPr lang="en-US" b="1" dirty="0">
              <a:solidFill>
                <a:srgbClr val="00206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4" name="Title 1048663"/>
          <p:cNvSpPr>
            <a:spLocks noGrp="1"/>
          </p:cNvSpPr>
          <p:nvPr>
            <p:ph type="ctrTitle"/>
          </p:nvPr>
        </p:nvSpPr>
        <p:spPr>
          <a:xfrm>
            <a:off x="1066800" y="228600"/>
            <a:ext cx="6475919" cy="731292"/>
          </a:xfrm>
        </p:spPr>
        <p:txBody>
          <a:bodyPr>
            <a:noAutofit/>
          </a:bodyPr>
          <a:lstStyle/>
          <a:p>
            <a:r>
              <a:rPr lang="en-US" b="1" dirty="0">
                <a:solidFill>
                  <a:srgbClr val="002060"/>
                </a:solidFill>
              </a:rPr>
              <a:t>X ray tube</a:t>
            </a:r>
          </a:p>
        </p:txBody>
      </p:sp>
      <p:sp>
        <p:nvSpPr>
          <p:cNvPr id="1048665" name="Subtitle 1048664"/>
          <p:cNvSpPr>
            <a:spLocks noGrp="1"/>
          </p:cNvSpPr>
          <p:nvPr>
            <p:ph type="subTitle" idx="1"/>
          </p:nvPr>
        </p:nvSpPr>
        <p:spPr>
          <a:xfrm>
            <a:off x="228601" y="1036091"/>
            <a:ext cx="8763000" cy="5213814"/>
          </a:xfrm>
        </p:spPr>
        <p:txBody>
          <a:bodyPr>
            <a:noAutofit/>
          </a:bodyPr>
          <a:lstStyle/>
          <a:p>
            <a:pPr marL="342900" indent="-342900" algn="l">
              <a:buFont typeface="Wingdings" charset="2"/>
              <a:buChar char="n"/>
            </a:pPr>
            <a:r>
              <a:rPr lang="en-US" sz="2400" b="1" dirty="0">
                <a:solidFill>
                  <a:srgbClr val="993300"/>
                </a:solidFill>
              </a:rPr>
              <a:t>Ideally , the radiation source for CT should supply a monochromatic x ray beam. With monochromatic x ray beam image reconstruction is simpler and more accurate.</a:t>
            </a:r>
          </a:p>
          <a:p>
            <a:pPr marL="342900" indent="-342900" algn="l">
              <a:buFont typeface="Wingdings" charset="2"/>
              <a:buChar char="n"/>
            </a:pPr>
            <a:r>
              <a:rPr lang="en-US" sz="2400" b="1" dirty="0" err="1">
                <a:solidFill>
                  <a:srgbClr val="993300"/>
                </a:solidFill>
              </a:rPr>
              <a:t>Kvp</a:t>
            </a:r>
            <a:r>
              <a:rPr lang="en-US" sz="2400" b="1" dirty="0">
                <a:solidFill>
                  <a:srgbClr val="993300"/>
                </a:solidFill>
              </a:rPr>
              <a:t> </a:t>
            </a:r>
            <a:r>
              <a:rPr lang="en-US" sz="2400" b="1" dirty="0" smtClean="0">
                <a:solidFill>
                  <a:srgbClr val="993300"/>
                </a:solidFill>
              </a:rPr>
              <a:t>: 80 </a:t>
            </a:r>
            <a:r>
              <a:rPr lang="en-US" sz="2400" b="1" dirty="0">
                <a:solidFill>
                  <a:srgbClr val="993300"/>
                </a:solidFill>
              </a:rPr>
              <a:t>to 140 </a:t>
            </a:r>
            <a:r>
              <a:rPr lang="en-US" sz="2400" b="1" dirty="0" err="1" smtClean="0">
                <a:solidFill>
                  <a:srgbClr val="993300"/>
                </a:solidFill>
              </a:rPr>
              <a:t>kvp</a:t>
            </a:r>
            <a:r>
              <a:rPr lang="en-US" sz="2400" b="1" dirty="0" smtClean="0">
                <a:solidFill>
                  <a:srgbClr val="993300"/>
                </a:solidFill>
              </a:rPr>
              <a:t> – Usually operated at 120kV</a:t>
            </a:r>
            <a:endParaRPr lang="en-US" sz="2400" b="1" dirty="0">
              <a:solidFill>
                <a:srgbClr val="993300"/>
              </a:solidFill>
            </a:endParaRPr>
          </a:p>
          <a:p>
            <a:pPr marL="342900" indent="-342900" algn="l">
              <a:buFont typeface="Wingdings" charset="2"/>
              <a:buChar char="n"/>
            </a:pPr>
            <a:r>
              <a:rPr lang="en-US" sz="2400" b="1" dirty="0" err="1" smtClean="0">
                <a:solidFill>
                  <a:srgbClr val="993300"/>
                </a:solidFill>
              </a:rPr>
              <a:t>mA</a:t>
            </a:r>
            <a:r>
              <a:rPr lang="en-US" sz="2400" b="1" dirty="0" smtClean="0">
                <a:solidFill>
                  <a:srgbClr val="993300"/>
                </a:solidFill>
              </a:rPr>
              <a:t> : 50 </a:t>
            </a:r>
            <a:r>
              <a:rPr lang="en-US" sz="2400" b="1" dirty="0">
                <a:solidFill>
                  <a:srgbClr val="993300"/>
                </a:solidFill>
              </a:rPr>
              <a:t>to 1000 </a:t>
            </a:r>
            <a:r>
              <a:rPr lang="en-US" sz="2400" b="1" dirty="0" err="1" smtClean="0">
                <a:solidFill>
                  <a:srgbClr val="993300"/>
                </a:solidFill>
              </a:rPr>
              <a:t>mA</a:t>
            </a:r>
            <a:r>
              <a:rPr lang="en-US" sz="2400" b="1" dirty="0" smtClean="0">
                <a:solidFill>
                  <a:srgbClr val="993300"/>
                </a:solidFill>
              </a:rPr>
              <a:t>.</a:t>
            </a:r>
            <a:endParaRPr lang="en-US" sz="2400" b="1" dirty="0">
              <a:solidFill>
                <a:srgbClr val="993300"/>
              </a:solidFill>
            </a:endParaRPr>
          </a:p>
          <a:p>
            <a:pPr marL="342900" indent="-342900" algn="l">
              <a:buFont typeface="Wingdings" charset="2"/>
              <a:buChar char="n"/>
            </a:pPr>
            <a:r>
              <a:rPr lang="en-US" sz="2400" b="1" dirty="0">
                <a:solidFill>
                  <a:srgbClr val="993300"/>
                </a:solidFill>
              </a:rPr>
              <a:t>Tubes are operated for prolonged exposure time at high </a:t>
            </a:r>
            <a:r>
              <a:rPr lang="en-US" sz="2400" b="1" dirty="0" err="1" smtClean="0">
                <a:solidFill>
                  <a:srgbClr val="993300"/>
                </a:solidFill>
              </a:rPr>
              <a:t>mA</a:t>
            </a:r>
            <a:r>
              <a:rPr lang="en-US" sz="2400" b="1" dirty="0" smtClean="0">
                <a:solidFill>
                  <a:srgbClr val="993300"/>
                </a:solidFill>
              </a:rPr>
              <a:t>.</a:t>
            </a:r>
            <a:endParaRPr lang="en-US" sz="2400" b="1" dirty="0">
              <a:solidFill>
                <a:srgbClr val="993300"/>
              </a:solidFill>
            </a:endParaRPr>
          </a:p>
          <a:p>
            <a:pPr marL="342900" indent="-342900" algn="l">
              <a:buFont typeface="Wingdings" charset="2"/>
              <a:buChar char="n"/>
            </a:pPr>
            <a:r>
              <a:rPr lang="en-US" sz="2400" b="1" dirty="0">
                <a:solidFill>
                  <a:srgbClr val="993300"/>
                </a:solidFill>
              </a:rPr>
              <a:t>There are two focal spot sizes </a:t>
            </a:r>
            <a:r>
              <a:rPr lang="en-US" sz="2400" b="1" dirty="0" smtClean="0">
                <a:solidFill>
                  <a:srgbClr val="993300"/>
                </a:solidFill>
              </a:rPr>
              <a:t>. </a:t>
            </a:r>
            <a:r>
              <a:rPr lang="en-US" sz="2400" b="1" dirty="0" err="1">
                <a:solidFill>
                  <a:srgbClr val="993300"/>
                </a:solidFill>
              </a:rPr>
              <a:t>Hrct</a:t>
            </a:r>
            <a:r>
              <a:rPr lang="en-US" sz="2400" b="1" dirty="0">
                <a:solidFill>
                  <a:srgbClr val="993300"/>
                </a:solidFill>
              </a:rPr>
              <a:t> uses small focal spot </a:t>
            </a:r>
            <a:r>
              <a:rPr lang="en-US" sz="2400" b="1" dirty="0" smtClean="0">
                <a:solidFill>
                  <a:srgbClr val="993300"/>
                </a:solidFill>
              </a:rPr>
              <a:t>size</a:t>
            </a:r>
            <a:endParaRPr lang="en-US" sz="2400" b="1" dirty="0">
              <a:solidFill>
                <a:srgbClr val="993300"/>
              </a:solidFill>
            </a:endParaRPr>
          </a:p>
          <a:p>
            <a:pPr marL="342900" indent="-342900" algn="l">
              <a:buFont typeface="Wingdings" charset="2"/>
              <a:buChar char="n"/>
            </a:pPr>
            <a:r>
              <a:rPr lang="en-US" sz="2400" b="1" dirty="0">
                <a:solidFill>
                  <a:srgbClr val="993300"/>
                </a:solidFill>
              </a:rPr>
              <a:t>High speed rotors  in tubes for best heat </a:t>
            </a:r>
            <a:r>
              <a:rPr lang="en-US" sz="2400" b="1" dirty="0" smtClean="0">
                <a:solidFill>
                  <a:srgbClr val="993300"/>
                </a:solidFill>
              </a:rPr>
              <a:t>dissipation.</a:t>
            </a:r>
          </a:p>
          <a:p>
            <a:pPr marL="342900" indent="-342900" algn="l">
              <a:buFont typeface="Wingdings" charset="2"/>
              <a:buChar char="n"/>
            </a:pPr>
            <a:r>
              <a:rPr lang="en-IN" sz="2400" b="1" dirty="0" smtClean="0">
                <a:solidFill>
                  <a:srgbClr val="993300"/>
                </a:solidFill>
              </a:rPr>
              <a:t>The </a:t>
            </a:r>
            <a:r>
              <a:rPr lang="en-IN" sz="2400" b="1" dirty="0" err="1" smtClean="0">
                <a:solidFill>
                  <a:srgbClr val="993300"/>
                </a:solidFill>
              </a:rPr>
              <a:t>Multislice</a:t>
            </a:r>
            <a:r>
              <a:rPr lang="en-IN" sz="2400" b="1" dirty="0" smtClean="0">
                <a:solidFill>
                  <a:srgbClr val="993300"/>
                </a:solidFill>
              </a:rPr>
              <a:t> CT tube is large in size; anode disc is larger in diameter and thickness. The anode heat capacity </a:t>
            </a:r>
            <a:r>
              <a:rPr lang="en-IN" sz="2400" b="1" dirty="0" smtClean="0">
                <a:solidFill>
                  <a:srgbClr val="993300"/>
                </a:solidFill>
              </a:rPr>
              <a:t>8 </a:t>
            </a:r>
            <a:r>
              <a:rPr lang="en-IN" sz="2400" b="1" dirty="0" smtClean="0">
                <a:solidFill>
                  <a:srgbClr val="993300"/>
                </a:solidFill>
              </a:rPr>
              <a:t>MHU and the anode cooling is about </a:t>
            </a:r>
            <a:r>
              <a:rPr lang="en-IN" sz="2400" b="1" dirty="0" smtClean="0">
                <a:solidFill>
                  <a:srgbClr val="993300"/>
                </a:solidFill>
              </a:rPr>
              <a:t>1 to 2 MHU</a:t>
            </a:r>
            <a:r>
              <a:rPr lang="en-IN" sz="2400" b="1" dirty="0" smtClean="0">
                <a:solidFill>
                  <a:srgbClr val="993300"/>
                </a:solidFill>
              </a:rPr>
              <a:t>.</a:t>
            </a:r>
            <a:endParaRPr lang="en-US" sz="2400" b="1" dirty="0" smtClean="0">
              <a:solidFill>
                <a:srgbClr val="993300"/>
              </a:solidFill>
            </a:endParaRPr>
          </a:p>
          <a:p>
            <a:pPr marL="342900" indent="-342900" algn="l">
              <a:buFont typeface="Wingdings" charset="2"/>
              <a:buChar char="n"/>
            </a:pPr>
            <a:endParaRPr lang="en-US" sz="2400" b="1" dirty="0">
              <a:solidFill>
                <a:srgbClr val="993300"/>
              </a:solidFill>
            </a:endParaRPr>
          </a:p>
          <a:p>
            <a:pPr marL="342900" indent="-342900" algn="l">
              <a:buFont typeface="Wingdings" charset="2"/>
              <a:buChar char="n"/>
            </a:pPr>
            <a:endParaRPr lang="en-US" sz="2400" b="1" dirty="0">
              <a:solidFill>
                <a:srgbClr val="99330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6" name="Title 1048665"/>
          <p:cNvSpPr>
            <a:spLocks noGrp="1"/>
          </p:cNvSpPr>
          <p:nvPr>
            <p:ph type="ctrTitle"/>
          </p:nvPr>
        </p:nvSpPr>
        <p:spPr>
          <a:xfrm>
            <a:off x="1143000" y="152400"/>
            <a:ext cx="6470701" cy="957834"/>
          </a:xfrm>
        </p:spPr>
        <p:txBody>
          <a:bodyPr>
            <a:normAutofit/>
          </a:bodyPr>
          <a:lstStyle/>
          <a:p>
            <a:r>
              <a:rPr lang="en-US" b="1" dirty="0">
                <a:solidFill>
                  <a:srgbClr val="002060"/>
                </a:solidFill>
              </a:rPr>
              <a:t>Collimators</a:t>
            </a:r>
          </a:p>
        </p:txBody>
      </p:sp>
      <p:sp>
        <p:nvSpPr>
          <p:cNvPr id="1048667" name="Subtitle 1048666"/>
          <p:cNvSpPr>
            <a:spLocks noGrp="1"/>
          </p:cNvSpPr>
          <p:nvPr>
            <p:ph type="subTitle" idx="1"/>
          </p:nvPr>
        </p:nvSpPr>
        <p:spPr>
          <a:xfrm>
            <a:off x="152400" y="990600"/>
            <a:ext cx="8763000" cy="8105762"/>
          </a:xfrm>
        </p:spPr>
        <p:txBody>
          <a:bodyPr anchor="t">
            <a:noAutofit/>
          </a:bodyPr>
          <a:lstStyle/>
          <a:p>
            <a:pPr marL="342900" indent="-342900" algn="l">
              <a:buFont typeface="Wingdings" charset="2"/>
              <a:buChar char="n"/>
            </a:pPr>
            <a:r>
              <a:rPr lang="en-US" sz="2400" b="1" dirty="0">
                <a:solidFill>
                  <a:srgbClr val="800000"/>
                </a:solidFill>
              </a:rPr>
              <a:t>Collimation in CT serves to ensure good image quality and to reduce unnecessary radiation doses for the patient. </a:t>
            </a:r>
          </a:p>
          <a:p>
            <a:pPr marL="342900" indent="-342900" algn="l">
              <a:buFont typeface="Wingdings" charset="2"/>
              <a:buChar char="n"/>
            </a:pPr>
            <a:r>
              <a:rPr lang="en-US" sz="2400" b="1" dirty="0">
                <a:solidFill>
                  <a:srgbClr val="800000"/>
                </a:solidFill>
              </a:rPr>
              <a:t> Collimators are present </a:t>
            </a:r>
            <a:endParaRPr lang="en-US" sz="2400" b="1" dirty="0" smtClean="0">
              <a:solidFill>
                <a:srgbClr val="800000"/>
              </a:solidFill>
            </a:endParaRPr>
          </a:p>
          <a:p>
            <a:pPr marL="342900" indent="-342900" algn="l"/>
            <a:r>
              <a:rPr lang="en-US" sz="2400" b="1" dirty="0" smtClean="0">
                <a:solidFill>
                  <a:srgbClr val="800000"/>
                </a:solidFill>
              </a:rPr>
              <a:t>1</a:t>
            </a:r>
            <a:r>
              <a:rPr lang="en-US" sz="2400" b="1" dirty="0" smtClean="0">
                <a:solidFill>
                  <a:srgbClr val="FF0000"/>
                </a:solidFill>
              </a:rPr>
              <a:t>. Between the </a:t>
            </a:r>
            <a:r>
              <a:rPr lang="en-US" sz="2400" b="1" dirty="0">
                <a:solidFill>
                  <a:srgbClr val="FF0000"/>
                </a:solidFill>
              </a:rPr>
              <a:t>X - ray source and the patient (tube or pre - patient </a:t>
            </a:r>
            <a:r>
              <a:rPr lang="en-US" sz="2400" b="1" dirty="0" smtClean="0">
                <a:solidFill>
                  <a:srgbClr val="FF0000"/>
                </a:solidFill>
              </a:rPr>
              <a:t> collimators</a:t>
            </a:r>
            <a:r>
              <a:rPr lang="en-US" sz="2400" b="1" dirty="0">
                <a:solidFill>
                  <a:srgbClr val="FF0000"/>
                </a:solidFill>
              </a:rPr>
              <a:t>) </a:t>
            </a:r>
            <a:r>
              <a:rPr lang="en-US" sz="2400" b="1" dirty="0" smtClean="0">
                <a:solidFill>
                  <a:srgbClr val="FF0000"/>
                </a:solidFill>
              </a:rPr>
              <a:t>.</a:t>
            </a:r>
          </a:p>
          <a:p>
            <a:pPr marL="342900" indent="-342900" algn="l"/>
            <a:r>
              <a:rPr lang="en-US" sz="2400" b="1" dirty="0" smtClean="0">
                <a:solidFill>
                  <a:srgbClr val="FF0000"/>
                </a:solidFill>
              </a:rPr>
              <a:t>2. Between </a:t>
            </a:r>
            <a:r>
              <a:rPr lang="en-US" sz="2400" b="1" dirty="0">
                <a:solidFill>
                  <a:srgbClr val="FF0000"/>
                </a:solidFill>
              </a:rPr>
              <a:t>the patient and the detectors (detector or post - patient collimators). </a:t>
            </a:r>
          </a:p>
          <a:p>
            <a:pPr marL="342900" indent="-342900" algn="l">
              <a:buFont typeface="Wingdings" charset="2"/>
              <a:buChar char="n"/>
            </a:pPr>
            <a:r>
              <a:rPr lang="en-US" sz="2400" b="1" dirty="0">
                <a:solidFill>
                  <a:srgbClr val="800000"/>
                </a:solidFill>
              </a:rPr>
              <a:t> The tube collimator is used to shape the X - ray fan beam before it penetrates the </a:t>
            </a:r>
            <a:r>
              <a:rPr lang="en-US" sz="2400" b="1" dirty="0" smtClean="0">
                <a:solidFill>
                  <a:srgbClr val="800000"/>
                </a:solidFill>
              </a:rPr>
              <a:t>patient.</a:t>
            </a:r>
            <a:endParaRPr lang="en-US" sz="2400" b="1" dirty="0">
              <a:solidFill>
                <a:srgbClr val="800000"/>
              </a:solidFill>
            </a:endParaRPr>
          </a:p>
          <a:p>
            <a:pPr marL="342900" indent="-342900" algn="l">
              <a:buFont typeface="Wingdings" charset="2"/>
              <a:buChar char="n"/>
            </a:pPr>
            <a:r>
              <a:rPr lang="en-US" sz="2400" b="1" dirty="0">
                <a:solidFill>
                  <a:srgbClr val="800000"/>
                </a:solidFill>
              </a:rPr>
              <a:t>it consists of a set of collimator blades made of highly absorbing materials such as tungsten or molybdenum.</a:t>
            </a:r>
          </a:p>
          <a:p>
            <a:pPr marL="342900" indent="-342900" algn="l">
              <a:buFont typeface="Wingdings" charset="2"/>
              <a:buChar char="n"/>
            </a:pPr>
            <a:r>
              <a:rPr lang="en-US" sz="2400" b="1" dirty="0">
                <a:solidFill>
                  <a:srgbClr val="800000"/>
                </a:solidFill>
              </a:rPr>
              <a:t> The opening of these blades is adjusted according to the selected slice width and the size and position of the focal spot.  </a:t>
            </a:r>
          </a:p>
          <a:p>
            <a:pPr marL="342900" indent="-342900" algn="l"/>
            <a:endParaRPr lang="en-US" sz="2400" b="1" dirty="0">
              <a:solidFill>
                <a:srgbClr val="80000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8" name="Title 1048667"/>
          <p:cNvSpPr>
            <a:spLocks noGrp="1"/>
          </p:cNvSpPr>
          <p:nvPr>
            <p:ph type="ctrTitle"/>
          </p:nvPr>
        </p:nvSpPr>
        <p:spPr>
          <a:xfrm>
            <a:off x="1164956" y="0"/>
            <a:ext cx="6226444" cy="942740"/>
          </a:xfrm>
        </p:spPr>
        <p:txBody>
          <a:bodyPr/>
          <a:lstStyle/>
          <a:p>
            <a:r>
              <a:rPr lang="en-US" b="1" dirty="0" err="1">
                <a:solidFill>
                  <a:srgbClr val="002060"/>
                </a:solidFill>
              </a:rPr>
              <a:t>Filteration</a:t>
            </a:r>
            <a:endParaRPr lang="en-US" b="1" dirty="0">
              <a:solidFill>
                <a:srgbClr val="002060"/>
              </a:solidFill>
            </a:endParaRPr>
          </a:p>
        </p:txBody>
      </p:sp>
      <p:sp>
        <p:nvSpPr>
          <p:cNvPr id="1048669" name="Subtitle 1048668"/>
          <p:cNvSpPr>
            <a:spLocks noGrp="1"/>
          </p:cNvSpPr>
          <p:nvPr>
            <p:ph type="subTitle" idx="1"/>
          </p:nvPr>
        </p:nvSpPr>
        <p:spPr>
          <a:xfrm>
            <a:off x="457200" y="942740"/>
            <a:ext cx="8565178" cy="5265197"/>
          </a:xfrm>
        </p:spPr>
        <p:txBody>
          <a:bodyPr>
            <a:noAutofit/>
          </a:bodyPr>
          <a:lstStyle/>
          <a:p>
            <a:pPr marL="342900" indent="-342900" algn="l">
              <a:buFont typeface="Wingdings" charset="2"/>
              <a:buChar char="n"/>
            </a:pPr>
            <a:r>
              <a:rPr lang="en-US" sz="2400" b="1" dirty="0">
                <a:solidFill>
                  <a:srgbClr val="800000"/>
                </a:solidFill>
              </a:rPr>
              <a:t>The X - ray photons emitted by the X - ray tube exhibit a wide spectrum. </a:t>
            </a:r>
            <a:endParaRPr lang="en-US" sz="2400" b="1" dirty="0" smtClean="0">
              <a:solidFill>
                <a:srgbClr val="800000"/>
              </a:solidFill>
            </a:endParaRPr>
          </a:p>
          <a:p>
            <a:pPr marL="342900" indent="-342900" algn="l">
              <a:buFont typeface="Wingdings" charset="2"/>
              <a:buChar char="n"/>
            </a:pPr>
            <a:r>
              <a:rPr lang="en-US" sz="2400" b="1" dirty="0" smtClean="0">
                <a:solidFill>
                  <a:srgbClr val="800000"/>
                </a:solidFill>
              </a:rPr>
              <a:t>The </a:t>
            </a:r>
            <a:r>
              <a:rPr lang="en-US" sz="2400" b="1" dirty="0">
                <a:solidFill>
                  <a:srgbClr val="800000"/>
                </a:solidFill>
              </a:rPr>
              <a:t>soft, low - energy X - rays, which contribute strongly to the patient dose and scatter radiation but less to the detected signal should be removed. </a:t>
            </a:r>
          </a:p>
          <a:p>
            <a:pPr marL="342900" indent="-342900" algn="l">
              <a:buFont typeface="Wingdings" charset="2"/>
              <a:buChar char="n"/>
            </a:pPr>
            <a:r>
              <a:rPr lang="en-US" sz="2400" b="1" dirty="0">
                <a:solidFill>
                  <a:srgbClr val="800000"/>
                </a:solidFill>
              </a:rPr>
              <a:t>To achieve this goal, most CT manufacturers use X - ray filters.</a:t>
            </a:r>
          </a:p>
          <a:p>
            <a:pPr marL="342900" indent="-342900" algn="l">
              <a:buFont typeface="Wingdings" charset="2"/>
              <a:buChar char="n"/>
            </a:pPr>
            <a:r>
              <a:rPr lang="en-US" sz="2400" b="1" dirty="0">
                <a:solidFill>
                  <a:srgbClr val="002060"/>
                </a:solidFill>
              </a:rPr>
              <a:t>The </a:t>
            </a:r>
            <a:r>
              <a:rPr lang="en-US" sz="2400" b="1" dirty="0" smtClean="0">
                <a:solidFill>
                  <a:srgbClr val="002060"/>
                </a:solidFill>
              </a:rPr>
              <a:t>Inherent filtration </a:t>
            </a:r>
            <a:r>
              <a:rPr lang="en-US" sz="2400" b="1" dirty="0">
                <a:solidFill>
                  <a:srgbClr val="800000"/>
                </a:solidFill>
              </a:rPr>
              <a:t>of the </a:t>
            </a:r>
            <a:r>
              <a:rPr lang="en-US" sz="2400" b="1" dirty="0" smtClean="0">
                <a:solidFill>
                  <a:srgbClr val="800000"/>
                </a:solidFill>
              </a:rPr>
              <a:t>X-ray tube</a:t>
            </a:r>
            <a:r>
              <a:rPr lang="en-US" sz="2400" b="1" dirty="0">
                <a:solidFill>
                  <a:srgbClr val="800000"/>
                </a:solidFill>
              </a:rPr>
              <a:t>, typically 3 mm </a:t>
            </a:r>
            <a:r>
              <a:rPr lang="en-US" sz="2400" b="1" dirty="0" smtClean="0">
                <a:solidFill>
                  <a:srgbClr val="800000"/>
                </a:solidFill>
              </a:rPr>
              <a:t>aluminum </a:t>
            </a:r>
            <a:r>
              <a:rPr lang="en-US" sz="2400" b="1" dirty="0">
                <a:solidFill>
                  <a:srgbClr val="800000"/>
                </a:solidFill>
              </a:rPr>
              <a:t>equivalent thickness, is the </a:t>
            </a:r>
            <a:r>
              <a:rPr lang="en-US" sz="2400" b="1" dirty="0" smtClean="0">
                <a:solidFill>
                  <a:srgbClr val="800000"/>
                </a:solidFill>
              </a:rPr>
              <a:t>first filter</a:t>
            </a:r>
            <a:r>
              <a:rPr lang="en-US" sz="2400" b="1" dirty="0">
                <a:solidFill>
                  <a:srgbClr val="800000"/>
                </a:solidFill>
              </a:rPr>
              <a:t>. </a:t>
            </a:r>
          </a:p>
          <a:p>
            <a:pPr marL="342900" indent="-342900" algn="l">
              <a:buFont typeface="Wingdings" charset="2"/>
              <a:buChar char="n"/>
            </a:pPr>
            <a:r>
              <a:rPr lang="en-US" sz="2400" b="1" dirty="0">
                <a:solidFill>
                  <a:srgbClr val="002060"/>
                </a:solidFill>
              </a:rPr>
              <a:t>In addition, flat </a:t>
            </a:r>
            <a:r>
              <a:rPr lang="en-US" sz="2400" b="1" dirty="0" smtClean="0">
                <a:solidFill>
                  <a:srgbClr val="002060"/>
                </a:solidFill>
              </a:rPr>
              <a:t>shaped </a:t>
            </a:r>
            <a:r>
              <a:rPr lang="en-US" sz="2400" b="1" dirty="0">
                <a:solidFill>
                  <a:srgbClr val="002060"/>
                </a:solidFill>
              </a:rPr>
              <a:t>filters can be used</a:t>
            </a:r>
            <a:r>
              <a:rPr lang="en-US" sz="2400" b="1" dirty="0">
                <a:solidFill>
                  <a:srgbClr val="800000"/>
                </a:solidFill>
              </a:rPr>
              <a:t>. Flat </a:t>
            </a:r>
            <a:r>
              <a:rPr lang="en-US" sz="2400" b="1" dirty="0" smtClean="0">
                <a:solidFill>
                  <a:srgbClr val="800000"/>
                </a:solidFill>
              </a:rPr>
              <a:t>filters</a:t>
            </a:r>
            <a:r>
              <a:rPr lang="en-US" sz="2400" b="1" dirty="0">
                <a:solidFill>
                  <a:srgbClr val="800000"/>
                </a:solidFill>
              </a:rPr>
              <a:t>, made of copper or </a:t>
            </a:r>
            <a:r>
              <a:rPr lang="en-US" sz="2400" b="1" dirty="0" smtClean="0">
                <a:solidFill>
                  <a:srgbClr val="800000"/>
                </a:solidFill>
              </a:rPr>
              <a:t>aluminum, </a:t>
            </a:r>
            <a:r>
              <a:rPr lang="en-US" sz="2400" b="1" dirty="0">
                <a:solidFill>
                  <a:srgbClr val="800000"/>
                </a:solidFill>
              </a:rPr>
              <a:t>are placed between the X - ray source and the patient. They modify the X - ray spectrum uniformly across the entire field of view.  </a:t>
            </a: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1" name="Subtitle 1048670"/>
          <p:cNvSpPr>
            <a:spLocks noGrp="1"/>
          </p:cNvSpPr>
          <p:nvPr>
            <p:ph type="subTitle" idx="1"/>
          </p:nvPr>
        </p:nvSpPr>
        <p:spPr>
          <a:xfrm>
            <a:off x="152400" y="617340"/>
            <a:ext cx="5486400" cy="6101834"/>
          </a:xfrm>
        </p:spPr>
        <p:txBody>
          <a:bodyPr anchor="t">
            <a:normAutofit/>
          </a:bodyPr>
          <a:lstStyle/>
          <a:p>
            <a:pPr marL="342900" indent="-342900" algn="l">
              <a:buFont typeface="Wingdings" charset="2"/>
              <a:buChar char="n"/>
            </a:pPr>
            <a:r>
              <a:rPr lang="en-US" sz="2400" b="1" dirty="0">
                <a:solidFill>
                  <a:srgbClr val="002060"/>
                </a:solidFill>
              </a:rPr>
              <a:t>T</a:t>
            </a:r>
            <a:r>
              <a:rPr lang="en-US" sz="2400" b="1" dirty="0" smtClean="0">
                <a:solidFill>
                  <a:srgbClr val="002060"/>
                </a:solidFill>
              </a:rPr>
              <a:t>he </a:t>
            </a:r>
            <a:r>
              <a:rPr lang="en-US" sz="2400" b="1" dirty="0">
                <a:solidFill>
                  <a:srgbClr val="002060"/>
                </a:solidFill>
              </a:rPr>
              <a:t>cross - section  of a patient is mostly oval - shaped</a:t>
            </a:r>
            <a:r>
              <a:rPr lang="en-US" sz="2400" b="1" dirty="0" smtClean="0">
                <a:solidFill>
                  <a:srgbClr val="002060"/>
                </a:solidFill>
              </a:rPr>
              <a:t>, so </a:t>
            </a:r>
            <a:r>
              <a:rPr lang="en-US" sz="2400" b="1" dirty="0">
                <a:solidFill>
                  <a:srgbClr val="C00000"/>
                </a:solidFill>
              </a:rPr>
              <a:t>B</a:t>
            </a:r>
            <a:r>
              <a:rPr lang="en-US" sz="2400" b="1" dirty="0" smtClean="0">
                <a:solidFill>
                  <a:srgbClr val="C00000"/>
                </a:solidFill>
              </a:rPr>
              <a:t>owtie  </a:t>
            </a:r>
            <a:r>
              <a:rPr lang="en-US" sz="2400" b="1" dirty="0">
                <a:solidFill>
                  <a:srgbClr val="C00000"/>
                </a:solidFill>
              </a:rPr>
              <a:t>filters </a:t>
            </a:r>
            <a:r>
              <a:rPr lang="en-US" sz="2400" b="1" dirty="0">
                <a:solidFill>
                  <a:srgbClr val="002060"/>
                </a:solidFill>
              </a:rPr>
              <a:t>have an increased thickness from center to periphery, allowing them to attenuate radiation hardly at all in the center but strongly in the periphery. </a:t>
            </a:r>
          </a:p>
          <a:p>
            <a:pPr marL="342900" indent="-342900" algn="l">
              <a:buFont typeface="Wingdings" charset="2"/>
              <a:buChar char="n"/>
            </a:pPr>
            <a:r>
              <a:rPr lang="en-US" sz="2400" b="1" dirty="0">
                <a:solidFill>
                  <a:srgbClr val="002060"/>
                </a:solidFill>
              </a:rPr>
              <a:t>They are made from a material with a low atomic number and high density, such as </a:t>
            </a:r>
            <a:r>
              <a:rPr lang="en-US" sz="2400" b="1" dirty="0">
                <a:solidFill>
                  <a:srgbClr val="C00000"/>
                </a:solidFill>
              </a:rPr>
              <a:t>Teflon.</a:t>
            </a:r>
          </a:p>
        </p:txBody>
      </p:sp>
      <p:sp>
        <p:nvSpPr>
          <p:cNvPr id="63490" name="AutoShape 2" descr="Patient Positioning &amp; It's Impact On Dose &amp; CT Number Accurac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2" name="AutoShape 4" descr="Patient Positioning &amp; It's Impact On Dose &amp; CT Number Accurac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4" name="AutoShape 6" descr="Patient Positioning &amp; It's Impact On Dose &amp; CT Number Accurac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6" name="AutoShape 8" descr="Patient Positioning &amp; It's Impact On Dose &amp; CT Number Accurac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3497" name="Picture 9"/>
          <p:cNvPicPr>
            <a:picLocks noChangeAspect="1" noChangeArrowheads="1"/>
          </p:cNvPicPr>
          <p:nvPr/>
        </p:nvPicPr>
        <p:blipFill>
          <a:blip r:embed="rId2"/>
          <a:srcRect/>
          <a:stretch>
            <a:fillRect/>
          </a:stretch>
        </p:blipFill>
        <p:spPr bwMode="auto">
          <a:xfrm>
            <a:off x="5410200" y="762000"/>
            <a:ext cx="3429000" cy="4243812"/>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2" name="Title 1048671"/>
          <p:cNvSpPr>
            <a:spLocks noGrp="1"/>
          </p:cNvSpPr>
          <p:nvPr>
            <p:ph type="ctrTitle"/>
          </p:nvPr>
        </p:nvSpPr>
        <p:spPr>
          <a:xfrm>
            <a:off x="1313258" y="228600"/>
            <a:ext cx="6306742" cy="769414"/>
          </a:xfrm>
        </p:spPr>
        <p:txBody>
          <a:bodyPr/>
          <a:lstStyle/>
          <a:p>
            <a:r>
              <a:rPr lang="en-US" b="1" dirty="0">
                <a:solidFill>
                  <a:srgbClr val="008000"/>
                </a:solidFill>
              </a:rPr>
              <a:t>High voltage generator</a:t>
            </a:r>
          </a:p>
        </p:txBody>
      </p:sp>
      <p:sp>
        <p:nvSpPr>
          <p:cNvPr id="1048673" name="Subtitle 1048672"/>
          <p:cNvSpPr>
            <a:spLocks noGrp="1"/>
          </p:cNvSpPr>
          <p:nvPr>
            <p:ph type="subTitle" idx="1"/>
          </p:nvPr>
        </p:nvSpPr>
        <p:spPr>
          <a:xfrm>
            <a:off x="723133" y="998013"/>
            <a:ext cx="8068137" cy="5381182"/>
          </a:xfrm>
        </p:spPr>
        <p:txBody>
          <a:bodyPr/>
          <a:lstStyle/>
          <a:p>
            <a:pPr marL="342900" indent="-342900" algn="l">
              <a:buFont typeface="Wingdings" charset="2"/>
              <a:buChar char="n"/>
            </a:pPr>
            <a:r>
              <a:rPr lang="en-US" sz="2800" b="1" dirty="0">
                <a:solidFill>
                  <a:srgbClr val="C00000"/>
                </a:solidFill>
              </a:rPr>
              <a:t>It is mounted on the Gantry which takes 0.3 </a:t>
            </a:r>
            <a:r>
              <a:rPr lang="en-US" sz="2800" b="1" dirty="0" err="1">
                <a:solidFill>
                  <a:srgbClr val="C00000"/>
                </a:solidFill>
              </a:rPr>
              <a:t>secs</a:t>
            </a:r>
            <a:r>
              <a:rPr lang="en-US" sz="2800" b="1" dirty="0">
                <a:solidFill>
                  <a:srgbClr val="C00000"/>
                </a:solidFill>
              </a:rPr>
              <a:t> for 360 degrees rotation.</a:t>
            </a:r>
          </a:p>
          <a:p>
            <a:pPr marL="342900" indent="-342900" algn="l">
              <a:buFont typeface="Wingdings" charset="2"/>
              <a:buChar char="n"/>
            </a:pPr>
            <a:r>
              <a:rPr lang="en-US" sz="2800" b="1" dirty="0">
                <a:solidFill>
                  <a:srgbClr val="C00000"/>
                </a:solidFill>
              </a:rPr>
              <a:t>The generator is a high frequency generator with the capacity of 60 </a:t>
            </a:r>
            <a:r>
              <a:rPr lang="en-US" sz="2800" b="1" dirty="0" smtClean="0">
                <a:solidFill>
                  <a:srgbClr val="C00000"/>
                </a:solidFill>
              </a:rPr>
              <a:t>K</a:t>
            </a:r>
            <a:r>
              <a:rPr lang="en-US" sz="2800" b="1" dirty="0">
                <a:solidFill>
                  <a:srgbClr val="C00000"/>
                </a:solidFill>
              </a:rPr>
              <a:t>W</a:t>
            </a:r>
          </a:p>
          <a:p>
            <a:pPr marL="342900" indent="-342900" algn="l">
              <a:buFont typeface="Wingdings" charset="2"/>
              <a:buChar char="n"/>
            </a:pPr>
            <a:r>
              <a:rPr lang="en-US" sz="2800" b="1" dirty="0">
                <a:solidFill>
                  <a:srgbClr val="C00000"/>
                </a:solidFill>
              </a:rPr>
              <a:t>It provides stable tube current and voltage  is controlled by microprocessor.</a:t>
            </a:r>
          </a:p>
          <a:p>
            <a:pPr marL="342900" indent="-342900" algn="l">
              <a:buFont typeface="Wingdings" charset="2"/>
              <a:buChar char="n"/>
            </a:pPr>
            <a:r>
              <a:rPr lang="en-US" sz="2800" b="1" dirty="0">
                <a:solidFill>
                  <a:srgbClr val="C00000"/>
                </a:solidFill>
              </a:rPr>
              <a:t>The generator can give a tube current of about 800 </a:t>
            </a:r>
            <a:r>
              <a:rPr lang="en-US" sz="2800" b="1" dirty="0" err="1" smtClean="0">
                <a:solidFill>
                  <a:srgbClr val="C00000"/>
                </a:solidFill>
              </a:rPr>
              <a:t>mA</a:t>
            </a:r>
            <a:r>
              <a:rPr lang="en-US" sz="2800" b="1" dirty="0" smtClean="0">
                <a:solidFill>
                  <a:srgbClr val="C00000"/>
                </a:solidFill>
              </a:rPr>
              <a:t> </a:t>
            </a:r>
            <a:r>
              <a:rPr lang="en-US" sz="2800" b="1" dirty="0">
                <a:solidFill>
                  <a:srgbClr val="C00000"/>
                </a:solidFill>
              </a:rPr>
              <a:t>and 125 </a:t>
            </a:r>
            <a:r>
              <a:rPr lang="en-US" sz="2800" b="1" dirty="0" smtClean="0">
                <a:solidFill>
                  <a:srgbClr val="C00000"/>
                </a:solidFill>
              </a:rPr>
              <a:t>KV  </a:t>
            </a:r>
            <a:r>
              <a:rPr lang="en-US" sz="2800" b="1" dirty="0">
                <a:solidFill>
                  <a:srgbClr val="C00000"/>
                </a:solidFill>
              </a:rPr>
              <a:t>with pulse duration of 2 to 4 Milliseconds.</a:t>
            </a: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4" name="Title 1048673"/>
          <p:cNvSpPr>
            <a:spLocks noGrp="1"/>
          </p:cNvSpPr>
          <p:nvPr>
            <p:ph type="ctrTitle"/>
          </p:nvPr>
        </p:nvSpPr>
        <p:spPr>
          <a:xfrm>
            <a:off x="730254" y="228600"/>
            <a:ext cx="6584946" cy="1026007"/>
          </a:xfrm>
        </p:spPr>
        <p:txBody>
          <a:bodyPr>
            <a:normAutofit fontScale="90000"/>
          </a:bodyPr>
          <a:lstStyle/>
          <a:p>
            <a:r>
              <a:rPr lang="en-US" b="1" dirty="0" smtClean="0">
                <a:solidFill>
                  <a:srgbClr val="FF0000"/>
                </a:solidFill>
              </a:rPr>
              <a:t>Detectors </a:t>
            </a:r>
            <a:br>
              <a:rPr lang="en-US" b="1" dirty="0" smtClean="0">
                <a:solidFill>
                  <a:srgbClr val="FF0000"/>
                </a:solidFill>
              </a:rPr>
            </a:br>
            <a:endParaRPr lang="en-US" b="1" dirty="0">
              <a:solidFill>
                <a:srgbClr val="FF0000"/>
              </a:solidFill>
            </a:endParaRPr>
          </a:p>
        </p:txBody>
      </p:sp>
      <p:sp>
        <p:nvSpPr>
          <p:cNvPr id="1048675" name="Subtitle 1048674"/>
          <p:cNvSpPr>
            <a:spLocks noGrp="1"/>
          </p:cNvSpPr>
          <p:nvPr>
            <p:ph type="subTitle" idx="1"/>
          </p:nvPr>
        </p:nvSpPr>
        <p:spPr>
          <a:xfrm>
            <a:off x="374617" y="1254608"/>
            <a:ext cx="8540783" cy="5222392"/>
          </a:xfrm>
        </p:spPr>
        <p:txBody>
          <a:bodyPr>
            <a:normAutofit lnSpcReduction="10000"/>
          </a:bodyPr>
          <a:lstStyle/>
          <a:p>
            <a:pPr marL="342900" indent="-342900" algn="l">
              <a:buFont typeface="Wingdings" charset="2"/>
              <a:buChar char="n"/>
            </a:pPr>
            <a:r>
              <a:rPr lang="en-IN" sz="2400" b="1" dirty="0" smtClean="0">
                <a:solidFill>
                  <a:srgbClr val="C00000"/>
                </a:solidFill>
              </a:rPr>
              <a:t>The requirements of CT scan detector are as follows –</a:t>
            </a:r>
          </a:p>
          <a:p>
            <a:pPr marL="457200" indent="-457200" algn="l">
              <a:buFont typeface="+mj-lt"/>
              <a:buAutoNum type="arabicPeriod"/>
            </a:pPr>
            <a:r>
              <a:rPr lang="en-IN" sz="2400" b="1" dirty="0" smtClean="0">
                <a:solidFill>
                  <a:srgbClr val="7030A0"/>
                </a:solidFill>
              </a:rPr>
              <a:t>Small in size with good resolution</a:t>
            </a:r>
          </a:p>
          <a:p>
            <a:pPr marL="457200" indent="-457200" algn="l">
              <a:buFont typeface="+mj-lt"/>
              <a:buAutoNum type="arabicPeriod"/>
            </a:pPr>
            <a:r>
              <a:rPr lang="en-IN" sz="2400" b="1" dirty="0" smtClean="0">
                <a:solidFill>
                  <a:srgbClr val="7030A0"/>
                </a:solidFill>
              </a:rPr>
              <a:t>High detection efficiency</a:t>
            </a:r>
          </a:p>
          <a:p>
            <a:pPr marL="457200" indent="-457200" algn="l">
              <a:buFont typeface="+mj-lt"/>
              <a:buAutoNum type="arabicPeriod"/>
            </a:pPr>
            <a:r>
              <a:rPr lang="en-IN" sz="2400" b="1" dirty="0" smtClean="0">
                <a:solidFill>
                  <a:srgbClr val="7030A0"/>
                </a:solidFill>
              </a:rPr>
              <a:t>Fast Response and Negligible after glow.</a:t>
            </a:r>
          </a:p>
          <a:p>
            <a:pPr marL="457200" indent="-457200" algn="l">
              <a:buFont typeface="+mj-lt"/>
              <a:buAutoNum type="arabicPeriod"/>
            </a:pPr>
            <a:r>
              <a:rPr lang="en-IN" sz="2400" b="1" dirty="0" smtClean="0">
                <a:solidFill>
                  <a:srgbClr val="7030A0"/>
                </a:solidFill>
              </a:rPr>
              <a:t>Wide dynamic range</a:t>
            </a:r>
          </a:p>
          <a:p>
            <a:pPr marL="457200" indent="-457200" algn="l">
              <a:buFont typeface="+mj-lt"/>
              <a:buAutoNum type="arabicPeriod"/>
            </a:pPr>
            <a:r>
              <a:rPr lang="en-IN" sz="2400" b="1" dirty="0" smtClean="0">
                <a:solidFill>
                  <a:srgbClr val="7030A0"/>
                </a:solidFill>
              </a:rPr>
              <a:t>Decrease the Noise.</a:t>
            </a:r>
            <a:endParaRPr lang="en-US" sz="2400" b="1" dirty="0" smtClean="0">
              <a:solidFill>
                <a:srgbClr val="7030A0"/>
              </a:solidFill>
            </a:endParaRPr>
          </a:p>
          <a:p>
            <a:pPr marL="342900" indent="-342900" algn="l">
              <a:buFont typeface="Wingdings" charset="2"/>
              <a:buChar char="n"/>
            </a:pPr>
            <a:endParaRPr lang="en-US" sz="2400" b="1" dirty="0" smtClean="0">
              <a:solidFill>
                <a:srgbClr val="C00000"/>
              </a:solidFill>
            </a:endParaRPr>
          </a:p>
          <a:p>
            <a:pPr marL="342900" indent="-342900" algn="l">
              <a:buFont typeface="Wingdings" charset="2"/>
              <a:buChar char="n"/>
            </a:pPr>
            <a:r>
              <a:rPr lang="en-US" sz="2600" b="1" dirty="0" smtClean="0">
                <a:solidFill>
                  <a:srgbClr val="C00000"/>
                </a:solidFill>
              </a:rPr>
              <a:t>There </a:t>
            </a:r>
            <a:r>
              <a:rPr lang="en-US" sz="2600" b="1" dirty="0">
                <a:solidFill>
                  <a:srgbClr val="C00000"/>
                </a:solidFill>
              </a:rPr>
              <a:t>are two types of detectors used in ct scanners. These are</a:t>
            </a:r>
          </a:p>
          <a:p>
            <a:pPr marL="457200" indent="-457200" algn="l">
              <a:buFont typeface="+mj-lt"/>
              <a:buAutoNum type="arabicPeriod"/>
            </a:pPr>
            <a:r>
              <a:rPr lang="en-US" sz="2600" b="1" dirty="0">
                <a:solidFill>
                  <a:srgbClr val="C00000"/>
                </a:solidFill>
              </a:rPr>
              <a:t>Scintillation  </a:t>
            </a:r>
            <a:r>
              <a:rPr lang="en-US" sz="2600" b="1" dirty="0" smtClean="0">
                <a:solidFill>
                  <a:srgbClr val="C00000"/>
                </a:solidFill>
              </a:rPr>
              <a:t>detectors used in Multi Slice scanners</a:t>
            </a:r>
            <a:endParaRPr lang="en-US" sz="2600" b="1" dirty="0">
              <a:solidFill>
                <a:srgbClr val="C00000"/>
              </a:solidFill>
            </a:endParaRPr>
          </a:p>
          <a:p>
            <a:pPr marL="457200" indent="-457200" algn="l">
              <a:buFont typeface="+mj-lt"/>
              <a:buAutoNum type="arabicPeriod"/>
            </a:pPr>
            <a:r>
              <a:rPr lang="en-US" sz="2600" b="1" dirty="0">
                <a:solidFill>
                  <a:srgbClr val="C00000"/>
                </a:solidFill>
              </a:rPr>
              <a:t>Xenon gas  ionization </a:t>
            </a:r>
            <a:r>
              <a:rPr lang="en-US" sz="2600" b="1" dirty="0" smtClean="0">
                <a:solidFill>
                  <a:srgbClr val="C00000"/>
                </a:solidFill>
              </a:rPr>
              <a:t>Chambers used in Single Slice Scanners</a:t>
            </a:r>
          </a:p>
          <a:p>
            <a:pPr marL="457200" indent="-457200" algn="l"/>
            <a:endParaRPr lang="en-US" sz="2400" b="1" dirty="0">
              <a:solidFill>
                <a:srgbClr val="C0000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6" name="Title 1048675"/>
          <p:cNvSpPr>
            <a:spLocks noGrp="1"/>
          </p:cNvSpPr>
          <p:nvPr>
            <p:ph type="ctrTitle"/>
          </p:nvPr>
        </p:nvSpPr>
        <p:spPr>
          <a:xfrm>
            <a:off x="1586020" y="228600"/>
            <a:ext cx="6110180" cy="789282"/>
          </a:xfrm>
        </p:spPr>
        <p:txBody>
          <a:bodyPr/>
          <a:lstStyle/>
          <a:p>
            <a:r>
              <a:rPr lang="en-US" b="1" dirty="0">
                <a:solidFill>
                  <a:srgbClr val="7030A0"/>
                </a:solidFill>
              </a:rPr>
              <a:t>Scintillation detectors</a:t>
            </a:r>
          </a:p>
        </p:txBody>
      </p:sp>
      <p:sp>
        <p:nvSpPr>
          <p:cNvPr id="1048677" name="Subtitle 1048676"/>
          <p:cNvSpPr>
            <a:spLocks noGrp="1"/>
          </p:cNvSpPr>
          <p:nvPr>
            <p:ph type="subTitle" idx="1"/>
          </p:nvPr>
        </p:nvSpPr>
        <p:spPr>
          <a:xfrm>
            <a:off x="468999" y="1017882"/>
            <a:ext cx="8206004" cy="5049927"/>
          </a:xfrm>
        </p:spPr>
        <p:txBody>
          <a:bodyPr/>
          <a:lstStyle/>
          <a:p>
            <a:pPr marL="342900" indent="-342900" algn="l">
              <a:buFont typeface="Wingdings" charset="2"/>
              <a:buChar char="n"/>
            </a:pPr>
            <a:r>
              <a:rPr lang="en-US" sz="2400" b="1" dirty="0">
                <a:solidFill>
                  <a:srgbClr val="C00000"/>
                </a:solidFill>
              </a:rPr>
              <a:t>Scintillation crystals  are extremely large number of materials that produce light as a result of some external influence.</a:t>
            </a:r>
          </a:p>
          <a:p>
            <a:pPr marL="342900" indent="-342900" algn="l">
              <a:buFont typeface="Wingdings" charset="2"/>
              <a:buChar char="n"/>
            </a:pPr>
            <a:r>
              <a:rPr lang="en-US" sz="2400" b="1" dirty="0">
                <a:solidFill>
                  <a:srgbClr val="C00000"/>
                </a:solidFill>
              </a:rPr>
              <a:t>When ionizing radiation reacts with scintillation crystals  that produce light (scintillate).</a:t>
            </a:r>
          </a:p>
          <a:p>
            <a:pPr marL="342900" indent="-342900" algn="l">
              <a:buFont typeface="Wingdings" charset="2"/>
              <a:buChar char="n"/>
            </a:pPr>
            <a:r>
              <a:rPr lang="en-US" sz="2400" b="1" dirty="0">
                <a:solidFill>
                  <a:srgbClr val="C00000"/>
                </a:solidFill>
              </a:rPr>
              <a:t>The number of light photons proportional to the energy of incident x ray photon.</a:t>
            </a:r>
          </a:p>
          <a:p>
            <a:pPr marL="342900" indent="-342900" algn="l">
              <a:buFont typeface="Wingdings" charset="2"/>
              <a:buChar char="n"/>
            </a:pPr>
            <a:r>
              <a:rPr lang="en-US" sz="2400" b="1" dirty="0">
                <a:solidFill>
                  <a:srgbClr val="C00000"/>
                </a:solidFill>
              </a:rPr>
              <a:t>This is just what intensifying screen does.</a:t>
            </a:r>
          </a:p>
          <a:p>
            <a:pPr marL="342900" indent="-342900" algn="l">
              <a:buFont typeface="Wingdings" charset="2"/>
              <a:buChar char="n"/>
            </a:pPr>
            <a:r>
              <a:rPr lang="en-US" sz="2400" b="1" dirty="0">
                <a:solidFill>
                  <a:srgbClr val="C00000"/>
                </a:solidFill>
              </a:rPr>
              <a:t>Some of these light photons will be emitted promptly and produce the desired signal.</a:t>
            </a:r>
          </a:p>
          <a:p>
            <a:pPr marL="342900" indent="-342900" algn="l">
              <a:buFont typeface="Wingdings" charset="2"/>
              <a:buChar char="n"/>
            </a:pPr>
            <a:endParaRPr lang="en-US" sz="2400" b="1" dirty="0">
              <a:solidFill>
                <a:srgbClr val="C0000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8" name="Title 1048677"/>
          <p:cNvSpPr>
            <a:spLocks noGrp="1"/>
          </p:cNvSpPr>
          <p:nvPr>
            <p:ph type="ctrTitle"/>
          </p:nvPr>
        </p:nvSpPr>
        <p:spPr>
          <a:xfrm>
            <a:off x="1895467" y="-4125661"/>
            <a:ext cx="6517482" cy="2509213"/>
          </a:xfrm>
        </p:spPr>
        <p:txBody>
          <a:bodyPr/>
          <a:lstStyle/>
          <a:p>
            <a:endParaRPr lang="en-US"/>
          </a:p>
        </p:txBody>
      </p:sp>
      <p:sp>
        <p:nvSpPr>
          <p:cNvPr id="1048679" name="Subtitle 1048678"/>
          <p:cNvSpPr>
            <a:spLocks noGrp="1"/>
          </p:cNvSpPr>
          <p:nvPr>
            <p:ph type="subTitle" idx="1"/>
          </p:nvPr>
        </p:nvSpPr>
        <p:spPr>
          <a:xfrm>
            <a:off x="381000" y="398400"/>
            <a:ext cx="8436877" cy="5839824"/>
          </a:xfrm>
        </p:spPr>
        <p:txBody>
          <a:bodyPr>
            <a:noAutofit/>
          </a:bodyPr>
          <a:lstStyle/>
          <a:p>
            <a:pPr marL="342900" indent="-342900" algn="l">
              <a:buFont typeface="Wingdings" charset="2"/>
              <a:buChar char="n"/>
            </a:pPr>
            <a:r>
              <a:rPr lang="en-US" sz="2400" b="1" dirty="0">
                <a:solidFill>
                  <a:srgbClr val="008000"/>
                </a:solidFill>
              </a:rPr>
              <a:t>Some light photons will be delayed and produce </a:t>
            </a:r>
            <a:r>
              <a:rPr lang="en-US" sz="2400" b="1" dirty="0" err="1">
                <a:solidFill>
                  <a:srgbClr val="008000"/>
                </a:solidFill>
              </a:rPr>
              <a:t>produce</a:t>
            </a:r>
            <a:r>
              <a:rPr lang="en-US" sz="2400" b="1" dirty="0">
                <a:solidFill>
                  <a:srgbClr val="008000"/>
                </a:solidFill>
              </a:rPr>
              <a:t> afterglow.</a:t>
            </a:r>
          </a:p>
          <a:p>
            <a:pPr marL="342900" indent="-342900" algn="l">
              <a:buFont typeface="Wingdings" charset="2"/>
              <a:buChar char="n"/>
            </a:pPr>
            <a:r>
              <a:rPr lang="en-US" sz="2400" b="1" dirty="0">
                <a:solidFill>
                  <a:srgbClr val="008000"/>
                </a:solidFill>
              </a:rPr>
              <a:t>This process done by photomultiplier tubes. </a:t>
            </a:r>
          </a:p>
          <a:p>
            <a:pPr marL="342900" indent="-342900" algn="l">
              <a:buFont typeface="Wingdings" charset="2"/>
              <a:buChar char="n"/>
            </a:pPr>
            <a:r>
              <a:rPr lang="en-US" sz="2400" b="1" dirty="0">
                <a:solidFill>
                  <a:srgbClr val="008000"/>
                </a:solidFill>
              </a:rPr>
              <a:t>The first two generations used thallium - activated sodium iodide scintillation crystals  attached to photomultiplier tubes.</a:t>
            </a:r>
          </a:p>
          <a:p>
            <a:pPr marL="342900" indent="-342900" algn="l">
              <a:buFont typeface="Wingdings" charset="2"/>
              <a:buChar char="n"/>
            </a:pPr>
            <a:r>
              <a:rPr lang="en-US" sz="2400" b="1" dirty="0">
                <a:solidFill>
                  <a:srgbClr val="008000"/>
                </a:solidFill>
              </a:rPr>
              <a:t>Sodium iodide crystals  have some disadvantages. They are</a:t>
            </a:r>
          </a:p>
          <a:p>
            <a:pPr marL="457200" indent="-457200" algn="l">
              <a:buFont typeface="+mj-lt"/>
              <a:buAutoNum type="arabicPeriod"/>
            </a:pPr>
            <a:r>
              <a:rPr lang="en-US" sz="2400" b="1" dirty="0" smtClean="0">
                <a:solidFill>
                  <a:srgbClr val="008000"/>
                </a:solidFill>
              </a:rPr>
              <a:t>PM </a:t>
            </a:r>
            <a:r>
              <a:rPr lang="en-US" sz="2400" b="1" dirty="0">
                <a:solidFill>
                  <a:srgbClr val="008000"/>
                </a:solidFill>
              </a:rPr>
              <a:t>tubes are big and not easily fit into the large array of detectors .</a:t>
            </a:r>
          </a:p>
          <a:p>
            <a:pPr marL="457200" indent="-457200" algn="l">
              <a:buFont typeface="+mj-lt"/>
              <a:buAutoNum type="arabicPeriod"/>
            </a:pPr>
            <a:r>
              <a:rPr lang="en-US" sz="2400" b="1" dirty="0" err="1" smtClean="0">
                <a:solidFill>
                  <a:srgbClr val="008000"/>
                </a:solidFill>
              </a:rPr>
              <a:t>NaI</a:t>
            </a:r>
            <a:r>
              <a:rPr lang="en-US" sz="2400" b="1" dirty="0" smtClean="0">
                <a:solidFill>
                  <a:srgbClr val="008000"/>
                </a:solidFill>
              </a:rPr>
              <a:t> </a:t>
            </a:r>
            <a:r>
              <a:rPr lang="en-US" sz="2400" b="1" dirty="0">
                <a:solidFill>
                  <a:srgbClr val="008000"/>
                </a:solidFill>
              </a:rPr>
              <a:t>is hydroscopic  and </a:t>
            </a:r>
            <a:r>
              <a:rPr lang="en-US" sz="2400" b="1" dirty="0" smtClean="0">
                <a:solidFill>
                  <a:srgbClr val="008000"/>
                </a:solidFill>
              </a:rPr>
              <a:t>requires  </a:t>
            </a:r>
            <a:r>
              <a:rPr lang="en-US" sz="2400" b="1" dirty="0">
                <a:solidFill>
                  <a:srgbClr val="008000"/>
                </a:solidFill>
              </a:rPr>
              <a:t>air tight container and it has a  long afterglow.</a:t>
            </a:r>
          </a:p>
        </p:txBody>
      </p:sp>
      <p:sp>
        <p:nvSpPr>
          <p:cNvPr id="1048680" name="TextBox 1048679"/>
          <p:cNvSpPr txBox="1"/>
          <p:nvPr/>
        </p:nvSpPr>
        <p:spPr>
          <a:xfrm>
            <a:off x="1331682" y="13098417"/>
            <a:ext cx="3000000" cy="523220"/>
          </a:xfrm>
          <a:prstGeom prst="rect">
            <a:avLst/>
          </a:prstGeom>
        </p:spPr>
        <p:txBody>
          <a:bodyPr wrap="square" rtlCol="0">
            <a:spAutoFit/>
          </a:bodyPr>
          <a:lstStyle/>
          <a:p>
            <a:endParaRPr lang="en-US" sz="2800">
              <a:solidFill>
                <a:srgbClr val="00000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1" name="Title 1048680"/>
          <p:cNvSpPr>
            <a:spLocks noGrp="1"/>
          </p:cNvSpPr>
          <p:nvPr>
            <p:ph type="ctrTitle"/>
          </p:nvPr>
        </p:nvSpPr>
        <p:spPr/>
        <p:txBody>
          <a:bodyPr/>
          <a:lstStyle/>
          <a:p>
            <a:endParaRPr lang="en-US"/>
          </a:p>
        </p:txBody>
      </p:sp>
      <p:sp>
        <p:nvSpPr>
          <p:cNvPr id="1048682" name="Subtitle 1048681"/>
          <p:cNvSpPr>
            <a:spLocks noGrp="1"/>
          </p:cNvSpPr>
          <p:nvPr>
            <p:ph type="subTitle" idx="1"/>
          </p:nvPr>
        </p:nvSpPr>
        <p:spPr/>
        <p:txBody>
          <a:bodyPr/>
          <a:lstStyle/>
          <a:p>
            <a:endParaRPr lang="en-US"/>
          </a:p>
        </p:txBody>
      </p:sp>
      <p:pic>
        <p:nvPicPr>
          <p:cNvPr id="2097178" name="Picture 2097177"/>
          <p:cNvPicPr>
            <a:picLocks/>
          </p:cNvPicPr>
          <p:nvPr/>
        </p:nvPicPr>
        <p:blipFill>
          <a:blip r:embed="rId2"/>
          <a:stretch>
            <a:fillRect/>
          </a:stretch>
        </p:blipFill>
        <p:spPr>
          <a:xfrm>
            <a:off x="1313259" y="12746796"/>
            <a:ext cx="9026796" cy="7011634"/>
          </a:xfrm>
          <a:prstGeom prst="rect">
            <a:avLst/>
          </a:prstGeom>
        </p:spPr>
      </p:pic>
      <p:pic>
        <p:nvPicPr>
          <p:cNvPr id="2097179" name="Picture 2097178"/>
          <p:cNvPicPr>
            <a:picLocks/>
          </p:cNvPicPr>
          <p:nvPr/>
        </p:nvPicPr>
        <p:blipFill>
          <a:blip r:embed="rId3"/>
          <a:stretch>
            <a:fillRect/>
          </a:stretch>
        </p:blipFill>
        <p:spPr>
          <a:xfrm>
            <a:off x="1" y="0"/>
            <a:ext cx="9143999" cy="68580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2" name="Title 1048611"/>
          <p:cNvSpPr>
            <a:spLocks noGrp="1"/>
          </p:cNvSpPr>
          <p:nvPr>
            <p:ph type="ctrTitle"/>
          </p:nvPr>
        </p:nvSpPr>
        <p:spPr>
          <a:xfrm>
            <a:off x="0" y="228600"/>
            <a:ext cx="4468417" cy="762000"/>
          </a:xfrm>
        </p:spPr>
        <p:txBody>
          <a:bodyPr/>
          <a:lstStyle/>
          <a:p>
            <a:r>
              <a:rPr lang="en-US" b="1" dirty="0">
                <a:solidFill>
                  <a:srgbClr val="800000"/>
                </a:solidFill>
              </a:rPr>
              <a:t>Terminology</a:t>
            </a:r>
          </a:p>
        </p:txBody>
      </p:sp>
      <p:sp>
        <p:nvSpPr>
          <p:cNvPr id="1048613" name="Subtitle 1048612"/>
          <p:cNvSpPr>
            <a:spLocks noGrp="1"/>
          </p:cNvSpPr>
          <p:nvPr>
            <p:ph type="subTitle" idx="1"/>
          </p:nvPr>
        </p:nvSpPr>
        <p:spPr>
          <a:xfrm>
            <a:off x="351705" y="1036092"/>
            <a:ext cx="4601296" cy="5486788"/>
          </a:xfrm>
        </p:spPr>
        <p:txBody>
          <a:bodyPr>
            <a:normAutofit/>
          </a:bodyPr>
          <a:lstStyle/>
          <a:p>
            <a:pPr marL="342900" indent="-342900" algn="l">
              <a:buFont typeface="Wingdings" charset="2"/>
              <a:buChar char="¨"/>
            </a:pPr>
            <a:r>
              <a:rPr lang="en-US" sz="2400" b="1" dirty="0">
                <a:solidFill>
                  <a:srgbClr val="008000"/>
                </a:solidFill>
              </a:rPr>
              <a:t> Translation is the linear movement of </a:t>
            </a:r>
            <a:r>
              <a:rPr lang="en-US" sz="2400" b="1" dirty="0" smtClean="0">
                <a:solidFill>
                  <a:srgbClr val="008000"/>
                </a:solidFill>
              </a:rPr>
              <a:t>X </a:t>
            </a:r>
            <a:r>
              <a:rPr lang="en-US" sz="2400" b="1" dirty="0">
                <a:solidFill>
                  <a:srgbClr val="008000"/>
                </a:solidFill>
              </a:rPr>
              <a:t>ray tube and detector.</a:t>
            </a:r>
          </a:p>
          <a:p>
            <a:pPr marL="342900" indent="-342900" algn="l">
              <a:buFont typeface="Wingdings" charset="2"/>
              <a:buChar char="¨"/>
            </a:pPr>
            <a:r>
              <a:rPr lang="en-US" sz="2400" b="1" dirty="0">
                <a:solidFill>
                  <a:srgbClr val="008000"/>
                </a:solidFill>
              </a:rPr>
              <a:t>Rotation is the </a:t>
            </a:r>
            <a:r>
              <a:rPr lang="en-US" sz="2400" b="1" dirty="0" err="1">
                <a:solidFill>
                  <a:srgbClr val="008000"/>
                </a:solidFill>
              </a:rPr>
              <a:t>rotatory</a:t>
            </a:r>
            <a:r>
              <a:rPr lang="en-US" sz="2400" b="1" dirty="0">
                <a:solidFill>
                  <a:srgbClr val="008000"/>
                </a:solidFill>
              </a:rPr>
              <a:t> movement of </a:t>
            </a:r>
            <a:r>
              <a:rPr lang="en-US" sz="2400" b="1" dirty="0" smtClean="0">
                <a:solidFill>
                  <a:srgbClr val="008000"/>
                </a:solidFill>
              </a:rPr>
              <a:t>X </a:t>
            </a:r>
            <a:r>
              <a:rPr lang="en-US" sz="2400" b="1" dirty="0">
                <a:solidFill>
                  <a:srgbClr val="008000"/>
                </a:solidFill>
              </a:rPr>
              <a:t>ray tube and detector.</a:t>
            </a:r>
          </a:p>
          <a:p>
            <a:pPr marL="342900" indent="-342900" algn="l">
              <a:buFont typeface="Wingdings" charset="2"/>
              <a:buChar char="¨"/>
            </a:pPr>
            <a:r>
              <a:rPr lang="en-US" sz="2400" b="1" dirty="0">
                <a:solidFill>
                  <a:srgbClr val="008000"/>
                </a:solidFill>
              </a:rPr>
              <a:t>Ray refers single transmission measurement.</a:t>
            </a:r>
          </a:p>
          <a:p>
            <a:pPr marL="342900" indent="-342900" algn="l">
              <a:buFont typeface="Wingdings" charset="2"/>
              <a:buChar char="¨"/>
            </a:pPr>
            <a:r>
              <a:rPr lang="en-US" sz="2400" b="1" dirty="0">
                <a:solidFill>
                  <a:srgbClr val="008000"/>
                </a:solidFill>
              </a:rPr>
              <a:t>Projection refers series of </a:t>
            </a:r>
            <a:r>
              <a:rPr lang="en-US" sz="2400" b="1" dirty="0" smtClean="0">
                <a:solidFill>
                  <a:srgbClr val="008000"/>
                </a:solidFill>
              </a:rPr>
              <a:t>X </a:t>
            </a:r>
            <a:r>
              <a:rPr lang="en-US" sz="2400" b="1" dirty="0">
                <a:solidFill>
                  <a:srgbClr val="008000"/>
                </a:solidFill>
              </a:rPr>
              <a:t>rays passes through the patient at the same orientation</a:t>
            </a:r>
            <a:r>
              <a:rPr lang="en-US" sz="2400" b="1" dirty="0" smtClean="0">
                <a:solidFill>
                  <a:srgbClr val="008000"/>
                </a:solidFill>
              </a:rPr>
              <a:t>.</a:t>
            </a:r>
            <a:endParaRPr lang="en-US" sz="2400" b="1" dirty="0">
              <a:solidFill>
                <a:srgbClr val="008000"/>
              </a:solidFill>
            </a:endParaRPr>
          </a:p>
        </p:txBody>
      </p:sp>
      <p:pic>
        <p:nvPicPr>
          <p:cNvPr id="88066" name="Picture 2" descr="Principles of CT and CT Technology | Journal of Nuclear Medicine Technology"/>
          <p:cNvPicPr>
            <a:picLocks noChangeAspect="1" noChangeArrowheads="1"/>
          </p:cNvPicPr>
          <p:nvPr/>
        </p:nvPicPr>
        <p:blipFill>
          <a:blip r:embed="rId2"/>
          <a:srcRect/>
          <a:stretch>
            <a:fillRect/>
          </a:stretch>
        </p:blipFill>
        <p:spPr bwMode="auto">
          <a:xfrm>
            <a:off x="4876800" y="100552"/>
            <a:ext cx="4114800" cy="3480848"/>
          </a:xfrm>
          <a:prstGeom prst="rect">
            <a:avLst/>
          </a:prstGeom>
          <a:noFill/>
        </p:spPr>
      </p:pic>
      <p:pic>
        <p:nvPicPr>
          <p:cNvPr id="88068" name="Picture 4" descr="Principles of CT and CT Technology | Journal of Nuclear Medicine Technology"/>
          <p:cNvPicPr>
            <a:picLocks noChangeAspect="1" noChangeArrowheads="1"/>
          </p:cNvPicPr>
          <p:nvPr/>
        </p:nvPicPr>
        <p:blipFill>
          <a:blip r:embed="rId3"/>
          <a:srcRect/>
          <a:stretch>
            <a:fillRect/>
          </a:stretch>
        </p:blipFill>
        <p:spPr bwMode="auto">
          <a:xfrm>
            <a:off x="4876800" y="3581400"/>
            <a:ext cx="4191000" cy="3175889"/>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3" name="Title 1048682"/>
          <p:cNvSpPr>
            <a:spLocks noGrp="1"/>
          </p:cNvSpPr>
          <p:nvPr>
            <p:ph type="ctrTitle"/>
          </p:nvPr>
        </p:nvSpPr>
        <p:spPr>
          <a:xfrm>
            <a:off x="1929991" y="-4466110"/>
            <a:ext cx="6517482" cy="2509213"/>
          </a:xfrm>
        </p:spPr>
        <p:txBody>
          <a:bodyPr/>
          <a:lstStyle/>
          <a:p>
            <a:endParaRPr lang="en-US"/>
          </a:p>
        </p:txBody>
      </p:sp>
      <p:sp>
        <p:nvSpPr>
          <p:cNvPr id="1048684" name="Subtitle 1048683"/>
          <p:cNvSpPr>
            <a:spLocks noGrp="1"/>
          </p:cNvSpPr>
          <p:nvPr>
            <p:ph type="subTitle" idx="1"/>
          </p:nvPr>
        </p:nvSpPr>
        <p:spPr>
          <a:xfrm>
            <a:off x="715218" y="364376"/>
            <a:ext cx="7732255" cy="5747161"/>
          </a:xfrm>
        </p:spPr>
        <p:txBody>
          <a:bodyPr/>
          <a:lstStyle/>
          <a:p>
            <a:pPr marL="342900" indent="-342900" algn="l">
              <a:lnSpc>
                <a:spcPct val="200000"/>
              </a:lnSpc>
              <a:buFont typeface="Wingdings" charset="2"/>
              <a:buChar char="n"/>
            </a:pPr>
            <a:r>
              <a:rPr lang="en-US" sz="2800" b="1">
                <a:solidFill>
                  <a:srgbClr val="330066"/>
                </a:solidFill>
              </a:rPr>
              <a:t>There are several possibilities for replacing nai. </a:t>
            </a:r>
          </a:p>
          <a:p>
            <a:pPr marL="342900" indent="-342900" algn="l">
              <a:lnSpc>
                <a:spcPct val="100000"/>
              </a:lnSpc>
              <a:buFont typeface="Wingdings" charset="2"/>
              <a:buChar char="n"/>
            </a:pPr>
            <a:r>
              <a:rPr lang="en-US" sz="2800" b="1">
                <a:solidFill>
                  <a:srgbClr val="330066"/>
                </a:solidFill>
              </a:rPr>
              <a:t>These include cesium iodide , bismuth germinate and  cadmium tungstate.</a:t>
            </a:r>
          </a:p>
          <a:p>
            <a:pPr marL="342900" indent="-342900" algn="l">
              <a:lnSpc>
                <a:spcPct val="100000"/>
              </a:lnSpc>
              <a:buFont typeface="Wingdings" charset="2"/>
              <a:buChar char="n"/>
            </a:pPr>
            <a:r>
              <a:rPr lang="en-US" sz="2800" b="1">
                <a:solidFill>
                  <a:srgbClr val="330066"/>
                </a:solidFill>
              </a:rPr>
              <a:t>Photomultiplier tubes have been replaced with silicon photodiodes . </a:t>
            </a:r>
          </a:p>
          <a:p>
            <a:pPr marL="342900" indent="-342900" algn="l">
              <a:lnSpc>
                <a:spcPct val="100000"/>
              </a:lnSpc>
              <a:buFont typeface="Wingdings" charset="2"/>
              <a:buChar char="n"/>
            </a:pPr>
            <a:r>
              <a:rPr lang="en-US" sz="2800" b="1">
                <a:solidFill>
                  <a:srgbClr val="330066"/>
                </a:solidFill>
              </a:rPr>
              <a:t>A photo diode convert a light signal into an electric current or signal..</a:t>
            </a:r>
          </a:p>
          <a:p>
            <a:pPr marL="342900" indent="-342900" algn="l">
              <a:lnSpc>
                <a:spcPct val="100000"/>
              </a:lnSpc>
              <a:buFont typeface="Wingdings" charset="2"/>
              <a:buChar char="n"/>
            </a:pPr>
            <a:r>
              <a:rPr lang="en-US" sz="2800" b="1">
                <a:solidFill>
                  <a:srgbClr val="330066"/>
                </a:solidFill>
              </a:rPr>
              <a:t>Photo diodes offer the advantage of smaller size, greater stability and lower cost.</a:t>
            </a: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itle 1048684"/>
          <p:cNvSpPr>
            <a:spLocks noGrp="1"/>
          </p:cNvSpPr>
          <p:nvPr>
            <p:ph type="ctrTitle"/>
          </p:nvPr>
        </p:nvSpPr>
        <p:spPr/>
        <p:txBody>
          <a:bodyPr/>
          <a:lstStyle/>
          <a:p>
            <a:endParaRPr lang="en-US"/>
          </a:p>
        </p:txBody>
      </p:sp>
      <p:sp>
        <p:nvSpPr>
          <p:cNvPr id="1048686" name="Subtitle 1048685"/>
          <p:cNvSpPr>
            <a:spLocks noGrp="1"/>
          </p:cNvSpPr>
          <p:nvPr>
            <p:ph type="subTitle" idx="1"/>
          </p:nvPr>
        </p:nvSpPr>
        <p:spPr/>
        <p:txBody>
          <a:bodyPr/>
          <a:lstStyle/>
          <a:p>
            <a:endParaRPr lang="en-US"/>
          </a:p>
        </p:txBody>
      </p:sp>
      <p:pic>
        <p:nvPicPr>
          <p:cNvPr id="2097180" name="Picture 2097179"/>
          <p:cNvPicPr>
            <a:picLocks/>
          </p:cNvPicPr>
          <p:nvPr/>
        </p:nvPicPr>
        <p:blipFill>
          <a:blip r:embed="rId2"/>
          <a:stretch>
            <a:fillRect/>
          </a:stretch>
        </p:blipFill>
        <p:spPr>
          <a:xfrm>
            <a:off x="-50107" y="-58210"/>
            <a:ext cx="9225754" cy="6968133"/>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7" name="Title 1048686"/>
          <p:cNvSpPr>
            <a:spLocks noGrp="1"/>
          </p:cNvSpPr>
          <p:nvPr>
            <p:ph type="ctrTitle"/>
          </p:nvPr>
        </p:nvSpPr>
        <p:spPr>
          <a:xfrm>
            <a:off x="374827" y="304799"/>
            <a:ext cx="8159573" cy="564355"/>
          </a:xfrm>
        </p:spPr>
        <p:txBody>
          <a:bodyPr>
            <a:normAutofit fontScale="90000"/>
          </a:bodyPr>
          <a:lstStyle/>
          <a:p>
            <a:r>
              <a:rPr lang="en-US" b="1" dirty="0">
                <a:solidFill>
                  <a:srgbClr val="C00000"/>
                </a:solidFill>
              </a:rPr>
              <a:t>Xenon gas ionization Chambers </a:t>
            </a:r>
          </a:p>
        </p:txBody>
      </p:sp>
      <p:sp>
        <p:nvSpPr>
          <p:cNvPr id="1048688" name="Subtitle 1048687"/>
          <p:cNvSpPr>
            <a:spLocks noGrp="1"/>
          </p:cNvSpPr>
          <p:nvPr>
            <p:ph type="subTitle" idx="1"/>
          </p:nvPr>
        </p:nvSpPr>
        <p:spPr>
          <a:xfrm>
            <a:off x="715781" y="1142299"/>
            <a:ext cx="8251465" cy="5032168"/>
          </a:xfrm>
        </p:spPr>
        <p:txBody>
          <a:bodyPr/>
          <a:lstStyle/>
          <a:p>
            <a:pPr marL="342900" indent="-342900" algn="l">
              <a:buFont typeface="Wingdings" charset="2"/>
              <a:buChar char="n"/>
            </a:pPr>
            <a:r>
              <a:rPr lang="en-US" sz="2800" b="1">
                <a:solidFill>
                  <a:srgbClr val="002060"/>
                </a:solidFill>
              </a:rPr>
              <a:t>Any gas filled detector contains </a:t>
            </a:r>
          </a:p>
          <a:p>
            <a:pPr marL="457200" indent="-457200" algn="l">
              <a:buFont typeface="+mj-lt"/>
              <a:buAutoNum type="arabicPeriod"/>
            </a:pPr>
            <a:r>
              <a:rPr lang="en-US" sz="2800" b="1">
                <a:solidFill>
                  <a:srgbClr val="002060"/>
                </a:solidFill>
              </a:rPr>
              <a:t>An anode and cathode.</a:t>
            </a:r>
          </a:p>
          <a:p>
            <a:pPr marL="457200" indent="-457200" algn="l">
              <a:buFont typeface="+mj-lt"/>
              <a:buAutoNum type="arabicPeriod"/>
            </a:pPr>
            <a:r>
              <a:rPr lang="en-US" sz="2800" b="1">
                <a:solidFill>
                  <a:srgbClr val="002060"/>
                </a:solidFill>
              </a:rPr>
              <a:t>A counting gas ( inert gas ).</a:t>
            </a:r>
          </a:p>
          <a:p>
            <a:pPr marL="457200" indent="-457200" algn="l">
              <a:buFont typeface="+mj-lt"/>
              <a:buAutoNum type="arabicPeriod"/>
            </a:pPr>
            <a:r>
              <a:rPr lang="en-US" sz="2800" b="1">
                <a:solidFill>
                  <a:srgbClr val="002060"/>
                </a:solidFill>
              </a:rPr>
              <a:t>A voltage between the anode and cathode.</a:t>
            </a:r>
          </a:p>
          <a:p>
            <a:pPr marL="457200" indent="-457200" algn="l">
              <a:buFont typeface="+mj-lt"/>
              <a:buAutoNum type="arabicPeriod"/>
            </a:pPr>
            <a:r>
              <a:rPr lang="en-US" sz="2800" b="1">
                <a:solidFill>
                  <a:srgbClr val="002060"/>
                </a:solidFill>
              </a:rPr>
              <a:t>Walls that separate the detector from the rest of the world.</a:t>
            </a:r>
          </a:p>
          <a:p>
            <a:pPr marL="457200" indent="-457200" algn="l">
              <a:buFont typeface="+mj-lt"/>
              <a:buAutoNum type="arabicPeriod"/>
            </a:pPr>
            <a:r>
              <a:rPr lang="en-US" sz="2800" b="1">
                <a:solidFill>
                  <a:srgbClr val="002060"/>
                </a:solidFill>
              </a:rPr>
              <a:t>A window for the radiation photon to enter the detector.</a:t>
            </a: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9" name="Title 1048688"/>
          <p:cNvSpPr>
            <a:spLocks noGrp="1"/>
          </p:cNvSpPr>
          <p:nvPr>
            <p:ph type="ctrTitle"/>
          </p:nvPr>
        </p:nvSpPr>
        <p:spPr/>
        <p:txBody>
          <a:bodyPr/>
          <a:lstStyle/>
          <a:p>
            <a:endParaRPr lang="en-US"/>
          </a:p>
        </p:txBody>
      </p:sp>
      <p:sp>
        <p:nvSpPr>
          <p:cNvPr id="1048690" name="Subtitle 1048689"/>
          <p:cNvSpPr>
            <a:spLocks noGrp="1"/>
          </p:cNvSpPr>
          <p:nvPr>
            <p:ph type="subTitle" idx="1"/>
          </p:nvPr>
        </p:nvSpPr>
        <p:spPr/>
        <p:txBody>
          <a:bodyPr/>
          <a:lstStyle/>
          <a:p>
            <a:endParaRPr lang="en-US"/>
          </a:p>
        </p:txBody>
      </p:sp>
      <p:pic>
        <p:nvPicPr>
          <p:cNvPr id="2097181" name="Picture 2097180"/>
          <p:cNvPicPr>
            <a:picLocks/>
          </p:cNvPicPr>
          <p:nvPr/>
        </p:nvPicPr>
        <p:blipFill>
          <a:blip r:embed="rId2"/>
          <a:stretch>
            <a:fillRect/>
          </a:stretch>
        </p:blipFill>
        <p:spPr>
          <a:xfrm>
            <a:off x="0" y="0"/>
            <a:ext cx="9145698" cy="68580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1" name="Title 1048690"/>
          <p:cNvSpPr>
            <a:spLocks noGrp="1"/>
          </p:cNvSpPr>
          <p:nvPr>
            <p:ph type="ctrTitle"/>
          </p:nvPr>
        </p:nvSpPr>
        <p:spPr>
          <a:xfrm>
            <a:off x="1804724" y="-4963300"/>
            <a:ext cx="6517482" cy="2509213"/>
          </a:xfrm>
        </p:spPr>
        <p:txBody>
          <a:bodyPr/>
          <a:lstStyle/>
          <a:p>
            <a:endParaRPr lang="en-US"/>
          </a:p>
        </p:txBody>
      </p:sp>
      <p:sp>
        <p:nvSpPr>
          <p:cNvPr id="1048692" name="Subtitle 1048691"/>
          <p:cNvSpPr>
            <a:spLocks noGrp="1"/>
          </p:cNvSpPr>
          <p:nvPr>
            <p:ph type="subTitle" idx="1"/>
          </p:nvPr>
        </p:nvSpPr>
        <p:spPr>
          <a:xfrm>
            <a:off x="637851" y="439692"/>
            <a:ext cx="7868300" cy="5978616"/>
          </a:xfrm>
        </p:spPr>
        <p:txBody>
          <a:bodyPr/>
          <a:lstStyle/>
          <a:p>
            <a:pPr marL="342900" indent="-342900" algn="l">
              <a:buFont typeface="Wingdings" charset="2"/>
              <a:buChar char="n"/>
            </a:pPr>
            <a:r>
              <a:rPr lang="en-US" sz="2800" b="1">
                <a:solidFill>
                  <a:srgbClr val="002060"/>
                </a:solidFill>
              </a:rPr>
              <a:t>The photon enters into detector through a window.</a:t>
            </a:r>
          </a:p>
          <a:p>
            <a:pPr marL="342900" indent="-342900" algn="l">
              <a:buFont typeface="Wingdings" charset="2"/>
              <a:buChar char="n"/>
            </a:pPr>
            <a:r>
              <a:rPr lang="en-US" sz="2800" b="1">
                <a:solidFill>
                  <a:srgbClr val="002060"/>
                </a:solidFill>
              </a:rPr>
              <a:t>The photon intercts with a gas atom by ionizing the atom into electron pair.</a:t>
            </a:r>
          </a:p>
          <a:p>
            <a:pPr marL="342900" indent="-342900" algn="l">
              <a:buFont typeface="Wingdings" charset="2"/>
              <a:buChar char="n"/>
            </a:pPr>
            <a:r>
              <a:rPr lang="en-US" sz="2800" b="1">
                <a:solidFill>
                  <a:srgbClr val="002060"/>
                </a:solidFill>
              </a:rPr>
              <a:t>The voltage between the anode and cathode will cause the electron to move toward the anode  and the positive ion  move towards  the cathode. </a:t>
            </a:r>
          </a:p>
          <a:p>
            <a:pPr marL="342900" indent="-342900" algn="l">
              <a:buFont typeface="Wingdings" charset="2"/>
              <a:buChar char="n"/>
            </a:pPr>
            <a:r>
              <a:rPr lang="en-US" sz="2800" b="1">
                <a:solidFill>
                  <a:srgbClr val="002060"/>
                </a:solidFill>
              </a:rPr>
              <a:t>When the electrons  reach the anode , they produce small current in the anode. </a:t>
            </a:r>
          </a:p>
          <a:p>
            <a:pPr marL="342900" indent="-342900" algn="l">
              <a:buFont typeface="Wingdings" charset="2"/>
              <a:buChar char="n"/>
            </a:pPr>
            <a:r>
              <a:rPr lang="en-US" sz="2800" b="1">
                <a:solidFill>
                  <a:srgbClr val="002060"/>
                </a:solidFill>
              </a:rPr>
              <a:t>This  small current is the output signal from the detector. </a:t>
            </a:r>
          </a:p>
          <a:p>
            <a:pPr marL="342900" indent="-342900" algn="l">
              <a:buFont typeface="Wingdings" charset="2"/>
              <a:buChar char="n"/>
            </a:pPr>
            <a:endParaRPr lang="en-US" sz="2800" b="1">
              <a:solidFill>
                <a:srgbClr val="00206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3" name="Title 1048692"/>
          <p:cNvSpPr>
            <a:spLocks noGrp="1"/>
          </p:cNvSpPr>
          <p:nvPr>
            <p:ph type="ctrTitle"/>
          </p:nvPr>
        </p:nvSpPr>
        <p:spPr>
          <a:xfrm>
            <a:off x="858656" y="-5200025"/>
            <a:ext cx="6517482" cy="2509213"/>
          </a:xfrm>
        </p:spPr>
        <p:txBody>
          <a:bodyPr/>
          <a:lstStyle/>
          <a:p>
            <a:endParaRPr lang="en-US"/>
          </a:p>
        </p:txBody>
      </p:sp>
      <p:sp>
        <p:nvSpPr>
          <p:cNvPr id="1048694" name="Subtitle 1048693"/>
          <p:cNvSpPr>
            <a:spLocks noGrp="1"/>
          </p:cNvSpPr>
          <p:nvPr>
            <p:ph type="subTitle" idx="1"/>
          </p:nvPr>
        </p:nvSpPr>
        <p:spPr>
          <a:xfrm>
            <a:off x="553424" y="317128"/>
            <a:ext cx="8270948" cy="5796519"/>
          </a:xfrm>
        </p:spPr>
        <p:txBody>
          <a:bodyPr/>
          <a:lstStyle/>
          <a:p>
            <a:pPr marL="342900" indent="-342900" algn="l">
              <a:buFont typeface="Wingdings" charset="2"/>
              <a:buChar char="n"/>
            </a:pPr>
            <a:r>
              <a:rPr lang="en-US" sz="2400" b="1">
                <a:solidFill>
                  <a:srgbClr val="002060"/>
                </a:solidFill>
              </a:rPr>
              <a:t>Gas filled detectors may operate in one of three modes.</a:t>
            </a:r>
          </a:p>
          <a:p>
            <a:pPr marL="457200" indent="-457200" algn="l">
              <a:buFont typeface="+mj-lt"/>
              <a:buAutoNum type="arabicPeriod"/>
            </a:pPr>
            <a:r>
              <a:rPr lang="en-US" sz="2400" b="1" u="sng">
                <a:solidFill>
                  <a:srgbClr val="002060"/>
                </a:solidFill>
              </a:rPr>
              <a:t>For low voltage</a:t>
            </a:r>
            <a:r>
              <a:rPr lang="en-US" sz="2400" b="1" u="sng">
                <a:solidFill>
                  <a:srgbClr val="008000"/>
                </a:solidFill>
              </a:rPr>
              <a:t>,</a:t>
            </a:r>
            <a:r>
              <a:rPr lang="en-US" sz="2400" b="1" u="none">
                <a:solidFill>
                  <a:srgbClr val="008000"/>
                </a:solidFill>
              </a:rPr>
              <a:t> only the negative ions produced by the photon are collected by the anode. A gas filled detector operating in this mode is called </a:t>
            </a:r>
            <a:r>
              <a:rPr lang="en-US" sz="2400" b="1" u="sng">
                <a:solidFill>
                  <a:srgbClr val="330066"/>
                </a:solidFill>
              </a:rPr>
              <a:t>ionization chamber.</a:t>
            </a:r>
            <a:r>
              <a:rPr lang="en-US" sz="2400" b="1" u="none">
                <a:solidFill>
                  <a:srgbClr val="330066"/>
                </a:solidFill>
              </a:rPr>
              <a:t> </a:t>
            </a:r>
            <a:r>
              <a:rPr lang="en-US" sz="2400" b="1" u="none">
                <a:solidFill>
                  <a:srgbClr val="008000"/>
                </a:solidFill>
              </a:rPr>
              <a:t>The important characteristicis that the current is directly proportional to the intensity of the incoming radiation.</a:t>
            </a:r>
            <a:endParaRPr lang="en-US" sz="2400" b="1">
              <a:solidFill>
                <a:srgbClr val="008000"/>
              </a:solidFill>
            </a:endParaRPr>
          </a:p>
          <a:p>
            <a:pPr marL="457200" indent="-457200" algn="l">
              <a:buFont typeface="+mj-lt"/>
              <a:buAutoNum type="arabicPeriod"/>
            </a:pPr>
            <a:r>
              <a:rPr lang="en-US" sz="2400" b="1" u="none">
                <a:solidFill>
                  <a:srgbClr val="002060"/>
                </a:solidFill>
              </a:rPr>
              <a:t>At the voltage increases,</a:t>
            </a:r>
            <a:r>
              <a:rPr lang="en-US" sz="2400" b="1" u="none">
                <a:solidFill>
                  <a:srgbClr val="800000"/>
                </a:solidFill>
              </a:rPr>
              <a:t> the ions moving under the influence of the voltage acquire sufficient energy to produce secondary ionization of the gas atoms. In this mode gas filled detector is called  </a:t>
            </a:r>
            <a:r>
              <a:rPr lang="en-US" sz="2400" b="1" u="sng">
                <a:solidFill>
                  <a:srgbClr val="330066"/>
                </a:solidFill>
              </a:rPr>
              <a:t>proportional counter. </a:t>
            </a:r>
            <a:r>
              <a:rPr lang="en-US" sz="2400" b="1" u="sng">
                <a:solidFill>
                  <a:srgbClr val="800000"/>
                </a:solidFill>
              </a:rPr>
              <a:t> It's main </a:t>
            </a:r>
            <a:r>
              <a:rPr lang="en-US" sz="2400" b="1" u="none">
                <a:solidFill>
                  <a:srgbClr val="800000"/>
                </a:solidFill>
              </a:rPr>
              <a:t> characterstic is that output signal is proportional to the energy of photon. </a:t>
            </a:r>
            <a:r>
              <a:rPr lang="en-US" sz="2400" b="1" u="sng">
                <a:solidFill>
                  <a:srgbClr val="800000"/>
                </a:solidFill>
              </a:rPr>
              <a:t> </a:t>
            </a:r>
            <a:endParaRPr lang="en-US" sz="2400" b="1">
              <a:solidFill>
                <a:srgbClr val="00800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5" name="Title 1048694"/>
          <p:cNvSpPr>
            <a:spLocks noGrp="1"/>
          </p:cNvSpPr>
          <p:nvPr>
            <p:ph type="ctrTitle"/>
          </p:nvPr>
        </p:nvSpPr>
        <p:spPr>
          <a:xfrm>
            <a:off x="1586021" y="-5045242"/>
            <a:ext cx="6517482" cy="2509213"/>
          </a:xfrm>
        </p:spPr>
        <p:txBody>
          <a:bodyPr/>
          <a:lstStyle/>
          <a:p>
            <a:endParaRPr lang="en-US"/>
          </a:p>
        </p:txBody>
      </p:sp>
      <p:sp>
        <p:nvSpPr>
          <p:cNvPr id="1048696" name="Subtitle 1048695"/>
          <p:cNvSpPr>
            <a:spLocks noGrp="1"/>
          </p:cNvSpPr>
          <p:nvPr>
            <p:ph type="subTitle" idx="1"/>
          </p:nvPr>
        </p:nvSpPr>
        <p:spPr>
          <a:xfrm>
            <a:off x="326124" y="412379"/>
            <a:ext cx="8491754" cy="6033243"/>
          </a:xfrm>
        </p:spPr>
        <p:txBody>
          <a:bodyPr/>
          <a:lstStyle/>
          <a:p>
            <a:pPr marL="342900" indent="-342900" algn="l">
              <a:buFont typeface="Wingdings" charset="2"/>
              <a:buChar char="n"/>
            </a:pPr>
            <a:r>
              <a:rPr lang="en-US" sz="2800" b="1">
                <a:solidFill>
                  <a:srgbClr val="800000"/>
                </a:solidFill>
              </a:rPr>
              <a:t>With high voltage ,</a:t>
            </a:r>
            <a:r>
              <a:rPr lang="en-US" sz="2800" b="1">
                <a:solidFill>
                  <a:srgbClr val="008000"/>
                </a:solidFill>
              </a:rPr>
              <a:t> the secondary ionization is so large that the energy proportionally is lost and all incoming photons register the same size pulse. In this mode, the gas filled detector is called </a:t>
            </a:r>
            <a:r>
              <a:rPr lang="en-US" sz="2800" b="1">
                <a:solidFill>
                  <a:srgbClr val="C00000"/>
                </a:solidFill>
              </a:rPr>
              <a:t>Geiger Muller counter. </a:t>
            </a:r>
          </a:p>
          <a:p>
            <a:pPr marL="457200" indent="-457200" algn="l">
              <a:buFont typeface="+mj-lt"/>
              <a:buAutoNum type="arabicPeriod"/>
            </a:pPr>
            <a:r>
              <a:rPr lang="en-US" sz="2800" b="1">
                <a:solidFill>
                  <a:srgbClr val="008000"/>
                </a:solidFill>
              </a:rPr>
              <a:t>It's main characterstic is large signals that are easily recorded.</a:t>
            </a:r>
          </a:p>
          <a:p>
            <a:pPr marL="457200" indent="-457200" algn="l">
              <a:buFont typeface="+mj-lt"/>
              <a:buAutoNum type="arabicPeriod"/>
            </a:pPr>
            <a:r>
              <a:rPr lang="en-US" sz="2800" b="1">
                <a:solidFill>
                  <a:srgbClr val="008000"/>
                </a:solidFill>
              </a:rPr>
              <a:t>Hand carried survey meters are this type of detector.</a:t>
            </a:r>
          </a:p>
          <a:p>
            <a:pPr marL="342900" indent="-342900" algn="l">
              <a:buFont typeface="Wingdings" charset="2"/>
              <a:buChar char="n"/>
            </a:pPr>
            <a:r>
              <a:rPr lang="en-US" sz="2800" b="1">
                <a:solidFill>
                  <a:srgbClr val="008000"/>
                </a:solidFill>
              </a:rPr>
              <a:t>The disadvantage of xenon gas detector is a reduced efficacy . </a:t>
            </a:r>
          </a:p>
          <a:p>
            <a:pPr marL="342900" indent="-342900" algn="l">
              <a:buFont typeface="Wingdings" charset="2"/>
              <a:buChar char="n"/>
            </a:pPr>
            <a:r>
              <a:rPr lang="en-US" sz="2800" b="1">
                <a:solidFill>
                  <a:srgbClr val="008000"/>
                </a:solidFill>
              </a:rPr>
              <a:t>The overall detection efficacy is approximately 50 %.</a:t>
            </a: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7" name="Title 1048696"/>
          <p:cNvSpPr>
            <a:spLocks noGrp="1"/>
          </p:cNvSpPr>
          <p:nvPr>
            <p:ph type="ctrTitle"/>
          </p:nvPr>
        </p:nvSpPr>
        <p:spPr>
          <a:xfrm>
            <a:off x="1508090" y="-4562691"/>
            <a:ext cx="6517482" cy="2509213"/>
          </a:xfrm>
        </p:spPr>
        <p:txBody>
          <a:bodyPr/>
          <a:lstStyle/>
          <a:p>
            <a:endParaRPr lang="en-US"/>
          </a:p>
        </p:txBody>
      </p:sp>
      <p:sp>
        <p:nvSpPr>
          <p:cNvPr id="1048698" name="Subtitle 1048697"/>
          <p:cNvSpPr>
            <a:spLocks noGrp="1"/>
          </p:cNvSpPr>
          <p:nvPr>
            <p:ph type="subTitle" idx="1"/>
          </p:nvPr>
        </p:nvSpPr>
        <p:spPr>
          <a:xfrm>
            <a:off x="376963" y="262500"/>
            <a:ext cx="8491754" cy="6124291"/>
          </a:xfrm>
        </p:spPr>
        <p:txBody>
          <a:bodyPr/>
          <a:lstStyle/>
          <a:p>
            <a:pPr marL="342900" indent="-342900" algn="l">
              <a:buFont typeface="Wingdings" charset="2"/>
              <a:buChar char="n"/>
            </a:pPr>
            <a:r>
              <a:rPr lang="en-US" sz="2800" b="1">
                <a:solidFill>
                  <a:srgbClr val="008000"/>
                </a:solidFill>
              </a:rPr>
              <a:t>The efficacy can improved by three ways</a:t>
            </a:r>
          </a:p>
          <a:p>
            <a:pPr marL="457200" indent="-457200" algn="l">
              <a:buFont typeface="+mj-lt"/>
              <a:buAutoNum type="arabicPeriod"/>
            </a:pPr>
            <a:r>
              <a:rPr lang="en-US" sz="2800" b="1">
                <a:solidFill>
                  <a:srgbClr val="008000"/>
                </a:solidFill>
              </a:rPr>
              <a:t>By using xenon , the heaviest of the inert gases. ( Z=54)</a:t>
            </a:r>
          </a:p>
          <a:p>
            <a:pPr marL="457200" indent="-457200" algn="l">
              <a:buFont typeface="+mj-lt"/>
              <a:buAutoNum type="arabicPeriod"/>
            </a:pPr>
            <a:r>
              <a:rPr lang="en-US" sz="2800" b="1">
                <a:solidFill>
                  <a:srgbClr val="008000"/>
                </a:solidFill>
              </a:rPr>
              <a:t>By compressing the xenon 8 to 10 atmospheric pressure to increase it's density.</a:t>
            </a:r>
          </a:p>
          <a:p>
            <a:pPr marL="457200" indent="-457200" algn="l">
              <a:buFont typeface="+mj-lt"/>
              <a:buAutoNum type="arabicPeriod"/>
            </a:pPr>
            <a:r>
              <a:rPr lang="en-US" sz="2800" b="1">
                <a:solidFill>
                  <a:srgbClr val="008000"/>
                </a:solidFill>
              </a:rPr>
              <a:t>By increasing the length of the chamber to increase the number of atoms along the path of x ray beam.  </a:t>
            </a: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4343400" cy="762000"/>
          </a:xfrm>
        </p:spPr>
        <p:txBody>
          <a:bodyPr>
            <a:noAutofit/>
          </a:bodyPr>
          <a:lstStyle/>
          <a:p>
            <a:r>
              <a:rPr lang="en-IN" b="1" dirty="0" smtClean="0">
                <a:solidFill>
                  <a:srgbClr val="FF0000"/>
                </a:solidFill>
              </a:rPr>
              <a:t>ADVANCEMENTS</a:t>
            </a:r>
            <a:endParaRPr lang="en-IN"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1143000" y="622810"/>
            <a:ext cx="6477000" cy="6235190"/>
          </a:xfrm>
          <a:prstGeom prst="rect">
            <a:avLst/>
          </a:prstGeom>
        </p:spPr>
      </p:pic>
    </p:spTree>
    <p:extLst>
      <p:ext uri="{BB962C8B-B14F-4D97-AF65-F5344CB8AC3E}">
        <p14:creationId xmlns="" xmlns:p14="http://schemas.microsoft.com/office/powerpoint/2010/main" val="19652175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232" y="1"/>
            <a:ext cx="5003223" cy="1325563"/>
          </a:xfrm>
        </p:spPr>
        <p:txBody>
          <a:bodyPr>
            <a:normAutofit fontScale="90000"/>
          </a:bodyPr>
          <a:lstStyle/>
          <a:p>
            <a:r>
              <a:rPr lang="en-IN" b="1" dirty="0" smtClean="0">
                <a:solidFill>
                  <a:srgbClr val="C00000"/>
                </a:solidFill>
              </a:rPr>
              <a:t>1) GEMSTONE DETECTOR(GE)</a:t>
            </a:r>
            <a:endParaRPr lang="en-IN" b="1" dirty="0">
              <a:solidFill>
                <a:srgbClr val="C00000"/>
              </a:solidFill>
            </a:endParaRPr>
          </a:p>
        </p:txBody>
      </p:sp>
      <p:sp>
        <p:nvSpPr>
          <p:cNvPr id="3" name="Content Placeholder 2"/>
          <p:cNvSpPr>
            <a:spLocks noGrp="1"/>
          </p:cNvSpPr>
          <p:nvPr>
            <p:ph idx="1"/>
          </p:nvPr>
        </p:nvSpPr>
        <p:spPr>
          <a:xfrm>
            <a:off x="275359" y="1325564"/>
            <a:ext cx="4296641" cy="3592801"/>
          </a:xfrm>
        </p:spPr>
        <p:txBody>
          <a:bodyPr>
            <a:normAutofit fontScale="55000" lnSpcReduction="20000"/>
          </a:bodyPr>
          <a:lstStyle/>
          <a:p>
            <a:pPr marL="285750" indent="-285750" algn="just">
              <a:lnSpc>
                <a:spcPct val="150000"/>
              </a:lnSpc>
            </a:pPr>
            <a:r>
              <a:rPr lang="en-US" b="1" dirty="0">
                <a:solidFill>
                  <a:srgbClr val="002060"/>
                </a:solidFill>
                <a:cs typeface="Times New Roman" panose="02020603050405020304" pitchFamily="18" charset="0"/>
              </a:rPr>
              <a:t>100 times </a:t>
            </a:r>
            <a:r>
              <a:rPr lang="en-US" b="1" dirty="0" smtClean="0">
                <a:solidFill>
                  <a:srgbClr val="002060"/>
                </a:solidFill>
                <a:cs typeface="Times New Roman" panose="02020603050405020304" pitchFamily="18" charset="0"/>
              </a:rPr>
              <a:t>faster than GOS(0.03µs)</a:t>
            </a:r>
          </a:p>
          <a:p>
            <a:pPr marL="285750" indent="-285750" algn="just">
              <a:lnSpc>
                <a:spcPct val="150000"/>
              </a:lnSpc>
            </a:pPr>
            <a:r>
              <a:rPr lang="en-US" b="1" dirty="0" smtClean="0">
                <a:solidFill>
                  <a:srgbClr val="002060"/>
                </a:solidFill>
                <a:cs typeface="Times New Roman" panose="02020603050405020304" pitchFamily="18" charset="0"/>
              </a:rPr>
              <a:t>245mm/s scan speed </a:t>
            </a:r>
          </a:p>
          <a:p>
            <a:pPr marL="285750" indent="-285750" algn="just">
              <a:lnSpc>
                <a:spcPct val="150000"/>
              </a:lnSpc>
            </a:pPr>
            <a:r>
              <a:rPr lang="en-US" b="1" dirty="0" smtClean="0">
                <a:solidFill>
                  <a:srgbClr val="002060"/>
                </a:solidFill>
                <a:cs typeface="Times New Roman" panose="02020603050405020304" pitchFamily="18" charset="0"/>
              </a:rPr>
              <a:t>Isotropic </a:t>
            </a:r>
            <a:r>
              <a:rPr lang="en-US" b="1" dirty="0">
                <a:solidFill>
                  <a:srgbClr val="002060"/>
                </a:solidFill>
                <a:cs typeface="Times New Roman" panose="02020603050405020304" pitchFamily="18" charset="0"/>
              </a:rPr>
              <a:t>ceramic with a highly uniform and translucent cubic </a:t>
            </a:r>
            <a:r>
              <a:rPr lang="en-IN" b="1" dirty="0">
                <a:solidFill>
                  <a:srgbClr val="002060"/>
                </a:solidFill>
                <a:cs typeface="Times New Roman" panose="02020603050405020304" pitchFamily="18" charset="0"/>
              </a:rPr>
              <a:t>structure</a:t>
            </a:r>
            <a:r>
              <a:rPr lang="en-IN" b="1" dirty="0" smtClean="0">
                <a:solidFill>
                  <a:srgbClr val="002060"/>
                </a:solidFill>
                <a:cs typeface="Times New Roman" panose="02020603050405020304" pitchFamily="18" charset="0"/>
              </a:rPr>
              <a:t>.</a:t>
            </a:r>
          </a:p>
          <a:p>
            <a:pPr marL="285750" indent="-285750" algn="just">
              <a:lnSpc>
                <a:spcPct val="150000"/>
              </a:lnSpc>
            </a:pPr>
            <a:r>
              <a:rPr lang="en-US" b="1" dirty="0" smtClean="0">
                <a:solidFill>
                  <a:srgbClr val="002060"/>
                </a:solidFill>
                <a:cs typeface="Times New Roman" panose="02020603050405020304" pitchFamily="18" charset="0"/>
              </a:rPr>
              <a:t>Faster light emission </a:t>
            </a:r>
            <a:r>
              <a:rPr lang="en-US" b="1" dirty="0">
                <a:solidFill>
                  <a:srgbClr val="002060"/>
                </a:solidFill>
                <a:cs typeface="Times New Roman" panose="02020603050405020304" pitchFamily="18" charset="0"/>
              </a:rPr>
              <a:t>and shorter </a:t>
            </a:r>
            <a:r>
              <a:rPr lang="en-US" b="1" dirty="0" smtClean="0">
                <a:solidFill>
                  <a:srgbClr val="002060"/>
                </a:solidFill>
                <a:cs typeface="Times New Roman" panose="02020603050405020304" pitchFamily="18" charset="0"/>
              </a:rPr>
              <a:t>after-glow</a:t>
            </a:r>
          </a:p>
          <a:p>
            <a:pPr marL="285750" indent="-285750" algn="just">
              <a:lnSpc>
                <a:spcPct val="150000"/>
              </a:lnSpc>
            </a:pPr>
            <a:r>
              <a:rPr lang="en-US" b="1" dirty="0" smtClean="0">
                <a:solidFill>
                  <a:srgbClr val="002060"/>
                </a:solidFill>
                <a:cs typeface="Times New Roman" panose="02020603050405020304" pitchFamily="18" charset="0"/>
              </a:rPr>
              <a:t>Clarity DAS enables 25% reduction in electronic noise </a:t>
            </a:r>
            <a:endParaRPr lang="en-IN" b="1" dirty="0">
              <a:solidFill>
                <a:srgbClr val="002060"/>
              </a:solidFill>
              <a:cs typeface="Times New Roman" panose="02020603050405020304" pitchFamily="18" charset="0"/>
            </a:endParaRPr>
          </a:p>
          <a:p>
            <a:pPr marL="285750" indent="-285750" algn="just">
              <a:lnSpc>
                <a:spcPct val="150000"/>
              </a:lnSpc>
            </a:pPr>
            <a:endParaRPr lang="en-IN" b="1" dirty="0">
              <a:solidFill>
                <a:srgbClr val="002060"/>
              </a:solidFill>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779818" y="1487632"/>
            <a:ext cx="4273262" cy="2400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919030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emimk1"/>
          <p:cNvPicPr>
            <a:picLocks noChangeAspect="1" noChangeArrowheads="1"/>
          </p:cNvPicPr>
          <p:nvPr/>
        </p:nvPicPr>
        <p:blipFill>
          <a:blip r:embed="rId2" cstate="print"/>
          <a:srcRect/>
          <a:stretch>
            <a:fillRect/>
          </a:stretch>
        </p:blipFill>
        <p:spPr>
          <a:xfrm>
            <a:off x="0" y="0"/>
            <a:ext cx="4572000" cy="6745574"/>
          </a:xfrm>
          <a:prstGeom prst="rect">
            <a:avLst/>
          </a:prstGeom>
        </p:spPr>
      </p:pic>
      <p:pic>
        <p:nvPicPr>
          <p:cNvPr id="5" name="Picture 4"/>
          <p:cNvPicPr>
            <a:picLocks noChangeAspect="1" noChangeArrowheads="1"/>
          </p:cNvPicPr>
          <p:nvPr/>
        </p:nvPicPr>
        <p:blipFill>
          <a:blip r:embed="rId3" cstate="print"/>
          <a:srcRect/>
          <a:stretch>
            <a:fillRect/>
          </a:stretch>
        </p:blipFill>
        <p:spPr>
          <a:xfrm>
            <a:off x="4572000" y="304800"/>
            <a:ext cx="4482359" cy="62484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4368" y="596177"/>
            <a:ext cx="5218124" cy="4405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075939" y="5278584"/>
            <a:ext cx="2431473" cy="461665"/>
          </a:xfrm>
          <a:prstGeom prst="rect">
            <a:avLst/>
          </a:prstGeom>
          <a:noFill/>
        </p:spPr>
        <p:txBody>
          <a:bodyPr wrap="square" rtlCol="0">
            <a:spAutoFit/>
          </a:bodyPr>
          <a:lstStyle/>
          <a:p>
            <a:r>
              <a:rPr lang="en-IN" sz="2400" b="1" dirty="0" smtClean="0"/>
              <a:t>DETECTOR</a:t>
            </a:r>
            <a:endParaRPr lang="en-IN" sz="2400" b="1" dirty="0"/>
          </a:p>
        </p:txBody>
      </p:sp>
      <p:sp>
        <p:nvSpPr>
          <p:cNvPr id="8" name="TextBox 7"/>
          <p:cNvSpPr txBox="1"/>
          <p:nvPr/>
        </p:nvSpPr>
        <p:spPr>
          <a:xfrm>
            <a:off x="5794625" y="5278584"/>
            <a:ext cx="3011021" cy="830997"/>
          </a:xfrm>
          <a:prstGeom prst="rect">
            <a:avLst/>
          </a:prstGeom>
          <a:noFill/>
        </p:spPr>
        <p:txBody>
          <a:bodyPr wrap="square" rtlCol="0">
            <a:spAutoFit/>
          </a:bodyPr>
          <a:lstStyle/>
          <a:p>
            <a:r>
              <a:rPr lang="en-IN" sz="2400" b="1" dirty="0" smtClean="0"/>
              <a:t>NEW INTEGRATED MODULE</a:t>
            </a:r>
            <a:endParaRPr lang="en-IN" sz="2400" b="1" dirty="0"/>
          </a:p>
        </p:txBody>
      </p:sp>
      <p:pic>
        <p:nvPicPr>
          <p:cNvPr id="9" name="Picture 8"/>
          <p:cNvPicPr>
            <a:picLocks noChangeAspect="1"/>
          </p:cNvPicPr>
          <p:nvPr/>
        </p:nvPicPr>
        <p:blipFill>
          <a:blip r:embed="rId3"/>
          <a:stretch>
            <a:fillRect/>
          </a:stretch>
        </p:blipFill>
        <p:spPr>
          <a:xfrm>
            <a:off x="6035583" y="596176"/>
            <a:ext cx="2641150" cy="4405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6111937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68" y="143454"/>
            <a:ext cx="7886700" cy="1325563"/>
          </a:xfrm>
        </p:spPr>
        <p:txBody>
          <a:bodyPr>
            <a:normAutofit fontScale="90000"/>
          </a:bodyPr>
          <a:lstStyle/>
          <a:p>
            <a:r>
              <a:rPr lang="en-IN" b="1" dirty="0" smtClean="0">
                <a:solidFill>
                  <a:srgbClr val="FF0000"/>
                </a:solidFill>
              </a:rPr>
              <a:t> 2) </a:t>
            </a:r>
            <a:r>
              <a:rPr lang="en-IN" b="1" dirty="0" err="1" smtClean="0">
                <a:solidFill>
                  <a:srgbClr val="FF0000"/>
                </a:solidFill>
              </a:rPr>
              <a:t>Nano</a:t>
            </a:r>
            <a:r>
              <a:rPr lang="en-IN" b="1" dirty="0" smtClean="0">
                <a:solidFill>
                  <a:srgbClr val="FF0000"/>
                </a:solidFill>
              </a:rPr>
              <a:t>-Panel Prism Detector (PHILPS)</a:t>
            </a:r>
            <a:endParaRPr lang="en-IN" dirty="0">
              <a:solidFill>
                <a:srgbClr val="FF0000"/>
              </a:solidFill>
            </a:endParaRPr>
          </a:p>
        </p:txBody>
      </p:sp>
      <p:sp>
        <p:nvSpPr>
          <p:cNvPr id="4" name="Content Placeholder 2"/>
          <p:cNvSpPr>
            <a:spLocks noGrp="1"/>
          </p:cNvSpPr>
          <p:nvPr>
            <p:ph idx="1"/>
          </p:nvPr>
        </p:nvSpPr>
        <p:spPr>
          <a:xfrm>
            <a:off x="254577" y="1590098"/>
            <a:ext cx="4469823" cy="5115502"/>
          </a:xfrm>
        </p:spPr>
        <p:txBody>
          <a:bodyPr>
            <a:normAutofit fontScale="55000" lnSpcReduction="20000"/>
          </a:bodyPr>
          <a:lstStyle/>
          <a:p>
            <a:pPr algn="just">
              <a:lnSpc>
                <a:spcPct val="150000"/>
              </a:lnSpc>
              <a:buFont typeface="Wingdings" panose="05000000000000000000" pitchFamily="2" charset="2"/>
              <a:buChar char="v"/>
            </a:pPr>
            <a:r>
              <a:rPr lang="en-IN" dirty="0" smtClean="0">
                <a:solidFill>
                  <a:srgbClr val="002060"/>
                </a:solidFill>
              </a:rPr>
              <a:t>Consists of 3 main components </a:t>
            </a:r>
          </a:p>
          <a:p>
            <a:pPr marL="342900" indent="-342900" algn="just">
              <a:lnSpc>
                <a:spcPct val="150000"/>
              </a:lnSpc>
              <a:buFont typeface="+mj-lt"/>
              <a:buAutoNum type="alphaLcParenR"/>
            </a:pPr>
            <a:r>
              <a:rPr lang="en-IN" b="1" dirty="0" smtClean="0">
                <a:solidFill>
                  <a:srgbClr val="002060"/>
                </a:solidFill>
              </a:rPr>
              <a:t>Scintillators</a:t>
            </a:r>
            <a:r>
              <a:rPr lang="en-IN" dirty="0">
                <a:solidFill>
                  <a:srgbClr val="002060"/>
                </a:solidFill>
              </a:rPr>
              <a:t> </a:t>
            </a:r>
            <a:r>
              <a:rPr lang="en-IN" dirty="0" smtClean="0">
                <a:solidFill>
                  <a:srgbClr val="002060"/>
                </a:solidFill>
              </a:rPr>
              <a:t>-Top-layer </a:t>
            </a:r>
            <a:r>
              <a:rPr lang="en-IN" b="1" dirty="0">
                <a:solidFill>
                  <a:srgbClr val="002060"/>
                </a:solidFill>
              </a:rPr>
              <a:t>Y</a:t>
            </a:r>
            <a:r>
              <a:rPr lang="en-IN" b="1" dirty="0" smtClean="0">
                <a:solidFill>
                  <a:srgbClr val="002060"/>
                </a:solidFill>
              </a:rPr>
              <a:t>ttrium-based </a:t>
            </a:r>
            <a:r>
              <a:rPr lang="en-IN" b="1" dirty="0">
                <a:solidFill>
                  <a:srgbClr val="002060"/>
                </a:solidFill>
              </a:rPr>
              <a:t>garnet </a:t>
            </a:r>
            <a:r>
              <a:rPr lang="en-IN" dirty="0" smtClean="0">
                <a:solidFill>
                  <a:srgbClr val="002060"/>
                </a:solidFill>
              </a:rPr>
              <a:t>scintillator </a:t>
            </a:r>
            <a:r>
              <a:rPr lang="en-US" dirty="0" smtClean="0">
                <a:solidFill>
                  <a:srgbClr val="002060"/>
                </a:solidFill>
              </a:rPr>
              <a:t>for </a:t>
            </a:r>
            <a:r>
              <a:rPr lang="en-US" dirty="0">
                <a:solidFill>
                  <a:srgbClr val="002060"/>
                </a:solidFill>
              </a:rPr>
              <a:t>detection of lower </a:t>
            </a:r>
            <a:r>
              <a:rPr lang="en-US" dirty="0" smtClean="0">
                <a:solidFill>
                  <a:srgbClr val="002060"/>
                </a:solidFill>
              </a:rPr>
              <a:t>energies</a:t>
            </a:r>
            <a:r>
              <a:rPr lang="en-US" dirty="0">
                <a:solidFill>
                  <a:srgbClr val="002060"/>
                </a:solidFill>
              </a:rPr>
              <a:t>.</a:t>
            </a:r>
            <a:r>
              <a:rPr lang="en-US" dirty="0" smtClean="0">
                <a:solidFill>
                  <a:srgbClr val="002060"/>
                </a:solidFill>
              </a:rPr>
              <a:t> Bottom-layer </a:t>
            </a:r>
            <a:r>
              <a:rPr lang="en-IN" b="1" dirty="0">
                <a:solidFill>
                  <a:srgbClr val="002060"/>
                </a:solidFill>
              </a:rPr>
              <a:t>G</a:t>
            </a:r>
            <a:r>
              <a:rPr lang="en-IN" b="1" dirty="0" smtClean="0">
                <a:solidFill>
                  <a:srgbClr val="002060"/>
                </a:solidFill>
              </a:rPr>
              <a:t>adolinium </a:t>
            </a:r>
            <a:r>
              <a:rPr lang="en-IN" b="1" dirty="0" err="1" smtClean="0">
                <a:solidFill>
                  <a:srgbClr val="002060"/>
                </a:solidFill>
              </a:rPr>
              <a:t>oxysulphide</a:t>
            </a:r>
            <a:r>
              <a:rPr lang="en-IN" b="1" dirty="0" smtClean="0">
                <a:solidFill>
                  <a:srgbClr val="002060"/>
                </a:solidFill>
              </a:rPr>
              <a:t> </a:t>
            </a:r>
            <a:r>
              <a:rPr lang="en-IN" b="1" dirty="0">
                <a:solidFill>
                  <a:srgbClr val="002060"/>
                </a:solidFill>
              </a:rPr>
              <a:t>(GOS</a:t>
            </a:r>
            <a:r>
              <a:rPr lang="en-IN" dirty="0">
                <a:solidFill>
                  <a:srgbClr val="002060"/>
                </a:solidFill>
              </a:rPr>
              <a:t>) scintillator for </a:t>
            </a:r>
            <a:r>
              <a:rPr lang="en-IN" dirty="0" smtClean="0">
                <a:solidFill>
                  <a:srgbClr val="002060"/>
                </a:solidFill>
              </a:rPr>
              <a:t>detection of </a:t>
            </a:r>
            <a:r>
              <a:rPr lang="en-IN" dirty="0">
                <a:solidFill>
                  <a:srgbClr val="002060"/>
                </a:solidFill>
              </a:rPr>
              <a:t>higher </a:t>
            </a:r>
            <a:r>
              <a:rPr lang="en-IN" dirty="0" smtClean="0">
                <a:solidFill>
                  <a:srgbClr val="002060"/>
                </a:solidFill>
              </a:rPr>
              <a:t>energies</a:t>
            </a:r>
          </a:p>
          <a:p>
            <a:pPr marL="342900" indent="-342900" algn="just">
              <a:lnSpc>
                <a:spcPct val="150000"/>
              </a:lnSpc>
              <a:buFont typeface="+mj-lt"/>
              <a:buAutoNum type="alphaLcParenR"/>
            </a:pPr>
            <a:r>
              <a:rPr lang="en-IN" b="1" dirty="0">
                <a:solidFill>
                  <a:srgbClr val="002060"/>
                </a:solidFill>
              </a:rPr>
              <a:t>Thin front-illuminated photodiode </a:t>
            </a:r>
            <a:r>
              <a:rPr lang="en-IN" dirty="0">
                <a:solidFill>
                  <a:srgbClr val="002060"/>
                </a:solidFill>
              </a:rPr>
              <a:t>(FIP</a:t>
            </a:r>
            <a:r>
              <a:rPr lang="en-IN" dirty="0" smtClean="0">
                <a:solidFill>
                  <a:srgbClr val="002060"/>
                </a:solidFill>
              </a:rPr>
              <a:t>)-maintains </a:t>
            </a:r>
            <a:r>
              <a:rPr lang="en-US" dirty="0" smtClean="0">
                <a:solidFill>
                  <a:srgbClr val="002060"/>
                </a:solidFill>
              </a:rPr>
              <a:t>overall </a:t>
            </a:r>
            <a:r>
              <a:rPr lang="en-US" dirty="0">
                <a:solidFill>
                  <a:srgbClr val="002060"/>
                </a:solidFill>
              </a:rPr>
              <a:t>geometric efficiency of the </a:t>
            </a:r>
            <a:r>
              <a:rPr lang="en-US" dirty="0" smtClean="0">
                <a:solidFill>
                  <a:srgbClr val="002060"/>
                </a:solidFill>
              </a:rPr>
              <a:t>detector</a:t>
            </a:r>
          </a:p>
          <a:p>
            <a:pPr marL="342900" indent="-342900" algn="just">
              <a:lnSpc>
                <a:spcPct val="150000"/>
              </a:lnSpc>
              <a:buFont typeface="+mj-lt"/>
              <a:buAutoNum type="alphaLcParenR"/>
            </a:pPr>
            <a:r>
              <a:rPr lang="en-US" b="1" dirty="0" smtClean="0">
                <a:solidFill>
                  <a:srgbClr val="002060"/>
                </a:solidFill>
              </a:rPr>
              <a:t>Application Specific Integrated Circuit </a:t>
            </a:r>
            <a:r>
              <a:rPr lang="en-US" dirty="0">
                <a:solidFill>
                  <a:srgbClr val="002060"/>
                </a:solidFill>
              </a:rPr>
              <a:t>(</a:t>
            </a:r>
            <a:r>
              <a:rPr lang="en-US" dirty="0" smtClean="0">
                <a:solidFill>
                  <a:srgbClr val="002060"/>
                </a:solidFill>
              </a:rPr>
              <a:t>ASIC) –</a:t>
            </a:r>
            <a:r>
              <a:rPr lang="en-IN" dirty="0" smtClean="0">
                <a:solidFill>
                  <a:srgbClr val="002060"/>
                </a:solidFill>
              </a:rPr>
              <a:t>for </a:t>
            </a:r>
            <a:r>
              <a:rPr lang="en-IN" dirty="0" err="1" smtClean="0">
                <a:solidFill>
                  <a:srgbClr val="002060"/>
                </a:solidFill>
              </a:rPr>
              <a:t>analog</a:t>
            </a:r>
            <a:r>
              <a:rPr lang="en-IN" dirty="0" smtClean="0">
                <a:solidFill>
                  <a:srgbClr val="002060"/>
                </a:solidFill>
              </a:rPr>
              <a:t>-to-digital conversion</a:t>
            </a:r>
          </a:p>
        </p:txBody>
      </p:sp>
      <p:pic>
        <p:nvPicPr>
          <p:cNvPr id="5" name="Picture 4"/>
          <p:cNvPicPr>
            <a:picLocks noChangeAspect="1"/>
          </p:cNvPicPr>
          <p:nvPr/>
        </p:nvPicPr>
        <p:blipFill>
          <a:blip r:embed="rId2"/>
          <a:stretch>
            <a:fillRect/>
          </a:stretch>
        </p:blipFill>
        <p:spPr>
          <a:xfrm>
            <a:off x="4915248" y="1469017"/>
            <a:ext cx="3906633" cy="5098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2560132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7661" y="609600"/>
            <a:ext cx="4481267" cy="3742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533400" y="5410200"/>
            <a:ext cx="8229600" cy="707886"/>
          </a:xfrm>
          <a:prstGeom prst="rect">
            <a:avLst/>
          </a:prstGeom>
          <a:noFill/>
        </p:spPr>
        <p:txBody>
          <a:bodyPr wrap="square" rtlCol="0">
            <a:spAutoFit/>
          </a:bodyPr>
          <a:lstStyle/>
          <a:p>
            <a:pPr algn="ctr"/>
            <a:r>
              <a:rPr lang="en-US" sz="4000" b="1" dirty="0" smtClean="0">
                <a:solidFill>
                  <a:srgbClr val="C00000"/>
                </a:solidFill>
              </a:rPr>
              <a:t> 3D Tile </a:t>
            </a:r>
            <a:r>
              <a:rPr lang="en-US" sz="4000" b="1" dirty="0">
                <a:solidFill>
                  <a:srgbClr val="C00000"/>
                </a:solidFill>
              </a:rPr>
              <a:t>P</a:t>
            </a:r>
            <a:r>
              <a:rPr lang="en-US" sz="4000" b="1" dirty="0" smtClean="0">
                <a:solidFill>
                  <a:srgbClr val="C00000"/>
                </a:solidFill>
              </a:rPr>
              <a:t>atterned </a:t>
            </a:r>
            <a:r>
              <a:rPr lang="en-US" sz="4000" b="1" dirty="0">
                <a:solidFill>
                  <a:srgbClr val="C00000"/>
                </a:solidFill>
              </a:rPr>
              <a:t>A</a:t>
            </a:r>
            <a:r>
              <a:rPr lang="en-US" sz="4000" b="1" dirty="0" smtClean="0">
                <a:solidFill>
                  <a:srgbClr val="C00000"/>
                </a:solidFill>
              </a:rPr>
              <a:t>rrangement</a:t>
            </a:r>
            <a:endParaRPr lang="en-IN" sz="4000" b="1" dirty="0">
              <a:solidFill>
                <a:srgbClr val="C00000"/>
              </a:solidFill>
            </a:endParaRPr>
          </a:p>
        </p:txBody>
      </p:sp>
      <p:pic>
        <p:nvPicPr>
          <p:cNvPr id="4" name="Picture 3"/>
          <p:cNvPicPr>
            <a:picLocks noChangeAspect="1"/>
          </p:cNvPicPr>
          <p:nvPr/>
        </p:nvPicPr>
        <p:blipFill>
          <a:blip r:embed="rId3"/>
          <a:stretch>
            <a:fillRect/>
          </a:stretch>
        </p:blipFill>
        <p:spPr>
          <a:xfrm>
            <a:off x="484476" y="677574"/>
            <a:ext cx="2533664" cy="3742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2813089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054927" cy="1325563"/>
          </a:xfrm>
        </p:spPr>
        <p:txBody>
          <a:bodyPr>
            <a:normAutofit fontScale="90000"/>
          </a:bodyPr>
          <a:lstStyle/>
          <a:p>
            <a:r>
              <a:rPr lang="en-IN" b="1" dirty="0" smtClean="0">
                <a:solidFill>
                  <a:srgbClr val="C00000"/>
                </a:solidFill>
              </a:rPr>
              <a:t>ADVANTAGES</a:t>
            </a:r>
            <a:endParaRPr lang="en-IN" b="1" dirty="0">
              <a:solidFill>
                <a:srgbClr val="C00000"/>
              </a:solidFill>
            </a:endParaRPr>
          </a:p>
        </p:txBody>
      </p:sp>
      <p:sp>
        <p:nvSpPr>
          <p:cNvPr id="3" name="Content Placeholder 2"/>
          <p:cNvSpPr>
            <a:spLocks noGrp="1"/>
          </p:cNvSpPr>
          <p:nvPr>
            <p:ph idx="1"/>
          </p:nvPr>
        </p:nvSpPr>
        <p:spPr>
          <a:xfrm>
            <a:off x="135082" y="1594140"/>
            <a:ext cx="4520045" cy="5035260"/>
          </a:xfrm>
        </p:spPr>
        <p:txBody>
          <a:bodyPr>
            <a:normAutofit fontScale="70000" lnSpcReduction="20000"/>
          </a:bodyPr>
          <a:lstStyle/>
          <a:p>
            <a:pPr algn="just"/>
            <a:r>
              <a:rPr lang="en-US" b="1" dirty="0" smtClean="0">
                <a:solidFill>
                  <a:srgbClr val="002060"/>
                </a:solidFill>
              </a:rPr>
              <a:t>Wide dynamic range and low noise </a:t>
            </a:r>
          </a:p>
          <a:p>
            <a:pPr algn="just"/>
            <a:r>
              <a:rPr lang="en-US" b="1" dirty="0" smtClean="0">
                <a:solidFill>
                  <a:srgbClr val="002060"/>
                </a:solidFill>
              </a:rPr>
              <a:t> </a:t>
            </a:r>
            <a:r>
              <a:rPr lang="en-US" b="1" dirty="0">
                <a:solidFill>
                  <a:srgbClr val="002060"/>
                </a:solidFill>
              </a:rPr>
              <a:t>4 centimeters of detector </a:t>
            </a:r>
            <a:r>
              <a:rPr lang="en-IN" b="1" dirty="0" smtClean="0">
                <a:solidFill>
                  <a:srgbClr val="002060"/>
                </a:solidFill>
              </a:rPr>
              <a:t>coverage</a:t>
            </a:r>
          </a:p>
          <a:p>
            <a:pPr algn="just"/>
            <a:r>
              <a:rPr lang="en-US" b="1" dirty="0">
                <a:solidFill>
                  <a:srgbClr val="002060"/>
                </a:solidFill>
              </a:rPr>
              <a:t>Minimum slice thickness of 0.625 </a:t>
            </a:r>
            <a:r>
              <a:rPr lang="en-US" b="1" dirty="0" smtClean="0">
                <a:solidFill>
                  <a:srgbClr val="002060"/>
                </a:solidFill>
              </a:rPr>
              <a:t>mm</a:t>
            </a:r>
          </a:p>
          <a:p>
            <a:pPr algn="just"/>
            <a:r>
              <a:rPr lang="en-US" b="1" dirty="0" smtClean="0">
                <a:solidFill>
                  <a:srgbClr val="002060"/>
                </a:solidFill>
              </a:rPr>
              <a:t>Supports rotation </a:t>
            </a:r>
            <a:r>
              <a:rPr lang="en-US" b="1" dirty="0">
                <a:solidFill>
                  <a:srgbClr val="002060"/>
                </a:solidFill>
              </a:rPr>
              <a:t>time as fast as </a:t>
            </a:r>
            <a:r>
              <a:rPr lang="en-IN" b="1" dirty="0" smtClean="0">
                <a:solidFill>
                  <a:srgbClr val="002060"/>
                </a:solidFill>
              </a:rPr>
              <a:t>0.27s</a:t>
            </a:r>
          </a:p>
          <a:p>
            <a:pPr algn="just"/>
            <a:r>
              <a:rPr lang="en-US" b="1" dirty="0">
                <a:solidFill>
                  <a:srgbClr val="002060"/>
                </a:solidFill>
              </a:rPr>
              <a:t>The FIP usage allow 25% higher light output and 30% less cross talk than previous </a:t>
            </a:r>
            <a:r>
              <a:rPr lang="en-US" b="1" dirty="0" smtClean="0">
                <a:solidFill>
                  <a:srgbClr val="002060"/>
                </a:solidFill>
              </a:rPr>
              <a:t>detectors</a:t>
            </a:r>
            <a:r>
              <a:rPr lang="en-IN" b="1" dirty="0" smtClean="0">
                <a:solidFill>
                  <a:srgbClr val="002060"/>
                </a:solidFill>
              </a:rPr>
              <a:t>.</a:t>
            </a:r>
          </a:p>
          <a:p>
            <a:pPr algn="just"/>
            <a:r>
              <a:rPr lang="en-US" b="1" dirty="0" smtClean="0">
                <a:solidFill>
                  <a:srgbClr val="002060"/>
                </a:solidFill>
              </a:rPr>
              <a:t>Delivers </a:t>
            </a:r>
            <a:r>
              <a:rPr lang="en-US" b="1" dirty="0">
                <a:solidFill>
                  <a:srgbClr val="002060"/>
                </a:solidFill>
              </a:rPr>
              <a:t>color quantification and the ability to characterize structure based on material content</a:t>
            </a:r>
            <a:endParaRPr lang="en-IN" b="1" dirty="0">
              <a:solidFill>
                <a:srgbClr val="002060"/>
              </a:solidFill>
            </a:endParaRPr>
          </a:p>
          <a:p>
            <a:pPr algn="just"/>
            <a:endParaRPr lang="en-IN" dirty="0"/>
          </a:p>
        </p:txBody>
      </p:sp>
      <p:pic>
        <p:nvPicPr>
          <p:cNvPr id="4" name="Picture 3"/>
          <p:cNvPicPr>
            <a:picLocks noChangeAspect="1"/>
          </p:cNvPicPr>
          <p:nvPr/>
        </p:nvPicPr>
        <p:blipFill>
          <a:blip r:embed="rId2"/>
          <a:stretch>
            <a:fillRect/>
          </a:stretch>
        </p:blipFill>
        <p:spPr>
          <a:xfrm>
            <a:off x="4996819" y="0"/>
            <a:ext cx="4147181" cy="4978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5556691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19833" y="479714"/>
            <a:ext cx="6567055" cy="5798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5502976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91" y="1"/>
            <a:ext cx="7886700" cy="1325563"/>
          </a:xfrm>
        </p:spPr>
        <p:txBody>
          <a:bodyPr/>
          <a:lstStyle/>
          <a:p>
            <a:r>
              <a:rPr lang="en-IN" b="1" dirty="0" smtClean="0">
                <a:solidFill>
                  <a:srgbClr val="FF0000"/>
                </a:solidFill>
              </a:rPr>
              <a:t>3) STELLAR DETECTOR(SIEMENS) </a:t>
            </a:r>
            <a:endParaRPr lang="en-IN" b="1" dirty="0">
              <a:solidFill>
                <a:srgbClr val="FF0000"/>
              </a:solidFill>
            </a:endParaRPr>
          </a:p>
        </p:txBody>
      </p:sp>
      <p:sp>
        <p:nvSpPr>
          <p:cNvPr id="3" name="Content Placeholder 2"/>
          <p:cNvSpPr>
            <a:spLocks noGrp="1"/>
          </p:cNvSpPr>
          <p:nvPr>
            <p:ph idx="1"/>
          </p:nvPr>
        </p:nvSpPr>
        <p:spPr>
          <a:xfrm>
            <a:off x="304800" y="1371600"/>
            <a:ext cx="4234295" cy="4696257"/>
          </a:xfrm>
        </p:spPr>
        <p:txBody>
          <a:bodyPr>
            <a:normAutofit fontScale="92500" lnSpcReduction="10000"/>
          </a:bodyPr>
          <a:lstStyle/>
          <a:p>
            <a:pPr algn="just"/>
            <a:r>
              <a:rPr lang="en-US" b="1" dirty="0" smtClean="0">
                <a:solidFill>
                  <a:srgbClr val="002060"/>
                </a:solidFill>
              </a:rPr>
              <a:t>Siemens </a:t>
            </a:r>
            <a:r>
              <a:rPr lang="en-US" b="1" dirty="0" err="1" smtClean="0">
                <a:solidFill>
                  <a:srgbClr val="002060"/>
                </a:solidFill>
              </a:rPr>
              <a:t>Healthineers</a:t>
            </a:r>
            <a:r>
              <a:rPr lang="en-US" b="1" dirty="0" smtClean="0">
                <a:solidFill>
                  <a:srgbClr val="002060"/>
                </a:solidFill>
              </a:rPr>
              <a:t>’ first fully integrated detector</a:t>
            </a:r>
          </a:p>
          <a:p>
            <a:pPr algn="just"/>
            <a:r>
              <a:rPr lang="en-IN" b="1" dirty="0" smtClean="0">
                <a:solidFill>
                  <a:srgbClr val="002060"/>
                </a:solidFill>
              </a:rPr>
              <a:t>Ultra </a:t>
            </a:r>
            <a:r>
              <a:rPr lang="en-US" b="1" dirty="0" smtClean="0">
                <a:solidFill>
                  <a:srgbClr val="002060"/>
                </a:solidFill>
              </a:rPr>
              <a:t>Fast Ceramics (UFC), the detector offers </a:t>
            </a:r>
          </a:p>
          <a:p>
            <a:pPr marL="514350" indent="-514350" algn="just">
              <a:buFont typeface="+mj-lt"/>
              <a:buAutoNum type="arabicPeriod"/>
            </a:pPr>
            <a:r>
              <a:rPr lang="en-US" b="1" dirty="0">
                <a:solidFill>
                  <a:srgbClr val="002060"/>
                </a:solidFill>
              </a:rPr>
              <a:t>H</a:t>
            </a:r>
            <a:r>
              <a:rPr lang="en-US" b="1" dirty="0" smtClean="0">
                <a:solidFill>
                  <a:srgbClr val="002060"/>
                </a:solidFill>
              </a:rPr>
              <a:t>igh X-ray absorption</a:t>
            </a:r>
          </a:p>
          <a:p>
            <a:pPr marL="514350" indent="-514350" algn="just">
              <a:buFont typeface="+mj-lt"/>
              <a:buAutoNum type="arabicPeriod"/>
            </a:pPr>
            <a:r>
              <a:rPr lang="en-US" b="1" dirty="0">
                <a:solidFill>
                  <a:srgbClr val="002060"/>
                </a:solidFill>
              </a:rPr>
              <a:t>S</a:t>
            </a:r>
            <a:r>
              <a:rPr lang="en-US" b="1" dirty="0" smtClean="0">
                <a:solidFill>
                  <a:srgbClr val="002060"/>
                </a:solidFill>
              </a:rPr>
              <a:t>hort decay times</a:t>
            </a:r>
          </a:p>
          <a:p>
            <a:pPr marL="514350" indent="-514350" algn="just">
              <a:buFont typeface="+mj-lt"/>
              <a:buAutoNum type="arabicPeriod"/>
            </a:pPr>
            <a:r>
              <a:rPr lang="en-US" b="1" dirty="0">
                <a:solidFill>
                  <a:srgbClr val="002060"/>
                </a:solidFill>
              </a:rPr>
              <a:t>E</a:t>
            </a:r>
            <a:r>
              <a:rPr lang="en-US" b="1" dirty="0" smtClean="0">
                <a:solidFill>
                  <a:srgbClr val="002060"/>
                </a:solidFill>
              </a:rPr>
              <a:t>xtremely low </a:t>
            </a:r>
            <a:r>
              <a:rPr lang="en-IN" b="1" dirty="0" smtClean="0">
                <a:solidFill>
                  <a:srgbClr val="002060"/>
                </a:solidFill>
              </a:rPr>
              <a:t>afterglow</a:t>
            </a:r>
          </a:p>
          <a:p>
            <a:pPr algn="just"/>
            <a:endParaRPr lang="en-US" dirty="0" smtClean="0"/>
          </a:p>
          <a:p>
            <a:pPr algn="just"/>
            <a:endParaRPr lang="en-IN" dirty="0"/>
          </a:p>
        </p:txBody>
      </p:sp>
      <p:pic>
        <p:nvPicPr>
          <p:cNvPr id="4" name="Picture 3"/>
          <p:cNvPicPr>
            <a:picLocks noChangeAspect="1"/>
          </p:cNvPicPr>
          <p:nvPr/>
        </p:nvPicPr>
        <p:blipFill>
          <a:blip r:embed="rId2"/>
          <a:stretch>
            <a:fillRect/>
          </a:stretch>
        </p:blipFill>
        <p:spPr>
          <a:xfrm>
            <a:off x="4876800" y="1676400"/>
            <a:ext cx="4049849"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6478502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40" y="-244042"/>
            <a:ext cx="8904360" cy="1325563"/>
          </a:xfrm>
        </p:spPr>
        <p:txBody>
          <a:bodyPr/>
          <a:lstStyle/>
          <a:p>
            <a:r>
              <a:rPr lang="en-IN" b="1" dirty="0" smtClean="0">
                <a:solidFill>
                  <a:srgbClr val="C00000"/>
                </a:solidFill>
              </a:rPr>
              <a:t>ADVANTAGES OF STELLAR DETECTOR</a:t>
            </a:r>
            <a:endParaRPr lang="en-IN" b="1" dirty="0">
              <a:solidFill>
                <a:srgbClr val="C00000"/>
              </a:solidFill>
            </a:endParaRPr>
          </a:p>
        </p:txBody>
      </p:sp>
      <p:sp>
        <p:nvSpPr>
          <p:cNvPr id="3" name="Content Placeholder 2"/>
          <p:cNvSpPr>
            <a:spLocks noGrp="1"/>
          </p:cNvSpPr>
          <p:nvPr>
            <p:ph idx="1"/>
          </p:nvPr>
        </p:nvSpPr>
        <p:spPr>
          <a:xfrm>
            <a:off x="228600" y="914400"/>
            <a:ext cx="7304160" cy="3006003"/>
          </a:xfrm>
        </p:spPr>
        <p:txBody>
          <a:bodyPr>
            <a:normAutofit fontScale="92500" lnSpcReduction="10000"/>
          </a:bodyPr>
          <a:lstStyle/>
          <a:p>
            <a:pPr algn="just"/>
            <a:r>
              <a:rPr lang="en-IN" b="1" dirty="0">
                <a:solidFill>
                  <a:srgbClr val="002060"/>
                </a:solidFill>
              </a:rPr>
              <a:t>Combines the photodiode and ADC in one ASIC (application specific integrated circuit)</a:t>
            </a:r>
          </a:p>
          <a:p>
            <a:pPr marL="514350" indent="-514350" algn="just">
              <a:buFont typeface="+mj-lt"/>
              <a:buAutoNum type="arabicPeriod"/>
            </a:pPr>
            <a:r>
              <a:rPr lang="en-IN" b="1" dirty="0">
                <a:solidFill>
                  <a:srgbClr val="002060"/>
                </a:solidFill>
              </a:rPr>
              <a:t>Reduces electronic noise </a:t>
            </a:r>
          </a:p>
          <a:p>
            <a:pPr marL="514350" indent="-514350" algn="just">
              <a:buFont typeface="+mj-lt"/>
              <a:buAutoNum type="arabicPeriod"/>
            </a:pPr>
            <a:r>
              <a:rPr lang="en-IN" b="1" dirty="0" smtClean="0">
                <a:solidFill>
                  <a:srgbClr val="002060"/>
                </a:solidFill>
              </a:rPr>
              <a:t>Low Power consumption (70%)</a:t>
            </a:r>
            <a:endParaRPr lang="en-IN" b="1" dirty="0">
              <a:solidFill>
                <a:srgbClr val="002060"/>
              </a:solidFill>
            </a:endParaRPr>
          </a:p>
          <a:p>
            <a:pPr marL="514350" indent="-514350" algn="just">
              <a:buFont typeface="+mj-lt"/>
              <a:buAutoNum type="arabicPeriod"/>
            </a:pPr>
            <a:r>
              <a:rPr lang="en-IN" b="1" dirty="0" smtClean="0">
                <a:solidFill>
                  <a:srgbClr val="002060"/>
                </a:solidFill>
              </a:rPr>
              <a:t>Good Heat </a:t>
            </a:r>
            <a:r>
              <a:rPr lang="en-IN" b="1" dirty="0">
                <a:solidFill>
                  <a:srgbClr val="002060"/>
                </a:solidFill>
              </a:rPr>
              <a:t>dissipation</a:t>
            </a:r>
          </a:p>
          <a:p>
            <a:pPr algn="just"/>
            <a:endParaRPr lang="en-IN" dirty="0">
              <a:solidFill>
                <a:srgbClr val="002060"/>
              </a:solidFill>
            </a:endParaRPr>
          </a:p>
        </p:txBody>
      </p:sp>
      <p:pic>
        <p:nvPicPr>
          <p:cNvPr id="4" name="Picture 3"/>
          <p:cNvPicPr>
            <a:picLocks noChangeAspect="1"/>
          </p:cNvPicPr>
          <p:nvPr/>
        </p:nvPicPr>
        <p:blipFill>
          <a:blip r:embed="rId2"/>
          <a:stretch>
            <a:fillRect/>
          </a:stretch>
        </p:blipFill>
        <p:spPr>
          <a:xfrm>
            <a:off x="914400" y="3886200"/>
            <a:ext cx="3314051" cy="2575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5029200" y="3860258"/>
            <a:ext cx="3810000" cy="2436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267690" y="6471445"/>
            <a:ext cx="1850555" cy="369332"/>
          </a:xfrm>
          <a:prstGeom prst="rect">
            <a:avLst/>
          </a:prstGeom>
          <a:noFill/>
        </p:spPr>
        <p:txBody>
          <a:bodyPr wrap="square" rtlCol="0">
            <a:spAutoFit/>
          </a:bodyPr>
          <a:lstStyle/>
          <a:p>
            <a:r>
              <a:rPr lang="en-IN" b="1" dirty="0" smtClean="0"/>
              <a:t>CONVENTIONAL</a:t>
            </a:r>
            <a:endParaRPr lang="en-IN" b="1" dirty="0"/>
          </a:p>
        </p:txBody>
      </p:sp>
      <p:sp>
        <p:nvSpPr>
          <p:cNvPr id="8" name="TextBox 7"/>
          <p:cNvSpPr txBox="1"/>
          <p:nvPr/>
        </p:nvSpPr>
        <p:spPr>
          <a:xfrm>
            <a:off x="6286500" y="6371498"/>
            <a:ext cx="1485900" cy="369332"/>
          </a:xfrm>
          <a:prstGeom prst="rect">
            <a:avLst/>
          </a:prstGeom>
          <a:noFill/>
        </p:spPr>
        <p:txBody>
          <a:bodyPr wrap="square" rtlCol="0">
            <a:spAutoFit/>
          </a:bodyPr>
          <a:lstStyle/>
          <a:p>
            <a:r>
              <a:rPr lang="en-IN" b="1" dirty="0" smtClean="0"/>
              <a:t>STELLAR</a:t>
            </a:r>
            <a:endParaRPr lang="en-IN" b="1" dirty="0"/>
          </a:p>
        </p:txBody>
      </p:sp>
    </p:spTree>
    <p:extLst>
      <p:ext uri="{BB962C8B-B14F-4D97-AF65-F5344CB8AC3E}">
        <p14:creationId xmlns="" xmlns:p14="http://schemas.microsoft.com/office/powerpoint/2010/main" val="19639492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normAutofit fontScale="90000"/>
          </a:bodyPr>
          <a:lstStyle/>
          <a:p>
            <a:r>
              <a:rPr lang="en-IN" b="1" dirty="0" smtClean="0">
                <a:solidFill>
                  <a:srgbClr val="C00000"/>
                </a:solidFill>
              </a:rPr>
              <a:t>COMPARISION BETWEEN CONVENTIONAL AND STELLAR DETECTOR </a:t>
            </a:r>
            <a:endParaRPr lang="en-IN" b="1" dirty="0">
              <a:solidFill>
                <a:srgbClr val="C00000"/>
              </a:solidFill>
            </a:endParaRPr>
          </a:p>
        </p:txBody>
      </p:sp>
      <p:pic>
        <p:nvPicPr>
          <p:cNvPr id="3" name="Picture 2"/>
          <p:cNvPicPr>
            <a:picLocks noChangeAspect="1"/>
          </p:cNvPicPr>
          <p:nvPr/>
        </p:nvPicPr>
        <p:blipFill>
          <a:blip r:embed="rId2"/>
          <a:stretch>
            <a:fillRect/>
          </a:stretch>
        </p:blipFill>
        <p:spPr>
          <a:xfrm>
            <a:off x="628650" y="1956089"/>
            <a:ext cx="3295780" cy="3530311"/>
          </a:xfrm>
          <a:prstGeom prst="rect">
            <a:avLst/>
          </a:prstGeom>
        </p:spPr>
      </p:pic>
      <p:pic>
        <p:nvPicPr>
          <p:cNvPr id="4" name="Picture 3"/>
          <p:cNvPicPr>
            <a:picLocks noChangeAspect="1"/>
          </p:cNvPicPr>
          <p:nvPr/>
        </p:nvPicPr>
        <p:blipFill>
          <a:blip r:embed="rId3"/>
          <a:stretch>
            <a:fillRect/>
          </a:stretch>
        </p:blipFill>
        <p:spPr>
          <a:xfrm>
            <a:off x="5179771" y="1956089"/>
            <a:ext cx="3335579" cy="3530311"/>
          </a:xfrm>
          <a:prstGeom prst="rect">
            <a:avLst/>
          </a:prstGeom>
        </p:spPr>
      </p:pic>
      <p:sp>
        <p:nvSpPr>
          <p:cNvPr id="5" name="TextBox 4"/>
          <p:cNvSpPr txBox="1"/>
          <p:nvPr/>
        </p:nvSpPr>
        <p:spPr>
          <a:xfrm>
            <a:off x="628650" y="5749636"/>
            <a:ext cx="2870489" cy="369332"/>
          </a:xfrm>
          <a:prstGeom prst="rect">
            <a:avLst/>
          </a:prstGeom>
          <a:noFill/>
        </p:spPr>
        <p:txBody>
          <a:bodyPr wrap="square" rtlCol="0">
            <a:spAutoFit/>
          </a:bodyPr>
          <a:lstStyle/>
          <a:p>
            <a:r>
              <a:rPr lang="en-IN" b="1" dirty="0" smtClean="0"/>
              <a:t>A) CONVENTIONAL </a:t>
            </a:r>
            <a:endParaRPr lang="en-IN" b="1" dirty="0"/>
          </a:p>
        </p:txBody>
      </p:sp>
      <p:sp>
        <p:nvSpPr>
          <p:cNvPr id="6" name="TextBox 5"/>
          <p:cNvSpPr txBox="1"/>
          <p:nvPr/>
        </p:nvSpPr>
        <p:spPr>
          <a:xfrm>
            <a:off x="6087125" y="5749636"/>
            <a:ext cx="1858674" cy="646331"/>
          </a:xfrm>
          <a:prstGeom prst="rect">
            <a:avLst/>
          </a:prstGeom>
          <a:noFill/>
        </p:spPr>
        <p:txBody>
          <a:bodyPr wrap="square" rtlCol="0">
            <a:spAutoFit/>
          </a:bodyPr>
          <a:lstStyle/>
          <a:p>
            <a:r>
              <a:rPr lang="en-IN" b="1" dirty="0"/>
              <a:t>B</a:t>
            </a:r>
            <a:r>
              <a:rPr lang="en-IN" b="1" dirty="0" smtClean="0"/>
              <a:t>) STELLAR DETECTOR</a:t>
            </a:r>
            <a:endParaRPr lang="en-IN" b="1" dirty="0"/>
          </a:p>
        </p:txBody>
      </p:sp>
    </p:spTree>
    <p:extLst>
      <p:ext uri="{BB962C8B-B14F-4D97-AF65-F5344CB8AC3E}">
        <p14:creationId xmlns="" xmlns:p14="http://schemas.microsoft.com/office/powerpoint/2010/main" val="2966618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2119" y="1453427"/>
            <a:ext cx="3821257" cy="3735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4968448" y="1453427"/>
            <a:ext cx="3722573" cy="3735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22118" y="5694218"/>
            <a:ext cx="2870489" cy="369332"/>
          </a:xfrm>
          <a:prstGeom prst="rect">
            <a:avLst/>
          </a:prstGeom>
          <a:noFill/>
        </p:spPr>
        <p:txBody>
          <a:bodyPr wrap="square" rtlCol="0">
            <a:spAutoFit/>
          </a:bodyPr>
          <a:lstStyle/>
          <a:p>
            <a:r>
              <a:rPr lang="en-IN" b="1" dirty="0" smtClean="0"/>
              <a:t>A) CONVENTIONAL </a:t>
            </a:r>
            <a:endParaRPr lang="en-IN" b="1" dirty="0"/>
          </a:p>
        </p:txBody>
      </p:sp>
      <p:sp>
        <p:nvSpPr>
          <p:cNvPr id="5" name="TextBox 4"/>
          <p:cNvSpPr txBox="1"/>
          <p:nvPr/>
        </p:nvSpPr>
        <p:spPr>
          <a:xfrm>
            <a:off x="4968448" y="5694218"/>
            <a:ext cx="1858674" cy="646331"/>
          </a:xfrm>
          <a:prstGeom prst="rect">
            <a:avLst/>
          </a:prstGeom>
          <a:noFill/>
        </p:spPr>
        <p:txBody>
          <a:bodyPr wrap="square" rtlCol="0">
            <a:spAutoFit/>
          </a:bodyPr>
          <a:lstStyle/>
          <a:p>
            <a:r>
              <a:rPr lang="en-IN" b="1" dirty="0"/>
              <a:t>B</a:t>
            </a:r>
            <a:r>
              <a:rPr lang="en-IN" b="1" dirty="0" smtClean="0"/>
              <a:t>) STELLAR DETECTOR</a:t>
            </a:r>
            <a:endParaRPr lang="en-IN" b="1" dirty="0"/>
          </a:p>
        </p:txBody>
      </p:sp>
    </p:spTree>
    <p:extLst>
      <p:ext uri="{BB962C8B-B14F-4D97-AF65-F5344CB8AC3E}">
        <p14:creationId xmlns="" xmlns:p14="http://schemas.microsoft.com/office/powerpoint/2010/main" val="27100223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5901" y="216338"/>
            <a:ext cx="6785246" cy="6413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527848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4" name="Title 1048613"/>
          <p:cNvSpPr>
            <a:spLocks noGrp="1"/>
          </p:cNvSpPr>
          <p:nvPr>
            <p:ph type="ctrTitle"/>
          </p:nvPr>
        </p:nvSpPr>
        <p:spPr>
          <a:xfrm>
            <a:off x="1573139" y="-4038364"/>
            <a:ext cx="6517482" cy="2509213"/>
          </a:xfrm>
        </p:spPr>
        <p:txBody>
          <a:bodyPr/>
          <a:lstStyle/>
          <a:p>
            <a:endParaRPr lang="en-US"/>
          </a:p>
        </p:txBody>
      </p:sp>
      <p:sp>
        <p:nvSpPr>
          <p:cNvPr id="1048615" name="Subtitle 1048614"/>
          <p:cNvSpPr>
            <a:spLocks noGrp="1"/>
          </p:cNvSpPr>
          <p:nvPr>
            <p:ph type="subTitle" idx="1"/>
          </p:nvPr>
        </p:nvSpPr>
        <p:spPr>
          <a:xfrm>
            <a:off x="293233" y="192816"/>
            <a:ext cx="8557535" cy="3394954"/>
          </a:xfrm>
        </p:spPr>
        <p:txBody>
          <a:bodyPr>
            <a:normAutofit/>
          </a:bodyPr>
          <a:lstStyle/>
          <a:p>
            <a:pPr marL="342900" indent="-342900" algn="l">
              <a:buFont typeface="Wingdings" charset="2"/>
              <a:buChar char="¨"/>
            </a:pPr>
            <a:r>
              <a:rPr lang="en-US" sz="2000" b="1" dirty="0">
                <a:solidFill>
                  <a:srgbClr val="002060"/>
                </a:solidFill>
              </a:rPr>
              <a:t> Pitch  = table movement per axial </a:t>
            </a:r>
            <a:r>
              <a:rPr lang="en-US" sz="2000" b="1" dirty="0" smtClean="0">
                <a:solidFill>
                  <a:srgbClr val="002060"/>
                </a:solidFill>
              </a:rPr>
              <a:t>scan(table feed) </a:t>
            </a:r>
            <a:r>
              <a:rPr lang="en-US" sz="2000" b="1" dirty="0">
                <a:solidFill>
                  <a:srgbClr val="002060"/>
                </a:solidFill>
              </a:rPr>
              <a:t>/ slice </a:t>
            </a:r>
            <a:r>
              <a:rPr lang="en-US" sz="2000" b="1" dirty="0" smtClean="0">
                <a:solidFill>
                  <a:srgbClr val="002060"/>
                </a:solidFill>
              </a:rPr>
              <a:t>thickness.</a:t>
            </a:r>
          </a:p>
          <a:p>
            <a:pPr marL="342900" indent="-342900" algn="l">
              <a:buFont typeface="Wingdings" charset="2"/>
              <a:buChar char="¨"/>
            </a:pPr>
            <a:r>
              <a:rPr lang="en-US" sz="2000" b="1" dirty="0" smtClean="0">
                <a:solidFill>
                  <a:srgbClr val="002060"/>
                </a:solidFill>
              </a:rPr>
              <a:t>If pitch increases Radiation dose, Image quality and Scanning time decreases.</a:t>
            </a:r>
          </a:p>
          <a:p>
            <a:pPr marL="342900" indent="-342900" algn="l">
              <a:buFont typeface="Wingdings" charset="2"/>
              <a:buChar char="¨"/>
            </a:pPr>
            <a:r>
              <a:rPr lang="en-US" sz="2000" b="1" dirty="0" smtClean="0">
                <a:solidFill>
                  <a:srgbClr val="002060"/>
                </a:solidFill>
              </a:rPr>
              <a:t>If increment increases No of images decreases and If increment decreases no of images increases. </a:t>
            </a:r>
          </a:p>
          <a:p>
            <a:pPr marL="342900" indent="-342900" algn="l">
              <a:buFont typeface="Wingdings" charset="2"/>
              <a:buChar char="¨"/>
            </a:pPr>
            <a:r>
              <a:rPr lang="en-US" sz="2000" b="1" dirty="0" smtClean="0">
                <a:solidFill>
                  <a:srgbClr val="002060"/>
                </a:solidFill>
              </a:rPr>
              <a:t>CT </a:t>
            </a:r>
            <a:r>
              <a:rPr lang="en-US" sz="2000" b="1" dirty="0">
                <a:solidFill>
                  <a:srgbClr val="002060"/>
                </a:solidFill>
              </a:rPr>
              <a:t>number  or </a:t>
            </a:r>
            <a:r>
              <a:rPr lang="en-US" sz="2000" b="1" dirty="0" err="1">
                <a:solidFill>
                  <a:srgbClr val="002060"/>
                </a:solidFill>
              </a:rPr>
              <a:t>hounsfield</a:t>
            </a:r>
            <a:r>
              <a:rPr lang="en-US" sz="2000" b="1" dirty="0">
                <a:solidFill>
                  <a:srgbClr val="002060"/>
                </a:solidFill>
              </a:rPr>
              <a:t> unit :</a:t>
            </a:r>
          </a:p>
        </p:txBody>
      </p:sp>
      <p:pic>
        <p:nvPicPr>
          <p:cNvPr id="2097160" name="Picture 2097159"/>
          <p:cNvPicPr>
            <a:picLocks/>
          </p:cNvPicPr>
          <p:nvPr/>
        </p:nvPicPr>
        <p:blipFill>
          <a:blip r:embed="rId2"/>
          <a:stretch>
            <a:fillRect/>
          </a:stretch>
        </p:blipFill>
        <p:spPr>
          <a:xfrm>
            <a:off x="838200" y="2438400"/>
            <a:ext cx="7772400" cy="44196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10" y="41565"/>
            <a:ext cx="7886700" cy="1325563"/>
          </a:xfrm>
        </p:spPr>
        <p:txBody>
          <a:bodyPr/>
          <a:lstStyle/>
          <a:p>
            <a:r>
              <a:rPr lang="en-IN" b="1" u="sng" dirty="0" smtClean="0">
                <a:solidFill>
                  <a:srgbClr val="FF0000"/>
                </a:solidFill>
              </a:rPr>
              <a:t>4) PURE VISION (TOSHIBA)</a:t>
            </a:r>
            <a:endParaRPr lang="en-IN" b="1" u="sng" dirty="0">
              <a:solidFill>
                <a:srgbClr val="FF0000"/>
              </a:solidFill>
            </a:endParaRPr>
          </a:p>
        </p:txBody>
      </p:sp>
      <p:sp>
        <p:nvSpPr>
          <p:cNvPr id="4" name="Content Placeholder 2"/>
          <p:cNvSpPr>
            <a:spLocks noGrp="1"/>
          </p:cNvSpPr>
          <p:nvPr>
            <p:ph idx="1"/>
          </p:nvPr>
        </p:nvSpPr>
        <p:spPr>
          <a:xfrm>
            <a:off x="103910" y="1080080"/>
            <a:ext cx="4312227" cy="3006003"/>
          </a:xfrm>
        </p:spPr>
        <p:txBody>
          <a:bodyPr>
            <a:normAutofit fontScale="92500"/>
          </a:bodyPr>
          <a:lstStyle/>
          <a:p>
            <a:pPr marL="0" indent="0" algn="just">
              <a:buNone/>
            </a:pPr>
            <a:r>
              <a:rPr lang="en-IN" b="1" dirty="0" smtClean="0">
                <a:solidFill>
                  <a:srgbClr val="002060"/>
                </a:solidFill>
              </a:rPr>
              <a:t>3 main goals :-</a:t>
            </a:r>
          </a:p>
          <a:p>
            <a:pPr marL="342900" indent="-342900" algn="just">
              <a:buFont typeface="+mj-lt"/>
              <a:buAutoNum type="alphaLcParenR"/>
            </a:pPr>
            <a:r>
              <a:rPr lang="en-IN" b="1" dirty="0" smtClean="0">
                <a:solidFill>
                  <a:srgbClr val="002060"/>
                </a:solidFill>
              </a:rPr>
              <a:t> </a:t>
            </a:r>
            <a:r>
              <a:rPr lang="en-IN" b="1" dirty="0">
                <a:solidFill>
                  <a:srgbClr val="002060"/>
                </a:solidFill>
              </a:rPr>
              <a:t>lower image noise for low dose </a:t>
            </a:r>
            <a:r>
              <a:rPr lang="en-IN" b="1" dirty="0" smtClean="0">
                <a:solidFill>
                  <a:srgbClr val="002060"/>
                </a:solidFill>
              </a:rPr>
              <a:t>acquisitions</a:t>
            </a:r>
          </a:p>
          <a:p>
            <a:pPr marL="342900" indent="-342900" algn="just">
              <a:buFont typeface="+mj-lt"/>
              <a:buAutoNum type="alphaLcParenR"/>
            </a:pPr>
            <a:r>
              <a:rPr lang="en-IN" b="1" dirty="0">
                <a:solidFill>
                  <a:srgbClr val="002060"/>
                </a:solidFill>
              </a:rPr>
              <a:t>faster scan </a:t>
            </a:r>
            <a:r>
              <a:rPr lang="en-IN" b="1" dirty="0" smtClean="0">
                <a:solidFill>
                  <a:srgbClr val="002060"/>
                </a:solidFill>
              </a:rPr>
              <a:t>times</a:t>
            </a:r>
          </a:p>
          <a:p>
            <a:pPr marL="342900" indent="-342900" algn="just">
              <a:buFont typeface="+mj-lt"/>
              <a:buAutoNum type="alphaLcParenR"/>
            </a:pPr>
            <a:r>
              <a:rPr lang="en-IN" b="1" dirty="0">
                <a:solidFill>
                  <a:srgbClr val="002060"/>
                </a:solidFill>
              </a:rPr>
              <a:t>improved image </a:t>
            </a:r>
            <a:r>
              <a:rPr lang="en-IN" b="1" dirty="0" smtClean="0">
                <a:solidFill>
                  <a:srgbClr val="002060"/>
                </a:solidFill>
              </a:rPr>
              <a:t>quality</a:t>
            </a:r>
          </a:p>
        </p:txBody>
      </p:sp>
      <p:pic>
        <p:nvPicPr>
          <p:cNvPr id="5" name="Picture 4"/>
          <p:cNvPicPr>
            <a:picLocks noChangeAspect="1"/>
          </p:cNvPicPr>
          <p:nvPr/>
        </p:nvPicPr>
        <p:blipFill>
          <a:blip r:embed="rId2"/>
          <a:stretch>
            <a:fillRect/>
          </a:stretch>
        </p:blipFill>
        <p:spPr>
          <a:xfrm>
            <a:off x="290946" y="3837476"/>
            <a:ext cx="3938155" cy="3002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4416137" y="1080080"/>
            <a:ext cx="4628778" cy="5514793"/>
          </a:xfrm>
          <a:prstGeom prst="rect">
            <a:avLst/>
          </a:prstGeom>
        </p:spPr>
      </p:pic>
    </p:spTree>
    <p:extLst>
      <p:ext uri="{BB962C8B-B14F-4D97-AF65-F5344CB8AC3E}">
        <p14:creationId xmlns="" xmlns:p14="http://schemas.microsoft.com/office/powerpoint/2010/main" val="40903046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73433" y="660298"/>
            <a:ext cx="4037192" cy="17781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3"/>
          <p:cNvPicPr>
            <a:picLocks noChangeAspect="1"/>
          </p:cNvPicPr>
          <p:nvPr/>
        </p:nvPicPr>
        <p:blipFill>
          <a:blip r:embed="rId3"/>
          <a:stretch>
            <a:fillRect/>
          </a:stretch>
        </p:blipFill>
        <p:spPr>
          <a:xfrm>
            <a:off x="4773433" y="2744178"/>
            <a:ext cx="4037192" cy="3882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ontent Placeholder 2"/>
          <p:cNvSpPr txBox="1">
            <a:spLocks/>
          </p:cNvSpPr>
          <p:nvPr/>
        </p:nvSpPr>
        <p:spPr>
          <a:xfrm>
            <a:off x="228600" y="1219200"/>
            <a:ext cx="4203122" cy="48079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smtClean="0"/>
              <a:t>Scintillator array of solid ceramic </a:t>
            </a:r>
            <a:r>
              <a:rPr lang="en-IN" dirty="0" smtClean="0"/>
              <a:t>ingot</a:t>
            </a:r>
          </a:p>
          <a:p>
            <a:pPr marL="285750" indent="-285750"/>
            <a:r>
              <a:rPr lang="en-IN" dirty="0" err="1" smtClean="0"/>
              <a:t>Microblade</a:t>
            </a:r>
            <a:r>
              <a:rPr lang="en-IN" dirty="0" smtClean="0"/>
              <a:t> </a:t>
            </a:r>
            <a:r>
              <a:rPr lang="en-US" dirty="0" smtClean="0"/>
              <a:t>cutting technology</a:t>
            </a:r>
          </a:p>
          <a:p>
            <a:pPr marL="285750" indent="-285750"/>
            <a:r>
              <a:rPr lang="en-US" dirty="0" smtClean="0"/>
              <a:t>Maintain straight, smooth edges</a:t>
            </a:r>
          </a:p>
          <a:p>
            <a:pPr marL="285750" indent="-285750"/>
            <a:r>
              <a:rPr lang="en-US" dirty="0" smtClean="0"/>
              <a:t>Maximum X-ray absorption surface area</a:t>
            </a:r>
          </a:p>
          <a:p>
            <a:pPr marL="285750" indent="-285750"/>
            <a:r>
              <a:rPr lang="en-US" dirty="0" smtClean="0"/>
              <a:t>Minimum septa </a:t>
            </a:r>
          </a:p>
          <a:p>
            <a:pPr marL="285750" indent="-285750"/>
            <a:r>
              <a:rPr lang="en-US" dirty="0" smtClean="0"/>
              <a:t>0.5mm thickness</a:t>
            </a:r>
          </a:p>
          <a:p>
            <a:pPr marL="285750" indent="-285750"/>
            <a:r>
              <a:rPr lang="en-US" dirty="0" smtClean="0"/>
              <a:t>Miniaturized integrated circuit(50%)</a:t>
            </a:r>
            <a:endParaRPr lang="en-IN" dirty="0" smtClean="0"/>
          </a:p>
          <a:p>
            <a:endParaRPr lang="en-IN" dirty="0"/>
          </a:p>
        </p:txBody>
      </p:sp>
      <p:sp>
        <p:nvSpPr>
          <p:cNvPr id="12" name="TextBox 11"/>
          <p:cNvSpPr txBox="1"/>
          <p:nvPr/>
        </p:nvSpPr>
        <p:spPr>
          <a:xfrm>
            <a:off x="426027" y="304801"/>
            <a:ext cx="3117273" cy="646331"/>
          </a:xfrm>
          <a:prstGeom prst="rect">
            <a:avLst/>
          </a:prstGeom>
          <a:noFill/>
        </p:spPr>
        <p:txBody>
          <a:bodyPr wrap="square" rtlCol="0">
            <a:spAutoFit/>
          </a:bodyPr>
          <a:lstStyle/>
          <a:p>
            <a:r>
              <a:rPr lang="en-IN" sz="3600" b="1" dirty="0" smtClean="0">
                <a:solidFill>
                  <a:srgbClr val="C00000"/>
                </a:solidFill>
              </a:rPr>
              <a:t>ADVANTAGES</a:t>
            </a:r>
            <a:r>
              <a:rPr lang="en-IN" sz="3600" b="1" dirty="0" smtClean="0"/>
              <a:t> </a:t>
            </a:r>
            <a:endParaRPr lang="en-IN" sz="3600" b="1" dirty="0"/>
          </a:p>
        </p:txBody>
      </p:sp>
    </p:spTree>
    <p:extLst>
      <p:ext uri="{BB962C8B-B14F-4D97-AF65-F5344CB8AC3E}">
        <p14:creationId xmlns="" xmlns:p14="http://schemas.microsoft.com/office/powerpoint/2010/main" val="17594571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652155" y="560577"/>
            <a:ext cx="6120245" cy="5785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423048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28600" y="152400"/>
            <a:ext cx="8763000" cy="65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ince the development of the very first CT scanner in the 1970s, the industry has seen a variety of changes applied to the CT scanner instrumentation leading to the evolution of seven different generations of CT scanners. Each generation of CT scanner is"/>
          <p:cNvSpPr txBox="1">
            <a:spLocks noGrp="1"/>
          </p:cNvSpPr>
          <p:nvPr>
            <p:ph type="subTitle" sz="half" idx="1"/>
          </p:nvPr>
        </p:nvSpPr>
        <p:spPr>
          <a:xfrm>
            <a:off x="381000" y="990600"/>
            <a:ext cx="8458200" cy="4800600"/>
          </a:xfrm>
          <a:prstGeom prst="rect">
            <a:avLst/>
          </a:prstGeom>
        </p:spPr>
        <p:txBody>
          <a:bodyPr>
            <a:normAutofit/>
          </a:bodyPr>
          <a:lstStyle>
            <a:lvl1pPr algn="just" defTabSz="457200">
              <a:lnSpc>
                <a:spcPts val="5100"/>
              </a:lnSpc>
              <a:spcBef>
                <a:spcPts val="1500"/>
              </a:spcBef>
              <a:defRPr sz="3000">
                <a:solidFill>
                  <a:srgbClr val="000000"/>
                </a:solidFill>
                <a:latin typeface="+mj-lt"/>
                <a:ea typeface="+mj-ea"/>
                <a:cs typeface="+mj-cs"/>
                <a:sym typeface="Helvetica"/>
              </a:defRPr>
            </a:lvl1pPr>
          </a:lstStyle>
          <a:p>
            <a:pPr>
              <a:lnSpc>
                <a:spcPct val="100000"/>
              </a:lnSpc>
              <a:buFont typeface="Wingdings" pitchFamily="2" charset="2"/>
              <a:buChar char="Ø"/>
            </a:pPr>
            <a:r>
              <a:rPr sz="2000" b="1">
                <a:solidFill>
                  <a:srgbClr val="C00000"/>
                </a:solidFill>
                <a:latin typeface="Times New Roman" pitchFamily="18" charset="0"/>
                <a:cs typeface="Times New Roman" pitchFamily="18" charset="0"/>
              </a:rPr>
              <a:t>Since the development of the very first CT scanner in the 1970s, the industry has seen a variety of changes applied to the CT scanner instrumentation leading to the evolution of seven different generations of CT scanners. </a:t>
            </a:r>
            <a:endParaRPr lang="en-IN" sz="2000" b="1" dirty="0" smtClean="0">
              <a:solidFill>
                <a:srgbClr val="C00000"/>
              </a:solidFill>
              <a:latin typeface="Times New Roman" pitchFamily="18" charset="0"/>
              <a:cs typeface="Times New Roman" pitchFamily="18" charset="0"/>
            </a:endParaRPr>
          </a:p>
          <a:p>
            <a:pPr>
              <a:lnSpc>
                <a:spcPct val="100000"/>
              </a:lnSpc>
              <a:buFont typeface="Wingdings" pitchFamily="2" charset="2"/>
              <a:buChar char="Ø"/>
            </a:pPr>
            <a:r>
              <a:rPr sz="2000" b="1" smtClean="0">
                <a:solidFill>
                  <a:srgbClr val="002060"/>
                </a:solidFill>
                <a:latin typeface="Times New Roman" pitchFamily="18" charset="0"/>
                <a:cs typeface="Times New Roman" pitchFamily="18" charset="0"/>
              </a:rPr>
              <a:t>Each </a:t>
            </a:r>
            <a:r>
              <a:rPr sz="2000" b="1">
                <a:solidFill>
                  <a:srgbClr val="002060"/>
                </a:solidFill>
                <a:latin typeface="Times New Roman" pitchFamily="18" charset="0"/>
                <a:cs typeface="Times New Roman" pitchFamily="18" charset="0"/>
              </a:rPr>
              <a:t>generation of scanner is unique and varies based on the arrangement of the x-ray tube and detectors</a:t>
            </a:r>
            <a:r>
              <a:rPr sz="2000" b="1" smtClean="0">
                <a:solidFill>
                  <a:srgbClr val="002060"/>
                </a:solidFill>
                <a:latin typeface="Times New Roman" pitchFamily="18" charset="0"/>
                <a:cs typeface="Times New Roman" pitchFamily="18" charset="0"/>
              </a:rPr>
              <a:t>.</a:t>
            </a:r>
            <a:endParaRPr lang="en-IN" sz="2000" b="1" dirty="0" smtClean="0">
              <a:solidFill>
                <a:srgbClr val="002060"/>
              </a:solidFill>
              <a:latin typeface="Times New Roman" pitchFamily="18" charset="0"/>
              <a:cs typeface="Times New Roman" pitchFamily="18" charset="0"/>
            </a:endParaRPr>
          </a:p>
          <a:p>
            <a:pPr>
              <a:lnSpc>
                <a:spcPct val="120000"/>
              </a:lnSpc>
              <a:defRPr sz="4000">
                <a:solidFill>
                  <a:srgbClr val="000000"/>
                </a:solidFill>
                <a:latin typeface="+mj-lt"/>
                <a:ea typeface="+mj-ea"/>
                <a:cs typeface="+mj-cs"/>
                <a:sym typeface="Helvetica"/>
              </a:defRPr>
            </a:pPr>
            <a:r>
              <a:rPr lang="en-US" sz="2800" b="1" dirty="0" smtClean="0">
                <a:solidFill>
                  <a:srgbClr val="C00000"/>
                </a:solidFill>
              </a:rPr>
              <a:t>                                    AIM OF EVOLUTION</a:t>
            </a:r>
          </a:p>
          <a:p>
            <a:pPr marL="228600" indent="-228600" algn="l">
              <a:lnSpc>
                <a:spcPct val="100000"/>
              </a:lnSpc>
              <a:buSzPct val="100000"/>
              <a:buFont typeface="Helvetica Neue"/>
              <a:buChar char="•"/>
              <a:defRPr sz="3000">
                <a:solidFill>
                  <a:srgbClr val="000000"/>
                </a:solidFill>
                <a:latin typeface="+mj-lt"/>
                <a:ea typeface="+mj-ea"/>
                <a:cs typeface="+mj-cs"/>
                <a:sym typeface="Helvetica"/>
              </a:defRPr>
            </a:pPr>
            <a:r>
              <a:rPr lang="en-US" sz="2400" b="1" dirty="0" smtClean="0">
                <a:solidFill>
                  <a:srgbClr val="C00000"/>
                </a:solidFill>
              </a:rPr>
              <a:t>To provide faster acquisition time</a:t>
            </a:r>
          </a:p>
          <a:p>
            <a:pPr marL="228600" indent="-228600" algn="l">
              <a:lnSpc>
                <a:spcPct val="100000"/>
              </a:lnSpc>
              <a:buSzPct val="100000"/>
              <a:buFont typeface="Helvetica Neue"/>
              <a:buChar char="•"/>
              <a:defRPr sz="3000">
                <a:solidFill>
                  <a:srgbClr val="000000"/>
                </a:solidFill>
              </a:defRPr>
            </a:pPr>
            <a:r>
              <a:rPr lang="en-US" sz="2400" b="1" dirty="0" smtClean="0">
                <a:solidFill>
                  <a:srgbClr val="C00000"/>
                </a:solidFill>
              </a:rPr>
              <a:t>Provide better spatial resolution</a:t>
            </a:r>
          </a:p>
          <a:p>
            <a:pPr marL="228600" indent="-228600" algn="l">
              <a:lnSpc>
                <a:spcPct val="100000"/>
              </a:lnSpc>
              <a:buSzPct val="100000"/>
              <a:buFont typeface="Helvetica Neue"/>
              <a:buChar char="•"/>
              <a:defRPr sz="3000">
                <a:solidFill>
                  <a:srgbClr val="000000"/>
                </a:solidFill>
              </a:defRPr>
            </a:pPr>
            <a:r>
              <a:rPr lang="en-US" sz="2400" b="1" dirty="0" smtClean="0">
                <a:solidFill>
                  <a:srgbClr val="C00000"/>
                </a:solidFill>
              </a:rPr>
              <a:t>To shorten the image reconstruction time </a:t>
            </a:r>
          </a:p>
          <a:p>
            <a:pPr>
              <a:lnSpc>
                <a:spcPct val="100000"/>
              </a:lnSpc>
            </a:pPr>
            <a:endParaRPr lang="en-IN" sz="2400" b="1" dirty="0" smtClean="0">
              <a:solidFill>
                <a:srgbClr val="002060"/>
              </a:solidFill>
              <a:latin typeface="Times New Roman" pitchFamily="18" charset="0"/>
              <a:cs typeface="Times New Roman" pitchFamily="18" charset="0"/>
            </a:endParaRPr>
          </a:p>
        </p:txBody>
      </p:sp>
      <p:graphicFrame>
        <p:nvGraphicFramePr>
          <p:cNvPr id="3" name="Table 2"/>
          <p:cNvGraphicFramePr>
            <a:graphicFrameLocks noGrp="1"/>
          </p:cNvGraphicFramePr>
          <p:nvPr/>
        </p:nvGraphicFramePr>
        <p:xfrm>
          <a:off x="1447800" y="304800"/>
          <a:ext cx="6400800" cy="640080"/>
        </p:xfrm>
        <a:graphic>
          <a:graphicData uri="http://schemas.openxmlformats.org/drawingml/2006/table">
            <a:tbl>
              <a:tblPr firstRow="1" bandRow="1">
                <a:tableStyleId>{5C22544A-7EE6-4342-B048-85BDC9FD1C3A}</a:tableStyleId>
              </a:tblPr>
              <a:tblGrid>
                <a:gridCol w="6400800"/>
              </a:tblGrid>
              <a:tr h="457200">
                <a:tc>
                  <a:txBody>
                    <a:bodyPr/>
                    <a:lstStyle/>
                    <a:p>
                      <a:pPr algn="ctr"/>
                      <a:r>
                        <a:rPr lang="en-IN" sz="3600" dirty="0" smtClean="0"/>
                        <a:t>GENERATIONS</a:t>
                      </a:r>
                      <a:r>
                        <a:rPr lang="en-IN" sz="3600" baseline="0" dirty="0" smtClean="0"/>
                        <a:t> OF CT SCAN</a:t>
                      </a:r>
                      <a:endParaRPr lang="en-US" sz="3600" dirty="0"/>
                    </a:p>
                  </a:txBody>
                  <a:tcPr/>
                </a:tc>
              </a:tr>
            </a:tbl>
          </a:graphicData>
        </a:graphic>
      </p:graphicFrame>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IRST GENERATION EMI CT SCANNER…"/>
          <p:cNvSpPr txBox="1">
            <a:spLocks noGrp="1"/>
          </p:cNvSpPr>
          <p:nvPr>
            <p:ph type="title"/>
          </p:nvPr>
        </p:nvSpPr>
        <p:spPr>
          <a:prstGeom prst="rect">
            <a:avLst/>
          </a:prstGeom>
        </p:spPr>
        <p:txBody>
          <a:bodyPr>
            <a:normAutofit fontScale="90000"/>
          </a:bodyPr>
          <a:lstStyle/>
          <a:p>
            <a:pPr defTabSz="415948">
              <a:defRPr sz="3500"/>
            </a:pPr>
            <a:r>
              <a:rPr b="1">
                <a:solidFill>
                  <a:srgbClr val="C00000"/>
                </a:solidFill>
              </a:rPr>
              <a:t>FIRST GENERATION CT SCANNER/EMI SCANNER</a:t>
            </a:r>
          </a:p>
          <a:p>
            <a:pPr defTabSz="415948">
              <a:defRPr sz="3500"/>
            </a:pPr>
            <a:r>
              <a:rPr b="1">
                <a:solidFill>
                  <a:srgbClr val="C00000"/>
                </a:solidFill>
              </a:rPr>
              <a:t>(ROTATE/TRANSLATE, PENCIL BEAM)</a:t>
            </a:r>
          </a:p>
        </p:txBody>
      </p:sp>
      <p:sp>
        <p:nvSpPr>
          <p:cNvPr id="5" name="Godfrey Newbold Hounsfield developed the first CT scanner in the mid 1970’s with the help of a company called Electric and Musical Industries.…"/>
          <p:cNvSpPr txBox="1">
            <a:spLocks noGrp="1"/>
          </p:cNvSpPr>
          <p:nvPr>
            <p:ph idx="1"/>
          </p:nvPr>
        </p:nvSpPr>
        <p:spPr>
          <a:xfrm>
            <a:off x="304800" y="1447800"/>
            <a:ext cx="8610600" cy="5105400"/>
          </a:xfrm>
          <a:prstGeom prst="rect">
            <a:avLst/>
          </a:prstGeom>
        </p:spPr>
        <p:txBody>
          <a:bodyPr>
            <a:normAutofit fontScale="85000" lnSpcReduction="20000"/>
          </a:bodyPr>
          <a:lstStyle/>
          <a:p>
            <a:pPr marL="228599" indent="-228599" algn="just">
              <a:spcBef>
                <a:spcPts val="1500"/>
              </a:spcBef>
              <a:buSzPct val="100000"/>
              <a:buFont typeface="Arial"/>
              <a:buChar char="•"/>
              <a:defRPr sz="3000">
                <a:solidFill>
                  <a:srgbClr val="000000"/>
                </a:solidFill>
              </a:defRPr>
            </a:pPr>
            <a:r>
              <a:rPr b="1">
                <a:solidFill>
                  <a:srgbClr val="002060"/>
                </a:solidFill>
              </a:rPr>
              <a:t>Godfrey Newbold Hounsfield developed the first CT scanner with the help of a company called Electric and Musical Industries. </a:t>
            </a:r>
          </a:p>
          <a:p>
            <a:pPr marL="228599" indent="-228599" algn="just">
              <a:spcBef>
                <a:spcPts val="1500"/>
              </a:spcBef>
              <a:buSzPct val="100000"/>
              <a:buFont typeface="Helvetica Neue"/>
              <a:buChar char="•"/>
              <a:defRPr sz="3000">
                <a:solidFill>
                  <a:srgbClr val="000000"/>
                </a:solidFill>
              </a:defRPr>
            </a:pPr>
            <a:r>
              <a:rPr b="1">
                <a:solidFill>
                  <a:srgbClr val="7030A0"/>
                </a:solidFill>
              </a:rPr>
              <a:t>In order to produce such a narrow beam of x-ray photons, the first generation scanner used a pinhole collimator to ensure that only a single beam of x-ray was interacting with the patient.</a:t>
            </a:r>
          </a:p>
          <a:p>
            <a:pPr marL="228599" indent="-228599" algn="just">
              <a:spcBef>
                <a:spcPts val="1500"/>
              </a:spcBef>
              <a:buSzPct val="100000"/>
              <a:buFont typeface="Helvetica Neue"/>
              <a:buChar char="•"/>
              <a:defRPr sz="3000">
                <a:solidFill>
                  <a:srgbClr val="000000"/>
                </a:solidFill>
              </a:defRPr>
            </a:pPr>
            <a:r>
              <a:rPr b="1">
                <a:solidFill>
                  <a:srgbClr val="00B050"/>
                </a:solidFill>
              </a:rPr>
              <a:t>It was made up of only one X Ray tube and two x-ray detectors and both were located just opposite to each other</a:t>
            </a:r>
          </a:p>
          <a:p>
            <a:pPr marL="228599" indent="-228599" algn="just">
              <a:spcBef>
                <a:spcPts val="1500"/>
              </a:spcBef>
              <a:buSzPct val="100000"/>
              <a:buFont typeface="Helvetica Neue"/>
              <a:buChar char="•"/>
              <a:defRPr sz="3000">
                <a:solidFill>
                  <a:srgbClr val="000000"/>
                </a:solidFill>
              </a:defRPr>
            </a:pPr>
            <a:r>
              <a:rPr b="1">
                <a:solidFill>
                  <a:srgbClr val="002060"/>
                </a:solidFill>
              </a:rPr>
              <a:t>The first generation CT scanners were used for head scans in which head was enclosed in water bath</a:t>
            </a:r>
            <a:r>
              <a:rPr b="1" smtClean="0">
                <a:solidFill>
                  <a:srgbClr val="002060"/>
                </a:solidFill>
              </a:rPr>
              <a:t>.</a:t>
            </a:r>
            <a:endParaRPr lang="en-IN" b="1" dirty="0" smtClean="0">
              <a:solidFill>
                <a:srgbClr val="002060"/>
              </a:solidFill>
            </a:endParaRPr>
          </a:p>
          <a:p>
            <a:pPr marL="228599" indent="-228599" algn="just">
              <a:spcBef>
                <a:spcPts val="1500"/>
              </a:spcBef>
              <a:buSzPct val="100000"/>
              <a:buFont typeface="Helvetica Neue"/>
              <a:buChar char="•"/>
              <a:defRPr sz="3000">
                <a:solidFill>
                  <a:srgbClr val="000000"/>
                </a:solidFill>
              </a:defRPr>
            </a:pPr>
            <a:r>
              <a:rPr lang="en-US" sz="3000" b="1" dirty="0" smtClean="0">
                <a:solidFill>
                  <a:srgbClr val="C00000"/>
                </a:solidFill>
              </a:rPr>
              <a:t>A five-view study of the head took about 25 to 30 minutes. </a:t>
            </a:r>
            <a:endParaRPr lang="en-IN" b="1" dirty="0" smtClean="0">
              <a:solidFill>
                <a:srgbClr val="C0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838200"/>
          </a:xfrm>
        </p:spPr>
        <p:txBody>
          <a:bodyPr/>
          <a:lstStyle/>
          <a:p>
            <a:r>
              <a:rPr lang="en-IN" b="1" dirty="0" smtClean="0">
                <a:solidFill>
                  <a:srgbClr val="7030A0"/>
                </a:solidFill>
              </a:rPr>
              <a:t>EMI SCANNER</a:t>
            </a:r>
            <a:endParaRPr lang="en-US" b="1" dirty="0">
              <a:solidFill>
                <a:srgbClr val="7030A0"/>
              </a:solidFill>
            </a:endParaRPr>
          </a:p>
        </p:txBody>
      </p:sp>
      <p:sp>
        <p:nvSpPr>
          <p:cNvPr id="3" name="Content Placeholder 2"/>
          <p:cNvSpPr>
            <a:spLocks noGrp="1"/>
          </p:cNvSpPr>
          <p:nvPr>
            <p:ph idx="1"/>
          </p:nvPr>
        </p:nvSpPr>
        <p:spPr/>
        <p:txBody>
          <a:bodyPr/>
          <a:lstStyle/>
          <a:p>
            <a:endParaRPr lang="en-US"/>
          </a:p>
        </p:txBody>
      </p:sp>
      <p:pic>
        <p:nvPicPr>
          <p:cNvPr id="4" name="Image" descr="Image"/>
          <p:cNvPicPr>
            <a:picLocks noChangeAspect="1"/>
          </p:cNvPicPr>
          <p:nvPr/>
        </p:nvPicPr>
        <p:blipFill>
          <a:blip r:embed="rId2" cstate="print">
            <a:extLst/>
          </a:blip>
          <a:stretch>
            <a:fillRect/>
          </a:stretch>
        </p:blipFill>
        <p:spPr>
          <a:xfrm>
            <a:off x="1295400" y="762000"/>
            <a:ext cx="6084008" cy="6096000"/>
          </a:xfrm>
          <a:prstGeom prst="rect">
            <a:avLst/>
          </a:prstGeom>
          <a:ln w="12700">
            <a:miter lim="400000"/>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5897563"/>
          </a:xfrm>
        </p:spPr>
        <p:txBody>
          <a:bodyPr>
            <a:normAutofit fontScale="77500" lnSpcReduction="20000"/>
          </a:bodyPr>
          <a:lstStyle/>
          <a:p>
            <a:pPr marL="228600" indent="-228600" algn="just" defTabSz="457200">
              <a:lnSpc>
                <a:spcPct val="120000"/>
              </a:lnSpc>
              <a:spcBef>
                <a:spcPts val="1500"/>
              </a:spcBef>
              <a:buSzPct val="100000"/>
              <a:buFont typeface="Arial"/>
              <a:buChar char="•"/>
              <a:defRPr sz="3000">
                <a:solidFill>
                  <a:srgbClr val="000000"/>
                </a:solidFill>
                <a:latin typeface="+mj-lt"/>
                <a:ea typeface="+mj-ea"/>
                <a:cs typeface="+mj-cs"/>
                <a:sym typeface="Helvetica"/>
              </a:defRPr>
            </a:pPr>
            <a:r>
              <a:rPr lang="en-US" b="1" dirty="0" smtClean="0">
                <a:solidFill>
                  <a:srgbClr val="002060"/>
                </a:solidFill>
                <a:sym typeface="Helvetica"/>
              </a:rPr>
              <a:t>The two detectors were capable of measuring the amount of x-rays that successfully passed through the patient for only two slices of that body part.</a:t>
            </a:r>
          </a:p>
          <a:p>
            <a:pPr marL="228600" indent="-228600" algn="just" defTabSz="457200">
              <a:lnSpc>
                <a:spcPct val="120000"/>
              </a:lnSpc>
              <a:spcBef>
                <a:spcPts val="1500"/>
              </a:spcBef>
              <a:buSzPct val="100000"/>
              <a:buFont typeface="Helvetica Neue"/>
              <a:buChar char="•"/>
              <a:defRPr sz="3000">
                <a:solidFill>
                  <a:srgbClr val="000000"/>
                </a:solidFill>
                <a:latin typeface="+mj-lt"/>
                <a:ea typeface="+mj-ea"/>
                <a:cs typeface="+mj-cs"/>
                <a:sym typeface="Helvetica"/>
              </a:defRPr>
            </a:pPr>
            <a:r>
              <a:rPr lang="en-US" b="1" dirty="0" smtClean="0">
                <a:solidFill>
                  <a:srgbClr val="C00000"/>
                </a:solidFill>
                <a:sym typeface="Helvetica"/>
              </a:rPr>
              <a:t>In order to acquire every slice across a part of the body, the x-ray tube and detectors had to be moved linearly, before rotating the position of the x-ray tube to acquire images at a different projection angle. </a:t>
            </a:r>
          </a:p>
          <a:p>
            <a:pPr marL="228600" indent="-228600" algn="just" defTabSz="457200">
              <a:lnSpc>
                <a:spcPct val="120000"/>
              </a:lnSpc>
              <a:spcBef>
                <a:spcPts val="1500"/>
              </a:spcBef>
              <a:buSzPct val="100000"/>
              <a:buFont typeface="Helvetica Neue"/>
              <a:buChar char="•"/>
              <a:defRPr sz="3000">
                <a:solidFill>
                  <a:srgbClr val="000000"/>
                </a:solidFill>
                <a:latin typeface="+mj-lt"/>
                <a:ea typeface="+mj-ea"/>
                <a:cs typeface="+mj-cs"/>
                <a:sym typeface="Helvetica"/>
              </a:defRPr>
            </a:pPr>
            <a:r>
              <a:rPr lang="en-US" b="1" dirty="0" smtClean="0">
                <a:solidFill>
                  <a:srgbClr val="7030A0"/>
                </a:solidFill>
                <a:sym typeface="Helvetica"/>
              </a:rPr>
              <a:t>So, gantry moved through two different types of motion linear as well as </a:t>
            </a:r>
            <a:r>
              <a:rPr lang="en-US" b="1" dirty="0" err="1" smtClean="0">
                <a:solidFill>
                  <a:srgbClr val="7030A0"/>
                </a:solidFill>
                <a:sym typeface="Helvetica"/>
              </a:rPr>
              <a:t>rotatory</a:t>
            </a:r>
            <a:r>
              <a:rPr lang="en-US" b="1" dirty="0" smtClean="0">
                <a:solidFill>
                  <a:srgbClr val="7030A0"/>
                </a:solidFill>
                <a:sym typeface="Helvetica"/>
              </a:rPr>
              <a:t>.</a:t>
            </a:r>
          </a:p>
          <a:p>
            <a:pPr marL="228600" indent="-228600" algn="just" defTabSz="457200">
              <a:lnSpc>
                <a:spcPct val="120000"/>
              </a:lnSpc>
              <a:spcBef>
                <a:spcPts val="1500"/>
              </a:spcBef>
              <a:buSzPct val="100000"/>
              <a:buFont typeface="Helvetica Neue"/>
              <a:buChar char="•"/>
              <a:defRPr sz="3000">
                <a:solidFill>
                  <a:srgbClr val="000000"/>
                </a:solidFill>
                <a:latin typeface="+mj-lt"/>
                <a:ea typeface="+mj-ea"/>
                <a:cs typeface="+mj-cs"/>
                <a:sym typeface="Helvetica"/>
              </a:defRPr>
            </a:pPr>
            <a:r>
              <a:rPr lang="en-US" sz="3000" b="1" dirty="0" smtClean="0">
                <a:solidFill>
                  <a:srgbClr val="C00000"/>
                </a:solidFill>
                <a:sym typeface="Helvetica"/>
              </a:rPr>
              <a:t>Gantry used to rotate about 180</a:t>
            </a:r>
            <a:r>
              <a:rPr lang="en-US" sz="3000" b="1" baseline="31999" dirty="0" smtClean="0">
                <a:solidFill>
                  <a:srgbClr val="C00000"/>
                </a:solidFill>
                <a:sym typeface="Helvetica"/>
              </a:rPr>
              <a:t>o.</a:t>
            </a:r>
          </a:p>
          <a:p>
            <a:pPr marL="228600" indent="-228600" defTabSz="457200">
              <a:spcBef>
                <a:spcPts val="1500"/>
              </a:spcBef>
              <a:buSzPct val="100000"/>
              <a:buFont typeface="Helvetica Neue"/>
              <a:buChar char="•"/>
              <a:defRPr sz="3000">
                <a:solidFill>
                  <a:srgbClr val="000000"/>
                </a:solidFill>
                <a:latin typeface="+mj-lt"/>
                <a:ea typeface="+mj-ea"/>
                <a:cs typeface="+mj-cs"/>
                <a:sym typeface="Helvetica"/>
              </a:defRPr>
            </a:pPr>
            <a:r>
              <a:rPr lang="en-US" sz="3000" b="1" dirty="0" smtClean="0">
                <a:solidFill>
                  <a:srgbClr val="C00000"/>
                </a:solidFill>
                <a:sym typeface="Helvetica"/>
              </a:rPr>
              <a:t>It required 30 minutes to complete the head scan.</a:t>
            </a:r>
          </a:p>
          <a:p>
            <a:pPr marL="228600" indent="-228600" defTabSz="457200">
              <a:spcBef>
                <a:spcPts val="1500"/>
              </a:spcBef>
              <a:buSzPct val="100000"/>
              <a:buFont typeface="Helvetica Neue"/>
              <a:buChar char="•"/>
              <a:defRPr sz="3000">
                <a:solidFill>
                  <a:srgbClr val="000000"/>
                </a:solidFill>
                <a:latin typeface="+mj-lt"/>
                <a:ea typeface="+mj-ea"/>
                <a:cs typeface="+mj-cs"/>
                <a:sym typeface="Helvetica"/>
              </a:defRPr>
            </a:pPr>
            <a:r>
              <a:rPr lang="en-US" sz="3000" b="1" dirty="0" smtClean="0">
                <a:solidFill>
                  <a:srgbClr val="C00000"/>
                </a:solidFill>
                <a:sym typeface="Helvetica"/>
              </a:rPr>
              <a:t>Pixel size was 3x3 mm</a:t>
            </a:r>
          </a:p>
          <a:p>
            <a:pPr marL="228600" indent="-228600" defTabSz="457200">
              <a:spcBef>
                <a:spcPts val="1500"/>
              </a:spcBef>
              <a:buSzPct val="100000"/>
              <a:buFont typeface="Helvetica Neue"/>
              <a:buChar char="•"/>
              <a:defRPr sz="3000">
                <a:solidFill>
                  <a:srgbClr val="000000"/>
                </a:solidFill>
                <a:latin typeface="+mj-lt"/>
                <a:ea typeface="+mj-ea"/>
                <a:cs typeface="+mj-cs"/>
                <a:sym typeface="Helvetica"/>
              </a:defRPr>
            </a:pPr>
            <a:r>
              <a:rPr lang="en-US" sz="3000" b="1" dirty="0" err="1" smtClean="0">
                <a:solidFill>
                  <a:srgbClr val="C00000"/>
                </a:solidFill>
                <a:sym typeface="Helvetica"/>
              </a:rPr>
              <a:t>Voxel</a:t>
            </a:r>
            <a:r>
              <a:rPr lang="en-US" sz="3000" b="1" dirty="0" smtClean="0">
                <a:solidFill>
                  <a:srgbClr val="C00000"/>
                </a:solidFill>
                <a:sym typeface="Helvetica"/>
              </a:rPr>
              <a:t> size was 3x3x13 mm</a:t>
            </a:r>
          </a:p>
          <a:p>
            <a:pPr marL="228600" indent="-228600" algn="just" defTabSz="457200">
              <a:lnSpc>
                <a:spcPct val="120000"/>
              </a:lnSpc>
              <a:spcBef>
                <a:spcPts val="1500"/>
              </a:spcBef>
              <a:buSzPct val="100000"/>
              <a:buFont typeface="Helvetica Neue"/>
              <a:buChar char="•"/>
              <a:defRPr sz="3000">
                <a:solidFill>
                  <a:srgbClr val="000000"/>
                </a:solidFill>
                <a:latin typeface="+mj-lt"/>
                <a:ea typeface="+mj-ea"/>
                <a:cs typeface="+mj-cs"/>
                <a:sym typeface="Helvetica"/>
              </a:defRPr>
            </a:pPr>
            <a:endParaRPr lang="en-US" b="1" dirty="0" smtClean="0">
              <a:solidFill>
                <a:srgbClr val="002060"/>
              </a:solidFill>
              <a:sym typeface="Helvetica"/>
            </a:endParaRPr>
          </a:p>
          <a:p>
            <a:pPr>
              <a:lnSpc>
                <a:spcPct val="120000"/>
              </a:lnSpc>
            </a:pPr>
            <a:endParaRPr lang="en-US" b="1" dirty="0">
              <a:solidFill>
                <a:srgbClr val="00206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Image" descr="Image"/>
          <p:cNvPicPr>
            <a:picLocks noChangeAspect="1"/>
          </p:cNvPicPr>
          <p:nvPr/>
        </p:nvPicPr>
        <p:blipFill>
          <a:blip r:embed="rId2">
            <a:extLst/>
          </a:blip>
          <a:stretch>
            <a:fillRect/>
          </a:stretch>
        </p:blipFill>
        <p:spPr>
          <a:xfrm>
            <a:off x="56361" y="23222"/>
            <a:ext cx="9011439" cy="6758578"/>
          </a:xfrm>
          <a:prstGeom prst="rect">
            <a:avLst/>
          </a:prstGeom>
          <a:ln w="12700">
            <a:miter lim="400000"/>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DVANTAGES…"/>
          <p:cNvSpPr txBox="1">
            <a:spLocks/>
          </p:cNvSpPr>
          <p:nvPr/>
        </p:nvSpPr>
        <p:spPr>
          <a:xfrm>
            <a:off x="228600" y="228600"/>
            <a:ext cx="8763000" cy="6038881"/>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20000"/>
              </a:lnSpc>
              <a:spcBef>
                <a:spcPct val="20000"/>
              </a:spcBef>
              <a:spcAft>
                <a:spcPts val="0"/>
              </a:spcAft>
              <a:buClrTx/>
              <a:buSzTx/>
              <a:tabLst/>
              <a:defRPr sz="4000">
                <a:solidFill>
                  <a:srgbClr val="000000"/>
                </a:solidFill>
                <a:latin typeface="+mj-lt"/>
                <a:ea typeface="+mj-ea"/>
                <a:cs typeface="+mj-cs"/>
                <a:sym typeface="Helvetica"/>
              </a:defRPr>
            </a:pPr>
            <a:r>
              <a:rPr kumimoji="0" lang="en-US" sz="4000" b="1" i="0" u="none" strike="noStrike" kern="1200" cap="none" spc="0" normalizeH="0" baseline="0" noProof="0" dirty="0" smtClean="0">
                <a:ln>
                  <a:noFill/>
                </a:ln>
                <a:solidFill>
                  <a:srgbClr val="7030A0"/>
                </a:solidFill>
                <a:effectLst/>
                <a:uLnTx/>
                <a:uFillTx/>
                <a:latin typeface="+mj-lt"/>
                <a:ea typeface="+mj-ea"/>
                <a:cs typeface="+mj-cs"/>
                <a:sym typeface="Helvetica"/>
              </a:rPr>
              <a:t>ADVANTAGES</a:t>
            </a:r>
          </a:p>
          <a:p>
            <a:pPr marL="228600" marR="0" lvl="0" indent="-228600" algn="l" defTabSz="457200" rtl="0" eaLnBrk="1" fontAlgn="auto" latinLnBrk="0" hangingPunct="1">
              <a:lnSpc>
                <a:spcPct val="120000"/>
              </a:lnSpc>
              <a:spcBef>
                <a:spcPts val="1500"/>
              </a:spcBef>
              <a:spcAft>
                <a:spcPts val="0"/>
              </a:spcAft>
              <a:buClrTx/>
              <a:buSzPct val="100000"/>
              <a:buFont typeface="Helvetica Neue"/>
              <a:buChar char="•"/>
              <a:tabLst/>
              <a:defRPr sz="3000">
                <a:solidFill>
                  <a:srgbClr val="000000"/>
                </a:solidFill>
                <a:latin typeface="+mj-lt"/>
                <a:ea typeface="+mj-ea"/>
                <a:cs typeface="+mj-cs"/>
                <a:sym typeface="Helvetica"/>
              </a:defRPr>
            </a:pPr>
            <a:r>
              <a:rPr kumimoji="0" lang="en-US" sz="3000" b="0" i="0" u="none" strike="noStrike" kern="1200" cap="none" spc="0" normalizeH="0" baseline="0" noProof="0" dirty="0" smtClean="0">
                <a:ln>
                  <a:noFill/>
                </a:ln>
                <a:solidFill>
                  <a:srgbClr val="002060"/>
                </a:solidFill>
                <a:effectLst/>
                <a:uLnTx/>
                <a:uFillTx/>
                <a:latin typeface="+mj-lt"/>
                <a:ea typeface="+mj-ea"/>
                <a:cs typeface="+mj-cs"/>
                <a:sym typeface="Helvetica"/>
              </a:rPr>
              <a:t>Decrease in the amount of scatter radiation which was interacting with the detectors.</a:t>
            </a:r>
          </a:p>
          <a:p>
            <a:pPr marL="342900" marR="0" lvl="0" indent="-342900" algn="l" defTabSz="457200" rtl="0" eaLnBrk="1" fontAlgn="auto" latinLnBrk="0" hangingPunct="1">
              <a:lnSpc>
                <a:spcPct val="120000"/>
              </a:lnSpc>
              <a:spcBef>
                <a:spcPts val="1500"/>
              </a:spcBef>
              <a:spcAft>
                <a:spcPts val="0"/>
              </a:spcAft>
              <a:buClrTx/>
              <a:buSzTx/>
              <a:tabLst/>
              <a:defRPr sz="4000">
                <a:solidFill>
                  <a:srgbClr val="000000"/>
                </a:solidFill>
                <a:latin typeface="+mj-lt"/>
                <a:ea typeface="+mj-ea"/>
                <a:cs typeface="+mj-cs"/>
                <a:sym typeface="Helvetica"/>
              </a:defRPr>
            </a:pPr>
            <a:r>
              <a:rPr kumimoji="0" lang="en-US" sz="4000" b="1" i="0" u="none" strike="noStrike" kern="1200" cap="none" spc="0" normalizeH="0" baseline="0" noProof="0" dirty="0" smtClean="0">
                <a:ln>
                  <a:noFill/>
                </a:ln>
                <a:solidFill>
                  <a:srgbClr val="7030A0"/>
                </a:solidFill>
                <a:effectLst/>
                <a:uLnTx/>
                <a:uFillTx/>
                <a:latin typeface="+mj-lt"/>
                <a:ea typeface="+mj-ea"/>
                <a:cs typeface="+mj-cs"/>
                <a:sym typeface="Helvetica"/>
              </a:rPr>
              <a:t>DISADVANTAGES</a:t>
            </a:r>
          </a:p>
          <a:p>
            <a:pPr marL="457200" marR="0" lvl="0" indent="-228600" algn="l" defTabSz="457200" rtl="0" eaLnBrk="1" fontAlgn="auto" latinLnBrk="0" hangingPunct="1">
              <a:lnSpc>
                <a:spcPct val="120000"/>
              </a:lnSpc>
              <a:spcBef>
                <a:spcPts val="1500"/>
              </a:spcBef>
              <a:spcAft>
                <a:spcPts val="0"/>
              </a:spcAft>
              <a:buClr>
                <a:srgbClr val="000000"/>
              </a:buClr>
              <a:buSzPct val="100000"/>
              <a:buFont typeface="Helvetica Neue"/>
              <a:buChar char="•"/>
              <a:tabLst/>
              <a:defRPr sz="3000">
                <a:solidFill>
                  <a:srgbClr val="000000"/>
                </a:solidFill>
                <a:latin typeface="+mj-lt"/>
                <a:ea typeface="+mj-ea"/>
                <a:cs typeface="+mj-cs"/>
                <a:sym typeface="Helvetica"/>
              </a:defRPr>
            </a:pPr>
            <a:r>
              <a:rPr kumimoji="0" lang="en-US" sz="3000" b="0" i="0" u="none" strike="noStrike" kern="1200" cap="none" spc="0" normalizeH="0" baseline="0" noProof="0" dirty="0" smtClean="0">
                <a:ln>
                  <a:noFill/>
                </a:ln>
                <a:solidFill>
                  <a:srgbClr val="002060"/>
                </a:solidFill>
                <a:effectLst/>
                <a:uLnTx/>
                <a:uFillTx/>
                <a:latin typeface="+mj-lt"/>
                <a:ea typeface="+mj-ea"/>
                <a:cs typeface="+mj-cs"/>
                <a:sym typeface="Helvetica"/>
              </a:rPr>
              <a:t>It was designed only for head.</a:t>
            </a:r>
          </a:p>
          <a:p>
            <a:pPr marL="457200" marR="0" lvl="0" indent="-228600" algn="l" defTabSz="457200" rtl="0" eaLnBrk="1" fontAlgn="auto" latinLnBrk="0" hangingPunct="1">
              <a:lnSpc>
                <a:spcPct val="120000"/>
              </a:lnSpc>
              <a:spcBef>
                <a:spcPts val="1500"/>
              </a:spcBef>
              <a:spcAft>
                <a:spcPts val="0"/>
              </a:spcAft>
              <a:buClr>
                <a:srgbClr val="000000"/>
              </a:buClr>
              <a:buSzPct val="100000"/>
              <a:buFont typeface="Helvetica Neue"/>
              <a:buChar char="•"/>
              <a:tabLst/>
              <a:defRPr sz="3000">
                <a:solidFill>
                  <a:srgbClr val="000000"/>
                </a:solidFill>
                <a:latin typeface="+mj-lt"/>
                <a:ea typeface="+mj-ea"/>
                <a:cs typeface="+mj-cs"/>
                <a:sym typeface="Helvetica"/>
              </a:defRPr>
            </a:pPr>
            <a:r>
              <a:rPr kumimoji="0" lang="en-US" sz="3000" b="0" i="0" u="none" strike="noStrike" kern="1200" cap="none" spc="0" normalizeH="0" baseline="0" noProof="0" dirty="0" smtClean="0">
                <a:ln>
                  <a:noFill/>
                </a:ln>
                <a:solidFill>
                  <a:srgbClr val="002060"/>
                </a:solidFill>
                <a:effectLst/>
                <a:uLnTx/>
                <a:uFillTx/>
                <a:latin typeface="+mj-lt"/>
                <a:ea typeface="+mj-ea"/>
                <a:cs typeface="+mj-cs"/>
                <a:sym typeface="Helvetica"/>
              </a:rPr>
              <a:t>Poor spatial resolution.</a:t>
            </a:r>
          </a:p>
          <a:p>
            <a:pPr marL="457200" marR="0" lvl="0" indent="-228600" algn="l" defTabSz="457200" rtl="0" eaLnBrk="1" fontAlgn="auto" latinLnBrk="0" hangingPunct="1">
              <a:lnSpc>
                <a:spcPct val="120000"/>
              </a:lnSpc>
              <a:spcBef>
                <a:spcPts val="1500"/>
              </a:spcBef>
              <a:spcAft>
                <a:spcPts val="0"/>
              </a:spcAft>
              <a:buClr>
                <a:srgbClr val="000000"/>
              </a:buClr>
              <a:buSzPct val="100000"/>
              <a:buFont typeface="Helvetica Neue"/>
              <a:buChar char="•"/>
              <a:tabLst/>
              <a:defRPr sz="3000">
                <a:solidFill>
                  <a:srgbClr val="000000"/>
                </a:solidFill>
                <a:latin typeface="+mj-lt"/>
                <a:ea typeface="+mj-ea"/>
                <a:cs typeface="+mj-cs"/>
                <a:sym typeface="Helvetica"/>
              </a:defRPr>
            </a:pPr>
            <a:r>
              <a:rPr kumimoji="0" lang="en-US" sz="3000" b="0" i="0" u="none" strike="noStrike" kern="1200" cap="none" spc="0" normalizeH="0" baseline="0" noProof="0" dirty="0" smtClean="0">
                <a:ln>
                  <a:noFill/>
                </a:ln>
                <a:solidFill>
                  <a:srgbClr val="002060"/>
                </a:solidFill>
                <a:effectLst/>
                <a:uLnTx/>
                <a:uFillTx/>
                <a:latin typeface="+mj-lt"/>
                <a:ea typeface="+mj-ea"/>
                <a:cs typeface="+mj-cs"/>
                <a:sym typeface="Helvetica"/>
              </a:rPr>
              <a:t>Scan time was more.</a:t>
            </a:r>
          </a:p>
          <a:p>
            <a:pPr marL="457200" marR="0" lvl="0" indent="-228600" algn="l" defTabSz="457200" rtl="0" eaLnBrk="1" fontAlgn="auto" latinLnBrk="0" hangingPunct="1">
              <a:lnSpc>
                <a:spcPct val="120000"/>
              </a:lnSpc>
              <a:spcBef>
                <a:spcPts val="1500"/>
              </a:spcBef>
              <a:spcAft>
                <a:spcPts val="0"/>
              </a:spcAft>
              <a:buClr>
                <a:srgbClr val="000000"/>
              </a:buClr>
              <a:buSzPct val="100000"/>
              <a:buFont typeface="Helvetica Neue"/>
              <a:buChar char="•"/>
              <a:tabLst/>
              <a:defRPr sz="3000">
                <a:solidFill>
                  <a:srgbClr val="000000"/>
                </a:solidFill>
                <a:latin typeface="+mj-lt"/>
                <a:ea typeface="+mj-ea"/>
                <a:cs typeface="+mj-cs"/>
                <a:sym typeface="Helvetica"/>
              </a:defRPr>
            </a:pPr>
            <a:r>
              <a:rPr kumimoji="0" lang="en-US" sz="3000" b="0" i="0" u="none" strike="noStrike" kern="1200" cap="none" spc="0" normalizeH="0" baseline="0" noProof="0" dirty="0" err="1" smtClean="0">
                <a:ln>
                  <a:noFill/>
                </a:ln>
                <a:solidFill>
                  <a:srgbClr val="002060"/>
                </a:solidFill>
                <a:effectLst/>
                <a:uLnTx/>
                <a:uFillTx/>
                <a:latin typeface="+mj-lt"/>
                <a:ea typeface="+mj-ea"/>
                <a:cs typeface="+mj-cs"/>
                <a:sym typeface="Helvetica"/>
              </a:rPr>
              <a:t>Tl</a:t>
            </a:r>
            <a:r>
              <a:rPr kumimoji="0" lang="en-US" sz="3000" b="0" i="0" u="none" strike="noStrike" kern="1200" cap="none" spc="0" normalizeH="0" baseline="0" noProof="0" dirty="0" smtClean="0">
                <a:ln>
                  <a:noFill/>
                </a:ln>
                <a:solidFill>
                  <a:srgbClr val="002060"/>
                </a:solidFill>
                <a:effectLst/>
                <a:uLnTx/>
                <a:uFillTx/>
                <a:latin typeface="+mj-lt"/>
                <a:ea typeface="+mj-ea"/>
                <a:cs typeface="+mj-cs"/>
                <a:sym typeface="Helvetica"/>
              </a:rPr>
              <a:t> activated </a:t>
            </a:r>
            <a:r>
              <a:rPr kumimoji="0" lang="en-US" sz="3000" b="0" i="0" u="none" strike="noStrike" kern="1200" cap="none" spc="0" normalizeH="0" baseline="0" noProof="0" dirty="0" err="1" smtClean="0">
                <a:ln>
                  <a:noFill/>
                </a:ln>
                <a:solidFill>
                  <a:srgbClr val="002060"/>
                </a:solidFill>
                <a:effectLst/>
                <a:uLnTx/>
                <a:uFillTx/>
                <a:latin typeface="+mj-lt"/>
                <a:ea typeface="+mj-ea"/>
                <a:cs typeface="+mj-cs"/>
                <a:sym typeface="Helvetica"/>
              </a:rPr>
              <a:t>NaI</a:t>
            </a:r>
            <a:r>
              <a:rPr kumimoji="0" lang="en-US" sz="3000" b="0" i="0" u="none" strike="noStrike" kern="1200" cap="none" spc="0" normalizeH="0" baseline="0" noProof="0" dirty="0" smtClean="0">
                <a:ln>
                  <a:noFill/>
                </a:ln>
                <a:solidFill>
                  <a:srgbClr val="002060"/>
                </a:solidFill>
                <a:effectLst/>
                <a:uLnTx/>
                <a:uFillTx/>
                <a:latin typeface="+mj-lt"/>
                <a:ea typeface="+mj-ea"/>
                <a:cs typeface="+mj-cs"/>
                <a:sym typeface="Helvetica"/>
              </a:rPr>
              <a:t> detectors were used.</a:t>
            </a:r>
          </a:p>
          <a:p>
            <a:pPr marL="457200" marR="0" lvl="0" indent="-228600" algn="l" defTabSz="457200" rtl="0" eaLnBrk="1" fontAlgn="auto" latinLnBrk="0" hangingPunct="1">
              <a:lnSpc>
                <a:spcPct val="120000"/>
              </a:lnSpc>
              <a:spcBef>
                <a:spcPts val="1500"/>
              </a:spcBef>
              <a:spcAft>
                <a:spcPts val="0"/>
              </a:spcAft>
              <a:buClr>
                <a:srgbClr val="000000"/>
              </a:buClr>
              <a:buSzPct val="100000"/>
              <a:buFont typeface="Helvetica Neue"/>
              <a:buChar char="•"/>
              <a:tabLst/>
              <a:defRPr sz="3000">
                <a:solidFill>
                  <a:srgbClr val="000000"/>
                </a:solidFill>
                <a:latin typeface="+mj-lt"/>
                <a:ea typeface="+mj-ea"/>
                <a:cs typeface="+mj-cs"/>
                <a:sym typeface="Helvetica"/>
              </a:defRPr>
            </a:pPr>
            <a:r>
              <a:rPr kumimoji="0" lang="en-US" sz="3000" b="0" i="0" u="none" strike="noStrike" kern="1200" cap="none" spc="0" normalizeH="0" baseline="0" noProof="0" dirty="0" smtClean="0">
                <a:ln>
                  <a:noFill/>
                </a:ln>
                <a:solidFill>
                  <a:srgbClr val="002060"/>
                </a:solidFill>
                <a:effectLst/>
                <a:uLnTx/>
                <a:uFillTx/>
                <a:latin typeface="+mj-lt"/>
                <a:ea typeface="+mj-ea"/>
                <a:cs typeface="+mj-cs"/>
                <a:sym typeface="Helvetica"/>
              </a:rPr>
              <a:t>Low efficiency.</a:t>
            </a:r>
            <a:endParaRPr kumimoji="0" lang="en-US" sz="3000" b="0" i="0" u="none" strike="noStrike" kern="1200" cap="none" spc="0" normalizeH="0" baseline="0" noProof="0" dirty="0">
              <a:ln>
                <a:noFill/>
              </a:ln>
              <a:solidFill>
                <a:srgbClr val="002060"/>
              </a:solidFill>
              <a:effectLst/>
              <a:uLnTx/>
              <a:uFillTx/>
              <a:latin typeface="+mj-lt"/>
              <a:ea typeface="+mj-ea"/>
              <a:cs typeface="+mj-cs"/>
              <a:sym typeface="Helvetic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cNvGraphicFramePr/>
          <p:nvPr/>
        </p:nvGraphicFramePr>
        <p:xfrm>
          <a:off x="228600" y="457200"/>
          <a:ext cx="4191000" cy="6116320"/>
        </p:xfrm>
        <a:graphic>
          <a:graphicData uri="http://schemas.openxmlformats.org/drawingml/2006/table">
            <a:tbl>
              <a:tblPr bandRow="1">
                <a:tableStyleId>{3C2FFA5D-87B4-456A-9821-1D502468CF0F}</a:tableStyleId>
              </a:tblPr>
              <a:tblGrid>
                <a:gridCol w="2095500"/>
                <a:gridCol w="2095500"/>
              </a:tblGrid>
              <a:tr h="375557">
                <a:tc>
                  <a:txBody>
                    <a:bodyPr/>
                    <a:lstStyle/>
                    <a:p>
                      <a:pPr algn="l" defTabSz="914400">
                        <a:defRPr sz="1800"/>
                      </a:pPr>
                      <a:r>
                        <a:rPr sz="2200" b="1">
                          <a:solidFill>
                            <a:srgbClr val="C00000"/>
                          </a:solidFill>
                        </a:rPr>
                        <a:t>SUBSTANCE</a:t>
                      </a:r>
                    </a:p>
                  </a:txBody>
                  <a:tcPr marL="50800" marR="50800" marT="50800" marB="50800" anchor="ctr" horzOverflow="overflow"/>
                </a:tc>
                <a:tc>
                  <a:txBody>
                    <a:bodyPr/>
                    <a:lstStyle/>
                    <a:p>
                      <a:pPr algn="l" defTabSz="914400">
                        <a:defRPr sz="1800"/>
                      </a:pPr>
                      <a:r>
                        <a:rPr sz="2200" b="1">
                          <a:solidFill>
                            <a:srgbClr val="C00000"/>
                          </a:solidFill>
                        </a:rPr>
                        <a:t>HU</a:t>
                      </a:r>
                    </a:p>
                  </a:txBody>
                  <a:tcPr marL="50800" marR="50800" marT="50800" marB="50800" anchor="ctr" horzOverflow="overflow"/>
                </a:tc>
              </a:tr>
              <a:tr h="375557">
                <a:tc>
                  <a:txBody>
                    <a:bodyPr/>
                    <a:lstStyle/>
                    <a:p>
                      <a:pPr algn="l" defTabSz="914400">
                        <a:defRPr sz="1800"/>
                      </a:pPr>
                      <a:r>
                        <a:rPr sz="2200"/>
                        <a:t>Air</a:t>
                      </a:r>
                      <a:endParaRPr sz="2200">
                        <a:solidFill>
                          <a:srgbClr val="C00000"/>
                        </a:solidFill>
                      </a:endParaRPr>
                    </a:p>
                  </a:txBody>
                  <a:tcPr marL="50800" marR="50800" marT="50800" marB="50800" anchor="ctr" horzOverflow="overflow"/>
                </a:tc>
                <a:tc>
                  <a:txBody>
                    <a:bodyPr/>
                    <a:lstStyle/>
                    <a:p>
                      <a:pPr algn="l" defTabSz="914400">
                        <a:defRPr sz="1800"/>
                      </a:pPr>
                      <a:r>
                        <a:rPr sz="2200"/>
                        <a:t>-1000</a:t>
                      </a:r>
                      <a:endParaRPr sz="2200">
                        <a:solidFill>
                          <a:srgbClr val="C00000"/>
                        </a:solidFill>
                      </a:endParaRPr>
                    </a:p>
                  </a:txBody>
                  <a:tcPr marL="50800" marR="50800" marT="50800" marB="50800" anchor="ctr" horzOverflow="overflow"/>
                </a:tc>
              </a:tr>
              <a:tr h="375557">
                <a:tc>
                  <a:txBody>
                    <a:bodyPr/>
                    <a:lstStyle/>
                    <a:p>
                      <a:pPr algn="l" defTabSz="914400">
                        <a:defRPr sz="1800"/>
                      </a:pPr>
                      <a:r>
                        <a:rPr sz="2200"/>
                        <a:t>Lung</a:t>
                      </a:r>
                      <a:endParaRPr sz="2200">
                        <a:solidFill>
                          <a:srgbClr val="C00000"/>
                        </a:solidFill>
                      </a:endParaRPr>
                    </a:p>
                  </a:txBody>
                  <a:tcPr marL="50800" marR="50800" marT="50800" marB="50800" anchor="ctr" horzOverflow="overflow"/>
                </a:tc>
                <a:tc>
                  <a:txBody>
                    <a:bodyPr/>
                    <a:lstStyle/>
                    <a:p>
                      <a:pPr algn="l" defTabSz="914400">
                        <a:defRPr sz="1800"/>
                      </a:pPr>
                      <a:r>
                        <a:rPr sz="2200"/>
                        <a:t>-500</a:t>
                      </a:r>
                      <a:endParaRPr sz="2200">
                        <a:solidFill>
                          <a:srgbClr val="C00000"/>
                        </a:solidFill>
                      </a:endParaRPr>
                    </a:p>
                  </a:txBody>
                  <a:tcPr marL="50800" marR="50800" marT="50800" marB="50800" anchor="ctr" horzOverflow="overflow"/>
                </a:tc>
              </a:tr>
              <a:tr h="375557">
                <a:tc>
                  <a:txBody>
                    <a:bodyPr/>
                    <a:lstStyle/>
                    <a:p>
                      <a:pPr algn="l" defTabSz="914400">
                        <a:defRPr sz="1800"/>
                      </a:pPr>
                      <a:r>
                        <a:rPr sz="2200"/>
                        <a:t>Fat</a:t>
                      </a:r>
                      <a:endParaRPr sz="2200">
                        <a:solidFill>
                          <a:srgbClr val="C00000"/>
                        </a:solidFill>
                      </a:endParaRPr>
                    </a:p>
                  </a:txBody>
                  <a:tcPr marL="50800" marR="50800" marT="50800" marB="50800" anchor="ctr" horzOverflow="overflow"/>
                </a:tc>
                <a:tc>
                  <a:txBody>
                    <a:bodyPr/>
                    <a:lstStyle/>
                    <a:p>
                      <a:pPr algn="l" defTabSz="914400">
                        <a:defRPr sz="1800"/>
                      </a:pPr>
                      <a:r>
                        <a:rPr sz="2200"/>
                        <a:t>-100 to -50</a:t>
                      </a:r>
                      <a:endParaRPr sz="2200">
                        <a:solidFill>
                          <a:srgbClr val="C00000"/>
                        </a:solidFill>
                      </a:endParaRPr>
                    </a:p>
                  </a:txBody>
                  <a:tcPr marL="50800" marR="50800" marT="50800" marB="50800" anchor="ctr" horzOverflow="overflow"/>
                </a:tc>
              </a:tr>
              <a:tr h="375557">
                <a:tc>
                  <a:txBody>
                    <a:bodyPr/>
                    <a:lstStyle/>
                    <a:p>
                      <a:pPr algn="l" defTabSz="914400">
                        <a:defRPr sz="1800"/>
                      </a:pPr>
                      <a:r>
                        <a:rPr sz="2200"/>
                        <a:t>Water</a:t>
                      </a:r>
                      <a:endParaRPr sz="2200">
                        <a:solidFill>
                          <a:srgbClr val="C00000"/>
                        </a:solidFill>
                      </a:endParaRPr>
                    </a:p>
                  </a:txBody>
                  <a:tcPr marL="50800" marR="50800" marT="50800" marB="50800" anchor="ctr" horzOverflow="overflow"/>
                </a:tc>
                <a:tc>
                  <a:txBody>
                    <a:bodyPr/>
                    <a:lstStyle/>
                    <a:p>
                      <a:pPr algn="l" defTabSz="914400">
                        <a:defRPr sz="1800"/>
                      </a:pPr>
                      <a:r>
                        <a:rPr sz="2200"/>
                        <a:t>0</a:t>
                      </a:r>
                      <a:endParaRPr sz="2200">
                        <a:solidFill>
                          <a:srgbClr val="C00000"/>
                        </a:solidFill>
                      </a:endParaRPr>
                    </a:p>
                  </a:txBody>
                  <a:tcPr marL="50800" marR="50800" marT="50800" marB="50800" anchor="ctr" horzOverflow="overflow"/>
                </a:tc>
              </a:tr>
              <a:tr h="375557">
                <a:tc>
                  <a:txBody>
                    <a:bodyPr/>
                    <a:lstStyle/>
                    <a:p>
                      <a:pPr algn="l" defTabSz="914400">
                        <a:defRPr sz="1800"/>
                      </a:pPr>
                      <a:r>
                        <a:rPr sz="2200"/>
                        <a:t>CSF</a:t>
                      </a:r>
                      <a:endParaRPr sz="2200">
                        <a:solidFill>
                          <a:srgbClr val="C00000"/>
                        </a:solidFill>
                      </a:endParaRPr>
                    </a:p>
                  </a:txBody>
                  <a:tcPr marL="50800" marR="50800" marT="50800" marB="50800" anchor="ctr" horzOverflow="overflow"/>
                </a:tc>
                <a:tc>
                  <a:txBody>
                    <a:bodyPr/>
                    <a:lstStyle/>
                    <a:p>
                      <a:pPr algn="l" defTabSz="914400">
                        <a:defRPr sz="1800"/>
                      </a:pPr>
                      <a:r>
                        <a:rPr sz="2200"/>
                        <a:t>15</a:t>
                      </a:r>
                      <a:endParaRPr sz="2200">
                        <a:solidFill>
                          <a:srgbClr val="C00000"/>
                        </a:solidFill>
                      </a:endParaRPr>
                    </a:p>
                  </a:txBody>
                  <a:tcPr marL="50800" marR="50800" marT="50800" marB="50800" anchor="ctr" horzOverflow="overflow"/>
                </a:tc>
              </a:tr>
              <a:tr h="375557">
                <a:tc>
                  <a:txBody>
                    <a:bodyPr/>
                    <a:lstStyle/>
                    <a:p>
                      <a:pPr algn="l" defTabSz="914400">
                        <a:defRPr sz="1800"/>
                      </a:pPr>
                      <a:r>
                        <a:rPr sz="2200"/>
                        <a:t>Kidney</a:t>
                      </a:r>
                      <a:endParaRPr sz="2200">
                        <a:solidFill>
                          <a:srgbClr val="C00000"/>
                        </a:solidFill>
                      </a:endParaRPr>
                    </a:p>
                  </a:txBody>
                  <a:tcPr marL="50800" marR="50800" marT="50800" marB="50800" anchor="ctr" horzOverflow="overflow"/>
                </a:tc>
                <a:tc>
                  <a:txBody>
                    <a:bodyPr/>
                    <a:lstStyle/>
                    <a:p>
                      <a:pPr algn="l" defTabSz="914400">
                        <a:defRPr sz="1800"/>
                      </a:pPr>
                      <a:r>
                        <a:rPr sz="2200"/>
                        <a:t>30</a:t>
                      </a:r>
                      <a:endParaRPr sz="2200">
                        <a:solidFill>
                          <a:srgbClr val="C00000"/>
                        </a:solidFill>
                      </a:endParaRPr>
                    </a:p>
                  </a:txBody>
                  <a:tcPr marL="50800" marR="50800" marT="50800" marB="50800" anchor="ctr" horzOverflow="overflow"/>
                </a:tc>
              </a:tr>
              <a:tr h="375557">
                <a:tc>
                  <a:txBody>
                    <a:bodyPr/>
                    <a:lstStyle/>
                    <a:p>
                      <a:pPr algn="l" defTabSz="914400">
                        <a:defRPr sz="1800"/>
                      </a:pPr>
                      <a:r>
                        <a:rPr sz="2200"/>
                        <a:t>Blood</a:t>
                      </a:r>
                      <a:endParaRPr sz="2200">
                        <a:solidFill>
                          <a:srgbClr val="C00000"/>
                        </a:solidFill>
                      </a:endParaRPr>
                    </a:p>
                  </a:txBody>
                  <a:tcPr marL="50800" marR="50800" marT="50800" marB="50800" anchor="ctr" horzOverflow="overflow"/>
                </a:tc>
                <a:tc>
                  <a:txBody>
                    <a:bodyPr/>
                    <a:lstStyle/>
                    <a:p>
                      <a:pPr algn="l" defTabSz="914400">
                        <a:defRPr sz="1800"/>
                      </a:pPr>
                      <a:r>
                        <a:rPr sz="2200"/>
                        <a:t>+30 to +45</a:t>
                      </a:r>
                      <a:endParaRPr sz="2200">
                        <a:solidFill>
                          <a:srgbClr val="C00000"/>
                        </a:solidFill>
                      </a:endParaRPr>
                    </a:p>
                  </a:txBody>
                  <a:tcPr marL="50800" marR="50800" marT="50800" marB="50800" anchor="ctr" horzOverflow="overflow"/>
                </a:tc>
              </a:tr>
              <a:tr h="375557">
                <a:tc>
                  <a:txBody>
                    <a:bodyPr/>
                    <a:lstStyle/>
                    <a:p>
                      <a:pPr algn="l" defTabSz="914400">
                        <a:defRPr sz="1800"/>
                      </a:pPr>
                      <a:r>
                        <a:rPr sz="2200"/>
                        <a:t>Muscle</a:t>
                      </a:r>
                      <a:endParaRPr sz="2200">
                        <a:solidFill>
                          <a:srgbClr val="C00000"/>
                        </a:solidFill>
                      </a:endParaRPr>
                    </a:p>
                  </a:txBody>
                  <a:tcPr marL="50800" marR="50800" marT="50800" marB="50800" anchor="ctr" horzOverflow="overflow"/>
                </a:tc>
                <a:tc>
                  <a:txBody>
                    <a:bodyPr/>
                    <a:lstStyle/>
                    <a:p>
                      <a:pPr algn="l" defTabSz="914400">
                        <a:defRPr sz="1800"/>
                      </a:pPr>
                      <a:r>
                        <a:rPr sz="2200"/>
                        <a:t>+10 to +40</a:t>
                      </a:r>
                      <a:endParaRPr sz="2200">
                        <a:solidFill>
                          <a:srgbClr val="C00000"/>
                        </a:solidFill>
                      </a:endParaRPr>
                    </a:p>
                  </a:txBody>
                  <a:tcPr marL="50800" marR="50800" marT="50800" marB="50800" anchor="ctr" horzOverflow="overflow"/>
                </a:tc>
              </a:tr>
              <a:tr h="375557">
                <a:tc>
                  <a:txBody>
                    <a:bodyPr/>
                    <a:lstStyle/>
                    <a:p>
                      <a:pPr algn="l" defTabSz="914400">
                        <a:defRPr sz="1800"/>
                      </a:pPr>
                      <a:r>
                        <a:rPr sz="2200"/>
                        <a:t>Grey matter</a:t>
                      </a:r>
                      <a:endParaRPr sz="2200">
                        <a:solidFill>
                          <a:srgbClr val="C00000"/>
                        </a:solidFill>
                      </a:endParaRPr>
                    </a:p>
                  </a:txBody>
                  <a:tcPr marL="50800" marR="50800" marT="50800" marB="50800" anchor="ctr" horzOverflow="overflow"/>
                </a:tc>
                <a:tc>
                  <a:txBody>
                    <a:bodyPr/>
                    <a:lstStyle/>
                    <a:p>
                      <a:pPr algn="l" defTabSz="914400">
                        <a:defRPr sz="1800"/>
                      </a:pPr>
                      <a:r>
                        <a:rPr sz="2200"/>
                        <a:t>+37 to +45</a:t>
                      </a:r>
                      <a:endParaRPr sz="2200">
                        <a:solidFill>
                          <a:srgbClr val="C00000"/>
                        </a:solidFill>
                      </a:endParaRPr>
                    </a:p>
                  </a:txBody>
                  <a:tcPr marL="50800" marR="50800" marT="50800" marB="50800" anchor="ctr" horzOverflow="overflow"/>
                </a:tc>
              </a:tr>
              <a:tr h="375557">
                <a:tc>
                  <a:txBody>
                    <a:bodyPr/>
                    <a:lstStyle/>
                    <a:p>
                      <a:pPr algn="l" defTabSz="914400">
                        <a:defRPr sz="1800"/>
                      </a:pPr>
                      <a:r>
                        <a:rPr sz="2200"/>
                        <a:t>White matter</a:t>
                      </a:r>
                      <a:endParaRPr sz="2200">
                        <a:solidFill>
                          <a:srgbClr val="C00000"/>
                        </a:solidFill>
                      </a:endParaRPr>
                    </a:p>
                  </a:txBody>
                  <a:tcPr marL="50800" marR="50800" marT="50800" marB="50800" anchor="ctr" horzOverflow="overflow"/>
                </a:tc>
                <a:tc>
                  <a:txBody>
                    <a:bodyPr/>
                    <a:lstStyle/>
                    <a:p>
                      <a:pPr algn="l" defTabSz="914400">
                        <a:defRPr sz="1800"/>
                      </a:pPr>
                      <a:r>
                        <a:rPr sz="2200"/>
                        <a:t>+20 to +30</a:t>
                      </a:r>
                      <a:endParaRPr sz="2200">
                        <a:solidFill>
                          <a:srgbClr val="C00000"/>
                        </a:solidFill>
                      </a:endParaRPr>
                    </a:p>
                  </a:txBody>
                  <a:tcPr marL="50800" marR="50800" marT="50800" marB="50800" anchor="ctr" horzOverflow="overflow"/>
                </a:tc>
              </a:tr>
              <a:tr h="375557">
                <a:tc>
                  <a:txBody>
                    <a:bodyPr/>
                    <a:lstStyle/>
                    <a:p>
                      <a:pPr algn="l" defTabSz="914400">
                        <a:defRPr sz="1800"/>
                      </a:pPr>
                      <a:r>
                        <a:rPr sz="2200"/>
                        <a:t>Liver</a:t>
                      </a:r>
                      <a:endParaRPr sz="2200">
                        <a:solidFill>
                          <a:srgbClr val="C00000"/>
                        </a:solidFill>
                      </a:endParaRPr>
                    </a:p>
                  </a:txBody>
                  <a:tcPr marL="50800" marR="50800" marT="50800" marB="50800" anchor="ctr" horzOverflow="overflow"/>
                </a:tc>
                <a:tc>
                  <a:txBody>
                    <a:bodyPr/>
                    <a:lstStyle/>
                    <a:p>
                      <a:pPr algn="l" defTabSz="914400">
                        <a:defRPr sz="1800"/>
                      </a:pPr>
                      <a:r>
                        <a:rPr sz="2200"/>
                        <a:t>+40 to +60</a:t>
                      </a:r>
                      <a:endParaRPr sz="2200">
                        <a:solidFill>
                          <a:srgbClr val="C00000"/>
                        </a:solidFill>
                      </a:endParaRPr>
                    </a:p>
                  </a:txBody>
                  <a:tcPr marL="50800" marR="50800" marT="50800" marB="50800" anchor="ctr" horzOverflow="overflow"/>
                </a:tc>
              </a:tr>
              <a:tr h="375557">
                <a:tc>
                  <a:txBody>
                    <a:bodyPr/>
                    <a:lstStyle/>
                    <a:p>
                      <a:pPr algn="l" defTabSz="914400">
                        <a:defRPr sz="1800"/>
                      </a:pPr>
                      <a:r>
                        <a:rPr sz="2200"/>
                        <a:t>Soft tissue</a:t>
                      </a:r>
                      <a:endParaRPr sz="2200">
                        <a:solidFill>
                          <a:srgbClr val="C00000"/>
                        </a:solidFill>
                      </a:endParaRPr>
                    </a:p>
                  </a:txBody>
                  <a:tcPr marL="50800" marR="50800" marT="50800" marB="50800" anchor="ctr" horzOverflow="overflow"/>
                </a:tc>
                <a:tc>
                  <a:txBody>
                    <a:bodyPr/>
                    <a:lstStyle/>
                    <a:p>
                      <a:pPr algn="l" defTabSz="914400">
                        <a:defRPr sz="1800"/>
                      </a:pPr>
                      <a:r>
                        <a:rPr sz="2200"/>
                        <a:t>+100 to +300</a:t>
                      </a:r>
                      <a:endParaRPr sz="2200">
                        <a:solidFill>
                          <a:srgbClr val="C00000"/>
                        </a:solidFill>
                      </a:endParaRPr>
                    </a:p>
                  </a:txBody>
                  <a:tcPr marL="50800" marR="50800" marT="50800" marB="50800" anchor="ctr" horzOverflow="overflow"/>
                </a:tc>
              </a:tr>
              <a:tr h="375557">
                <a:tc>
                  <a:txBody>
                    <a:bodyPr/>
                    <a:lstStyle/>
                    <a:p>
                      <a:pPr algn="l" defTabSz="914400">
                        <a:defRPr sz="1800"/>
                      </a:pPr>
                      <a:r>
                        <a:rPr sz="2200"/>
                        <a:t>Bone</a:t>
                      </a:r>
                      <a:endParaRPr sz="2200">
                        <a:solidFill>
                          <a:srgbClr val="C00000"/>
                        </a:solidFill>
                      </a:endParaRPr>
                    </a:p>
                  </a:txBody>
                  <a:tcPr marL="50800" marR="50800" marT="50800" marB="50800" anchor="ctr" horzOverflow="overflow"/>
                </a:tc>
                <a:tc>
                  <a:txBody>
                    <a:bodyPr/>
                    <a:lstStyle/>
                    <a:p>
                      <a:pPr algn="l" defTabSz="914400">
                        <a:defRPr sz="1800"/>
                      </a:pPr>
                      <a:r>
                        <a:rPr sz="2200"/>
                        <a:t>1000</a:t>
                      </a:r>
                      <a:endParaRPr sz="2200">
                        <a:solidFill>
                          <a:srgbClr val="C00000"/>
                        </a:solidFill>
                      </a:endParaRPr>
                    </a:p>
                  </a:txBody>
                  <a:tcPr marL="50800" marR="50800" marT="50800" marB="50800" anchor="ctr" horzOverflow="overflow"/>
                </a:tc>
              </a:tr>
            </a:tbl>
          </a:graphicData>
        </a:graphic>
      </p:graphicFrame>
      <p:pic>
        <p:nvPicPr>
          <p:cNvPr id="86018" name="Picture 2" descr="Hounsfield Scale - an overview | ScienceDirect Topics"/>
          <p:cNvPicPr>
            <a:picLocks noChangeAspect="1" noChangeArrowheads="1"/>
          </p:cNvPicPr>
          <p:nvPr/>
        </p:nvPicPr>
        <p:blipFill>
          <a:blip r:embed="rId2"/>
          <a:srcRect/>
          <a:stretch>
            <a:fillRect/>
          </a:stretch>
        </p:blipFill>
        <p:spPr bwMode="auto">
          <a:xfrm>
            <a:off x="4581525" y="685800"/>
            <a:ext cx="4562475" cy="2800351"/>
          </a:xfrm>
          <a:prstGeom prst="rect">
            <a:avLst/>
          </a:prstGeom>
          <a:noFill/>
        </p:spPr>
      </p:pic>
      <p:pic>
        <p:nvPicPr>
          <p:cNvPr id="86020" name="Picture 4" descr="EPOS&amp;trade;"/>
          <p:cNvPicPr>
            <a:picLocks noChangeAspect="1" noChangeArrowheads="1"/>
          </p:cNvPicPr>
          <p:nvPr/>
        </p:nvPicPr>
        <p:blipFill>
          <a:blip r:embed="rId3"/>
          <a:srcRect/>
          <a:stretch>
            <a:fillRect/>
          </a:stretch>
        </p:blipFill>
        <p:spPr bwMode="auto">
          <a:xfrm>
            <a:off x="4572000" y="3505200"/>
            <a:ext cx="4495800" cy="3319444"/>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COND GENERATION…"/>
          <p:cNvSpPr txBox="1">
            <a:spLocks noGrp="1"/>
          </p:cNvSpPr>
          <p:nvPr>
            <p:ph type="title"/>
          </p:nvPr>
        </p:nvSpPr>
        <p:spPr>
          <a:prstGeom prst="rect">
            <a:avLst/>
          </a:prstGeom>
        </p:spPr>
        <p:txBody>
          <a:bodyPr>
            <a:normAutofit fontScale="90000"/>
          </a:bodyPr>
          <a:lstStyle/>
          <a:p>
            <a:pPr defTabSz="419221">
              <a:defRPr sz="3500"/>
            </a:pPr>
            <a:r>
              <a:rPr b="1">
                <a:solidFill>
                  <a:srgbClr val="C00000"/>
                </a:solidFill>
              </a:rPr>
              <a:t>SECOND GENERATION</a:t>
            </a:r>
          </a:p>
          <a:p>
            <a:pPr defTabSz="419221">
              <a:defRPr sz="3500"/>
            </a:pPr>
            <a:r>
              <a:rPr b="1">
                <a:solidFill>
                  <a:srgbClr val="C00000"/>
                </a:solidFill>
              </a:rPr>
              <a:t>(ROTATE/TRANSLATE, NARROW FAN BEAM)</a:t>
            </a:r>
          </a:p>
        </p:txBody>
      </p:sp>
      <p:sp>
        <p:nvSpPr>
          <p:cNvPr id="5" name="The angle of the fan beam was not large and still required the linear movement of the x-ray tube and detectors at each projection angle. It included a linear array of  upto 30 detectors…"/>
          <p:cNvSpPr txBox="1">
            <a:spLocks noGrp="1"/>
          </p:cNvSpPr>
          <p:nvPr>
            <p:ph idx="1"/>
          </p:nvPr>
        </p:nvSpPr>
        <p:spPr>
          <a:xfrm>
            <a:off x="228600" y="1600200"/>
            <a:ext cx="8458200" cy="4525963"/>
          </a:xfrm>
          <a:prstGeom prst="rect">
            <a:avLst/>
          </a:prstGeom>
        </p:spPr>
        <p:txBody>
          <a:bodyPr>
            <a:noAutofit/>
          </a:bodyPr>
          <a:lstStyle/>
          <a:p>
            <a:pPr marL="228599" indent="-228599" algn="just">
              <a:spcBef>
                <a:spcPts val="1500"/>
              </a:spcBef>
              <a:buSzPct val="100000"/>
              <a:buFont typeface="Helvetica Neue"/>
              <a:buChar char="•"/>
              <a:defRPr sz="3000">
                <a:solidFill>
                  <a:srgbClr val="000000"/>
                </a:solidFill>
              </a:defRPr>
            </a:pPr>
            <a:r>
              <a:rPr sz="2200" b="1">
                <a:solidFill>
                  <a:srgbClr val="002060"/>
                </a:solidFill>
              </a:rPr>
              <a:t>The angle of the fan beam was not large and still required the linear movement of the x-ray tube and detectors at each projection angle. </a:t>
            </a:r>
          </a:p>
          <a:p>
            <a:pPr marL="228599" indent="-228599" algn="just">
              <a:spcBef>
                <a:spcPts val="1500"/>
              </a:spcBef>
              <a:buSzPct val="100000"/>
              <a:buFont typeface="Helvetica Neue"/>
              <a:buChar char="•"/>
              <a:defRPr sz="3000">
                <a:solidFill>
                  <a:srgbClr val="000000"/>
                </a:solidFill>
              </a:defRPr>
            </a:pPr>
            <a:r>
              <a:rPr sz="2200" b="1">
                <a:solidFill>
                  <a:srgbClr val="FF0000"/>
                </a:solidFill>
              </a:rPr>
              <a:t>It included a linear array of  upto 30 detectors.</a:t>
            </a:r>
          </a:p>
          <a:p>
            <a:pPr marL="228599" indent="-228599" algn="just">
              <a:spcBef>
                <a:spcPts val="1500"/>
              </a:spcBef>
              <a:buSzPct val="100000"/>
              <a:buFont typeface="Helvetica Neue"/>
              <a:buChar char="•"/>
              <a:defRPr sz="3000">
                <a:solidFill>
                  <a:srgbClr val="000000"/>
                </a:solidFill>
              </a:defRPr>
            </a:pPr>
            <a:r>
              <a:rPr sz="2200" b="1" smtClean="0">
                <a:solidFill>
                  <a:srgbClr val="0070C0"/>
                </a:solidFill>
              </a:rPr>
              <a:t>The </a:t>
            </a:r>
            <a:r>
              <a:rPr sz="2200" b="1">
                <a:solidFill>
                  <a:srgbClr val="0070C0"/>
                </a:solidFill>
              </a:rPr>
              <a:t>acquisition time of scan was decreased by two to three minutes per slice</a:t>
            </a:r>
            <a:r>
              <a:rPr sz="2200" b="1" smtClean="0">
                <a:solidFill>
                  <a:srgbClr val="0070C0"/>
                </a:solidFill>
              </a:rPr>
              <a:t>.</a:t>
            </a:r>
            <a:endParaRPr lang="en-IN" sz="2200" b="1" dirty="0" smtClean="0">
              <a:solidFill>
                <a:srgbClr val="0070C0"/>
              </a:solidFill>
            </a:endParaRPr>
          </a:p>
          <a:p>
            <a:pPr marL="228599" indent="-228599" algn="just">
              <a:spcBef>
                <a:spcPts val="1500"/>
              </a:spcBef>
              <a:buSzPct val="100000"/>
              <a:buFont typeface="Helvetica Neue"/>
              <a:buChar char="•"/>
              <a:defRPr sz="3000">
                <a:solidFill>
                  <a:srgbClr val="000000"/>
                </a:solidFill>
              </a:defRPr>
            </a:pPr>
            <a:r>
              <a:rPr lang="en-US" sz="2200" b="1" dirty="0" smtClean="0">
                <a:solidFill>
                  <a:srgbClr val="C00000"/>
                </a:solidFill>
              </a:rPr>
              <a:t>This generation of CT scanners was measured to be fifteen times faster than the first generation, which was a massive improvement.</a:t>
            </a:r>
          </a:p>
          <a:p>
            <a:pPr marL="228600" indent="-228600" algn="just" defTabSz="457200">
              <a:lnSpc>
                <a:spcPts val="5100"/>
              </a:lnSpc>
              <a:spcBef>
                <a:spcPts val="1500"/>
              </a:spcBef>
              <a:buSzPct val="100000"/>
              <a:buFont typeface="Helvetica Neue"/>
              <a:buChar char="•"/>
              <a:defRPr sz="3000">
                <a:solidFill>
                  <a:srgbClr val="000000"/>
                </a:solidFill>
                <a:latin typeface="+mj-lt"/>
                <a:ea typeface="+mj-ea"/>
                <a:cs typeface="+mj-cs"/>
                <a:sym typeface="Helvetica"/>
              </a:defRPr>
            </a:pPr>
            <a:r>
              <a:rPr lang="en-US" sz="2200" b="1" dirty="0" smtClean="0">
                <a:solidFill>
                  <a:srgbClr val="002060"/>
                </a:solidFill>
                <a:sym typeface="Helvetica"/>
              </a:rPr>
              <a:t>Gantry used to rotate about 180</a:t>
            </a:r>
            <a:r>
              <a:rPr lang="en-US" sz="2200" b="1" baseline="31999" dirty="0" smtClean="0">
                <a:solidFill>
                  <a:srgbClr val="002060"/>
                </a:solidFill>
                <a:sym typeface="Helvetica"/>
              </a:rPr>
              <a:t>o.</a:t>
            </a:r>
          </a:p>
          <a:p>
            <a:pPr marL="228599" indent="-228599" algn="just">
              <a:spcBef>
                <a:spcPts val="1500"/>
              </a:spcBef>
              <a:buSzPct val="100000"/>
              <a:buFont typeface="Helvetica Neue"/>
              <a:buChar char="•"/>
              <a:defRPr sz="3000">
                <a:solidFill>
                  <a:srgbClr val="000000"/>
                </a:solidFill>
              </a:defRPr>
            </a:pPr>
            <a:r>
              <a:rPr lang="en-US" sz="2400" b="1" dirty="0" smtClean="0">
                <a:solidFill>
                  <a:srgbClr val="7030A0"/>
                </a:solidFill>
              </a:rPr>
              <a:t>Each slice went from taking 5 minutes on 1st generation to as low as 20 seconds on 2nd generation.</a:t>
            </a:r>
            <a:endParaRPr lang="en-IN" sz="2400" b="1" dirty="0" smtClean="0">
              <a:solidFill>
                <a:srgbClr val="7030A0"/>
              </a:solidFill>
            </a:endParaRPr>
          </a:p>
          <a:p>
            <a:pPr marL="228599" indent="-228599" algn="just">
              <a:spcBef>
                <a:spcPts val="1500"/>
              </a:spcBef>
              <a:buSzPct val="100000"/>
              <a:buFont typeface="Helvetica Neue"/>
              <a:buChar char="•"/>
              <a:defRPr sz="3000">
                <a:solidFill>
                  <a:srgbClr val="000000"/>
                </a:solidFill>
              </a:defRPr>
            </a:pPr>
            <a:endParaRPr lang="en-IN" sz="2200" b="1" dirty="0" smtClean="0">
              <a:solidFill>
                <a:srgbClr val="00206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Image"/>
          <p:cNvPicPr>
            <a:picLocks noChangeAspect="1"/>
          </p:cNvPicPr>
          <p:nvPr/>
        </p:nvPicPr>
        <p:blipFill>
          <a:blip r:embed="rId2">
            <a:extLst/>
          </a:blip>
          <a:stretch>
            <a:fillRect/>
          </a:stretch>
        </p:blipFill>
        <p:spPr>
          <a:xfrm>
            <a:off x="685800" y="304800"/>
            <a:ext cx="7467600" cy="6249920"/>
          </a:xfrm>
          <a:prstGeom prst="rect">
            <a:avLst/>
          </a:prstGeom>
          <a:ln w="12700">
            <a:miter lim="400000"/>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DVANTAGE…"/>
          <p:cNvSpPr txBox="1">
            <a:spLocks/>
          </p:cNvSpPr>
          <p:nvPr/>
        </p:nvSpPr>
        <p:spPr>
          <a:xfrm>
            <a:off x="304800" y="152400"/>
            <a:ext cx="7924800" cy="64182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sz="4000">
                <a:solidFill>
                  <a:srgbClr val="000000"/>
                </a:solidFill>
              </a:defRPr>
            </a:pPr>
            <a:r>
              <a:rPr kumimoji="0" lang="en-US" sz="4000" b="1" i="0" u="none" strike="noStrike" kern="1200" cap="none" spc="0" normalizeH="0" baseline="0" noProof="0" dirty="0" smtClean="0">
                <a:ln>
                  <a:noFill/>
                </a:ln>
                <a:solidFill>
                  <a:srgbClr val="C00000"/>
                </a:solidFill>
                <a:effectLst/>
                <a:uLnTx/>
                <a:uFillTx/>
                <a:latin typeface="+mn-lt"/>
                <a:ea typeface="+mn-ea"/>
                <a:cs typeface="+mn-cs"/>
              </a:rPr>
              <a:t>ADVANTAGE</a:t>
            </a:r>
            <a:endParaRPr kumimoji="0" lang="en-US" sz="3000" b="1" i="0" u="none" strike="noStrike" kern="1200" cap="none" spc="0" normalizeH="0" baseline="0" noProof="0" dirty="0" smtClean="0">
              <a:ln>
                <a:noFill/>
              </a:ln>
              <a:solidFill>
                <a:srgbClr val="C00000"/>
              </a:solidFill>
              <a:effectLst/>
              <a:uLnTx/>
              <a:uFillTx/>
              <a:latin typeface="+mn-lt"/>
              <a:ea typeface="+mn-ea"/>
              <a:cs typeface="+mn-cs"/>
            </a:endParaRPr>
          </a:p>
          <a:p>
            <a:pPr marL="228600" marR="0" lvl="0" indent="-228600" algn="l" defTabSz="914400" rtl="0" eaLnBrk="1" fontAlgn="auto" latinLnBrk="0" hangingPunct="1">
              <a:lnSpc>
                <a:spcPct val="100000"/>
              </a:lnSpc>
              <a:spcBef>
                <a:spcPts val="1500"/>
              </a:spcBef>
              <a:spcAft>
                <a:spcPts val="0"/>
              </a:spcAft>
              <a:buClrTx/>
              <a:buSzPct val="100000"/>
              <a:buFont typeface="Helvetica Neue"/>
              <a:buChar char="•"/>
              <a:tabLst/>
              <a:defRPr sz="3000">
                <a:solidFill>
                  <a:srgbClr val="000000"/>
                </a:solidFill>
              </a:defRPr>
            </a:pPr>
            <a:r>
              <a:rPr kumimoji="0" lang="en-US" sz="3000" b="0" i="0" u="none" strike="noStrike" kern="1200" cap="none" spc="0" normalizeH="0" baseline="0" noProof="0" dirty="0" smtClean="0">
                <a:ln>
                  <a:noFill/>
                </a:ln>
                <a:solidFill>
                  <a:srgbClr val="C00000"/>
                </a:solidFill>
                <a:effectLst/>
                <a:uLnTx/>
                <a:uFillTx/>
                <a:latin typeface="+mn-lt"/>
                <a:ea typeface="+mn-ea"/>
                <a:cs typeface="+mn-cs"/>
              </a:rPr>
              <a:t>Scan time was reduced.</a:t>
            </a:r>
          </a:p>
          <a:p>
            <a:pPr marL="342900" marR="0" lvl="0" indent="-342900" algn="l" defTabSz="914400" rtl="0" eaLnBrk="1" fontAlgn="auto" latinLnBrk="0" hangingPunct="1">
              <a:lnSpc>
                <a:spcPct val="100000"/>
              </a:lnSpc>
              <a:spcBef>
                <a:spcPts val="1500"/>
              </a:spcBef>
              <a:spcAft>
                <a:spcPts val="0"/>
              </a:spcAft>
              <a:buClrTx/>
              <a:buSzTx/>
              <a:tabLst/>
              <a:defRPr sz="4000">
                <a:solidFill>
                  <a:srgbClr val="000000"/>
                </a:solidFill>
              </a:defRPr>
            </a:pPr>
            <a:r>
              <a:rPr kumimoji="0" lang="en-US" sz="4000" b="1" i="0" u="none" strike="noStrike" kern="1200" cap="none" spc="0" normalizeH="0" baseline="0" noProof="0" dirty="0" smtClean="0">
                <a:ln>
                  <a:noFill/>
                </a:ln>
                <a:solidFill>
                  <a:srgbClr val="C00000"/>
                </a:solidFill>
                <a:effectLst/>
                <a:uLnTx/>
                <a:uFillTx/>
                <a:latin typeface="+mn-lt"/>
                <a:ea typeface="+mn-ea"/>
                <a:cs typeface="+mn-cs"/>
              </a:rPr>
              <a:t>DISADVANTAGE</a:t>
            </a:r>
          </a:p>
          <a:p>
            <a:pPr marL="457200" marR="0" lvl="0" indent="-228600" algn="l" defTabSz="914400" rtl="0" eaLnBrk="1" fontAlgn="auto" latinLnBrk="0" hangingPunct="1">
              <a:lnSpc>
                <a:spcPct val="100000"/>
              </a:lnSpc>
              <a:spcBef>
                <a:spcPts val="1500"/>
              </a:spcBef>
              <a:spcAft>
                <a:spcPts val="0"/>
              </a:spcAft>
              <a:buClr>
                <a:srgbClr val="000000"/>
              </a:buClr>
              <a:buSzPct val="100000"/>
              <a:buFont typeface="Helvetica Neue"/>
              <a:buChar char="•"/>
              <a:tabLst/>
              <a:defRPr sz="3000">
                <a:solidFill>
                  <a:srgbClr val="000000"/>
                </a:solidFill>
              </a:defRPr>
            </a:pPr>
            <a:r>
              <a:rPr kumimoji="0" lang="en-US" sz="3000" b="0" i="0" u="none" strike="noStrike" kern="1200" cap="none" spc="0" normalizeH="0" baseline="0" noProof="0" dirty="0" smtClean="0">
                <a:ln>
                  <a:noFill/>
                </a:ln>
                <a:solidFill>
                  <a:srgbClr val="C00000"/>
                </a:solidFill>
                <a:effectLst/>
                <a:uLnTx/>
                <a:uFillTx/>
                <a:latin typeface="+mn-lt"/>
                <a:ea typeface="+mn-ea"/>
                <a:cs typeface="+mn-cs"/>
              </a:rPr>
              <a:t>More scatter radiation.</a:t>
            </a:r>
          </a:p>
          <a:p>
            <a:pPr marL="457200" marR="0" lvl="0" indent="-228600" algn="l" defTabSz="914400" rtl="0" eaLnBrk="1" fontAlgn="auto" latinLnBrk="0" hangingPunct="1">
              <a:lnSpc>
                <a:spcPct val="100000"/>
              </a:lnSpc>
              <a:spcBef>
                <a:spcPts val="1500"/>
              </a:spcBef>
              <a:spcAft>
                <a:spcPts val="0"/>
              </a:spcAft>
              <a:buClr>
                <a:srgbClr val="000000"/>
              </a:buClr>
              <a:buSzPct val="100000"/>
              <a:buFont typeface="Helvetica Neue"/>
              <a:buChar char="•"/>
              <a:tabLst/>
              <a:defRPr sz="3000">
                <a:solidFill>
                  <a:srgbClr val="000000"/>
                </a:solidFill>
              </a:defRPr>
            </a:pPr>
            <a:r>
              <a:rPr kumimoji="0" lang="en-US" sz="3000" b="0" i="0" u="none" strike="noStrike" kern="1200" cap="none" spc="0" normalizeH="0" baseline="0" noProof="0" dirty="0" smtClean="0">
                <a:ln>
                  <a:noFill/>
                </a:ln>
                <a:solidFill>
                  <a:srgbClr val="C00000"/>
                </a:solidFill>
                <a:effectLst/>
                <a:uLnTx/>
                <a:uFillTx/>
                <a:latin typeface="+mn-lt"/>
                <a:ea typeface="+mn-ea"/>
                <a:cs typeface="+mn-cs"/>
              </a:rPr>
              <a:t>Poor spatial resolution.</a:t>
            </a:r>
          </a:p>
          <a:p>
            <a:pPr marL="457200" marR="0" lvl="0" indent="-228600" algn="l" defTabSz="914400" rtl="0" eaLnBrk="1" fontAlgn="auto" latinLnBrk="0" hangingPunct="1">
              <a:lnSpc>
                <a:spcPct val="100000"/>
              </a:lnSpc>
              <a:spcBef>
                <a:spcPts val="1500"/>
              </a:spcBef>
              <a:spcAft>
                <a:spcPts val="0"/>
              </a:spcAft>
              <a:buClr>
                <a:srgbClr val="000000"/>
              </a:buClr>
              <a:buSzPct val="100000"/>
              <a:buFont typeface="Helvetica Neue"/>
              <a:buChar char="•"/>
              <a:tabLst/>
              <a:defRPr sz="3000">
                <a:solidFill>
                  <a:srgbClr val="000000"/>
                </a:solidFill>
              </a:defRPr>
            </a:pPr>
            <a:r>
              <a:rPr kumimoji="0" lang="en-US" sz="3000" b="0" i="0" u="none" strike="noStrike" kern="1200" cap="none" spc="0" normalizeH="0" baseline="0" noProof="0" dirty="0" err="1" smtClean="0">
                <a:ln>
                  <a:noFill/>
                </a:ln>
                <a:solidFill>
                  <a:srgbClr val="C00000"/>
                </a:solidFill>
                <a:effectLst/>
                <a:uLnTx/>
                <a:uFillTx/>
                <a:latin typeface="+mn-lt"/>
                <a:ea typeface="+mn-ea"/>
                <a:cs typeface="+mn-cs"/>
              </a:rPr>
              <a:t>Tl</a:t>
            </a:r>
            <a:r>
              <a:rPr kumimoji="0" lang="en-US" sz="3000" b="0" i="0" u="none" strike="noStrike" kern="1200" cap="none" spc="0" normalizeH="0" baseline="0" noProof="0" dirty="0" smtClean="0">
                <a:ln>
                  <a:noFill/>
                </a:ln>
                <a:solidFill>
                  <a:srgbClr val="C00000"/>
                </a:solidFill>
                <a:effectLst/>
                <a:uLnTx/>
                <a:uFillTx/>
                <a:latin typeface="+mn-lt"/>
                <a:ea typeface="+mn-ea"/>
                <a:cs typeface="+mn-cs"/>
              </a:rPr>
              <a:t> activated </a:t>
            </a:r>
            <a:r>
              <a:rPr kumimoji="0" lang="en-US" sz="3000" b="0" i="0" u="none" strike="noStrike" kern="1200" cap="none" spc="0" normalizeH="0" baseline="0" noProof="0" dirty="0" err="1" smtClean="0">
                <a:ln>
                  <a:noFill/>
                </a:ln>
                <a:solidFill>
                  <a:srgbClr val="C00000"/>
                </a:solidFill>
                <a:effectLst/>
                <a:uLnTx/>
                <a:uFillTx/>
                <a:latin typeface="+mn-lt"/>
                <a:ea typeface="+mn-ea"/>
                <a:cs typeface="+mn-cs"/>
              </a:rPr>
              <a:t>NaI</a:t>
            </a:r>
            <a:r>
              <a:rPr kumimoji="0" lang="en-US" sz="3000" b="0" i="0" u="none" strike="noStrike" kern="1200" cap="none" spc="0" normalizeH="0" baseline="0" noProof="0" dirty="0" smtClean="0">
                <a:ln>
                  <a:noFill/>
                </a:ln>
                <a:solidFill>
                  <a:srgbClr val="C00000"/>
                </a:solidFill>
                <a:effectLst/>
                <a:uLnTx/>
                <a:uFillTx/>
                <a:latin typeface="+mn-lt"/>
                <a:ea typeface="+mn-ea"/>
                <a:cs typeface="+mn-cs"/>
              </a:rPr>
              <a:t> detectors were used.</a:t>
            </a:r>
          </a:p>
          <a:p>
            <a:pPr marL="457200" marR="0" lvl="0" indent="-228600" algn="l" defTabSz="914400" rtl="0" eaLnBrk="1" fontAlgn="auto" latinLnBrk="0" hangingPunct="1">
              <a:lnSpc>
                <a:spcPct val="100000"/>
              </a:lnSpc>
              <a:spcBef>
                <a:spcPts val="1500"/>
              </a:spcBef>
              <a:spcAft>
                <a:spcPts val="0"/>
              </a:spcAft>
              <a:buClr>
                <a:srgbClr val="000000"/>
              </a:buClr>
              <a:buSzPct val="100000"/>
              <a:buFont typeface="Helvetica Neue"/>
              <a:buChar char="•"/>
              <a:tabLst/>
              <a:defRPr sz="3000">
                <a:solidFill>
                  <a:srgbClr val="000000"/>
                </a:solidFill>
              </a:defRPr>
            </a:pPr>
            <a:r>
              <a:rPr kumimoji="0" lang="en-US" sz="3000" b="0" i="0" u="none" strike="noStrike" kern="1200" cap="none" spc="0" normalizeH="0" baseline="0" noProof="0" dirty="0" smtClean="0">
                <a:ln>
                  <a:noFill/>
                </a:ln>
                <a:solidFill>
                  <a:srgbClr val="C00000"/>
                </a:solidFill>
                <a:effectLst/>
                <a:uLnTx/>
                <a:uFillTx/>
                <a:latin typeface="+mn-lt"/>
                <a:ea typeface="+mn-ea"/>
                <a:cs typeface="+mn-cs"/>
              </a:rPr>
              <a:t>Low efficiency.</a:t>
            </a:r>
            <a:endParaRPr kumimoji="0" lang="en-US" sz="3000" b="0" i="0" u="none" strike="noStrike" kern="1200" cap="none" spc="0" normalizeH="0" baseline="0" noProof="0" dirty="0">
              <a:ln>
                <a:noFill/>
              </a:ln>
              <a:solidFill>
                <a:srgbClr val="C00000"/>
              </a:solidFill>
              <a:effectLst/>
              <a:uLnTx/>
              <a:uFillTx/>
              <a:latin typeface="+mn-lt"/>
              <a:ea typeface="+mn-ea"/>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IRD GENERATION…"/>
          <p:cNvSpPr txBox="1">
            <a:spLocks noGrp="1"/>
          </p:cNvSpPr>
          <p:nvPr>
            <p:ph type="title"/>
          </p:nvPr>
        </p:nvSpPr>
        <p:spPr>
          <a:prstGeom prst="rect">
            <a:avLst/>
          </a:prstGeom>
        </p:spPr>
        <p:txBody>
          <a:bodyPr>
            <a:normAutofit fontScale="90000"/>
          </a:bodyPr>
          <a:lstStyle/>
          <a:p>
            <a:pPr defTabSz="385572">
              <a:defRPr sz="3900"/>
            </a:pPr>
            <a:r>
              <a:rPr b="1">
                <a:solidFill>
                  <a:srgbClr val="C00000"/>
                </a:solidFill>
              </a:rPr>
              <a:t>THIRD GENERATION</a:t>
            </a:r>
          </a:p>
          <a:p>
            <a:pPr defTabSz="385572">
              <a:defRPr sz="3900"/>
            </a:pPr>
            <a:r>
              <a:rPr b="1">
                <a:solidFill>
                  <a:srgbClr val="C00000"/>
                </a:solidFill>
              </a:rPr>
              <a:t>(ROTATE/ROTATE, WIDE FAN BEAM)</a:t>
            </a:r>
          </a:p>
        </p:txBody>
      </p:sp>
      <p:sp>
        <p:nvSpPr>
          <p:cNvPr id="5" name="In this slip ring technology was used…"/>
          <p:cNvSpPr txBox="1">
            <a:spLocks noGrp="1"/>
          </p:cNvSpPr>
          <p:nvPr>
            <p:ph idx="1"/>
          </p:nvPr>
        </p:nvSpPr>
        <p:spPr>
          <a:xfrm>
            <a:off x="152400" y="1600200"/>
            <a:ext cx="8839200" cy="4525963"/>
          </a:xfrm>
          <a:prstGeom prst="rect">
            <a:avLst/>
          </a:prstGeom>
        </p:spPr>
        <p:txBody>
          <a:bodyPr>
            <a:normAutofit fontScale="77500" lnSpcReduction="20000"/>
          </a:bodyPr>
          <a:lstStyle/>
          <a:p>
            <a:pPr marL="228599" indent="-228599" algn="just">
              <a:spcBef>
                <a:spcPts val="1500"/>
              </a:spcBef>
              <a:buSzPct val="100000"/>
              <a:buFont typeface="Helvetica Neue"/>
              <a:buChar char="•"/>
              <a:defRPr sz="3000">
                <a:solidFill>
                  <a:srgbClr val="000000"/>
                </a:solidFill>
              </a:defRPr>
            </a:pPr>
            <a:r>
              <a:rPr b="1">
                <a:solidFill>
                  <a:srgbClr val="002060"/>
                </a:solidFill>
              </a:rPr>
              <a:t>In third generation CT, X-Ray tube and detectors both were rotated, so tube and detectors were rotating around the patient.</a:t>
            </a:r>
          </a:p>
          <a:p>
            <a:pPr marL="228599" indent="-228599" algn="just">
              <a:spcBef>
                <a:spcPts val="1500"/>
              </a:spcBef>
              <a:buSzPct val="100000"/>
              <a:buFont typeface="Helvetica Neue"/>
              <a:buChar char="•"/>
              <a:defRPr sz="3000">
                <a:solidFill>
                  <a:srgbClr val="000000"/>
                </a:solidFill>
              </a:defRPr>
            </a:pPr>
            <a:r>
              <a:rPr b="1">
                <a:solidFill>
                  <a:srgbClr val="7030A0"/>
                </a:solidFill>
              </a:rPr>
              <a:t>There were arch shaped detectors used in third generation CT.</a:t>
            </a:r>
          </a:p>
          <a:p>
            <a:pPr marL="228599" indent="-228599" algn="just">
              <a:spcBef>
                <a:spcPts val="1500"/>
              </a:spcBef>
              <a:buSzPct val="100000"/>
              <a:buFont typeface="Helvetica Neue"/>
              <a:buChar char="•"/>
              <a:defRPr sz="3000">
                <a:solidFill>
                  <a:srgbClr val="000000"/>
                </a:solidFill>
              </a:defRPr>
            </a:pPr>
            <a:r>
              <a:rPr b="1">
                <a:solidFill>
                  <a:srgbClr val="C00000"/>
                </a:solidFill>
              </a:rPr>
              <a:t>Upto 750 detectors were used in this generation, so there were improvement in detector data acquisition technology.</a:t>
            </a:r>
          </a:p>
          <a:p>
            <a:pPr marL="228599" indent="-228599" algn="just">
              <a:spcBef>
                <a:spcPts val="1500"/>
              </a:spcBef>
              <a:buSzPct val="100000"/>
              <a:buFont typeface="Helvetica Neue"/>
              <a:buChar char="•"/>
              <a:defRPr sz="3000">
                <a:solidFill>
                  <a:srgbClr val="000000"/>
                </a:solidFill>
              </a:defRPr>
            </a:pPr>
            <a:r>
              <a:rPr b="1">
                <a:solidFill>
                  <a:srgbClr val="002060"/>
                </a:solidFill>
              </a:rPr>
              <a:t>In this slip ring technology was used</a:t>
            </a:r>
            <a:r>
              <a:rPr b="1" smtClean="0">
                <a:solidFill>
                  <a:srgbClr val="002060"/>
                </a:solidFill>
              </a:rPr>
              <a:t>.</a:t>
            </a:r>
            <a:endParaRPr lang="en-IN" b="1" dirty="0" smtClean="0">
              <a:solidFill>
                <a:srgbClr val="002060"/>
              </a:solidFill>
            </a:endParaRPr>
          </a:p>
          <a:p>
            <a:pPr marL="160728" indent="-160728" algn="just">
              <a:spcBef>
                <a:spcPts val="1055"/>
              </a:spcBef>
              <a:buSzPct val="100000"/>
              <a:buFont typeface="Helvetica Neue"/>
              <a:buChar char="•"/>
              <a:defRPr sz="3000">
                <a:solidFill>
                  <a:srgbClr val="000000"/>
                </a:solidFill>
              </a:defRPr>
            </a:pPr>
            <a:r>
              <a:rPr lang="en-US" b="1" dirty="0" smtClean="0">
                <a:solidFill>
                  <a:srgbClr val="7030A0"/>
                </a:solidFill>
              </a:rPr>
              <a:t>With the use of wide aperture fan beam the x-ray tube and the detectors could now rotate freely through each of the projection angles without stopping to collect multiple slices per projection angle. </a:t>
            </a:r>
          </a:p>
          <a:p>
            <a:pPr marL="160728" indent="-160728" algn="just">
              <a:spcBef>
                <a:spcPts val="1055"/>
              </a:spcBef>
              <a:buSzPct val="100000"/>
              <a:buFont typeface="Helvetica Neue"/>
              <a:buChar char="•"/>
              <a:defRPr sz="3000">
                <a:solidFill>
                  <a:srgbClr val="000000"/>
                </a:solidFill>
              </a:defRPr>
            </a:pPr>
            <a:r>
              <a:rPr lang="en-US" b="1" dirty="0" smtClean="0">
                <a:solidFill>
                  <a:srgbClr val="002060"/>
                </a:solidFill>
              </a:rPr>
              <a:t>Third generation CT acquired the images by the gantry rotation of 360</a:t>
            </a:r>
            <a:r>
              <a:rPr lang="en-US" b="1" baseline="31999" dirty="0" smtClean="0">
                <a:solidFill>
                  <a:srgbClr val="002060"/>
                </a:solidFill>
              </a:rPr>
              <a:t>o.</a:t>
            </a:r>
          </a:p>
          <a:p>
            <a:pPr marL="160728" indent="-160728" algn="just">
              <a:spcBef>
                <a:spcPts val="1055"/>
              </a:spcBef>
              <a:buSzPct val="100000"/>
              <a:buFont typeface="Helvetica Neue"/>
              <a:buChar char="•"/>
              <a:defRPr sz="3000">
                <a:solidFill>
                  <a:srgbClr val="000000"/>
                </a:solidFill>
              </a:defRPr>
            </a:pPr>
            <a:r>
              <a:rPr lang="en-US" b="1" dirty="0" smtClean="0">
                <a:solidFill>
                  <a:srgbClr val="002060"/>
                </a:solidFill>
              </a:rPr>
              <a:t>The scan time was 4.9 sec.</a:t>
            </a:r>
          </a:p>
          <a:p>
            <a:pPr marL="228599" indent="-228599" algn="just">
              <a:spcBef>
                <a:spcPts val="1500"/>
              </a:spcBef>
              <a:buSzPct val="100000"/>
              <a:buNone/>
              <a:defRPr sz="3000">
                <a:solidFill>
                  <a:srgbClr val="000000"/>
                </a:solidFill>
              </a:defRPr>
            </a:pPr>
            <a:endParaRPr b="1">
              <a:solidFill>
                <a:srgbClr val="00206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hird generation CT: Rotate/Rotate"/>
          <p:cNvSpPr txBox="1">
            <a:spLocks noGrp="1"/>
          </p:cNvSpPr>
          <p:nvPr>
            <p:ph type="subTitle" sz="quarter" idx="1"/>
          </p:nvPr>
        </p:nvSpPr>
        <p:spPr>
          <a:xfrm>
            <a:off x="533400" y="5334000"/>
            <a:ext cx="7358063" cy="794744"/>
          </a:xfrm>
          <a:prstGeom prst="rect">
            <a:avLst/>
          </a:prstGeom>
        </p:spPr>
        <p:txBody>
          <a:bodyPr>
            <a:normAutofit fontScale="92500"/>
          </a:bodyPr>
          <a:lstStyle>
            <a:lvl1pPr>
              <a:defRPr sz="4000"/>
            </a:lvl1pPr>
          </a:lstStyle>
          <a:p>
            <a:r>
              <a:rPr b="1">
                <a:solidFill>
                  <a:srgbClr val="C00000"/>
                </a:solidFill>
              </a:rPr>
              <a:t>Third generation CT: Rotate/Rotate</a:t>
            </a:r>
          </a:p>
        </p:txBody>
      </p:sp>
      <p:pic>
        <p:nvPicPr>
          <p:cNvPr id="176" name="Image" descr="Image"/>
          <p:cNvPicPr>
            <a:picLocks noChangeAspect="1"/>
          </p:cNvPicPr>
          <p:nvPr/>
        </p:nvPicPr>
        <p:blipFill>
          <a:blip r:embed="rId2">
            <a:extLst/>
          </a:blip>
          <a:stretch>
            <a:fillRect/>
          </a:stretch>
        </p:blipFill>
        <p:spPr>
          <a:xfrm>
            <a:off x="1820687" y="514830"/>
            <a:ext cx="4808713" cy="4742970"/>
          </a:xfrm>
          <a:prstGeom prst="rect">
            <a:avLst/>
          </a:prstGeom>
          <a:ln w="12700">
            <a:miter lim="400000"/>
          </a:ln>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DISADVANTAGE…"/>
          <p:cNvSpPr txBox="1">
            <a:spLocks noGrp="1"/>
          </p:cNvSpPr>
          <p:nvPr>
            <p:ph type="subTitle" idx="1"/>
          </p:nvPr>
        </p:nvSpPr>
        <p:spPr>
          <a:xfrm>
            <a:off x="304800" y="457200"/>
            <a:ext cx="8610600" cy="5410200"/>
          </a:xfrm>
          <a:prstGeom prst="rect">
            <a:avLst/>
          </a:prstGeom>
        </p:spPr>
        <p:txBody>
          <a:bodyPr>
            <a:normAutofit fontScale="85000" lnSpcReduction="20000"/>
          </a:bodyPr>
          <a:lstStyle/>
          <a:p>
            <a:pPr>
              <a:defRPr sz="4000">
                <a:solidFill>
                  <a:srgbClr val="000000"/>
                </a:solidFill>
              </a:defRPr>
            </a:pPr>
            <a:r>
              <a:rPr lang="en-US" b="1" dirty="0" smtClean="0">
                <a:solidFill>
                  <a:srgbClr val="002060"/>
                </a:solidFill>
              </a:rPr>
              <a:t>ADVANTAGE</a:t>
            </a:r>
          </a:p>
          <a:p>
            <a:pPr marL="228600" indent="-228600" algn="just">
              <a:spcBef>
                <a:spcPts val="1500"/>
              </a:spcBef>
              <a:buSzPct val="100000"/>
              <a:buFont typeface="Helvetica Neue"/>
              <a:buChar char="•"/>
              <a:defRPr sz="3000">
                <a:solidFill>
                  <a:srgbClr val="000000"/>
                </a:solidFill>
              </a:defRPr>
            </a:pPr>
            <a:r>
              <a:rPr lang="en-US" b="1" dirty="0" smtClean="0">
                <a:solidFill>
                  <a:srgbClr val="C00000"/>
                </a:solidFill>
              </a:rPr>
              <a:t>Time of scan was reduced.</a:t>
            </a:r>
          </a:p>
          <a:p>
            <a:pPr marL="228600" indent="-228600" algn="just">
              <a:spcBef>
                <a:spcPts val="1500"/>
              </a:spcBef>
              <a:buSzPct val="100000"/>
              <a:buFont typeface="Helvetica Neue"/>
              <a:buChar char="•"/>
              <a:defRPr sz="3000">
                <a:solidFill>
                  <a:srgbClr val="000000"/>
                </a:solidFill>
              </a:defRPr>
            </a:pPr>
            <a:r>
              <a:rPr lang="en-US" b="1" dirty="0" smtClean="0">
                <a:solidFill>
                  <a:srgbClr val="C00000"/>
                </a:solidFill>
              </a:rPr>
              <a:t>Continuous rotation.</a:t>
            </a:r>
          </a:p>
          <a:p>
            <a:pPr marL="228600" indent="-228600" algn="just">
              <a:spcBef>
                <a:spcPts val="1500"/>
              </a:spcBef>
              <a:buSzPct val="100000"/>
              <a:buFont typeface="Helvetica Neue"/>
              <a:buChar char="•"/>
              <a:defRPr sz="3000">
                <a:solidFill>
                  <a:srgbClr val="000000"/>
                </a:solidFill>
              </a:defRPr>
            </a:pPr>
            <a:r>
              <a:rPr lang="en-US" b="1" dirty="0" smtClean="0">
                <a:solidFill>
                  <a:srgbClr val="C00000"/>
                </a:solidFill>
              </a:rPr>
              <a:t>Xenon detectors were used.</a:t>
            </a:r>
            <a:endParaRPr lang="en-IN" b="1" dirty="0" smtClean="0">
              <a:solidFill>
                <a:srgbClr val="C00000"/>
              </a:solidFill>
            </a:endParaRPr>
          </a:p>
          <a:p>
            <a:pPr>
              <a:spcBef>
                <a:spcPts val="1055"/>
              </a:spcBef>
              <a:defRPr sz="4000">
                <a:solidFill>
                  <a:srgbClr val="000000"/>
                </a:solidFill>
              </a:defRPr>
            </a:pPr>
            <a:endParaRPr lang="en-IN" b="1" dirty="0" smtClean="0">
              <a:solidFill>
                <a:srgbClr val="002060"/>
              </a:solidFill>
            </a:endParaRPr>
          </a:p>
          <a:p>
            <a:pPr>
              <a:spcBef>
                <a:spcPts val="1055"/>
              </a:spcBef>
              <a:defRPr sz="4000">
                <a:solidFill>
                  <a:srgbClr val="000000"/>
                </a:solidFill>
              </a:defRPr>
            </a:pPr>
            <a:r>
              <a:rPr b="1" smtClean="0">
                <a:solidFill>
                  <a:srgbClr val="002060"/>
                </a:solidFill>
              </a:rPr>
              <a:t>DISADVANTAGE</a:t>
            </a:r>
            <a:endParaRPr b="1">
              <a:solidFill>
                <a:srgbClr val="002060"/>
              </a:solidFill>
            </a:endParaRPr>
          </a:p>
          <a:p>
            <a:pPr algn="l">
              <a:spcBef>
                <a:spcPts val="1055"/>
              </a:spcBef>
              <a:buSzPct val="100000"/>
              <a:buFont typeface="Arial"/>
              <a:buChar char="•"/>
              <a:defRPr sz="3000">
                <a:solidFill>
                  <a:srgbClr val="000000"/>
                </a:solidFill>
              </a:defRPr>
            </a:pPr>
            <a:r>
              <a:rPr b="1">
                <a:solidFill>
                  <a:srgbClr val="002060"/>
                </a:solidFill>
              </a:rPr>
              <a:t> </a:t>
            </a:r>
            <a:r>
              <a:rPr b="1">
                <a:solidFill>
                  <a:srgbClr val="C00000"/>
                </a:solidFill>
              </a:rPr>
              <a:t>There was more scatter radiation produced in third generation.</a:t>
            </a:r>
          </a:p>
          <a:p>
            <a:pPr algn="l">
              <a:spcBef>
                <a:spcPts val="1055"/>
              </a:spcBef>
              <a:buSzPct val="100000"/>
              <a:buFont typeface="Arial"/>
              <a:buChar char="•"/>
              <a:defRPr sz="3000">
                <a:solidFill>
                  <a:srgbClr val="000000"/>
                </a:solidFill>
              </a:defRPr>
            </a:pPr>
            <a:r>
              <a:rPr b="1">
                <a:solidFill>
                  <a:srgbClr val="C00000"/>
                </a:solidFill>
              </a:rPr>
              <a:t> Low efficiency.</a:t>
            </a:r>
          </a:p>
          <a:p>
            <a:pPr algn="l">
              <a:spcBef>
                <a:spcPts val="1055"/>
              </a:spcBef>
              <a:buSzPct val="100000"/>
              <a:buFont typeface="Arial"/>
              <a:buChar char="•"/>
              <a:defRPr sz="3000">
                <a:solidFill>
                  <a:srgbClr val="000000"/>
                </a:solidFill>
              </a:defRPr>
            </a:pPr>
            <a:r>
              <a:rPr b="1">
                <a:solidFill>
                  <a:srgbClr val="C00000"/>
                </a:solidFill>
              </a:rPr>
              <a:t> There was appearance of ring artifact due to the failure of detectors.</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 this generation X Ray tube was rotated and detectors were in ring shape, which were stationary…"/>
          <p:cNvSpPr txBox="1">
            <a:spLocks noGrp="1"/>
          </p:cNvSpPr>
          <p:nvPr>
            <p:ph idx="1"/>
          </p:nvPr>
        </p:nvSpPr>
        <p:spPr>
          <a:prstGeom prst="rect">
            <a:avLst/>
          </a:prstGeom>
        </p:spPr>
        <p:txBody>
          <a:bodyPr>
            <a:normAutofit fontScale="77500" lnSpcReduction="20000"/>
          </a:bodyPr>
          <a:lstStyle/>
          <a:p>
            <a:pPr marL="228600" indent="-228600" algn="just">
              <a:spcBef>
                <a:spcPts val="1500"/>
              </a:spcBef>
              <a:buSzPct val="100000"/>
              <a:buFont typeface="Helvetica Neue"/>
              <a:buChar char="•"/>
              <a:defRPr sz="3000">
                <a:solidFill>
                  <a:srgbClr val="000000"/>
                </a:solidFill>
              </a:defRPr>
            </a:pPr>
            <a:r>
              <a:rPr b="1">
                <a:solidFill>
                  <a:srgbClr val="002060"/>
                </a:solidFill>
              </a:rPr>
              <a:t>In this generation X Ray tube was rotated and detectors  were stationary, which were in ring shape</a:t>
            </a:r>
          </a:p>
          <a:p>
            <a:pPr marL="228600" indent="-228600" algn="just">
              <a:spcBef>
                <a:spcPts val="1500"/>
              </a:spcBef>
              <a:buSzPct val="100000"/>
              <a:buFont typeface="Helvetica Neue"/>
              <a:buChar char="•"/>
              <a:defRPr sz="3000">
                <a:solidFill>
                  <a:srgbClr val="000000"/>
                </a:solidFill>
              </a:defRPr>
            </a:pPr>
            <a:r>
              <a:rPr b="1">
                <a:solidFill>
                  <a:srgbClr val="7030A0"/>
                </a:solidFill>
              </a:rPr>
              <a:t>Because the tube used to rotate inside the detector ring a large ring diameter 170-180 cm was needed to maintain tube skin distance.</a:t>
            </a:r>
          </a:p>
          <a:p>
            <a:pPr marL="228600" indent="-228600" algn="just">
              <a:spcBef>
                <a:spcPts val="1500"/>
              </a:spcBef>
              <a:buSzPct val="100000"/>
              <a:buFont typeface="Helvetica Neue"/>
              <a:buChar char="•"/>
              <a:defRPr sz="3000">
                <a:solidFill>
                  <a:srgbClr val="000000"/>
                </a:solidFill>
              </a:defRPr>
            </a:pPr>
            <a:r>
              <a:rPr b="1">
                <a:solidFill>
                  <a:srgbClr val="002060"/>
                </a:solidFill>
              </a:rPr>
              <a:t>There was a fixed ring of detectors (upto 4800), which completely surrounded the patient in a full circle within the gantry</a:t>
            </a:r>
            <a:r>
              <a:rPr b="1" smtClean="0">
                <a:solidFill>
                  <a:srgbClr val="002060"/>
                </a:solidFill>
              </a:rPr>
              <a:t>.</a:t>
            </a:r>
            <a:endParaRPr lang="en-IN" b="1" dirty="0" smtClean="0">
              <a:solidFill>
                <a:srgbClr val="002060"/>
              </a:solidFill>
            </a:endParaRPr>
          </a:p>
          <a:p>
            <a:pPr marL="228600" indent="-228600" algn="just">
              <a:spcBef>
                <a:spcPts val="1500"/>
              </a:spcBef>
              <a:buSzPct val="100000"/>
              <a:buFont typeface="Helvetica Neue"/>
              <a:buChar char="•"/>
              <a:defRPr sz="3000">
                <a:solidFill>
                  <a:srgbClr val="000000"/>
                </a:solidFill>
              </a:defRPr>
            </a:pPr>
            <a:r>
              <a:rPr lang="en-US" b="1" dirty="0" smtClean="0">
                <a:solidFill>
                  <a:srgbClr val="0070C0"/>
                </a:solidFill>
              </a:rPr>
              <a:t>It was mainly developed to eliminate the ring artifact</a:t>
            </a:r>
          </a:p>
          <a:p>
            <a:pPr marL="228600" indent="-228600" algn="just">
              <a:spcBef>
                <a:spcPts val="1500"/>
              </a:spcBef>
              <a:buSzPct val="100000"/>
              <a:buFont typeface="Helvetica Neue"/>
              <a:buChar char="•"/>
              <a:defRPr sz="3000">
                <a:solidFill>
                  <a:srgbClr val="000000"/>
                </a:solidFill>
              </a:defRPr>
            </a:pPr>
            <a:r>
              <a:rPr lang="en-US" b="1" dirty="0" smtClean="0">
                <a:solidFill>
                  <a:srgbClr val="0070C0"/>
                </a:solidFill>
              </a:rPr>
              <a:t>This generation CT acquired the images by the gantry rotation of 360</a:t>
            </a:r>
            <a:r>
              <a:rPr lang="en-US" b="1" baseline="31999" dirty="0" smtClean="0">
                <a:solidFill>
                  <a:srgbClr val="0070C0"/>
                </a:solidFill>
              </a:rPr>
              <a:t>o </a:t>
            </a:r>
          </a:p>
          <a:p>
            <a:pPr marL="228600" indent="-228600" algn="just">
              <a:spcBef>
                <a:spcPts val="1500"/>
              </a:spcBef>
              <a:buSzPct val="100000"/>
              <a:buFont typeface="Helvetica Neue"/>
              <a:buChar char="•"/>
              <a:defRPr sz="3000">
                <a:solidFill>
                  <a:srgbClr val="000000"/>
                </a:solidFill>
              </a:defRPr>
            </a:pPr>
            <a:r>
              <a:rPr lang="en-US" b="1" dirty="0" smtClean="0">
                <a:solidFill>
                  <a:srgbClr val="0070C0"/>
                </a:solidFill>
              </a:rPr>
              <a:t>Scan time was </a:t>
            </a:r>
            <a:r>
              <a:rPr lang="en-US" b="1" dirty="0" err="1" smtClean="0">
                <a:solidFill>
                  <a:srgbClr val="0070C0"/>
                </a:solidFill>
              </a:rPr>
              <a:t>lessthan</a:t>
            </a:r>
            <a:r>
              <a:rPr lang="en-US" b="1" dirty="0" smtClean="0">
                <a:solidFill>
                  <a:srgbClr val="0070C0"/>
                </a:solidFill>
              </a:rPr>
              <a:t> 1 sec.</a:t>
            </a:r>
          </a:p>
          <a:p>
            <a:pPr marL="228600" indent="-228600" algn="just">
              <a:spcBef>
                <a:spcPts val="1500"/>
              </a:spcBef>
              <a:buSzPct val="100000"/>
              <a:buFont typeface="Helvetica Neue"/>
              <a:buChar char="•"/>
              <a:defRPr sz="3000">
                <a:solidFill>
                  <a:srgbClr val="000000"/>
                </a:solidFill>
              </a:defRPr>
            </a:pPr>
            <a:endParaRPr lang="en-IN" b="1" dirty="0" smtClean="0">
              <a:solidFill>
                <a:srgbClr val="002060"/>
              </a:solidFill>
            </a:endParaRPr>
          </a:p>
          <a:p>
            <a:pPr marL="228600" indent="-228600" algn="just">
              <a:spcBef>
                <a:spcPts val="1500"/>
              </a:spcBef>
              <a:buSzPct val="100000"/>
              <a:buFont typeface="Helvetica Neue"/>
              <a:buChar char="•"/>
              <a:defRPr sz="3000">
                <a:solidFill>
                  <a:srgbClr val="000000"/>
                </a:solidFill>
              </a:defRPr>
            </a:pPr>
            <a:endParaRPr b="1">
              <a:solidFill>
                <a:srgbClr val="002060"/>
              </a:solidFill>
            </a:endParaRPr>
          </a:p>
        </p:txBody>
      </p:sp>
      <p:sp>
        <p:nvSpPr>
          <p:cNvPr id="5" name="FOURTH GENERATION…"/>
          <p:cNvSpPr txBox="1">
            <a:spLocks noGrp="1"/>
          </p:cNvSpPr>
          <p:nvPr>
            <p:ph type="title"/>
          </p:nvPr>
        </p:nvSpPr>
        <p:spPr>
          <a:prstGeom prst="rect">
            <a:avLst/>
          </a:prstGeom>
        </p:spPr>
        <p:txBody>
          <a:bodyPr>
            <a:normAutofit fontScale="90000"/>
          </a:bodyPr>
          <a:lstStyle/>
          <a:p>
            <a:pPr defTabSz="572516">
              <a:defRPr sz="4000"/>
            </a:pPr>
            <a:r>
              <a:rPr b="1">
                <a:solidFill>
                  <a:srgbClr val="C00000"/>
                </a:solidFill>
              </a:rPr>
              <a:t>FOURTH GENERATION</a:t>
            </a:r>
          </a:p>
          <a:p>
            <a:pPr defTabSz="572516">
              <a:defRPr sz="4000"/>
            </a:pPr>
            <a:r>
              <a:rPr b="1">
                <a:solidFill>
                  <a:srgbClr val="C00000"/>
                </a:solidFill>
              </a:rPr>
              <a:t> (ROTATE/STATIONARY, FAN BEAM)</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Image" descr="Image"/>
          <p:cNvPicPr>
            <a:picLocks noChangeAspect="1"/>
          </p:cNvPicPr>
          <p:nvPr/>
        </p:nvPicPr>
        <p:blipFill>
          <a:blip r:embed="rId2">
            <a:extLst/>
          </a:blip>
          <a:stretch>
            <a:fillRect/>
          </a:stretch>
        </p:blipFill>
        <p:spPr>
          <a:xfrm>
            <a:off x="1143000" y="109659"/>
            <a:ext cx="6761547" cy="6748341"/>
          </a:xfrm>
          <a:prstGeom prst="rect">
            <a:avLst/>
          </a:prstGeom>
          <a:ln w="12700">
            <a:miter lim="400000"/>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DVANTAGE…"/>
          <p:cNvSpPr txBox="1">
            <a:spLocks/>
          </p:cNvSpPr>
          <p:nvPr/>
        </p:nvSpPr>
        <p:spPr>
          <a:xfrm>
            <a:off x="228601" y="194993"/>
            <a:ext cx="8686800" cy="666300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sz="4000">
                <a:solidFill>
                  <a:srgbClr val="000000"/>
                </a:solidFill>
              </a:defRPr>
            </a:pPr>
            <a:r>
              <a:rPr kumimoji="0" lang="en-US" sz="4000" b="1" i="0" u="none" strike="noStrike" kern="1200" cap="none" spc="0" normalizeH="0" baseline="0" noProof="0" dirty="0" smtClean="0">
                <a:ln>
                  <a:noFill/>
                </a:ln>
                <a:solidFill>
                  <a:srgbClr val="7030A0"/>
                </a:solidFill>
                <a:effectLst/>
                <a:uLnTx/>
                <a:uFillTx/>
                <a:latin typeface="+mn-lt"/>
                <a:ea typeface="+mn-ea"/>
                <a:cs typeface="+mn-cs"/>
              </a:rPr>
              <a:t>ADVANTAGE</a:t>
            </a:r>
          </a:p>
          <a:p>
            <a:pPr marL="228600" marR="0" lvl="0" indent="-228600" algn="l" defTabSz="914400" rtl="0" eaLnBrk="1" fontAlgn="auto" latinLnBrk="0" hangingPunct="1">
              <a:lnSpc>
                <a:spcPct val="100000"/>
              </a:lnSpc>
              <a:spcBef>
                <a:spcPts val="1500"/>
              </a:spcBef>
              <a:spcAft>
                <a:spcPts val="0"/>
              </a:spcAft>
              <a:buClrTx/>
              <a:buSzPct val="100000"/>
              <a:buFont typeface="Helvetica Neue"/>
              <a:buChar char="•"/>
              <a:tabLst/>
              <a:defRPr sz="3000">
                <a:solidFill>
                  <a:srgbClr val="000000"/>
                </a:solidFill>
              </a:defRPr>
            </a:pPr>
            <a:r>
              <a:rPr kumimoji="0" lang="en-US" sz="3000" b="1" i="0" u="none" strike="noStrike" kern="1200" cap="none" spc="0" normalizeH="0" baseline="0" noProof="0" dirty="0" smtClean="0">
                <a:ln>
                  <a:noFill/>
                </a:ln>
                <a:solidFill>
                  <a:srgbClr val="C00000"/>
                </a:solidFill>
                <a:effectLst/>
                <a:uLnTx/>
                <a:uFillTx/>
                <a:latin typeface="+mn-lt"/>
                <a:ea typeface="+mn-ea"/>
                <a:cs typeface="+mn-cs"/>
              </a:rPr>
              <a:t>Scanning time was less</a:t>
            </a:r>
          </a:p>
          <a:p>
            <a:pPr marL="228600" marR="0" lvl="0" indent="-228600" algn="l" defTabSz="914400" rtl="0" eaLnBrk="1" fontAlgn="auto" latinLnBrk="0" hangingPunct="1">
              <a:lnSpc>
                <a:spcPct val="100000"/>
              </a:lnSpc>
              <a:spcBef>
                <a:spcPts val="1500"/>
              </a:spcBef>
              <a:spcAft>
                <a:spcPts val="0"/>
              </a:spcAft>
              <a:buClrTx/>
              <a:buSzPct val="100000"/>
              <a:buFont typeface="Helvetica Neue"/>
              <a:buChar char="•"/>
              <a:tabLst/>
              <a:defRPr sz="3000">
                <a:solidFill>
                  <a:srgbClr val="000000"/>
                </a:solidFill>
              </a:defRPr>
            </a:pPr>
            <a:r>
              <a:rPr kumimoji="0" lang="en-US" sz="3000" b="1" i="0" u="none" strike="noStrike" kern="1200" cap="none" spc="0" normalizeH="0" baseline="0" noProof="0" dirty="0" smtClean="0">
                <a:ln>
                  <a:noFill/>
                </a:ln>
                <a:solidFill>
                  <a:srgbClr val="C00000"/>
                </a:solidFill>
                <a:effectLst/>
                <a:uLnTx/>
                <a:uFillTx/>
                <a:latin typeface="+mn-lt"/>
                <a:ea typeface="+mn-ea"/>
                <a:cs typeface="+mn-cs"/>
              </a:rPr>
              <a:t>Higher efficiency</a:t>
            </a:r>
          </a:p>
          <a:p>
            <a:pPr marL="228600" marR="0" lvl="0" indent="-228600" algn="l" defTabSz="914400" rtl="0" eaLnBrk="1" fontAlgn="auto" latinLnBrk="0" hangingPunct="1">
              <a:lnSpc>
                <a:spcPct val="100000"/>
              </a:lnSpc>
              <a:spcBef>
                <a:spcPts val="1500"/>
              </a:spcBef>
              <a:spcAft>
                <a:spcPts val="0"/>
              </a:spcAft>
              <a:buClrTx/>
              <a:buSzPct val="100000"/>
              <a:buFont typeface="Helvetica Neue"/>
              <a:buChar char="•"/>
              <a:tabLst/>
              <a:defRPr sz="3000">
                <a:solidFill>
                  <a:srgbClr val="000000"/>
                </a:solidFill>
              </a:defRPr>
            </a:pPr>
            <a:r>
              <a:rPr kumimoji="0" lang="en-US" sz="3000" b="1" i="0" u="none" strike="noStrike" kern="1200" cap="none" spc="0" normalizeH="0" baseline="0" noProof="0" dirty="0" err="1" smtClean="0">
                <a:ln>
                  <a:noFill/>
                </a:ln>
                <a:solidFill>
                  <a:srgbClr val="C00000"/>
                </a:solidFill>
                <a:effectLst/>
                <a:uLnTx/>
                <a:uFillTx/>
                <a:latin typeface="+mn-lt"/>
                <a:ea typeface="+mn-ea"/>
                <a:cs typeface="+mn-cs"/>
              </a:rPr>
              <a:t>CsI</a:t>
            </a:r>
            <a:r>
              <a:rPr kumimoji="0" lang="en-US" sz="3000" b="1" i="0" u="none" strike="noStrike" kern="1200" cap="none" spc="0" normalizeH="0" baseline="0" noProof="0" dirty="0" smtClean="0">
                <a:ln>
                  <a:noFill/>
                </a:ln>
                <a:solidFill>
                  <a:srgbClr val="C00000"/>
                </a:solidFill>
                <a:effectLst/>
                <a:uLnTx/>
                <a:uFillTx/>
                <a:latin typeface="+mn-lt"/>
                <a:ea typeface="+mn-ea"/>
                <a:cs typeface="+mn-cs"/>
              </a:rPr>
              <a:t>, BGO, CdWO</a:t>
            </a:r>
            <a:r>
              <a:rPr kumimoji="0" lang="en-US" sz="3000" b="1" i="0" u="none" strike="noStrike" kern="1200" cap="none" spc="0" normalizeH="0" baseline="-5998" noProof="0" dirty="0" smtClean="0">
                <a:ln>
                  <a:noFill/>
                </a:ln>
                <a:solidFill>
                  <a:srgbClr val="C00000"/>
                </a:solidFill>
                <a:effectLst/>
                <a:uLnTx/>
                <a:uFillTx/>
                <a:latin typeface="+mn-lt"/>
                <a:ea typeface="+mn-ea"/>
                <a:cs typeface="+mn-cs"/>
              </a:rPr>
              <a:t>4</a:t>
            </a:r>
            <a:r>
              <a:rPr kumimoji="0" lang="en-US" sz="3000" b="1" i="0" u="none" strike="noStrike" kern="1200" cap="none" spc="0" normalizeH="0" baseline="0" noProof="0" dirty="0" smtClean="0">
                <a:ln>
                  <a:noFill/>
                </a:ln>
                <a:solidFill>
                  <a:srgbClr val="C00000"/>
                </a:solidFill>
                <a:effectLst/>
                <a:uLnTx/>
                <a:uFillTx/>
                <a:latin typeface="+mn-lt"/>
                <a:ea typeface="+mn-ea"/>
                <a:cs typeface="+mn-cs"/>
              </a:rPr>
              <a:t> detectors were used</a:t>
            </a:r>
          </a:p>
          <a:p>
            <a:pPr marL="228600" marR="0" lvl="0" indent="-228600" algn="l" defTabSz="914400" rtl="0" eaLnBrk="1" fontAlgn="auto" latinLnBrk="0" hangingPunct="1">
              <a:lnSpc>
                <a:spcPct val="100000"/>
              </a:lnSpc>
              <a:spcBef>
                <a:spcPts val="1500"/>
              </a:spcBef>
              <a:spcAft>
                <a:spcPts val="0"/>
              </a:spcAft>
              <a:buClrTx/>
              <a:buSzPct val="100000"/>
              <a:buFont typeface="Helvetica Neue"/>
              <a:buChar char="•"/>
              <a:tabLst/>
              <a:defRPr sz="3000">
                <a:solidFill>
                  <a:srgbClr val="000000"/>
                </a:solidFill>
              </a:defRPr>
            </a:pPr>
            <a:r>
              <a:rPr kumimoji="0" lang="en-US" sz="3000" b="1" i="0" u="none" strike="noStrike" kern="1200" cap="none" spc="0" normalizeH="0" baseline="0" noProof="0" dirty="0" smtClean="0">
                <a:ln>
                  <a:noFill/>
                </a:ln>
                <a:solidFill>
                  <a:srgbClr val="C00000"/>
                </a:solidFill>
                <a:effectLst/>
                <a:uLnTx/>
                <a:uFillTx/>
                <a:latin typeface="+mn-lt"/>
                <a:ea typeface="+mn-ea"/>
                <a:cs typeface="+mn-cs"/>
              </a:rPr>
              <a:t>Elimination of ring </a:t>
            </a:r>
            <a:r>
              <a:rPr kumimoji="0" lang="en-US" sz="3000" b="1" i="0" u="none" strike="noStrike" kern="1200" cap="none" spc="0" normalizeH="0" baseline="0" noProof="0" dirty="0" err="1" smtClean="0">
                <a:ln>
                  <a:noFill/>
                </a:ln>
                <a:solidFill>
                  <a:srgbClr val="C00000"/>
                </a:solidFill>
                <a:effectLst/>
                <a:uLnTx/>
                <a:uFillTx/>
                <a:latin typeface="+mn-lt"/>
                <a:ea typeface="+mn-ea"/>
                <a:cs typeface="+mn-cs"/>
              </a:rPr>
              <a:t>artefact</a:t>
            </a:r>
            <a:endParaRPr kumimoji="0" lang="en-US" sz="3000" b="1" i="0" u="none" strike="noStrike" kern="1200" cap="none" spc="0" normalizeH="0" baseline="0" noProof="0" dirty="0" smtClean="0">
              <a:ln>
                <a:noFill/>
              </a:ln>
              <a:solidFill>
                <a:srgbClr val="C00000"/>
              </a:solidFill>
              <a:effectLst/>
              <a:uLnTx/>
              <a:uFillTx/>
              <a:latin typeface="+mn-lt"/>
              <a:ea typeface="+mn-ea"/>
              <a:cs typeface="+mn-cs"/>
            </a:endParaRPr>
          </a:p>
          <a:p>
            <a:pPr marL="342900" marR="0" lvl="0" indent="-342900" algn="l" defTabSz="914400" rtl="0" eaLnBrk="1" fontAlgn="auto" latinLnBrk="0" hangingPunct="1">
              <a:lnSpc>
                <a:spcPct val="100000"/>
              </a:lnSpc>
              <a:spcBef>
                <a:spcPts val="1500"/>
              </a:spcBef>
              <a:spcAft>
                <a:spcPts val="0"/>
              </a:spcAft>
              <a:buClrTx/>
              <a:buSzTx/>
              <a:buFont typeface="Arial" pitchFamily="34" charset="0"/>
              <a:buChar char="•"/>
              <a:tabLst/>
              <a:defRPr sz="3000">
                <a:solidFill>
                  <a:srgbClr val="000000"/>
                </a:solidFill>
              </a:defRPr>
            </a:pPr>
            <a:endParaRPr kumimoji="0" lang="en-US" sz="3000" b="1" i="0" u="none" strike="noStrike" kern="1200" cap="none" spc="0" normalizeH="0" baseline="0" noProof="0" dirty="0" smtClean="0">
              <a:ln>
                <a:noFill/>
              </a:ln>
              <a:solidFill>
                <a:srgbClr val="7030A0"/>
              </a:solidFill>
              <a:effectLst/>
              <a:uLnTx/>
              <a:uFillTx/>
              <a:latin typeface="+mn-lt"/>
              <a:ea typeface="+mn-ea"/>
              <a:cs typeface="+mn-cs"/>
            </a:endParaRPr>
          </a:p>
          <a:p>
            <a:pPr marL="342900" marR="0" lvl="0" indent="-342900" algn="l" defTabSz="914400" rtl="0" eaLnBrk="1" fontAlgn="auto" latinLnBrk="0" hangingPunct="1">
              <a:lnSpc>
                <a:spcPct val="100000"/>
              </a:lnSpc>
              <a:spcBef>
                <a:spcPts val="1500"/>
              </a:spcBef>
              <a:spcAft>
                <a:spcPts val="0"/>
              </a:spcAft>
              <a:buClrTx/>
              <a:buSzTx/>
              <a:tabLst/>
              <a:defRPr sz="4000">
                <a:solidFill>
                  <a:srgbClr val="000000"/>
                </a:solidFill>
              </a:defRPr>
            </a:pPr>
            <a:r>
              <a:rPr kumimoji="0" lang="en-US" sz="4000" b="1" i="0" u="none" strike="noStrike" kern="1200" cap="none" spc="0" normalizeH="0" baseline="0" noProof="0" dirty="0" smtClean="0">
                <a:ln>
                  <a:noFill/>
                </a:ln>
                <a:solidFill>
                  <a:srgbClr val="7030A0"/>
                </a:solidFill>
                <a:effectLst/>
                <a:uLnTx/>
                <a:uFillTx/>
                <a:latin typeface="+mn-lt"/>
                <a:ea typeface="+mn-ea"/>
                <a:cs typeface="+mn-cs"/>
              </a:rPr>
              <a:t>DISADVANTAGE</a:t>
            </a:r>
          </a:p>
          <a:p>
            <a:pPr marL="228600" marR="0" lvl="0" indent="-228600" algn="l" defTabSz="914400" rtl="0" eaLnBrk="1" fontAlgn="auto" latinLnBrk="0" hangingPunct="1">
              <a:lnSpc>
                <a:spcPct val="100000"/>
              </a:lnSpc>
              <a:spcBef>
                <a:spcPts val="1500"/>
              </a:spcBef>
              <a:spcAft>
                <a:spcPts val="0"/>
              </a:spcAft>
              <a:buClr>
                <a:srgbClr val="000000"/>
              </a:buClr>
              <a:buSzPct val="100000"/>
              <a:buFont typeface="Helvetica Neue"/>
              <a:buChar char="•"/>
              <a:tabLst/>
              <a:defRPr sz="3000">
                <a:solidFill>
                  <a:srgbClr val="000000"/>
                </a:solidFill>
              </a:defRPr>
            </a:pPr>
            <a:r>
              <a:rPr kumimoji="0" lang="en-US" sz="3000" b="1" i="0" u="none" strike="noStrike" kern="1200" cap="none" spc="0" normalizeH="0" baseline="0" noProof="0" dirty="0" smtClean="0">
                <a:ln>
                  <a:noFill/>
                </a:ln>
                <a:solidFill>
                  <a:srgbClr val="C00000"/>
                </a:solidFill>
                <a:effectLst/>
                <a:uLnTx/>
                <a:uFillTx/>
                <a:latin typeface="+mn-lt"/>
                <a:ea typeface="+mn-ea"/>
                <a:cs typeface="+mn-cs"/>
              </a:rPr>
              <a:t>More patient dose</a:t>
            </a:r>
          </a:p>
          <a:p>
            <a:pPr marL="228600" marR="0" lvl="0" indent="-228600" algn="l" defTabSz="914400" rtl="0" eaLnBrk="1" fontAlgn="auto" latinLnBrk="0" hangingPunct="1">
              <a:lnSpc>
                <a:spcPct val="100000"/>
              </a:lnSpc>
              <a:spcBef>
                <a:spcPts val="1500"/>
              </a:spcBef>
              <a:spcAft>
                <a:spcPts val="0"/>
              </a:spcAft>
              <a:buClr>
                <a:srgbClr val="000000"/>
              </a:buClr>
              <a:buSzPct val="100000"/>
              <a:buFont typeface="Helvetica Neue"/>
              <a:buChar char="•"/>
              <a:tabLst/>
              <a:defRPr sz="3000">
                <a:solidFill>
                  <a:srgbClr val="000000"/>
                </a:solidFill>
              </a:defRPr>
            </a:pPr>
            <a:r>
              <a:rPr kumimoji="0" lang="en-US" sz="3000" b="1" i="0" u="none" strike="noStrike" kern="1200" cap="none" spc="0" normalizeH="0" baseline="0" noProof="0" dirty="0" smtClean="0">
                <a:ln>
                  <a:noFill/>
                </a:ln>
                <a:solidFill>
                  <a:srgbClr val="C00000"/>
                </a:solidFill>
                <a:effectLst/>
                <a:uLnTx/>
                <a:uFillTx/>
                <a:latin typeface="+mn-lt"/>
                <a:ea typeface="+mn-ea"/>
                <a:cs typeface="+mn-cs"/>
              </a:rPr>
              <a:t>More scatter radiation</a:t>
            </a:r>
            <a:endParaRPr kumimoji="0" lang="en-US" sz="3000" b="1" i="0" u="none" strike="noStrike" kern="1200" cap="none" spc="0" normalizeH="0" baseline="0" noProof="0" dirty="0">
              <a:ln>
                <a:noFill/>
              </a:ln>
              <a:solidFill>
                <a:srgbClr val="C00000"/>
              </a:solidFill>
              <a:effectLst/>
              <a:uLnTx/>
              <a:uFillTx/>
              <a:latin typeface="+mn-lt"/>
              <a:ea typeface="+mn-ea"/>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a:normAutofit fontScale="90000"/>
          </a:bodyPr>
          <a:lstStyle/>
          <a:p>
            <a:pPr algn="ctr" defTabSz="965590">
              <a:defRPr sz="4900"/>
            </a:pPr>
            <a:r>
              <a:rPr b="1">
                <a:solidFill>
                  <a:srgbClr val="C00000"/>
                </a:solidFill>
              </a:rPr>
              <a:t>FIFTH GENERATION  </a:t>
            </a:r>
            <a:br>
              <a:rPr b="1">
                <a:solidFill>
                  <a:srgbClr val="C00000"/>
                </a:solidFill>
              </a:rPr>
            </a:br>
            <a:r>
              <a:rPr b="1">
                <a:solidFill>
                  <a:srgbClr val="C00000"/>
                </a:solidFill>
              </a:rPr>
              <a:t>(STATIONARY/STATIONARY)</a:t>
            </a:r>
          </a:p>
        </p:txBody>
      </p:sp>
      <p:sp>
        <p:nvSpPr>
          <p:cNvPr id="5" name="Content Placeholder 2"/>
          <p:cNvSpPr txBox="1">
            <a:spLocks noGrp="1"/>
          </p:cNvSpPr>
          <p:nvPr>
            <p:ph idx="1"/>
          </p:nvPr>
        </p:nvSpPr>
        <p:spPr>
          <a:prstGeom prst="rect">
            <a:avLst/>
          </a:prstGeom>
        </p:spPr>
        <p:txBody>
          <a:bodyPr>
            <a:normAutofit lnSpcReduction="10000"/>
          </a:bodyPr>
          <a:lstStyle/>
          <a:p>
            <a:pPr marL="270710" indent="-270710" algn="just">
              <a:lnSpc>
                <a:spcPct val="84600"/>
              </a:lnSpc>
              <a:buFontTx/>
              <a:buChar char="•"/>
              <a:defRPr sz="3000"/>
            </a:pPr>
            <a:r>
              <a:rPr b="1">
                <a:solidFill>
                  <a:srgbClr val="7030A0"/>
                </a:solidFill>
              </a:rPr>
              <a:t>Also called EBCT ( Electron beam CT) or CVCT (Cardiovascular CT)</a:t>
            </a:r>
          </a:p>
          <a:p>
            <a:pPr marL="270710" indent="-270710" algn="just">
              <a:lnSpc>
                <a:spcPct val="84600"/>
              </a:lnSpc>
              <a:buFontTx/>
              <a:buChar char="•"/>
              <a:defRPr sz="3000"/>
            </a:pPr>
            <a:r>
              <a:rPr b="1">
                <a:solidFill>
                  <a:srgbClr val="FF0000"/>
                </a:solidFill>
              </a:rPr>
              <a:t>In this X Ray tube was not present</a:t>
            </a:r>
          </a:p>
          <a:p>
            <a:pPr marL="270710" indent="-270710">
              <a:lnSpc>
                <a:spcPct val="84600"/>
              </a:lnSpc>
              <a:buFontTx/>
              <a:buChar char="•"/>
              <a:defRPr sz="3000"/>
            </a:pPr>
            <a:r>
              <a:rPr b="1">
                <a:solidFill>
                  <a:srgbClr val="002060"/>
                </a:solidFill>
              </a:rPr>
              <a:t>There were three main components</a:t>
            </a:r>
          </a:p>
          <a:p>
            <a:pPr>
              <a:lnSpc>
                <a:spcPct val="84600"/>
              </a:lnSpc>
              <a:buSzTx/>
              <a:buNone/>
              <a:defRPr sz="3000"/>
            </a:pPr>
            <a:r>
              <a:rPr b="1">
                <a:solidFill>
                  <a:srgbClr val="002060"/>
                </a:solidFill>
              </a:rPr>
              <a:t>       1. Electron gun </a:t>
            </a:r>
          </a:p>
          <a:p>
            <a:pPr>
              <a:lnSpc>
                <a:spcPct val="84600"/>
              </a:lnSpc>
              <a:buSzTx/>
              <a:buNone/>
              <a:defRPr sz="3000"/>
            </a:pPr>
            <a:r>
              <a:rPr b="1">
                <a:solidFill>
                  <a:srgbClr val="002060"/>
                </a:solidFill>
              </a:rPr>
              <a:t>       2. Tungsten target</a:t>
            </a:r>
          </a:p>
          <a:p>
            <a:pPr>
              <a:lnSpc>
                <a:spcPct val="84600"/>
              </a:lnSpc>
              <a:buSzTx/>
              <a:buNone/>
              <a:defRPr sz="3000"/>
            </a:pPr>
            <a:r>
              <a:rPr b="1">
                <a:solidFill>
                  <a:srgbClr val="002060"/>
                </a:solidFill>
              </a:rPr>
              <a:t>       3. Detector ring</a:t>
            </a:r>
          </a:p>
          <a:p>
            <a:pPr marL="270710" indent="-270710" algn="just">
              <a:lnSpc>
                <a:spcPct val="84600"/>
              </a:lnSpc>
              <a:buFontTx/>
              <a:buChar char="•"/>
              <a:defRPr sz="3000"/>
            </a:pPr>
            <a:r>
              <a:rPr b="1">
                <a:solidFill>
                  <a:srgbClr val="C00000"/>
                </a:solidFill>
              </a:rPr>
              <a:t>It did not require any mechanical motion to acquire the images.</a:t>
            </a:r>
          </a:p>
          <a:p>
            <a:pPr marL="270710" indent="-270710" algn="just">
              <a:lnSpc>
                <a:spcPct val="84600"/>
              </a:lnSpc>
              <a:buFontTx/>
              <a:buChar char="•"/>
              <a:defRPr sz="3000"/>
            </a:pPr>
            <a:r>
              <a:rPr b="1">
                <a:solidFill>
                  <a:srgbClr val="C00000"/>
                </a:solidFill>
              </a:rPr>
              <a:t>In this magnetic focusing and deflection of electronic beam replaced the X-ray tube motion.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5973763"/>
          </a:xfrm>
        </p:spPr>
        <p:txBody>
          <a:bodyPr>
            <a:normAutofit/>
          </a:bodyPr>
          <a:lstStyle/>
          <a:p>
            <a:pPr>
              <a:buNone/>
            </a:pPr>
            <a:r>
              <a:rPr lang="en-US" b="1" dirty="0" smtClean="0">
                <a:solidFill>
                  <a:srgbClr val="002060"/>
                </a:solidFill>
              </a:rPr>
              <a:t>In CT, a high-kilovolt technique (about 120 kV) is generally used for the following reasons:</a:t>
            </a:r>
          </a:p>
          <a:p>
            <a:pPr>
              <a:buNone/>
            </a:pPr>
            <a:r>
              <a:rPr lang="en-US" b="1" dirty="0" smtClean="0">
                <a:solidFill>
                  <a:srgbClr val="FF0000"/>
                </a:solidFill>
              </a:rPr>
              <a:t>1. To reduce the dependence of attenuation coefficients on photon energy.</a:t>
            </a:r>
          </a:p>
          <a:p>
            <a:pPr>
              <a:buNone/>
            </a:pPr>
            <a:r>
              <a:rPr lang="en-US" b="1" dirty="0" smtClean="0">
                <a:solidFill>
                  <a:srgbClr val="FF0000"/>
                </a:solidFill>
              </a:rPr>
              <a:t>2. To reduce the contrast of bone relative to soft tissues.</a:t>
            </a:r>
          </a:p>
          <a:p>
            <a:pPr>
              <a:buNone/>
            </a:pPr>
            <a:r>
              <a:rPr lang="en-US" b="1" dirty="0" smtClean="0">
                <a:solidFill>
                  <a:srgbClr val="FF0000"/>
                </a:solidFill>
              </a:rPr>
              <a:t>3. To produce a high radiation flux at the  detector.</a:t>
            </a:r>
          </a:p>
          <a:p>
            <a:pPr>
              <a:buNone/>
            </a:pPr>
            <a:r>
              <a:rPr lang="en-US" sz="2400" b="1" dirty="0" smtClean="0">
                <a:solidFill>
                  <a:srgbClr val="002060"/>
                </a:solidFill>
              </a:rPr>
              <a:t>  </a:t>
            </a:r>
            <a:endParaRPr lang="en-US" sz="2400" b="1" dirty="0">
              <a:solidFill>
                <a:srgbClr val="C0000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noGrp="1"/>
          </p:cNvSpPr>
          <p:nvPr>
            <p:ph idx="1"/>
          </p:nvPr>
        </p:nvSpPr>
        <p:spPr>
          <a:xfrm>
            <a:off x="228600" y="152401"/>
            <a:ext cx="8915400" cy="2362199"/>
          </a:xfrm>
          <a:prstGeom prst="rect">
            <a:avLst/>
          </a:prstGeom>
        </p:spPr>
        <p:txBody>
          <a:bodyPr>
            <a:normAutofit fontScale="77500" lnSpcReduction="20000"/>
          </a:bodyPr>
          <a:lstStyle/>
          <a:p>
            <a:pPr marL="300789" indent="-300789">
              <a:buNone/>
              <a:defRPr sz="3000"/>
            </a:pPr>
            <a:r>
              <a:rPr lang="en-IN" b="1" dirty="0" smtClean="0">
                <a:solidFill>
                  <a:srgbClr val="C00000"/>
                </a:solidFill>
              </a:rPr>
              <a:t>Working</a:t>
            </a:r>
          </a:p>
          <a:p>
            <a:pPr marL="300789" indent="-300789">
              <a:buFontTx/>
              <a:buChar char="•"/>
              <a:defRPr sz="3000"/>
            </a:pPr>
            <a:r>
              <a:rPr smtClean="0">
                <a:solidFill>
                  <a:srgbClr val="7030A0"/>
                </a:solidFill>
              </a:rPr>
              <a:t>Electrons </a:t>
            </a:r>
            <a:r>
              <a:rPr>
                <a:solidFill>
                  <a:srgbClr val="7030A0"/>
                </a:solidFill>
              </a:rPr>
              <a:t>ejects from the electron gun. </a:t>
            </a:r>
          </a:p>
          <a:p>
            <a:pPr marL="300789" indent="-300789">
              <a:buFontTx/>
              <a:buChar char="•"/>
              <a:defRPr sz="3000"/>
            </a:pPr>
            <a:r>
              <a:rPr>
                <a:solidFill>
                  <a:srgbClr val="7030A0"/>
                </a:solidFill>
              </a:rPr>
              <a:t>These electrons strike on to the target that surrounds the patient and is made of tungsten (180 cm diameter).</a:t>
            </a:r>
          </a:p>
          <a:p>
            <a:pPr marL="300789" indent="-300789">
              <a:buFontTx/>
              <a:buChar char="•"/>
              <a:defRPr sz="3000"/>
            </a:pPr>
            <a:r>
              <a:rPr>
                <a:solidFill>
                  <a:srgbClr val="C00000"/>
                </a:solidFill>
              </a:rPr>
              <a:t>After that X-rays are produced and passes through the patient. </a:t>
            </a:r>
          </a:p>
          <a:p>
            <a:pPr marL="300789" indent="-300789">
              <a:buFontTx/>
              <a:buChar char="•"/>
              <a:defRPr sz="3000"/>
            </a:pPr>
            <a:r>
              <a:rPr>
                <a:solidFill>
                  <a:srgbClr val="7030A0"/>
                </a:solidFill>
              </a:rPr>
              <a:t>Partially attenuated beam then interacts with the stationary array of detectors.</a:t>
            </a:r>
          </a:p>
        </p:txBody>
      </p:sp>
      <p:pic>
        <p:nvPicPr>
          <p:cNvPr id="109570" name="Picture 2" descr="BIR Publications"/>
          <p:cNvPicPr>
            <a:picLocks noChangeAspect="1" noChangeArrowheads="1"/>
          </p:cNvPicPr>
          <p:nvPr/>
        </p:nvPicPr>
        <p:blipFill>
          <a:blip r:embed="rId2"/>
          <a:srcRect/>
          <a:stretch>
            <a:fillRect/>
          </a:stretch>
        </p:blipFill>
        <p:spPr bwMode="auto">
          <a:xfrm>
            <a:off x="2133600" y="2209800"/>
            <a:ext cx="6096000" cy="4474464"/>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ADVANTAGE…"/>
          <p:cNvSpPr txBox="1">
            <a:spLocks noGrp="1"/>
          </p:cNvSpPr>
          <p:nvPr>
            <p:ph type="subTitle" idx="1"/>
          </p:nvPr>
        </p:nvSpPr>
        <p:spPr>
          <a:xfrm>
            <a:off x="381000" y="533400"/>
            <a:ext cx="8229600" cy="5638800"/>
          </a:xfrm>
          <a:prstGeom prst="rect">
            <a:avLst/>
          </a:prstGeom>
        </p:spPr>
        <p:txBody>
          <a:bodyPr>
            <a:normAutofit/>
          </a:bodyPr>
          <a:lstStyle/>
          <a:p>
            <a:pPr>
              <a:defRPr sz="4000">
                <a:solidFill>
                  <a:srgbClr val="000000"/>
                </a:solidFill>
              </a:defRPr>
            </a:pPr>
            <a:r>
              <a:rPr b="1">
                <a:solidFill>
                  <a:srgbClr val="C00000"/>
                </a:solidFill>
              </a:rPr>
              <a:t>ADVANTAGE</a:t>
            </a:r>
          </a:p>
          <a:p>
            <a:pPr marL="160728" indent="-160728" algn="just">
              <a:spcBef>
                <a:spcPts val="1055"/>
              </a:spcBef>
              <a:buSzPct val="100000"/>
              <a:buFont typeface="Helvetica Neue"/>
              <a:buChar char="•"/>
              <a:defRPr sz="3000">
                <a:solidFill>
                  <a:srgbClr val="000000"/>
                </a:solidFill>
              </a:defRPr>
            </a:pPr>
            <a:r>
              <a:rPr b="1">
                <a:solidFill>
                  <a:srgbClr val="002060"/>
                </a:solidFill>
              </a:rPr>
              <a:t>Fifth generation CT was used in cardiac tomographic imaging</a:t>
            </a:r>
          </a:p>
          <a:p>
            <a:pPr marL="160728" indent="-160728" algn="just">
              <a:spcBef>
                <a:spcPts val="1055"/>
              </a:spcBef>
              <a:buSzPct val="100000"/>
              <a:buFont typeface="Helvetica Neue"/>
              <a:buChar char="•"/>
              <a:defRPr sz="3000">
                <a:solidFill>
                  <a:srgbClr val="000000"/>
                </a:solidFill>
              </a:defRPr>
            </a:pPr>
            <a:r>
              <a:rPr b="1">
                <a:solidFill>
                  <a:srgbClr val="002060"/>
                </a:solidFill>
              </a:rPr>
              <a:t>The scan time to acquire a single slice was 50ms and could produce 16-17 slices per second.</a:t>
            </a:r>
          </a:p>
          <a:p>
            <a:pPr marL="160728" indent="-160728" algn="just">
              <a:spcBef>
                <a:spcPts val="1055"/>
              </a:spcBef>
              <a:buSzPct val="100000"/>
              <a:buFont typeface="Helvetica Neue"/>
              <a:buChar char="•"/>
              <a:defRPr sz="3000">
                <a:solidFill>
                  <a:srgbClr val="000000"/>
                </a:solidFill>
              </a:defRPr>
            </a:pPr>
            <a:r>
              <a:rPr b="1">
                <a:solidFill>
                  <a:srgbClr val="002060"/>
                </a:solidFill>
              </a:rPr>
              <a:t>CsI, BGO, CdWO</a:t>
            </a:r>
            <a:r>
              <a:rPr b="1" baseline="-5998">
                <a:solidFill>
                  <a:srgbClr val="002060"/>
                </a:solidFill>
              </a:rPr>
              <a:t>4</a:t>
            </a:r>
            <a:r>
              <a:rPr b="1">
                <a:solidFill>
                  <a:srgbClr val="002060"/>
                </a:solidFill>
              </a:rPr>
              <a:t> detectors were used</a:t>
            </a:r>
          </a:p>
          <a:p>
            <a:pPr algn="just">
              <a:spcBef>
                <a:spcPts val="1055"/>
              </a:spcBef>
              <a:defRPr sz="3000">
                <a:solidFill>
                  <a:srgbClr val="000000"/>
                </a:solidFill>
              </a:defRPr>
            </a:pPr>
            <a:endParaRPr b="1">
              <a:solidFill>
                <a:srgbClr val="C00000"/>
              </a:solidFill>
            </a:endParaRPr>
          </a:p>
          <a:p>
            <a:pPr>
              <a:spcBef>
                <a:spcPts val="1055"/>
              </a:spcBef>
              <a:defRPr sz="4000">
                <a:solidFill>
                  <a:srgbClr val="000000"/>
                </a:solidFill>
              </a:defRPr>
            </a:pPr>
            <a:r>
              <a:rPr b="1">
                <a:solidFill>
                  <a:srgbClr val="C00000"/>
                </a:solidFill>
              </a:rPr>
              <a:t>DISADVANTAGE</a:t>
            </a:r>
          </a:p>
          <a:p>
            <a:pPr marL="321457" indent="-160729" algn="l">
              <a:spcBef>
                <a:spcPts val="1055"/>
              </a:spcBef>
              <a:buClr>
                <a:srgbClr val="000000"/>
              </a:buClr>
              <a:buSzPct val="100000"/>
              <a:buFont typeface="Helvetica Neue"/>
              <a:buChar char="•"/>
              <a:defRPr sz="3000">
                <a:solidFill>
                  <a:srgbClr val="000000"/>
                </a:solidFill>
              </a:defRPr>
            </a:pPr>
            <a:r>
              <a:rPr b="1">
                <a:solidFill>
                  <a:srgbClr val="002060"/>
                </a:solidFill>
              </a:rPr>
              <a:t>Equipment cost was high.</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IXTH GENERATION CT: HELICAL"/>
          <p:cNvSpPr txBox="1">
            <a:spLocks noGrp="1"/>
          </p:cNvSpPr>
          <p:nvPr>
            <p:ph type="ctrTitle"/>
          </p:nvPr>
        </p:nvSpPr>
        <p:spPr>
          <a:xfrm>
            <a:off x="838200" y="381001"/>
            <a:ext cx="7848599" cy="533400"/>
          </a:xfrm>
          <a:prstGeom prst="rect">
            <a:avLst/>
          </a:prstGeom>
        </p:spPr>
        <p:txBody>
          <a:bodyPr>
            <a:normAutofit fontScale="90000"/>
          </a:bodyPr>
          <a:lstStyle>
            <a:lvl1pPr>
              <a:defRPr sz="5000"/>
            </a:lvl1pPr>
          </a:lstStyle>
          <a:p>
            <a:r>
              <a:rPr b="1">
                <a:solidFill>
                  <a:srgbClr val="C00000"/>
                </a:solidFill>
              </a:rPr>
              <a:t>SIXTH GENERATION CT: HELICAL</a:t>
            </a:r>
          </a:p>
        </p:txBody>
      </p:sp>
      <p:sp>
        <p:nvSpPr>
          <p:cNvPr id="214" name="This generation essentially combine the principles of both third and fourth generations with the slipping technology to create a system that rotate continuously around the patient without being limited by electrical wires"/>
          <p:cNvSpPr txBox="1">
            <a:spLocks noGrp="1"/>
          </p:cNvSpPr>
          <p:nvPr>
            <p:ph type="subTitle" sz="half" idx="1"/>
          </p:nvPr>
        </p:nvSpPr>
        <p:spPr>
          <a:xfrm>
            <a:off x="457200" y="1066800"/>
            <a:ext cx="8458200" cy="5410200"/>
          </a:xfrm>
          <a:prstGeom prst="rect">
            <a:avLst/>
          </a:prstGeom>
        </p:spPr>
        <p:txBody>
          <a:bodyPr>
            <a:normAutofit fontScale="85000" lnSpcReduction="20000"/>
          </a:bodyPr>
          <a:lstStyle>
            <a:lvl1pPr marL="228599" indent="-228599" algn="just">
              <a:spcBef>
                <a:spcPts val="1500"/>
              </a:spcBef>
              <a:buSzPct val="100000"/>
              <a:buFont typeface="Helvetica Neue"/>
              <a:buChar char="•"/>
              <a:defRPr sz="3000">
                <a:solidFill>
                  <a:srgbClr val="000000"/>
                </a:solidFill>
              </a:defRPr>
            </a:lvl1pPr>
          </a:lstStyle>
          <a:p>
            <a:r>
              <a:rPr>
                <a:solidFill>
                  <a:srgbClr val="002060"/>
                </a:solidFill>
              </a:rPr>
              <a:t>This generation essentially combine the principles of both third and fourth generations with the slipping technology to create a system that rotates continuously around the patient without being limited by electrical wires</a:t>
            </a:r>
            <a:r>
              <a:rPr smtClean="0">
                <a:solidFill>
                  <a:srgbClr val="002060"/>
                </a:solidFill>
              </a:rPr>
              <a:t>.</a:t>
            </a:r>
            <a:endParaRPr lang="en-IN" dirty="0" smtClean="0">
              <a:solidFill>
                <a:srgbClr val="002060"/>
              </a:solidFill>
            </a:endParaRPr>
          </a:p>
          <a:p>
            <a:pPr>
              <a:buNone/>
              <a:defRPr sz="4000">
                <a:solidFill>
                  <a:srgbClr val="000000"/>
                </a:solidFill>
              </a:defRPr>
            </a:pPr>
            <a:r>
              <a:rPr lang="en-US" b="1" dirty="0" smtClean="0">
                <a:solidFill>
                  <a:srgbClr val="C00000"/>
                </a:solidFill>
              </a:rPr>
              <a:t>PRINCIPLE</a:t>
            </a:r>
          </a:p>
          <a:p>
            <a:pPr marL="160729" indent="-160729">
              <a:spcBef>
                <a:spcPts val="1055"/>
              </a:spcBef>
              <a:defRPr sz="3000">
                <a:solidFill>
                  <a:srgbClr val="000000"/>
                </a:solidFill>
              </a:defRPr>
            </a:pPr>
            <a:r>
              <a:rPr lang="en-US" b="1" dirty="0" smtClean="0">
                <a:solidFill>
                  <a:srgbClr val="7030A0"/>
                </a:solidFill>
              </a:rPr>
              <a:t>As examination begins the X Ray tube rotates continuously without reversing.</a:t>
            </a:r>
          </a:p>
          <a:p>
            <a:pPr marL="160729" indent="-160729">
              <a:spcBef>
                <a:spcPts val="1055"/>
              </a:spcBef>
              <a:defRPr sz="3000">
                <a:solidFill>
                  <a:srgbClr val="000000"/>
                </a:solidFill>
              </a:defRPr>
            </a:pPr>
            <a:r>
              <a:rPr lang="en-US" b="1" dirty="0" smtClean="0">
                <a:solidFill>
                  <a:srgbClr val="7030A0"/>
                </a:solidFill>
              </a:rPr>
              <a:t>When gantry rotates the table moves simultaneously, taking spiral scan and data is collected.</a:t>
            </a:r>
          </a:p>
          <a:p>
            <a:pPr marL="160729" indent="-160729">
              <a:spcBef>
                <a:spcPts val="1055"/>
              </a:spcBef>
              <a:defRPr sz="3000">
                <a:solidFill>
                  <a:srgbClr val="000000"/>
                </a:solidFill>
              </a:defRPr>
            </a:pPr>
            <a:r>
              <a:rPr lang="en-US" b="1" dirty="0" smtClean="0">
                <a:solidFill>
                  <a:srgbClr val="7030A0"/>
                </a:solidFill>
              </a:rPr>
              <a:t>This data can be reconstructed at any desired z axis position along the patient.</a:t>
            </a:r>
          </a:p>
          <a:p>
            <a:pPr marL="160729" indent="-160729">
              <a:spcBef>
                <a:spcPts val="1055"/>
              </a:spcBef>
              <a:defRPr sz="3000">
                <a:solidFill>
                  <a:srgbClr val="000000"/>
                </a:solidFill>
              </a:defRPr>
            </a:pPr>
            <a:r>
              <a:rPr lang="en-US" b="1" dirty="0" smtClean="0">
                <a:solidFill>
                  <a:srgbClr val="7030A0"/>
                </a:solidFill>
              </a:rPr>
              <a:t>Raw data from helical data sets are interpolated to approximate the acquisition planner reconstruction</a:t>
            </a:r>
            <a:endParaRPr lang="en-IN" b="1" dirty="0" smtClean="0">
              <a:solidFill>
                <a:srgbClr val="7030A0"/>
              </a:solidFill>
            </a:endParaRPr>
          </a:p>
          <a:p>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Spiral or helical CT</a:t>
            </a:r>
            <a:br>
              <a:rPr lang="en-US" b="1" dirty="0" smtClean="0"/>
            </a:br>
            <a:endParaRPr lang="en-US" b="1" dirty="0"/>
          </a:p>
        </p:txBody>
      </p:sp>
      <p:sp>
        <p:nvSpPr>
          <p:cNvPr id="3" name="Content Placeholder 2"/>
          <p:cNvSpPr>
            <a:spLocks noGrp="1"/>
          </p:cNvSpPr>
          <p:nvPr>
            <p:ph idx="1"/>
          </p:nvPr>
        </p:nvSpPr>
        <p:spPr/>
        <p:txBody>
          <a:bodyPr/>
          <a:lstStyle/>
          <a:p>
            <a:endParaRPr lang="en-US"/>
          </a:p>
        </p:txBody>
      </p:sp>
      <p:pic>
        <p:nvPicPr>
          <p:cNvPr id="4" name="Image" descr="Image"/>
          <p:cNvPicPr>
            <a:picLocks noChangeAspect="1"/>
          </p:cNvPicPr>
          <p:nvPr/>
        </p:nvPicPr>
        <p:blipFill>
          <a:blip r:embed="rId2">
            <a:extLst/>
          </a:blip>
          <a:stretch>
            <a:fillRect/>
          </a:stretch>
        </p:blipFill>
        <p:spPr>
          <a:xfrm>
            <a:off x="304800" y="838200"/>
            <a:ext cx="8544645" cy="5334000"/>
          </a:xfrm>
          <a:prstGeom prst="rect">
            <a:avLst/>
          </a:prstGeom>
          <a:ln w="12700">
            <a:miter lim="400000"/>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ADVANTAGE…"/>
          <p:cNvSpPr txBox="1">
            <a:spLocks noGrp="1"/>
          </p:cNvSpPr>
          <p:nvPr>
            <p:ph type="subTitle" idx="1"/>
          </p:nvPr>
        </p:nvSpPr>
        <p:spPr>
          <a:xfrm>
            <a:off x="152400" y="228600"/>
            <a:ext cx="8004844" cy="5612560"/>
          </a:xfrm>
          <a:prstGeom prst="rect">
            <a:avLst/>
          </a:prstGeom>
        </p:spPr>
        <p:txBody>
          <a:bodyPr>
            <a:normAutofit fontScale="85000" lnSpcReduction="20000"/>
          </a:bodyPr>
          <a:lstStyle/>
          <a:p>
            <a:pPr>
              <a:defRPr sz="4000">
                <a:solidFill>
                  <a:srgbClr val="000000"/>
                </a:solidFill>
              </a:defRPr>
            </a:pPr>
            <a:r>
              <a:rPr b="1" smtClean="0">
                <a:solidFill>
                  <a:srgbClr val="C00000"/>
                </a:solidFill>
              </a:rPr>
              <a:t>ADVANTAGE</a:t>
            </a:r>
            <a:endParaRPr b="1">
              <a:solidFill>
                <a:srgbClr val="C00000"/>
              </a:solidFill>
            </a:endParaRPr>
          </a:p>
          <a:p>
            <a:pPr marL="160729" indent="-160729" algn="l">
              <a:spcBef>
                <a:spcPts val="1055"/>
              </a:spcBef>
              <a:buSzPct val="100000"/>
              <a:buFont typeface="Helvetica Neue"/>
              <a:buChar char="•"/>
              <a:defRPr sz="3000">
                <a:solidFill>
                  <a:srgbClr val="000000"/>
                </a:solidFill>
              </a:defRPr>
            </a:pPr>
            <a:r>
              <a:rPr b="1">
                <a:solidFill>
                  <a:srgbClr val="002060"/>
                </a:solidFill>
              </a:rPr>
              <a:t>Improve lesion detection</a:t>
            </a:r>
          </a:p>
          <a:p>
            <a:pPr marL="160729" indent="-160729" algn="l">
              <a:spcBef>
                <a:spcPts val="1055"/>
              </a:spcBef>
              <a:buSzPct val="100000"/>
              <a:buFont typeface="Helvetica Neue"/>
              <a:buChar char="•"/>
              <a:defRPr sz="3000">
                <a:solidFill>
                  <a:srgbClr val="000000"/>
                </a:solidFill>
              </a:defRPr>
            </a:pPr>
            <a:r>
              <a:rPr b="1">
                <a:solidFill>
                  <a:srgbClr val="002060"/>
                </a:solidFill>
              </a:rPr>
              <a:t>Multi planer images can obtain</a:t>
            </a:r>
          </a:p>
          <a:p>
            <a:pPr marL="160729" indent="-160729" algn="l">
              <a:spcBef>
                <a:spcPts val="1055"/>
              </a:spcBef>
              <a:buSzPct val="100000"/>
              <a:buFont typeface="Helvetica Neue"/>
              <a:buChar char="•"/>
              <a:defRPr sz="3000">
                <a:solidFill>
                  <a:srgbClr val="000000"/>
                </a:solidFill>
              </a:defRPr>
            </a:pPr>
            <a:r>
              <a:rPr b="1">
                <a:solidFill>
                  <a:srgbClr val="002060"/>
                </a:solidFill>
              </a:rPr>
              <a:t>Improved 3d imaging</a:t>
            </a:r>
          </a:p>
          <a:p>
            <a:pPr marL="160729" indent="-160729" algn="l">
              <a:spcBef>
                <a:spcPts val="1055"/>
              </a:spcBef>
              <a:buSzPct val="100000"/>
              <a:buFont typeface="Helvetica Neue"/>
              <a:buChar char="•"/>
              <a:defRPr sz="3000">
                <a:solidFill>
                  <a:srgbClr val="000000"/>
                </a:solidFill>
              </a:defRPr>
            </a:pPr>
            <a:r>
              <a:rPr b="1">
                <a:solidFill>
                  <a:srgbClr val="002060"/>
                </a:solidFill>
              </a:rPr>
              <a:t>Reduced scan time</a:t>
            </a:r>
          </a:p>
          <a:p>
            <a:pPr marL="160729" indent="-160729" algn="l">
              <a:spcBef>
                <a:spcPts val="1055"/>
              </a:spcBef>
              <a:buSzPct val="100000"/>
              <a:buFont typeface="Helvetica Neue"/>
              <a:buChar char="•"/>
              <a:defRPr sz="3000">
                <a:solidFill>
                  <a:srgbClr val="000000"/>
                </a:solidFill>
              </a:defRPr>
            </a:pPr>
            <a:r>
              <a:rPr b="1">
                <a:solidFill>
                  <a:srgbClr val="002060"/>
                </a:solidFill>
              </a:rPr>
              <a:t>Avoid motion artefact</a:t>
            </a:r>
          </a:p>
          <a:p>
            <a:pPr marL="160728" indent="-160728" algn="just">
              <a:spcBef>
                <a:spcPts val="1055"/>
              </a:spcBef>
              <a:buSzPct val="100000"/>
              <a:buFont typeface="Helvetica Neue"/>
              <a:buChar char="•"/>
              <a:defRPr sz="3000">
                <a:solidFill>
                  <a:srgbClr val="000000"/>
                </a:solidFill>
              </a:defRPr>
            </a:pPr>
            <a:r>
              <a:rPr b="1">
                <a:solidFill>
                  <a:srgbClr val="002060"/>
                </a:solidFill>
              </a:rPr>
              <a:t>CsI, BGO, CdWO</a:t>
            </a:r>
            <a:r>
              <a:rPr b="1" baseline="-5998">
                <a:solidFill>
                  <a:srgbClr val="002060"/>
                </a:solidFill>
              </a:rPr>
              <a:t>4</a:t>
            </a:r>
            <a:r>
              <a:rPr b="1">
                <a:solidFill>
                  <a:srgbClr val="002060"/>
                </a:solidFill>
              </a:rPr>
              <a:t> detectors are </a:t>
            </a:r>
            <a:r>
              <a:rPr b="1" smtClean="0">
                <a:solidFill>
                  <a:srgbClr val="002060"/>
                </a:solidFill>
              </a:rPr>
              <a:t>used</a:t>
            </a:r>
            <a:endParaRPr lang="en-IN" b="1" dirty="0" smtClean="0">
              <a:solidFill>
                <a:srgbClr val="002060"/>
              </a:solidFill>
            </a:endParaRPr>
          </a:p>
          <a:p>
            <a:pPr>
              <a:spcBef>
                <a:spcPts val="1055"/>
              </a:spcBef>
              <a:defRPr sz="4000">
                <a:solidFill>
                  <a:srgbClr val="000000"/>
                </a:solidFill>
              </a:defRPr>
            </a:pPr>
            <a:r>
              <a:rPr lang="en-US" b="1" dirty="0" smtClean="0">
                <a:solidFill>
                  <a:srgbClr val="C00000"/>
                </a:solidFill>
              </a:rPr>
              <a:t>DISADVANTAGE</a:t>
            </a:r>
          </a:p>
          <a:p>
            <a:pPr marL="160729" indent="-160729" algn="l">
              <a:spcBef>
                <a:spcPts val="1055"/>
              </a:spcBef>
              <a:buClr>
                <a:srgbClr val="000000"/>
              </a:buClr>
              <a:buSzPct val="100000"/>
              <a:buFont typeface="Helvetica Neue"/>
              <a:buChar char="•"/>
              <a:defRPr sz="3000">
                <a:solidFill>
                  <a:srgbClr val="000000"/>
                </a:solidFill>
              </a:defRPr>
            </a:pPr>
            <a:r>
              <a:rPr lang="en-US" b="1" dirty="0" smtClean="0">
                <a:solidFill>
                  <a:srgbClr val="002060"/>
                </a:solidFill>
              </a:rPr>
              <a:t>Increase image noise</a:t>
            </a:r>
          </a:p>
          <a:p>
            <a:pPr marL="160729" indent="-160729" algn="l">
              <a:spcBef>
                <a:spcPts val="1055"/>
              </a:spcBef>
              <a:buClr>
                <a:srgbClr val="000000"/>
              </a:buClr>
              <a:buSzPct val="100000"/>
              <a:buFont typeface="Helvetica Neue"/>
              <a:buChar char="•"/>
              <a:defRPr sz="3000">
                <a:solidFill>
                  <a:srgbClr val="000000"/>
                </a:solidFill>
              </a:defRPr>
            </a:pPr>
            <a:r>
              <a:rPr lang="en-US" b="1" dirty="0" smtClean="0">
                <a:solidFill>
                  <a:srgbClr val="002060"/>
                </a:solidFill>
              </a:rPr>
              <a:t>Radiation dose is high</a:t>
            </a:r>
          </a:p>
          <a:p>
            <a:pPr marL="160729" indent="-160729" algn="l">
              <a:spcBef>
                <a:spcPts val="1055"/>
              </a:spcBef>
              <a:buClr>
                <a:srgbClr val="000000"/>
              </a:buClr>
              <a:buSzPct val="100000"/>
              <a:buFont typeface="Helvetica Neue"/>
              <a:buChar char="•"/>
              <a:defRPr sz="3000">
                <a:solidFill>
                  <a:srgbClr val="000000"/>
                </a:solidFill>
              </a:defRPr>
            </a:pPr>
            <a:r>
              <a:rPr lang="en-US" b="1" dirty="0" smtClean="0">
                <a:solidFill>
                  <a:srgbClr val="002060"/>
                </a:solidFill>
              </a:rPr>
              <a:t>Equipment cost is high</a:t>
            </a:r>
          </a:p>
          <a:p>
            <a:pPr marL="160728" indent="-160728" algn="just">
              <a:spcBef>
                <a:spcPts val="1055"/>
              </a:spcBef>
              <a:buSzPct val="100000"/>
              <a:buFont typeface="Helvetica Neue"/>
              <a:buChar char="•"/>
              <a:defRPr sz="3000">
                <a:solidFill>
                  <a:srgbClr val="000000"/>
                </a:solidFill>
              </a:defRPr>
            </a:pPr>
            <a:endParaRPr b="1">
              <a:solidFill>
                <a:srgbClr val="002060"/>
              </a:solidFill>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EVENTH GENERATION"/>
          <p:cNvSpPr txBox="1">
            <a:spLocks noGrp="1"/>
          </p:cNvSpPr>
          <p:nvPr>
            <p:ph type="ctrTitle"/>
          </p:nvPr>
        </p:nvSpPr>
        <p:spPr>
          <a:xfrm>
            <a:off x="762000" y="228600"/>
            <a:ext cx="7358063" cy="763073"/>
          </a:xfrm>
          <a:prstGeom prst="rect">
            <a:avLst/>
          </a:prstGeom>
        </p:spPr>
        <p:txBody>
          <a:bodyPr>
            <a:normAutofit fontScale="90000"/>
          </a:bodyPr>
          <a:lstStyle>
            <a:lvl1pPr>
              <a:defRPr sz="5000"/>
            </a:lvl1pPr>
          </a:lstStyle>
          <a:p>
            <a:r>
              <a:rPr b="1">
                <a:solidFill>
                  <a:srgbClr val="C00000"/>
                </a:solidFill>
              </a:rPr>
              <a:t>SEVENTH GENERATION</a:t>
            </a:r>
          </a:p>
        </p:txBody>
      </p:sp>
      <p:sp>
        <p:nvSpPr>
          <p:cNvPr id="232" name="It is Multi slice detectors CT…"/>
          <p:cNvSpPr txBox="1">
            <a:spLocks noGrp="1"/>
          </p:cNvSpPr>
          <p:nvPr>
            <p:ph type="subTitle" idx="1"/>
          </p:nvPr>
        </p:nvSpPr>
        <p:spPr>
          <a:xfrm>
            <a:off x="228600" y="1149267"/>
            <a:ext cx="8763000" cy="5403933"/>
          </a:xfrm>
          <a:prstGeom prst="rect">
            <a:avLst/>
          </a:prstGeom>
        </p:spPr>
        <p:txBody>
          <a:bodyPr>
            <a:normAutofit/>
          </a:bodyPr>
          <a:lstStyle/>
          <a:p>
            <a:pPr marL="241093" indent="-241093" algn="just" defTabSz="642915">
              <a:lnSpc>
                <a:spcPct val="90000"/>
              </a:lnSpc>
              <a:spcBef>
                <a:spcPts val="1055"/>
              </a:spcBef>
              <a:buSzPct val="100000"/>
              <a:buFont typeface="Arial"/>
              <a:buChar char="•"/>
              <a:defRPr sz="3000">
                <a:solidFill>
                  <a:srgbClr val="000000"/>
                </a:solidFill>
                <a:latin typeface="+mn-lt"/>
                <a:ea typeface="+mn-ea"/>
                <a:cs typeface="+mn-cs"/>
                <a:sym typeface="Helvetica Neue"/>
              </a:defRPr>
            </a:pPr>
            <a:r>
              <a:rPr>
                <a:solidFill>
                  <a:srgbClr val="002060"/>
                </a:solidFill>
              </a:rPr>
              <a:t>It is Multi slice detector CT</a:t>
            </a:r>
          </a:p>
          <a:p>
            <a:pPr marL="241093" indent="-241093" algn="just" defTabSz="642915">
              <a:lnSpc>
                <a:spcPct val="90000"/>
              </a:lnSpc>
              <a:spcBef>
                <a:spcPts val="1055"/>
              </a:spcBef>
              <a:buSzPct val="100000"/>
              <a:buFont typeface="Arial"/>
              <a:buChar char="•"/>
              <a:defRPr sz="3000">
                <a:solidFill>
                  <a:srgbClr val="000000"/>
                </a:solidFill>
                <a:latin typeface="+mn-lt"/>
                <a:ea typeface="+mn-ea"/>
                <a:cs typeface="+mn-cs"/>
                <a:sym typeface="Helvetica Neue"/>
              </a:defRPr>
            </a:pPr>
            <a:r>
              <a:rPr>
                <a:solidFill>
                  <a:srgbClr val="002060"/>
                </a:solidFill>
              </a:rPr>
              <a:t>It was introduced in 1998</a:t>
            </a:r>
          </a:p>
          <a:p>
            <a:pPr marL="241093" indent="-241093" algn="just" defTabSz="642915">
              <a:lnSpc>
                <a:spcPct val="90000"/>
              </a:lnSpc>
              <a:spcBef>
                <a:spcPts val="1055"/>
              </a:spcBef>
              <a:buSzPct val="100000"/>
              <a:buFont typeface="Arial"/>
              <a:buChar char="•"/>
              <a:defRPr sz="3000">
                <a:solidFill>
                  <a:srgbClr val="000000"/>
                </a:solidFill>
                <a:latin typeface="+mn-lt"/>
                <a:ea typeface="+mn-ea"/>
                <a:cs typeface="+mn-cs"/>
                <a:sym typeface="Helvetica Neue"/>
              </a:defRPr>
            </a:pPr>
            <a:r>
              <a:rPr>
                <a:solidFill>
                  <a:srgbClr val="FF0000"/>
                </a:solidFill>
              </a:rPr>
              <a:t>In this there are multiple array of detectors which are made up of CsI+TFT </a:t>
            </a:r>
          </a:p>
          <a:p>
            <a:pPr marL="241093" indent="-241093" algn="just" defTabSz="642915">
              <a:lnSpc>
                <a:spcPct val="90000"/>
              </a:lnSpc>
              <a:spcBef>
                <a:spcPts val="1055"/>
              </a:spcBef>
              <a:buSzPct val="100000"/>
              <a:buFont typeface="Arial"/>
              <a:buChar char="•"/>
              <a:defRPr sz="3000">
                <a:solidFill>
                  <a:srgbClr val="000000"/>
                </a:solidFill>
                <a:latin typeface="+mn-lt"/>
                <a:ea typeface="+mn-ea"/>
                <a:cs typeface="+mn-cs"/>
                <a:sym typeface="Helvetica Neue"/>
              </a:defRPr>
            </a:pPr>
            <a:r>
              <a:rPr>
                <a:solidFill>
                  <a:srgbClr val="002060"/>
                </a:solidFill>
              </a:rPr>
              <a:t>Cone beam and multiple rows of detectors, up to 8 rows of detector are used</a:t>
            </a:r>
          </a:p>
          <a:p>
            <a:pPr marL="241093" indent="-241093" algn="just" defTabSz="642915">
              <a:lnSpc>
                <a:spcPct val="90000"/>
              </a:lnSpc>
              <a:spcBef>
                <a:spcPts val="1055"/>
              </a:spcBef>
              <a:buSzPct val="100000"/>
              <a:buFont typeface="Arial"/>
              <a:buChar char="•"/>
              <a:defRPr sz="3000">
                <a:solidFill>
                  <a:srgbClr val="000000"/>
                </a:solidFill>
                <a:latin typeface="+mn-lt"/>
                <a:ea typeface="+mn-ea"/>
                <a:cs typeface="+mn-cs"/>
                <a:sym typeface="Helvetica Neue"/>
              </a:defRPr>
            </a:pPr>
            <a:r>
              <a:rPr>
                <a:solidFill>
                  <a:srgbClr val="7030A0"/>
                </a:solidFill>
              </a:rPr>
              <a:t>The collimator spacing is wider and more of the x-rays that are produced by the tube are used in producing image data.</a:t>
            </a:r>
          </a:p>
          <a:p>
            <a:pPr marL="160729" indent="-160729" algn="just" defTabSz="642915">
              <a:lnSpc>
                <a:spcPct val="90000"/>
              </a:lnSpc>
              <a:spcBef>
                <a:spcPts val="1055"/>
              </a:spcBef>
              <a:buSzPct val="100000"/>
              <a:buFont typeface="Arial"/>
              <a:buChar char="•"/>
              <a:defRPr sz="3000">
                <a:solidFill>
                  <a:srgbClr val="000000"/>
                </a:solidFill>
                <a:latin typeface="+mn-lt"/>
                <a:ea typeface="+mn-ea"/>
                <a:cs typeface="+mn-cs"/>
                <a:sym typeface="Helvetica Neue"/>
              </a:defRPr>
            </a:pPr>
            <a:r>
              <a:rPr>
                <a:solidFill>
                  <a:srgbClr val="002060"/>
                </a:solidFill>
              </a:rPr>
              <a:t>With multiple detector array scanner, slice thickness is determined by detector size, not by the collimator.</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eventh generation"/>
          <p:cNvSpPr txBox="1">
            <a:spLocks noGrp="1"/>
          </p:cNvSpPr>
          <p:nvPr>
            <p:ph type="subTitle" sz="quarter" idx="1"/>
          </p:nvPr>
        </p:nvSpPr>
        <p:spPr>
          <a:xfrm>
            <a:off x="1219200" y="5562600"/>
            <a:ext cx="7358063" cy="794742"/>
          </a:xfrm>
          <a:prstGeom prst="rect">
            <a:avLst/>
          </a:prstGeom>
        </p:spPr>
        <p:txBody>
          <a:bodyPr/>
          <a:lstStyle/>
          <a:p>
            <a:r>
              <a:rPr b="1">
                <a:solidFill>
                  <a:srgbClr val="002060"/>
                </a:solidFill>
              </a:rPr>
              <a:t>Seventh generation </a:t>
            </a:r>
          </a:p>
        </p:txBody>
      </p:sp>
      <p:sp>
        <p:nvSpPr>
          <p:cNvPr id="235" name="Rectangle"/>
          <p:cNvSpPr/>
          <p:nvPr/>
        </p:nvSpPr>
        <p:spPr>
          <a:xfrm>
            <a:off x="248391" y="348258"/>
            <a:ext cx="8549864" cy="892969"/>
          </a:xfrm>
          <a:prstGeom prst="rect">
            <a:avLst/>
          </a:prstGeom>
          <a:solidFill>
            <a:srgbClr val="FFFFFF"/>
          </a:solidFill>
          <a:ln w="12700">
            <a:miter lim="400000"/>
          </a:ln>
        </p:spPr>
        <p:txBody>
          <a:bodyPr lIns="32144" tIns="32144" rIns="32144" bIns="32144" anchor="ctr"/>
          <a:lstStyle/>
          <a:p>
            <a:pPr>
              <a:defRPr sz="2200">
                <a:solidFill>
                  <a:srgbClr val="FFFFFF"/>
                </a:solidFill>
                <a:latin typeface="Franklin Gothic Book"/>
                <a:ea typeface="Franklin Gothic Book"/>
                <a:cs typeface="Franklin Gothic Book"/>
                <a:sym typeface="Franklin Gothic Book"/>
              </a:defRPr>
            </a:pPr>
            <a:endParaRPr/>
          </a:p>
        </p:txBody>
      </p:sp>
      <p:sp>
        <p:nvSpPr>
          <p:cNvPr id="236" name="Rectangle"/>
          <p:cNvSpPr/>
          <p:nvPr/>
        </p:nvSpPr>
        <p:spPr>
          <a:xfrm>
            <a:off x="205381" y="4425539"/>
            <a:ext cx="8635884" cy="794744"/>
          </a:xfrm>
          <a:prstGeom prst="rect">
            <a:avLst/>
          </a:prstGeom>
          <a:solidFill>
            <a:srgbClr val="FFFFFF"/>
          </a:solidFill>
          <a:ln w="12700">
            <a:miter lim="400000"/>
          </a:ln>
        </p:spPr>
        <p:txBody>
          <a:bodyPr lIns="32144" tIns="32144" rIns="32144" bIns="32144" anchor="ctr"/>
          <a:lstStyle/>
          <a:p>
            <a:pPr>
              <a:defRPr sz="2200">
                <a:solidFill>
                  <a:srgbClr val="FFFFFF"/>
                </a:solidFill>
                <a:latin typeface="Franklin Gothic Book"/>
                <a:ea typeface="Franklin Gothic Book"/>
                <a:cs typeface="Franklin Gothic Book"/>
                <a:sym typeface="Franklin Gothic Book"/>
              </a:defRPr>
            </a:pPr>
            <a:endParaRPr/>
          </a:p>
        </p:txBody>
      </p:sp>
      <p:pic>
        <p:nvPicPr>
          <p:cNvPr id="237" name="Image" descr="Image"/>
          <p:cNvPicPr>
            <a:picLocks noChangeAspect="1"/>
          </p:cNvPicPr>
          <p:nvPr/>
        </p:nvPicPr>
        <p:blipFill>
          <a:blip r:embed="rId2">
            <a:extLst/>
          </a:blip>
          <a:stretch>
            <a:fillRect/>
          </a:stretch>
        </p:blipFill>
        <p:spPr>
          <a:xfrm>
            <a:off x="1447800" y="228600"/>
            <a:ext cx="6705600" cy="5279460"/>
          </a:xfrm>
          <a:prstGeom prst="rect">
            <a:avLst/>
          </a:prstGeom>
          <a:ln w="12700">
            <a:miter lim="400000"/>
          </a:ln>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ADVANTAGE…"/>
          <p:cNvSpPr txBox="1">
            <a:spLocks noGrp="1"/>
          </p:cNvSpPr>
          <p:nvPr>
            <p:ph type="subTitle" idx="1"/>
          </p:nvPr>
        </p:nvSpPr>
        <p:spPr>
          <a:xfrm>
            <a:off x="152400" y="152400"/>
            <a:ext cx="9906000" cy="6400800"/>
          </a:xfrm>
          <a:prstGeom prst="rect">
            <a:avLst/>
          </a:prstGeom>
        </p:spPr>
        <p:txBody>
          <a:bodyPr>
            <a:normAutofit lnSpcReduction="10000"/>
          </a:bodyPr>
          <a:lstStyle/>
          <a:p>
            <a:pPr defTabSz="365568">
              <a:lnSpc>
                <a:spcPct val="100799"/>
              </a:lnSpc>
              <a:defRPr sz="4000">
                <a:solidFill>
                  <a:srgbClr val="000000"/>
                </a:solidFill>
              </a:defRPr>
            </a:pPr>
            <a:r>
              <a:rPr b="1" smtClean="0">
                <a:solidFill>
                  <a:srgbClr val="C00000"/>
                </a:solidFill>
              </a:rPr>
              <a:t>ADVANTAGE</a:t>
            </a:r>
            <a:endParaRPr b="1">
              <a:solidFill>
                <a:srgbClr val="C00000"/>
              </a:solidFill>
            </a:endParaRPr>
          </a:p>
          <a:p>
            <a:pPr marL="143049" indent="-143049" algn="l" defTabSz="365568">
              <a:lnSpc>
                <a:spcPct val="100799"/>
              </a:lnSpc>
              <a:spcBef>
                <a:spcPts val="914"/>
              </a:spcBef>
              <a:buSzPct val="100000"/>
              <a:buFont typeface="Helvetica Neue"/>
              <a:buChar char="•"/>
              <a:defRPr sz="3000">
                <a:solidFill>
                  <a:srgbClr val="000000"/>
                </a:solidFill>
              </a:defRPr>
            </a:pPr>
            <a:r>
              <a:rPr b="1">
                <a:solidFill>
                  <a:srgbClr val="002060"/>
                </a:solidFill>
              </a:rPr>
              <a:t>Imaging time is less</a:t>
            </a:r>
            <a:endParaRPr sz="1800" b="1">
              <a:solidFill>
                <a:srgbClr val="002060"/>
              </a:solidFill>
            </a:endParaRPr>
          </a:p>
          <a:p>
            <a:pPr marL="143049" indent="-143049" algn="l" defTabSz="365568">
              <a:lnSpc>
                <a:spcPct val="100799"/>
              </a:lnSpc>
              <a:spcBef>
                <a:spcPts val="914"/>
              </a:spcBef>
              <a:buSzPct val="100000"/>
              <a:buFont typeface="Helvetica Neue"/>
              <a:buChar char="•"/>
              <a:defRPr sz="3000">
                <a:solidFill>
                  <a:srgbClr val="000000"/>
                </a:solidFill>
              </a:defRPr>
            </a:pPr>
            <a:r>
              <a:rPr b="1">
                <a:solidFill>
                  <a:srgbClr val="002060"/>
                </a:solidFill>
              </a:rPr>
              <a:t>High resolution images can be obtain</a:t>
            </a:r>
            <a:endParaRPr sz="1800" b="1">
              <a:solidFill>
                <a:srgbClr val="002060"/>
              </a:solidFill>
            </a:endParaRPr>
          </a:p>
          <a:p>
            <a:pPr marL="143049" indent="-143049" algn="l" defTabSz="365568">
              <a:lnSpc>
                <a:spcPct val="100799"/>
              </a:lnSpc>
              <a:spcBef>
                <a:spcPts val="914"/>
              </a:spcBef>
              <a:buSzPct val="100000"/>
              <a:buFont typeface="Helvetica Neue"/>
              <a:buChar char="•"/>
              <a:defRPr sz="3000">
                <a:solidFill>
                  <a:srgbClr val="000000"/>
                </a:solidFill>
              </a:defRPr>
            </a:pPr>
            <a:r>
              <a:rPr b="1">
                <a:solidFill>
                  <a:srgbClr val="002060"/>
                </a:solidFill>
              </a:rPr>
              <a:t>Ultrathin slices can be obtain</a:t>
            </a:r>
          </a:p>
          <a:p>
            <a:pPr marL="143049" indent="-143049" algn="l" defTabSz="365568">
              <a:lnSpc>
                <a:spcPct val="100799"/>
              </a:lnSpc>
              <a:spcBef>
                <a:spcPts val="914"/>
              </a:spcBef>
              <a:buSzPct val="100000"/>
              <a:buFont typeface="Helvetica Neue"/>
              <a:buChar char="•"/>
              <a:defRPr sz="3000">
                <a:solidFill>
                  <a:srgbClr val="000000"/>
                </a:solidFill>
              </a:defRPr>
            </a:pPr>
            <a:r>
              <a:rPr b="1">
                <a:solidFill>
                  <a:srgbClr val="002060"/>
                </a:solidFill>
              </a:rPr>
              <a:t>Reduction in motion artefact</a:t>
            </a:r>
          </a:p>
          <a:p>
            <a:pPr marL="143049" indent="-143049" algn="l" defTabSz="365568">
              <a:lnSpc>
                <a:spcPct val="100799"/>
              </a:lnSpc>
              <a:spcBef>
                <a:spcPts val="914"/>
              </a:spcBef>
              <a:buSzPct val="100000"/>
              <a:buFont typeface="Helvetica Neue"/>
              <a:buChar char="•"/>
              <a:defRPr sz="3000">
                <a:solidFill>
                  <a:srgbClr val="000000"/>
                </a:solidFill>
              </a:defRPr>
            </a:pPr>
            <a:r>
              <a:rPr b="1">
                <a:solidFill>
                  <a:srgbClr val="002060"/>
                </a:solidFill>
              </a:rPr>
              <a:t>Patient breath hold is less demanding</a:t>
            </a:r>
          </a:p>
          <a:p>
            <a:pPr marL="143049" indent="-143049" algn="l" defTabSz="365568">
              <a:lnSpc>
                <a:spcPct val="100799"/>
              </a:lnSpc>
              <a:spcBef>
                <a:spcPts val="914"/>
              </a:spcBef>
              <a:buSzPct val="100000"/>
              <a:buFont typeface="Helvetica Neue"/>
              <a:buChar char="•"/>
              <a:defRPr sz="3000">
                <a:solidFill>
                  <a:srgbClr val="000000"/>
                </a:solidFill>
              </a:defRPr>
            </a:pPr>
            <a:r>
              <a:rPr b="1">
                <a:solidFill>
                  <a:srgbClr val="002060"/>
                </a:solidFill>
              </a:rPr>
              <a:t>Less contrast medium is </a:t>
            </a:r>
            <a:r>
              <a:rPr b="1" smtClean="0">
                <a:solidFill>
                  <a:srgbClr val="002060"/>
                </a:solidFill>
              </a:rPr>
              <a:t>required</a:t>
            </a:r>
            <a:endParaRPr lang="en-IN" b="1" dirty="0" smtClean="0">
              <a:solidFill>
                <a:srgbClr val="002060"/>
              </a:solidFill>
            </a:endParaRPr>
          </a:p>
          <a:p>
            <a:pPr defTabSz="365568">
              <a:lnSpc>
                <a:spcPct val="100799"/>
              </a:lnSpc>
              <a:spcBef>
                <a:spcPts val="914"/>
              </a:spcBef>
              <a:defRPr sz="4000">
                <a:solidFill>
                  <a:srgbClr val="000000"/>
                </a:solidFill>
              </a:defRPr>
            </a:pPr>
            <a:r>
              <a:rPr lang="en-US" b="1" dirty="0" smtClean="0">
                <a:solidFill>
                  <a:srgbClr val="C00000"/>
                </a:solidFill>
              </a:rPr>
              <a:t>DISADVANTAGE</a:t>
            </a:r>
          </a:p>
          <a:p>
            <a:pPr marL="286097" indent="-143049" algn="l" defTabSz="365568">
              <a:lnSpc>
                <a:spcPct val="100799"/>
              </a:lnSpc>
              <a:spcBef>
                <a:spcPts val="914"/>
              </a:spcBef>
              <a:buSzPct val="100000"/>
              <a:buFont typeface="Helvetica Neue"/>
              <a:buChar char="•"/>
              <a:defRPr sz="3000">
                <a:solidFill>
                  <a:srgbClr val="000000"/>
                </a:solidFill>
              </a:defRPr>
            </a:pPr>
            <a:r>
              <a:rPr lang="en-US" b="1" dirty="0" smtClean="0">
                <a:solidFill>
                  <a:srgbClr val="002060"/>
                </a:solidFill>
              </a:rPr>
              <a:t>Data overload</a:t>
            </a:r>
            <a:endParaRPr lang="en-US" sz="1800" b="1" dirty="0" smtClean="0">
              <a:solidFill>
                <a:srgbClr val="002060"/>
              </a:solidFill>
            </a:endParaRPr>
          </a:p>
          <a:p>
            <a:pPr marL="286097" indent="-143049" algn="l" defTabSz="365568">
              <a:lnSpc>
                <a:spcPct val="100799"/>
              </a:lnSpc>
              <a:spcBef>
                <a:spcPts val="914"/>
              </a:spcBef>
              <a:buSzPct val="100000"/>
              <a:buFont typeface="Helvetica Neue"/>
              <a:buChar char="•"/>
              <a:defRPr sz="3000">
                <a:solidFill>
                  <a:srgbClr val="000000"/>
                </a:solidFill>
              </a:defRPr>
            </a:pPr>
            <a:r>
              <a:rPr lang="en-US" b="1" dirty="0" smtClean="0">
                <a:solidFill>
                  <a:srgbClr val="002060"/>
                </a:solidFill>
              </a:rPr>
              <a:t>More radiation dose</a:t>
            </a:r>
            <a:endParaRPr lang="en-US" sz="1800" b="1" dirty="0" smtClean="0">
              <a:solidFill>
                <a:srgbClr val="002060"/>
              </a:solidFill>
            </a:endParaRPr>
          </a:p>
          <a:p>
            <a:pPr marL="286097" indent="-143049" algn="l" defTabSz="365568">
              <a:lnSpc>
                <a:spcPct val="100799"/>
              </a:lnSpc>
              <a:spcBef>
                <a:spcPts val="914"/>
              </a:spcBef>
              <a:buSzPct val="100000"/>
              <a:buFont typeface="Helvetica Neue"/>
              <a:buChar char="•"/>
              <a:defRPr sz="3000">
                <a:solidFill>
                  <a:srgbClr val="000000"/>
                </a:solidFill>
              </a:defRPr>
            </a:pPr>
            <a:r>
              <a:rPr lang="en-US" b="1" dirty="0" smtClean="0">
                <a:solidFill>
                  <a:srgbClr val="002060"/>
                </a:solidFill>
              </a:rPr>
              <a:t>Equipment is expensive</a:t>
            </a:r>
          </a:p>
          <a:p>
            <a:pPr marL="143049" indent="-143049" algn="l" defTabSz="365568">
              <a:lnSpc>
                <a:spcPct val="100799"/>
              </a:lnSpc>
              <a:spcBef>
                <a:spcPts val="914"/>
              </a:spcBef>
              <a:buSzPct val="100000"/>
              <a:buFont typeface="Helvetica Neue"/>
              <a:buChar char="•"/>
              <a:defRPr sz="3000">
                <a:solidFill>
                  <a:srgbClr val="000000"/>
                </a:solidFill>
              </a:defRPr>
            </a:pPr>
            <a:endParaRPr b="1">
              <a:solidFill>
                <a:srgbClr val="C00000"/>
              </a:solidFill>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Comparison of CT generations"/>
          <p:cNvSpPr txBox="1">
            <a:spLocks noGrp="1"/>
          </p:cNvSpPr>
          <p:nvPr>
            <p:ph type="subTitle" sz="quarter" idx="1"/>
          </p:nvPr>
        </p:nvSpPr>
        <p:spPr>
          <a:xfrm>
            <a:off x="888407" y="70026"/>
            <a:ext cx="7358063" cy="534259"/>
          </a:xfrm>
          <a:prstGeom prst="rect">
            <a:avLst/>
          </a:prstGeom>
        </p:spPr>
        <p:txBody>
          <a:bodyPr>
            <a:normAutofit fontScale="77500" lnSpcReduction="20000"/>
          </a:bodyPr>
          <a:lstStyle>
            <a:lvl1pPr defTabSz="887564">
              <a:defRPr sz="4500"/>
            </a:lvl1pPr>
          </a:lstStyle>
          <a:p>
            <a:r>
              <a:rPr b="1">
                <a:solidFill>
                  <a:srgbClr val="C00000"/>
                </a:solidFill>
              </a:rPr>
              <a:t>Comparison of CT generations </a:t>
            </a:r>
          </a:p>
        </p:txBody>
      </p:sp>
      <p:graphicFrame>
        <p:nvGraphicFramePr>
          <p:cNvPr id="244" name="Table"/>
          <p:cNvGraphicFramePr/>
          <p:nvPr/>
        </p:nvGraphicFramePr>
        <p:xfrm>
          <a:off x="409806" y="713528"/>
          <a:ext cx="8324385" cy="5640244"/>
        </p:xfrm>
        <a:graphic>
          <a:graphicData uri="http://schemas.openxmlformats.org/drawingml/2006/table">
            <a:tbl>
              <a:tblPr firstRow="1" bandRow="1"/>
              <a:tblGrid>
                <a:gridCol w="1664877"/>
                <a:gridCol w="1664877"/>
                <a:gridCol w="1664877"/>
                <a:gridCol w="1664877"/>
                <a:gridCol w="1664877"/>
              </a:tblGrid>
              <a:tr h="798048">
                <a:tc>
                  <a:txBody>
                    <a:bodyPr/>
                    <a:lstStyle/>
                    <a:p>
                      <a:pPr algn="l" defTabSz="914400">
                        <a:defRPr sz="1800" b="0">
                          <a:solidFill>
                            <a:srgbClr val="000000"/>
                          </a:solidFill>
                        </a:defRPr>
                      </a:pPr>
                      <a:r>
                        <a:rPr sz="1500" b="1">
                          <a:solidFill>
                            <a:srgbClr val="C00000"/>
                          </a:solidFill>
                          <a:sym typeface="Helvetica Neue"/>
                        </a:rPr>
                        <a:t>GENERATION</a:t>
                      </a:r>
                    </a:p>
                  </a:txBody>
                  <a:tcPr marL="35719" marR="35719" marT="35719" marB="35719" anchor="ctr" horzOverflow="overflow"/>
                </a:tc>
                <a:tc>
                  <a:txBody>
                    <a:bodyPr/>
                    <a:lstStyle/>
                    <a:p>
                      <a:pPr algn="l" defTabSz="914400">
                        <a:defRPr sz="1800" b="0">
                          <a:solidFill>
                            <a:srgbClr val="000000"/>
                          </a:solidFill>
                        </a:defRPr>
                      </a:pPr>
                      <a:r>
                        <a:rPr sz="1500" b="1">
                          <a:solidFill>
                            <a:srgbClr val="C00000"/>
                          </a:solidFill>
                          <a:sym typeface="Helvetica Neue"/>
                        </a:rPr>
                        <a:t>SOURCE</a:t>
                      </a:r>
                    </a:p>
                  </a:txBody>
                  <a:tcPr marL="35719" marR="35719" marT="35719" marB="35719" anchor="ctr" horzOverflow="overflow"/>
                </a:tc>
                <a:tc>
                  <a:txBody>
                    <a:bodyPr/>
                    <a:lstStyle/>
                    <a:p>
                      <a:pPr algn="l" defTabSz="914400">
                        <a:defRPr sz="1800" b="0">
                          <a:solidFill>
                            <a:srgbClr val="000000"/>
                          </a:solidFill>
                        </a:defRPr>
                      </a:pPr>
                      <a:r>
                        <a:rPr sz="1500" b="1">
                          <a:solidFill>
                            <a:srgbClr val="C00000"/>
                          </a:solidFill>
                          <a:sym typeface="Helvetica Neue"/>
                        </a:rPr>
                        <a:t>DETECTOR</a:t>
                      </a:r>
                    </a:p>
                  </a:txBody>
                  <a:tcPr marL="35719" marR="35719" marT="35719" marB="35719" anchor="ctr" horzOverflow="overflow"/>
                </a:tc>
                <a:tc>
                  <a:txBody>
                    <a:bodyPr/>
                    <a:lstStyle/>
                    <a:p>
                      <a:pPr algn="l" defTabSz="914400">
                        <a:defRPr sz="1800" b="0">
                          <a:solidFill>
                            <a:srgbClr val="000000"/>
                          </a:solidFill>
                        </a:defRPr>
                      </a:pPr>
                      <a:r>
                        <a:rPr sz="1500" b="1">
                          <a:solidFill>
                            <a:srgbClr val="C00000"/>
                          </a:solidFill>
                          <a:sym typeface="Helvetica Neue"/>
                        </a:rPr>
                        <a:t>SOURCE COLLIMATION</a:t>
                      </a:r>
                    </a:p>
                  </a:txBody>
                  <a:tcPr marL="35719" marR="35719" marT="35719" marB="35719" anchor="ctr" horzOverflow="overflow"/>
                </a:tc>
                <a:tc>
                  <a:txBody>
                    <a:bodyPr/>
                    <a:lstStyle/>
                    <a:p>
                      <a:pPr algn="l" defTabSz="914400">
                        <a:defRPr sz="1800" b="0">
                          <a:solidFill>
                            <a:srgbClr val="000000"/>
                          </a:solidFill>
                        </a:defRPr>
                      </a:pPr>
                      <a:r>
                        <a:rPr sz="1500" b="1">
                          <a:solidFill>
                            <a:srgbClr val="C00000"/>
                          </a:solidFill>
                          <a:sym typeface="Helvetica Neue"/>
                        </a:rPr>
                        <a:t>SOURCE-DETECTOR MOVEMENT</a:t>
                      </a:r>
                    </a:p>
                  </a:txBody>
                  <a:tcPr marL="35719" marR="35719" marT="35719" marB="35719" anchor="ctr" horzOverflow="overflow"/>
                </a:tc>
              </a:tr>
              <a:tr h="557122">
                <a:tc>
                  <a:txBody>
                    <a:bodyPr/>
                    <a:lstStyle/>
                    <a:p>
                      <a:pPr algn="l" defTabSz="914400">
                        <a:defRPr sz="1800"/>
                      </a:pPr>
                      <a:r>
                        <a:rPr sz="1500" b="1">
                          <a:solidFill>
                            <a:srgbClr val="002060"/>
                          </a:solidFill>
                          <a:sym typeface="Helvetica Neue"/>
                        </a:rPr>
                        <a:t>1st</a:t>
                      </a:r>
                    </a:p>
                  </a:txBody>
                  <a:tcPr marL="35719" marR="35719" marT="35719" marB="35719" anchor="ctr" horzOverflow="overflow"/>
                </a:tc>
                <a:tc>
                  <a:txBody>
                    <a:bodyPr/>
                    <a:lstStyle/>
                    <a:p>
                      <a:pPr algn="l" defTabSz="914400">
                        <a:defRPr sz="1800"/>
                      </a:pPr>
                      <a:r>
                        <a:rPr sz="1500" b="1">
                          <a:solidFill>
                            <a:srgbClr val="002060"/>
                          </a:solidFill>
                          <a:sym typeface="Helvetica Neue"/>
                        </a:rPr>
                        <a:t>Single X Ray tube</a:t>
                      </a:r>
                    </a:p>
                  </a:txBody>
                  <a:tcPr marL="35719" marR="35719" marT="35719" marB="35719" anchor="ctr" horzOverflow="overflow"/>
                </a:tc>
                <a:tc>
                  <a:txBody>
                    <a:bodyPr/>
                    <a:lstStyle/>
                    <a:p>
                      <a:pPr algn="l" defTabSz="914400">
                        <a:defRPr sz="1800"/>
                      </a:pPr>
                      <a:r>
                        <a:rPr sz="1500" b="1">
                          <a:solidFill>
                            <a:srgbClr val="002060"/>
                          </a:solidFill>
                          <a:sym typeface="Helvetica Neue"/>
                        </a:rPr>
                        <a:t>A pair of detectors</a:t>
                      </a:r>
                    </a:p>
                  </a:txBody>
                  <a:tcPr marL="35719" marR="35719" marT="35719" marB="35719" anchor="ctr" horzOverflow="overflow"/>
                </a:tc>
                <a:tc>
                  <a:txBody>
                    <a:bodyPr/>
                    <a:lstStyle/>
                    <a:p>
                      <a:pPr algn="l" defTabSz="914400">
                        <a:defRPr sz="1800"/>
                      </a:pPr>
                      <a:r>
                        <a:rPr sz="1500" b="1">
                          <a:solidFill>
                            <a:srgbClr val="002060"/>
                          </a:solidFill>
                          <a:sym typeface="Helvetica Neue"/>
                        </a:rPr>
                        <a:t>Pencil beam</a:t>
                      </a:r>
                    </a:p>
                  </a:txBody>
                  <a:tcPr marL="35719" marR="35719" marT="35719" marB="35719" anchor="ctr" horzOverflow="overflow"/>
                </a:tc>
                <a:tc>
                  <a:txBody>
                    <a:bodyPr/>
                    <a:lstStyle/>
                    <a:p>
                      <a:pPr algn="l" defTabSz="914400">
                        <a:defRPr sz="1800"/>
                      </a:pPr>
                      <a:r>
                        <a:rPr sz="1500" b="1">
                          <a:solidFill>
                            <a:srgbClr val="002060"/>
                          </a:solidFill>
                          <a:sym typeface="Helvetica Neue"/>
                        </a:rPr>
                        <a:t>Rotate/Translate</a:t>
                      </a:r>
                    </a:p>
                  </a:txBody>
                  <a:tcPr marL="35719" marR="35719" marT="35719" marB="35719" anchor="ctr" horzOverflow="overflow"/>
                </a:tc>
              </a:tr>
              <a:tr h="557122">
                <a:tc>
                  <a:txBody>
                    <a:bodyPr/>
                    <a:lstStyle/>
                    <a:p>
                      <a:pPr algn="l" defTabSz="914400">
                        <a:defRPr sz="1800"/>
                      </a:pPr>
                      <a:r>
                        <a:rPr sz="1500" b="1">
                          <a:solidFill>
                            <a:srgbClr val="002060"/>
                          </a:solidFill>
                          <a:sym typeface="Helvetica Neue"/>
                        </a:rPr>
                        <a:t>2nd</a:t>
                      </a:r>
                    </a:p>
                  </a:txBody>
                  <a:tcPr marL="35719" marR="35719" marT="35719" marB="35719" anchor="ctr" horzOverflow="overflow"/>
                </a:tc>
                <a:tc>
                  <a:txBody>
                    <a:bodyPr/>
                    <a:lstStyle/>
                    <a:p>
                      <a:pPr algn="l" defTabSz="914400">
                        <a:defRPr sz="1800"/>
                      </a:pPr>
                      <a:r>
                        <a:rPr sz="1500" b="1">
                          <a:solidFill>
                            <a:srgbClr val="002060"/>
                          </a:solidFill>
                          <a:sym typeface="Helvetica Neue"/>
                        </a:rPr>
                        <a:t>Single X Ray tube</a:t>
                      </a:r>
                    </a:p>
                  </a:txBody>
                  <a:tcPr marL="35719" marR="35719" marT="35719" marB="35719" anchor="ctr" horzOverflow="overflow"/>
                </a:tc>
                <a:tc>
                  <a:txBody>
                    <a:bodyPr/>
                    <a:lstStyle/>
                    <a:p>
                      <a:pPr algn="l" defTabSz="914400">
                        <a:defRPr sz="1800"/>
                      </a:pPr>
                      <a:r>
                        <a:rPr sz="1500" b="1">
                          <a:solidFill>
                            <a:srgbClr val="002060"/>
                          </a:solidFill>
                          <a:sym typeface="Helvetica Neue"/>
                        </a:rPr>
                        <a:t>Multiple</a:t>
                      </a:r>
                    </a:p>
                  </a:txBody>
                  <a:tcPr marL="35719" marR="35719" marT="35719" marB="35719" anchor="ctr" horzOverflow="overflow"/>
                </a:tc>
                <a:tc>
                  <a:txBody>
                    <a:bodyPr/>
                    <a:lstStyle/>
                    <a:p>
                      <a:pPr algn="l" defTabSz="914400">
                        <a:defRPr sz="1800"/>
                      </a:pPr>
                      <a:r>
                        <a:rPr sz="1500" b="1">
                          <a:solidFill>
                            <a:srgbClr val="002060"/>
                          </a:solidFill>
                          <a:sym typeface="Helvetica Neue"/>
                        </a:rPr>
                        <a:t>Narrow Fan beam</a:t>
                      </a:r>
                    </a:p>
                  </a:txBody>
                  <a:tcPr marL="35719" marR="35719" marT="35719" marB="35719" anchor="ctr" horzOverflow="overflow"/>
                </a:tc>
                <a:tc>
                  <a:txBody>
                    <a:bodyPr/>
                    <a:lstStyle/>
                    <a:p>
                      <a:pPr algn="l" defTabSz="914400">
                        <a:defRPr sz="1800"/>
                      </a:pPr>
                      <a:r>
                        <a:rPr sz="1500" b="1">
                          <a:solidFill>
                            <a:srgbClr val="002060"/>
                          </a:solidFill>
                          <a:sym typeface="Helvetica Neue"/>
                        </a:rPr>
                        <a:t>Rotate/Translate</a:t>
                      </a:r>
                    </a:p>
                  </a:txBody>
                  <a:tcPr marL="35719" marR="35719" marT="35719" marB="35719" anchor="ctr" horzOverflow="overflow"/>
                </a:tc>
              </a:tr>
              <a:tr h="798246">
                <a:tc>
                  <a:txBody>
                    <a:bodyPr/>
                    <a:lstStyle/>
                    <a:p>
                      <a:pPr algn="l" defTabSz="914400">
                        <a:defRPr sz="1800"/>
                      </a:pPr>
                      <a:r>
                        <a:rPr sz="1500" b="1">
                          <a:solidFill>
                            <a:srgbClr val="002060"/>
                          </a:solidFill>
                          <a:sym typeface="Helvetica Neue"/>
                        </a:rPr>
                        <a:t>3rd</a:t>
                      </a:r>
                    </a:p>
                  </a:txBody>
                  <a:tcPr marL="35719" marR="35719" marT="35719" marB="35719" anchor="ctr" horzOverflow="overflow"/>
                </a:tc>
                <a:tc>
                  <a:txBody>
                    <a:bodyPr/>
                    <a:lstStyle/>
                    <a:p>
                      <a:pPr algn="l" defTabSz="914400">
                        <a:defRPr sz="1800"/>
                      </a:pPr>
                      <a:r>
                        <a:rPr sz="1500" b="1">
                          <a:solidFill>
                            <a:srgbClr val="002060"/>
                          </a:solidFill>
                          <a:sym typeface="Helvetica Neue"/>
                        </a:rPr>
                        <a:t>Single X Ray tube</a:t>
                      </a:r>
                    </a:p>
                  </a:txBody>
                  <a:tcPr marL="35719" marR="35719" marT="35719" marB="35719" anchor="ctr" horzOverflow="overflow"/>
                </a:tc>
                <a:tc>
                  <a:txBody>
                    <a:bodyPr/>
                    <a:lstStyle/>
                    <a:p>
                      <a:pPr algn="l" defTabSz="914400">
                        <a:defRPr sz="1800"/>
                      </a:pPr>
                      <a:r>
                        <a:rPr sz="1500" b="1">
                          <a:solidFill>
                            <a:srgbClr val="002060"/>
                          </a:solidFill>
                          <a:sym typeface="Helvetica Neue"/>
                        </a:rPr>
                        <a:t>Arch shaped detectors</a:t>
                      </a:r>
                    </a:p>
                  </a:txBody>
                  <a:tcPr marL="35719" marR="35719" marT="35719" marB="35719" anchor="ctr" horzOverflow="overflow"/>
                </a:tc>
                <a:tc>
                  <a:txBody>
                    <a:bodyPr/>
                    <a:lstStyle/>
                    <a:p>
                      <a:pPr algn="l" defTabSz="914400">
                        <a:defRPr sz="1800"/>
                      </a:pPr>
                      <a:r>
                        <a:rPr sz="1500" b="1">
                          <a:solidFill>
                            <a:srgbClr val="002060"/>
                          </a:solidFill>
                          <a:sym typeface="Helvetica Neue"/>
                        </a:rPr>
                        <a:t>Wide Fan beam</a:t>
                      </a:r>
                    </a:p>
                  </a:txBody>
                  <a:tcPr marL="35719" marR="35719" marT="35719" marB="35719" anchor="ctr" horzOverflow="overflow"/>
                </a:tc>
                <a:tc>
                  <a:txBody>
                    <a:bodyPr/>
                    <a:lstStyle/>
                    <a:p>
                      <a:pPr algn="l" defTabSz="914400">
                        <a:defRPr sz="1800"/>
                      </a:pPr>
                      <a:r>
                        <a:rPr sz="1500" b="1">
                          <a:solidFill>
                            <a:srgbClr val="002060"/>
                          </a:solidFill>
                          <a:sym typeface="Helvetica Neue"/>
                        </a:rPr>
                        <a:t>Rotate/Rotate</a:t>
                      </a:r>
                    </a:p>
                  </a:txBody>
                  <a:tcPr marL="35719" marR="35719" marT="35719" marB="35719" anchor="ctr" horzOverflow="overflow"/>
                </a:tc>
              </a:tr>
              <a:tr h="776092">
                <a:tc>
                  <a:txBody>
                    <a:bodyPr/>
                    <a:lstStyle/>
                    <a:p>
                      <a:pPr algn="l" defTabSz="914400">
                        <a:defRPr sz="1800"/>
                      </a:pPr>
                      <a:r>
                        <a:rPr sz="1500" b="1">
                          <a:solidFill>
                            <a:srgbClr val="002060"/>
                          </a:solidFill>
                          <a:sym typeface="Helvetica Neue"/>
                        </a:rPr>
                        <a:t>4th</a:t>
                      </a:r>
                    </a:p>
                  </a:txBody>
                  <a:tcPr marL="35719" marR="35719" marT="35719" marB="35719" anchor="ctr" horzOverflow="overflow"/>
                </a:tc>
                <a:tc>
                  <a:txBody>
                    <a:bodyPr/>
                    <a:lstStyle/>
                    <a:p>
                      <a:pPr algn="l" defTabSz="914400">
                        <a:defRPr sz="1800"/>
                      </a:pPr>
                      <a:r>
                        <a:rPr sz="1500" b="1">
                          <a:solidFill>
                            <a:srgbClr val="002060"/>
                          </a:solidFill>
                          <a:sym typeface="Helvetica Neue"/>
                        </a:rPr>
                        <a:t>Single X Ray tube</a:t>
                      </a:r>
                    </a:p>
                  </a:txBody>
                  <a:tcPr marL="35719" marR="35719" marT="35719" marB="35719" anchor="ctr" horzOverflow="overflow"/>
                </a:tc>
                <a:tc>
                  <a:txBody>
                    <a:bodyPr/>
                    <a:lstStyle/>
                    <a:p>
                      <a:pPr algn="l" defTabSz="914400">
                        <a:defRPr sz="1800"/>
                      </a:pPr>
                      <a:r>
                        <a:rPr sz="1500" b="1">
                          <a:solidFill>
                            <a:srgbClr val="002060"/>
                          </a:solidFill>
                          <a:sym typeface="Helvetica Neue"/>
                        </a:rPr>
                        <a:t>Stationary ring of detectors</a:t>
                      </a:r>
                    </a:p>
                  </a:txBody>
                  <a:tcPr marL="35719" marR="35719" marT="35719" marB="35719" anchor="ctr" horzOverflow="overflow"/>
                </a:tc>
                <a:tc>
                  <a:txBody>
                    <a:bodyPr/>
                    <a:lstStyle/>
                    <a:p>
                      <a:pPr algn="l" defTabSz="914400">
                        <a:defRPr sz="1800"/>
                      </a:pPr>
                      <a:r>
                        <a:rPr sz="1500" b="1">
                          <a:solidFill>
                            <a:srgbClr val="002060"/>
                          </a:solidFill>
                          <a:sym typeface="Helvetica Neue"/>
                        </a:rPr>
                        <a:t>Fan beam</a:t>
                      </a:r>
                    </a:p>
                  </a:txBody>
                  <a:tcPr marL="35719" marR="35719" marT="35719" marB="35719" anchor="ctr" horzOverflow="overflow"/>
                </a:tc>
                <a:tc>
                  <a:txBody>
                    <a:bodyPr/>
                    <a:lstStyle/>
                    <a:p>
                      <a:pPr algn="l" defTabSz="914400">
                        <a:defRPr sz="1800"/>
                      </a:pPr>
                      <a:r>
                        <a:rPr sz="1500" b="1">
                          <a:solidFill>
                            <a:srgbClr val="002060"/>
                          </a:solidFill>
                          <a:sym typeface="Helvetica Neue"/>
                        </a:rPr>
                        <a:t>Rotate/Stationary</a:t>
                      </a:r>
                    </a:p>
                  </a:txBody>
                  <a:tcPr marL="35719" marR="35719" marT="35719" marB="35719" anchor="ctr" horzOverflow="overflow"/>
                </a:tc>
              </a:tr>
              <a:tr h="798246">
                <a:tc>
                  <a:txBody>
                    <a:bodyPr/>
                    <a:lstStyle/>
                    <a:p>
                      <a:pPr algn="l" defTabSz="914400">
                        <a:defRPr sz="1800"/>
                      </a:pPr>
                      <a:r>
                        <a:rPr sz="1500" b="1">
                          <a:solidFill>
                            <a:srgbClr val="002060"/>
                          </a:solidFill>
                          <a:sym typeface="Helvetica Neue"/>
                        </a:rPr>
                        <a:t>5th</a:t>
                      </a:r>
                    </a:p>
                  </a:txBody>
                  <a:tcPr marL="35719" marR="35719" marT="35719" marB="35719" anchor="ctr" horzOverflow="overflow"/>
                </a:tc>
                <a:tc>
                  <a:txBody>
                    <a:bodyPr/>
                    <a:lstStyle/>
                    <a:p>
                      <a:pPr algn="l" defTabSz="914400">
                        <a:defRPr sz="1800"/>
                      </a:pPr>
                      <a:r>
                        <a:rPr sz="1500" b="1">
                          <a:solidFill>
                            <a:srgbClr val="002060"/>
                          </a:solidFill>
                          <a:sym typeface="Helvetica Neue"/>
                        </a:rPr>
                        <a:t>Tungsten anode</a:t>
                      </a:r>
                    </a:p>
                  </a:txBody>
                  <a:tcPr marL="35719" marR="35719" marT="35719" marB="35719" anchor="ctr" horzOverflow="overflow"/>
                </a:tc>
                <a:tc>
                  <a:txBody>
                    <a:bodyPr/>
                    <a:lstStyle/>
                    <a:p>
                      <a:pPr algn="l" defTabSz="914400">
                        <a:defRPr sz="1800"/>
                      </a:pPr>
                      <a:r>
                        <a:rPr sz="1500" b="1">
                          <a:solidFill>
                            <a:srgbClr val="002060"/>
                          </a:solidFill>
                          <a:sym typeface="Helvetica Neue"/>
                        </a:rPr>
                        <a:t>Stationary semicircular detector</a:t>
                      </a:r>
                    </a:p>
                  </a:txBody>
                  <a:tcPr marL="35719" marR="35719" marT="35719" marB="35719" anchor="ctr" horzOverflow="overflow"/>
                </a:tc>
                <a:tc>
                  <a:txBody>
                    <a:bodyPr/>
                    <a:lstStyle/>
                    <a:p>
                      <a:pPr algn="l" defTabSz="914400">
                        <a:defRPr sz="1800"/>
                      </a:pPr>
                      <a:r>
                        <a:rPr sz="1500" b="1">
                          <a:solidFill>
                            <a:srgbClr val="002060"/>
                          </a:solidFill>
                          <a:sym typeface="Helvetica Neue"/>
                        </a:rPr>
                        <a:t>Fan beam</a:t>
                      </a:r>
                    </a:p>
                  </a:txBody>
                  <a:tcPr marL="35719" marR="35719" marT="35719" marB="35719" anchor="ctr" horzOverflow="overflow"/>
                </a:tc>
                <a:tc>
                  <a:txBody>
                    <a:bodyPr/>
                    <a:lstStyle/>
                    <a:p>
                      <a:pPr algn="l" defTabSz="914400">
                        <a:defRPr sz="1800"/>
                      </a:pPr>
                      <a:r>
                        <a:rPr sz="1500" b="1">
                          <a:solidFill>
                            <a:srgbClr val="002060"/>
                          </a:solidFill>
                          <a:sym typeface="Helvetica Neue"/>
                        </a:rPr>
                        <a:t>Stationary/Stationary</a:t>
                      </a:r>
                    </a:p>
                  </a:txBody>
                  <a:tcPr marL="35719" marR="35719" marT="35719" marB="35719" anchor="ctr" horzOverflow="overflow"/>
                </a:tc>
              </a:tr>
              <a:tr h="798246">
                <a:tc>
                  <a:txBody>
                    <a:bodyPr/>
                    <a:lstStyle/>
                    <a:p>
                      <a:pPr algn="l" defTabSz="914400">
                        <a:defRPr sz="1800"/>
                      </a:pPr>
                      <a:r>
                        <a:rPr sz="1500" b="1">
                          <a:solidFill>
                            <a:srgbClr val="002060"/>
                          </a:solidFill>
                          <a:sym typeface="Helvetica Neue"/>
                        </a:rPr>
                        <a:t>6th</a:t>
                      </a:r>
                    </a:p>
                  </a:txBody>
                  <a:tcPr marL="35719" marR="35719" marT="35719" marB="35719" anchor="ctr" horzOverflow="overflow"/>
                </a:tc>
                <a:tc>
                  <a:txBody>
                    <a:bodyPr/>
                    <a:lstStyle/>
                    <a:p>
                      <a:pPr algn="l" defTabSz="914400">
                        <a:defRPr sz="1800"/>
                      </a:pPr>
                      <a:r>
                        <a:rPr sz="1500" b="1">
                          <a:solidFill>
                            <a:srgbClr val="002060"/>
                          </a:solidFill>
                          <a:sym typeface="Helvetica Neue"/>
                        </a:rPr>
                        <a:t>Single X Ray tube</a:t>
                      </a:r>
                    </a:p>
                  </a:txBody>
                  <a:tcPr marL="35719" marR="35719" marT="35719" marB="35719" anchor="ctr" horzOverflow="overflow"/>
                </a:tc>
                <a:tc>
                  <a:txBody>
                    <a:bodyPr/>
                    <a:lstStyle/>
                    <a:p>
                      <a:pPr algn="l" defTabSz="914400">
                        <a:defRPr sz="1800"/>
                      </a:pPr>
                      <a:r>
                        <a:rPr sz="1500" b="1">
                          <a:solidFill>
                            <a:srgbClr val="002060"/>
                          </a:solidFill>
                          <a:sym typeface="Helvetica Neue"/>
                        </a:rPr>
                        <a:t>3G/4G</a:t>
                      </a:r>
                    </a:p>
                  </a:txBody>
                  <a:tcPr marL="35719" marR="35719" marT="35719" marB="35719" anchor="ctr" horzOverflow="overflow"/>
                </a:tc>
                <a:tc>
                  <a:txBody>
                    <a:bodyPr/>
                    <a:lstStyle/>
                    <a:p>
                      <a:pPr algn="l" defTabSz="914400">
                        <a:defRPr sz="1800"/>
                      </a:pPr>
                      <a:r>
                        <a:rPr sz="1500" b="1">
                          <a:solidFill>
                            <a:srgbClr val="002060"/>
                          </a:solidFill>
                          <a:sym typeface="Helvetica Neue"/>
                        </a:rPr>
                        <a:t>Fan beam</a:t>
                      </a:r>
                    </a:p>
                  </a:txBody>
                  <a:tcPr marL="35719" marR="35719" marT="35719" marB="35719" anchor="ctr" horzOverflow="overflow"/>
                </a:tc>
                <a:tc>
                  <a:txBody>
                    <a:bodyPr/>
                    <a:lstStyle/>
                    <a:p>
                      <a:pPr algn="l" defTabSz="914400">
                        <a:defRPr sz="1800"/>
                      </a:pPr>
                      <a:r>
                        <a:rPr sz="1500" b="1">
                          <a:solidFill>
                            <a:srgbClr val="002060"/>
                          </a:solidFill>
                          <a:sym typeface="Helvetica Neue"/>
                        </a:rPr>
                        <a:t>3G/4G plus linear patient table motion</a:t>
                      </a:r>
                    </a:p>
                  </a:txBody>
                  <a:tcPr marL="35719" marR="35719" marT="35719" marB="35719" anchor="ctr" horzOverflow="overflow"/>
                </a:tc>
              </a:tr>
              <a:tr h="557122">
                <a:tc>
                  <a:txBody>
                    <a:bodyPr/>
                    <a:lstStyle/>
                    <a:p>
                      <a:pPr algn="l" defTabSz="914400">
                        <a:defRPr sz="1800"/>
                      </a:pPr>
                      <a:r>
                        <a:rPr sz="1500" b="1">
                          <a:solidFill>
                            <a:srgbClr val="002060"/>
                          </a:solidFill>
                          <a:sym typeface="Helvetica Neue"/>
                        </a:rPr>
                        <a:t>7th</a:t>
                      </a:r>
                    </a:p>
                  </a:txBody>
                  <a:tcPr marL="35719" marR="35719" marT="35719" marB="35719" anchor="ctr" horzOverflow="overflow"/>
                </a:tc>
                <a:tc>
                  <a:txBody>
                    <a:bodyPr/>
                    <a:lstStyle/>
                    <a:p>
                      <a:pPr algn="l" defTabSz="914400">
                        <a:defRPr sz="1800"/>
                      </a:pPr>
                      <a:r>
                        <a:rPr sz="1500" b="1">
                          <a:solidFill>
                            <a:srgbClr val="002060"/>
                          </a:solidFill>
                          <a:sym typeface="Helvetica Neue"/>
                        </a:rPr>
                        <a:t>Single X Ray tube</a:t>
                      </a:r>
                    </a:p>
                  </a:txBody>
                  <a:tcPr marL="35719" marR="35719" marT="35719" marB="35719" anchor="ctr" horzOverflow="overflow"/>
                </a:tc>
                <a:tc>
                  <a:txBody>
                    <a:bodyPr/>
                    <a:lstStyle/>
                    <a:p>
                      <a:pPr algn="l" defTabSz="914400">
                        <a:defRPr sz="1800"/>
                      </a:pPr>
                      <a:r>
                        <a:rPr sz="1500" b="1">
                          <a:solidFill>
                            <a:srgbClr val="002060"/>
                          </a:solidFill>
                          <a:sym typeface="Helvetica Neue"/>
                        </a:rPr>
                        <a:t>Multiple array of detectors</a:t>
                      </a:r>
                    </a:p>
                  </a:txBody>
                  <a:tcPr marL="35719" marR="35719" marT="35719" marB="35719" anchor="ctr" horzOverflow="overflow"/>
                </a:tc>
                <a:tc>
                  <a:txBody>
                    <a:bodyPr/>
                    <a:lstStyle/>
                    <a:p>
                      <a:pPr algn="l" defTabSz="914400">
                        <a:defRPr sz="1800"/>
                      </a:pPr>
                      <a:r>
                        <a:rPr sz="1500" b="1">
                          <a:solidFill>
                            <a:srgbClr val="002060"/>
                          </a:solidFill>
                          <a:sym typeface="Helvetica Neue"/>
                        </a:rPr>
                        <a:t>Cone beam</a:t>
                      </a:r>
                    </a:p>
                  </a:txBody>
                  <a:tcPr marL="35719" marR="35719" marT="35719" marB="35719" anchor="ctr" horzOverflow="overflow"/>
                </a:tc>
                <a:tc>
                  <a:txBody>
                    <a:bodyPr/>
                    <a:lstStyle/>
                    <a:p>
                      <a:pPr algn="l" defTabSz="914400">
                        <a:defRPr sz="1800"/>
                      </a:pPr>
                      <a:r>
                        <a:rPr sz="1500" b="1">
                          <a:solidFill>
                            <a:srgbClr val="002060"/>
                          </a:solidFill>
                          <a:sym typeface="Helvetica Neue"/>
                        </a:rPr>
                        <a:t>3G/4G/5G</a:t>
                      </a:r>
                    </a:p>
                  </a:txBody>
                  <a:tcPr marL="35719" marR="35719" marT="35719" marB="35719" anchor="ctr" horzOverflow="overflow"/>
                </a:tc>
              </a:tr>
            </a:tbl>
          </a:graphicData>
        </a:graphic>
      </p:graphicFrame>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1143000"/>
          </a:xfrm>
        </p:spPr>
        <p:txBody>
          <a:bodyPr/>
          <a:lstStyle/>
          <a:p>
            <a:r>
              <a:rPr lang="en-IN" b="1" dirty="0" smtClean="0">
                <a:solidFill>
                  <a:srgbClr val="C00000"/>
                </a:solidFill>
              </a:rPr>
              <a:t>Topics</a:t>
            </a:r>
            <a:endParaRPr lang="en-US" b="1" dirty="0">
              <a:solidFill>
                <a:srgbClr val="C00000"/>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b="1" dirty="0" smtClean="0">
                <a:solidFill>
                  <a:srgbClr val="002060"/>
                </a:solidFill>
              </a:rPr>
              <a:t>LINEAR ATTENUATION COFFICIENT</a:t>
            </a:r>
          </a:p>
          <a:p>
            <a:pPr marL="514350" indent="-514350">
              <a:buFont typeface="+mj-lt"/>
              <a:buAutoNum type="arabicPeriod"/>
            </a:pPr>
            <a:r>
              <a:rPr lang="en-US" b="1" dirty="0" smtClean="0">
                <a:solidFill>
                  <a:srgbClr val="002060"/>
                </a:solidFill>
              </a:rPr>
              <a:t>MASS ATTENUATION COFFICIENT</a:t>
            </a:r>
          </a:p>
          <a:p>
            <a:pPr marL="514350" indent="-514350">
              <a:buFont typeface="+mj-lt"/>
              <a:buAutoNum type="arabicPeriod"/>
            </a:pPr>
            <a:r>
              <a:rPr lang="en-US" b="1" dirty="0" smtClean="0">
                <a:solidFill>
                  <a:srgbClr val="002060"/>
                </a:solidFill>
              </a:rPr>
              <a:t>IMAGE RECONSTRUCTION</a:t>
            </a:r>
          </a:p>
          <a:p>
            <a:pPr marL="514350" indent="-514350">
              <a:buFont typeface="+mj-lt"/>
              <a:buAutoNum type="arabicPeriod"/>
            </a:pPr>
            <a:r>
              <a:rPr lang="en-US" b="1" dirty="0" smtClean="0">
                <a:solidFill>
                  <a:srgbClr val="002060"/>
                </a:solidFill>
              </a:rPr>
              <a:t>TYPES OF IMAGE RECONSTRUCTION</a:t>
            </a:r>
          </a:p>
          <a:p>
            <a:pPr marL="514350" indent="-514350">
              <a:buFont typeface="+mj-lt"/>
              <a:buAutoNum type="arabicPeriod"/>
            </a:pPr>
            <a:endParaRPr lang="en-US" b="1" dirty="0">
              <a:solidFill>
                <a:srgbClr val="00206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Title 1"/>
          <p:cNvSpPr>
            <a:spLocks noGrp="1"/>
          </p:cNvSpPr>
          <p:nvPr>
            <p:ph type="title"/>
          </p:nvPr>
        </p:nvSpPr>
        <p:spPr>
          <a:xfrm>
            <a:off x="684863" y="1"/>
            <a:ext cx="6554137" cy="990599"/>
          </a:xfrm>
        </p:spPr>
        <p:txBody>
          <a:bodyPr>
            <a:normAutofit/>
          </a:bodyPr>
          <a:lstStyle/>
          <a:p>
            <a:r>
              <a:rPr lang="en-US" sz="4000" b="1" dirty="0">
                <a:solidFill>
                  <a:srgbClr val="FF0000"/>
                </a:solidFill>
              </a:rPr>
              <a:t>Basic principle Of </a:t>
            </a:r>
            <a:r>
              <a:rPr lang="en-US" sz="4000" b="1" dirty="0" smtClean="0">
                <a:solidFill>
                  <a:srgbClr val="FF0000"/>
                </a:solidFill>
              </a:rPr>
              <a:t>CT</a:t>
            </a:r>
            <a:endParaRPr lang="en-US" sz="4000" b="1" dirty="0">
              <a:solidFill>
                <a:srgbClr val="FF0000"/>
              </a:solidFill>
            </a:endParaRPr>
          </a:p>
        </p:txBody>
      </p:sp>
      <p:sp>
        <p:nvSpPr>
          <p:cNvPr id="1048618" name="Content Placeholder 2"/>
          <p:cNvSpPr>
            <a:spLocks noGrp="1"/>
          </p:cNvSpPr>
          <p:nvPr>
            <p:ph idx="1"/>
          </p:nvPr>
        </p:nvSpPr>
        <p:spPr>
          <a:xfrm>
            <a:off x="152400" y="914400"/>
            <a:ext cx="8915400" cy="5943600"/>
          </a:xfrm>
          <a:prstGeom prst="rect">
            <a:avLst/>
          </a:prstGeom>
        </p:spPr>
        <p:txBody>
          <a:bodyPr>
            <a:noAutofit/>
          </a:bodyPr>
          <a:lstStyle/>
          <a:p>
            <a:r>
              <a:rPr lang="en-US" sz="2000" b="1" dirty="0">
                <a:solidFill>
                  <a:srgbClr val="002060"/>
                </a:solidFill>
              </a:rPr>
              <a:t>The fundamental concept is the internal </a:t>
            </a:r>
            <a:r>
              <a:rPr lang="en-US" sz="2000" b="1" dirty="0" smtClean="0">
                <a:solidFill>
                  <a:srgbClr val="002060"/>
                </a:solidFill>
              </a:rPr>
              <a:t>structure </a:t>
            </a:r>
            <a:r>
              <a:rPr lang="en-US" sz="2000" b="1" dirty="0">
                <a:solidFill>
                  <a:srgbClr val="002060"/>
                </a:solidFill>
              </a:rPr>
              <a:t>of an object can be reconstructed from multiple projections of the object.</a:t>
            </a:r>
          </a:p>
          <a:p>
            <a:r>
              <a:rPr lang="en-US" sz="2000" b="1" dirty="0">
                <a:solidFill>
                  <a:srgbClr val="C00000"/>
                </a:solidFill>
              </a:rPr>
              <a:t>Computerized tomography means  A method Of producing three dimensional images Of internal body </a:t>
            </a:r>
            <a:r>
              <a:rPr lang="en-US" sz="2000" b="1" dirty="0" smtClean="0">
                <a:solidFill>
                  <a:srgbClr val="C00000"/>
                </a:solidFill>
              </a:rPr>
              <a:t>structure </a:t>
            </a:r>
            <a:r>
              <a:rPr lang="en-US" sz="2000" b="1" dirty="0">
                <a:solidFill>
                  <a:srgbClr val="C00000"/>
                </a:solidFill>
              </a:rPr>
              <a:t>by two dimensional images (axial images)</a:t>
            </a:r>
          </a:p>
          <a:p>
            <a:r>
              <a:rPr lang="en-US" sz="2000" b="1" dirty="0">
                <a:solidFill>
                  <a:srgbClr val="002060"/>
                </a:solidFill>
              </a:rPr>
              <a:t>The Ray projections </a:t>
            </a:r>
            <a:r>
              <a:rPr lang="en-US" sz="2000" b="1" dirty="0" smtClean="0">
                <a:solidFill>
                  <a:srgbClr val="002060"/>
                </a:solidFill>
              </a:rPr>
              <a:t>are </a:t>
            </a:r>
            <a:r>
              <a:rPr lang="en-US" sz="2000" b="1" dirty="0">
                <a:solidFill>
                  <a:srgbClr val="002060"/>
                </a:solidFill>
              </a:rPr>
              <a:t>formed by scanning a thin cross section of the body with a narrow x ray beam and measuring the transmitted radiation with a sensitive radiation detector</a:t>
            </a:r>
            <a:r>
              <a:rPr lang="en-US" sz="2000" b="1" dirty="0" smtClean="0">
                <a:solidFill>
                  <a:srgbClr val="002060"/>
                </a:solidFill>
              </a:rPr>
              <a:t>.</a:t>
            </a:r>
          </a:p>
          <a:p>
            <a:r>
              <a:rPr lang="en-US" sz="2000" b="1" dirty="0" smtClean="0">
                <a:solidFill>
                  <a:srgbClr val="800000"/>
                </a:solidFill>
              </a:rPr>
              <a:t>The detector does not form the image.</a:t>
            </a:r>
          </a:p>
          <a:p>
            <a:r>
              <a:rPr lang="en-US" sz="2000" b="1" dirty="0" smtClean="0">
                <a:solidFill>
                  <a:srgbClr val="800000"/>
                </a:solidFill>
              </a:rPr>
              <a:t>It adds up the energy of all the transmitted photons.</a:t>
            </a:r>
          </a:p>
          <a:p>
            <a:r>
              <a:rPr lang="en-US" sz="2000" b="1" dirty="0" smtClean="0">
                <a:solidFill>
                  <a:srgbClr val="FF6600"/>
                </a:solidFill>
              </a:rPr>
              <a:t>The numerical data ray sums are then computer processed to reconstruct an image.</a:t>
            </a:r>
          </a:p>
          <a:p>
            <a:r>
              <a:rPr lang="en-US" sz="2000" b="1" dirty="0" smtClean="0">
                <a:solidFill>
                  <a:srgbClr val="002060"/>
                </a:solidFill>
              </a:rPr>
              <a:t>Human body is imagined as a matrix and is divided into number of columns and rows.</a:t>
            </a:r>
          </a:p>
          <a:p>
            <a:r>
              <a:rPr lang="en-US" sz="2000" b="1" dirty="0" smtClean="0">
                <a:solidFill>
                  <a:srgbClr val="800000"/>
                </a:solidFill>
              </a:rPr>
              <a:t>In general, CT scanners used 512 x 512  and  1024 x 1024 columns and rows. </a:t>
            </a:r>
          </a:p>
          <a:p>
            <a:r>
              <a:rPr lang="en-US" sz="2000" b="1" dirty="0" smtClean="0">
                <a:solidFill>
                  <a:srgbClr val="800000"/>
                </a:solidFill>
              </a:rPr>
              <a:t>Each matrix element is named as  picture element ( pixel)  in a 2- dimensional concept.</a:t>
            </a:r>
          </a:p>
          <a:p>
            <a:endParaRPr lang="en-US" sz="2000" b="1" dirty="0" smtClean="0">
              <a:solidFill>
                <a:srgbClr val="FF6600"/>
              </a:solidFill>
            </a:endParaRPr>
          </a:p>
          <a:p>
            <a:endParaRPr lang="en-US" sz="2000" b="1" dirty="0" smtClean="0">
              <a:solidFill>
                <a:srgbClr val="FF6600"/>
              </a:solidFill>
            </a:endParaRPr>
          </a:p>
          <a:p>
            <a:endParaRPr lang="en-US" sz="2000" b="1" dirty="0" smtClean="0">
              <a:solidFill>
                <a:srgbClr val="002060"/>
              </a:solidFill>
            </a:endParaRPr>
          </a:p>
          <a:p>
            <a:endParaRPr lang="en-US" sz="2000" b="1" dirty="0">
              <a:solidFill>
                <a:srgbClr val="00206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8" name="Title 1048637"/>
          <p:cNvSpPr>
            <a:spLocks noGrp="1"/>
          </p:cNvSpPr>
          <p:nvPr>
            <p:ph type="ctrTitle"/>
          </p:nvPr>
        </p:nvSpPr>
        <p:spPr>
          <a:xfrm>
            <a:off x="1313258" y="-3958724"/>
            <a:ext cx="6517482" cy="2509213"/>
          </a:xfrm>
        </p:spPr>
        <p:txBody>
          <a:bodyPr/>
          <a:lstStyle/>
          <a:p>
            <a:endParaRPr lang="en-US" b="1">
              <a:solidFill>
                <a:srgbClr val="002060"/>
              </a:solidFill>
            </a:endParaRPr>
          </a:p>
        </p:txBody>
      </p:sp>
      <p:sp>
        <p:nvSpPr>
          <p:cNvPr id="1048639" name="Subtitle 1048638"/>
          <p:cNvSpPr>
            <a:spLocks noGrp="1"/>
          </p:cNvSpPr>
          <p:nvPr>
            <p:ph type="subTitle" idx="1"/>
          </p:nvPr>
        </p:nvSpPr>
        <p:spPr>
          <a:xfrm>
            <a:off x="302674" y="438047"/>
            <a:ext cx="8538652" cy="5981909"/>
          </a:xfrm>
        </p:spPr>
        <p:txBody>
          <a:bodyPr>
            <a:noAutofit/>
          </a:bodyPr>
          <a:lstStyle/>
          <a:p>
            <a:pPr marL="342900" indent="-342900" algn="l">
              <a:buFont typeface="Arial"/>
              <a:buChar char="•"/>
            </a:pPr>
            <a:r>
              <a:rPr lang="en-US" sz="2800" b="1">
                <a:solidFill>
                  <a:srgbClr val="008000"/>
                </a:solidFill>
              </a:rPr>
              <a:t>The basic principle behind CT that the internal strecture of an object can be reconstructed from multiple projections of an object.</a:t>
            </a:r>
          </a:p>
          <a:p>
            <a:pPr marL="342900" indent="-342900" algn="l">
              <a:buFont typeface="Arial"/>
              <a:buChar char="•"/>
            </a:pPr>
            <a:r>
              <a:rPr lang="en-US" sz="2800" b="1">
                <a:solidFill>
                  <a:srgbClr val="C00000"/>
                </a:solidFill>
              </a:rPr>
              <a:t>To carry out the reconstruction , the linear attenuation cofficient of the object is considered as a base.</a:t>
            </a:r>
          </a:p>
          <a:p>
            <a:pPr marL="342900" indent="-342900" algn="l">
              <a:buFont typeface="Arial"/>
              <a:buChar char="•"/>
            </a:pPr>
            <a:r>
              <a:rPr lang="en-US" sz="2800" b="1">
                <a:solidFill>
                  <a:srgbClr val="330066"/>
                </a:solidFill>
              </a:rPr>
              <a:t>Attenuation cofficients  defined for  uncharged particle.</a:t>
            </a:r>
          </a:p>
          <a:p>
            <a:pPr marL="342900" indent="-342900" algn="l">
              <a:buFont typeface="Arial"/>
              <a:buChar char="•"/>
            </a:pPr>
            <a:r>
              <a:rPr lang="en-US" sz="2800" b="1">
                <a:solidFill>
                  <a:srgbClr val="C00000"/>
                </a:solidFill>
              </a:rPr>
              <a:t>Two types of attenuation cofficients are there.</a:t>
            </a:r>
          </a:p>
          <a:p>
            <a:pPr marL="457200" indent="-457200" algn="l">
              <a:buFont typeface="+mj-lt"/>
              <a:buAutoNum type="arabicPeriod"/>
            </a:pPr>
            <a:r>
              <a:rPr lang="en-US" sz="2800" b="1">
                <a:solidFill>
                  <a:srgbClr val="330066"/>
                </a:solidFill>
              </a:rPr>
              <a:t>Linear attenuation cofficient.</a:t>
            </a:r>
          </a:p>
          <a:p>
            <a:pPr marL="457200" indent="-457200" algn="l">
              <a:buFont typeface="+mj-lt"/>
              <a:buAutoNum type="arabicPeriod"/>
            </a:pPr>
            <a:r>
              <a:rPr lang="en-US" sz="2800" b="1">
                <a:solidFill>
                  <a:srgbClr val="330066"/>
                </a:solidFill>
              </a:rPr>
              <a:t>Mass attenuation cofficient.</a:t>
            </a: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Title 1048639"/>
          <p:cNvSpPr>
            <a:spLocks noGrp="1"/>
          </p:cNvSpPr>
          <p:nvPr>
            <p:ph type="ctrTitle"/>
          </p:nvPr>
        </p:nvSpPr>
        <p:spPr>
          <a:xfrm>
            <a:off x="340668" y="228599"/>
            <a:ext cx="8117532" cy="892037"/>
          </a:xfrm>
        </p:spPr>
        <p:txBody>
          <a:bodyPr>
            <a:normAutofit/>
          </a:bodyPr>
          <a:lstStyle/>
          <a:p>
            <a:r>
              <a:rPr lang="en-US" b="1" dirty="0">
                <a:solidFill>
                  <a:srgbClr val="002060"/>
                </a:solidFill>
              </a:rPr>
              <a:t>Linear attenuation </a:t>
            </a:r>
            <a:r>
              <a:rPr lang="en-US" b="1" dirty="0" err="1">
                <a:solidFill>
                  <a:srgbClr val="002060"/>
                </a:solidFill>
              </a:rPr>
              <a:t>cofficient</a:t>
            </a:r>
            <a:endParaRPr lang="en-US" b="1" dirty="0">
              <a:solidFill>
                <a:srgbClr val="002060"/>
              </a:solidFill>
            </a:endParaRPr>
          </a:p>
        </p:txBody>
      </p:sp>
      <p:sp>
        <p:nvSpPr>
          <p:cNvPr id="1048641" name="Subtitle 1048640"/>
          <p:cNvSpPr>
            <a:spLocks noGrp="1"/>
          </p:cNvSpPr>
          <p:nvPr>
            <p:ph type="subTitle" idx="1"/>
          </p:nvPr>
        </p:nvSpPr>
        <p:spPr>
          <a:xfrm>
            <a:off x="340668" y="1386597"/>
            <a:ext cx="8630176" cy="5120010"/>
          </a:xfrm>
        </p:spPr>
        <p:txBody>
          <a:bodyPr>
            <a:noAutofit/>
          </a:bodyPr>
          <a:lstStyle/>
          <a:p>
            <a:pPr marL="342900" indent="-342900" algn="l">
              <a:buFont typeface="Arial"/>
              <a:buChar char="•"/>
            </a:pPr>
            <a:r>
              <a:rPr lang="en-US" sz="2800" b="1" dirty="0">
                <a:solidFill>
                  <a:srgbClr val="008000"/>
                </a:solidFill>
              </a:rPr>
              <a:t>Linear attenuation coefficient  </a:t>
            </a:r>
            <a:r>
              <a:rPr lang="en-US" sz="2800" b="1" dirty="0" smtClean="0">
                <a:solidFill>
                  <a:srgbClr val="008000"/>
                </a:solidFill>
              </a:rPr>
              <a:t>is </a:t>
            </a:r>
            <a:r>
              <a:rPr lang="en-US" sz="2800" b="1" dirty="0">
                <a:solidFill>
                  <a:srgbClr val="008000"/>
                </a:solidFill>
              </a:rPr>
              <a:t>a constant that describes the fraction of attenuated incident photons in a </a:t>
            </a:r>
            <a:r>
              <a:rPr lang="en-US" sz="2800" b="1" dirty="0" err="1">
                <a:solidFill>
                  <a:srgbClr val="008000"/>
                </a:solidFill>
              </a:rPr>
              <a:t>monoenergetic</a:t>
            </a:r>
            <a:r>
              <a:rPr lang="en-US" sz="2800" b="1" dirty="0">
                <a:solidFill>
                  <a:srgbClr val="008000"/>
                </a:solidFill>
              </a:rPr>
              <a:t> beam per unit thickness of a material.</a:t>
            </a:r>
          </a:p>
          <a:p>
            <a:pPr marL="342900" indent="-342900" algn="l">
              <a:buFont typeface="Arial"/>
              <a:buChar char="•"/>
            </a:pPr>
            <a:r>
              <a:rPr lang="en-US" sz="2800" b="1" dirty="0">
                <a:solidFill>
                  <a:srgbClr val="C00000"/>
                </a:solidFill>
              </a:rPr>
              <a:t>It includes all possible interactions including coherent scatter, Compton scatter and photoelectric effect.</a:t>
            </a: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Title 1048641"/>
          <p:cNvSpPr>
            <a:spLocks noGrp="1"/>
          </p:cNvSpPr>
          <p:nvPr>
            <p:ph type="ctrTitle"/>
          </p:nvPr>
        </p:nvSpPr>
        <p:spPr/>
        <p:txBody>
          <a:bodyPr/>
          <a:lstStyle/>
          <a:p>
            <a:endParaRPr lang="en-US"/>
          </a:p>
        </p:txBody>
      </p:sp>
      <p:sp>
        <p:nvSpPr>
          <p:cNvPr id="1048643" name="Subtitle 1048642"/>
          <p:cNvSpPr>
            <a:spLocks noGrp="1"/>
          </p:cNvSpPr>
          <p:nvPr>
            <p:ph type="subTitle" idx="1"/>
          </p:nvPr>
        </p:nvSpPr>
        <p:spPr/>
        <p:txBody>
          <a:bodyPr/>
          <a:lstStyle/>
          <a:p>
            <a:endParaRPr lang="en-US"/>
          </a:p>
        </p:txBody>
      </p:sp>
      <p:pic>
        <p:nvPicPr>
          <p:cNvPr id="2097171" name="Picture 2097170"/>
          <p:cNvPicPr>
            <a:picLocks/>
          </p:cNvPicPr>
          <p:nvPr/>
        </p:nvPicPr>
        <p:blipFill>
          <a:blip r:embed="rId2"/>
          <a:stretch>
            <a:fillRect/>
          </a:stretch>
        </p:blipFill>
        <p:spPr>
          <a:xfrm>
            <a:off x="0" y="0"/>
            <a:ext cx="9138800" cy="6858000"/>
          </a:xfrm>
          <a:prstGeom prst="rect">
            <a:avLst/>
          </a:prstGeom>
        </p:spPr>
      </p:pic>
      <p:pic>
        <p:nvPicPr>
          <p:cNvPr id="2097172" name="Picture 2097171"/>
          <p:cNvPicPr>
            <a:picLocks/>
          </p:cNvPicPr>
          <p:nvPr/>
        </p:nvPicPr>
        <p:blipFill>
          <a:blip r:embed="rId3"/>
          <a:stretch>
            <a:fillRect/>
          </a:stretch>
        </p:blipFill>
        <p:spPr>
          <a:xfrm>
            <a:off x="93064" y="0"/>
            <a:ext cx="8937545" cy="68580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Subtitle 1048644"/>
          <p:cNvSpPr>
            <a:spLocks noGrp="1"/>
          </p:cNvSpPr>
          <p:nvPr>
            <p:ph type="subTitle" idx="1"/>
          </p:nvPr>
        </p:nvSpPr>
        <p:spPr>
          <a:xfrm>
            <a:off x="304800" y="4419601"/>
            <a:ext cx="8839200" cy="2438400"/>
          </a:xfrm>
        </p:spPr>
        <p:txBody>
          <a:bodyPr>
            <a:normAutofit/>
          </a:bodyPr>
          <a:lstStyle/>
          <a:p>
            <a:pPr marL="342900" indent="-342900" algn="l">
              <a:buFont typeface="Arial"/>
              <a:buChar char="•"/>
            </a:pPr>
            <a:r>
              <a:rPr lang="en-US" sz="2400" b="1" dirty="0">
                <a:solidFill>
                  <a:srgbClr val="002060"/>
                </a:solidFill>
              </a:rPr>
              <a:t>The mass attenuation coefficient is a normalization of the linear attenuation coefficient per unit density of a material producing a value that is constant for a given element or compound. </a:t>
            </a:r>
            <a:endParaRPr lang="en-US" sz="2400" b="1" dirty="0" smtClean="0">
              <a:solidFill>
                <a:srgbClr val="002060"/>
              </a:solidFill>
            </a:endParaRPr>
          </a:p>
          <a:p>
            <a:pPr marL="342900" indent="-342900" algn="l">
              <a:buFont typeface="Arial"/>
              <a:buChar char="•"/>
            </a:pPr>
            <a:r>
              <a:rPr lang="en-US" sz="2400" b="1" dirty="0" smtClean="0">
                <a:solidFill>
                  <a:srgbClr val="7030A0"/>
                </a:solidFill>
              </a:rPr>
              <a:t>It is independent of the density of the material. </a:t>
            </a:r>
          </a:p>
          <a:p>
            <a:pPr marL="342900" indent="-342900" algn="l">
              <a:buFont typeface="Arial"/>
              <a:buChar char="•"/>
            </a:pPr>
            <a:r>
              <a:rPr lang="en-US" sz="2400" b="1" dirty="0" smtClean="0">
                <a:solidFill>
                  <a:srgbClr val="7030A0"/>
                </a:solidFill>
              </a:rPr>
              <a:t>It is expressed in cm</a:t>
            </a:r>
            <a:r>
              <a:rPr lang="en-US" sz="2400" b="1" baseline="30000" dirty="0" smtClean="0">
                <a:solidFill>
                  <a:srgbClr val="7030A0"/>
                </a:solidFill>
              </a:rPr>
              <a:t>2</a:t>
            </a:r>
            <a:r>
              <a:rPr lang="en-US" sz="2400" b="1" dirty="0" smtClean="0">
                <a:solidFill>
                  <a:srgbClr val="7030A0"/>
                </a:solidFill>
              </a:rPr>
              <a:t>/g (square centimeters per gram).</a:t>
            </a:r>
            <a:endParaRPr lang="en-US" sz="2400" b="1" dirty="0">
              <a:solidFill>
                <a:srgbClr val="7030A0"/>
              </a:solidFill>
            </a:endParaRPr>
          </a:p>
        </p:txBody>
      </p:sp>
      <p:pic>
        <p:nvPicPr>
          <p:cNvPr id="2097173" name="Picture 2097172"/>
          <p:cNvPicPr>
            <a:picLocks/>
          </p:cNvPicPr>
          <p:nvPr/>
        </p:nvPicPr>
        <p:blipFill>
          <a:blip r:embed="rId2"/>
          <a:stretch>
            <a:fillRect/>
          </a:stretch>
        </p:blipFill>
        <p:spPr>
          <a:xfrm>
            <a:off x="1600200" y="0"/>
            <a:ext cx="5943600" cy="44196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Title 1048645"/>
          <p:cNvSpPr>
            <a:spLocks noGrp="1"/>
          </p:cNvSpPr>
          <p:nvPr>
            <p:ph type="ctrTitle"/>
          </p:nvPr>
        </p:nvSpPr>
        <p:spPr>
          <a:xfrm>
            <a:off x="1313258" y="304800"/>
            <a:ext cx="6154342" cy="949807"/>
          </a:xfrm>
        </p:spPr>
        <p:txBody>
          <a:bodyPr/>
          <a:lstStyle/>
          <a:p>
            <a:r>
              <a:rPr lang="en-US" b="1" dirty="0">
                <a:solidFill>
                  <a:srgbClr val="002060"/>
                </a:solidFill>
              </a:rPr>
              <a:t>Image reconstruction</a:t>
            </a:r>
          </a:p>
        </p:txBody>
      </p:sp>
      <p:sp>
        <p:nvSpPr>
          <p:cNvPr id="1048647" name="Subtitle 1048646"/>
          <p:cNvSpPr>
            <a:spLocks noGrp="1"/>
          </p:cNvSpPr>
          <p:nvPr>
            <p:ph type="subTitle" idx="1"/>
          </p:nvPr>
        </p:nvSpPr>
        <p:spPr>
          <a:xfrm>
            <a:off x="381324" y="1265429"/>
            <a:ext cx="8457876" cy="5048624"/>
          </a:xfrm>
        </p:spPr>
        <p:txBody>
          <a:bodyPr>
            <a:noAutofit/>
          </a:bodyPr>
          <a:lstStyle/>
          <a:p>
            <a:pPr marL="342900" indent="-342900" algn="l">
              <a:buFont typeface="Wingdings" charset="2"/>
              <a:buChar char="n"/>
            </a:pPr>
            <a:r>
              <a:rPr lang="en-US" sz="2800" b="1" dirty="0">
                <a:solidFill>
                  <a:srgbClr val="008000"/>
                </a:solidFill>
              </a:rPr>
              <a:t>In </a:t>
            </a:r>
            <a:r>
              <a:rPr lang="en-US" sz="2800" b="1" dirty="0" smtClean="0">
                <a:solidFill>
                  <a:srgbClr val="008000"/>
                </a:solidFill>
              </a:rPr>
              <a:t>CT </a:t>
            </a:r>
            <a:r>
              <a:rPr lang="en-US" sz="2800" b="1" dirty="0">
                <a:solidFill>
                  <a:srgbClr val="008000"/>
                </a:solidFill>
              </a:rPr>
              <a:t>, cross sectional layer of body is divided into many tiny  blocks already shown in the figure.</a:t>
            </a:r>
          </a:p>
          <a:p>
            <a:pPr marL="342900" indent="-342900" algn="l">
              <a:buFont typeface="Wingdings" charset="2"/>
              <a:buChar char="n"/>
            </a:pPr>
            <a:r>
              <a:rPr lang="en-US" sz="2800" b="1" dirty="0">
                <a:solidFill>
                  <a:srgbClr val="C00000"/>
                </a:solidFill>
              </a:rPr>
              <a:t>Each block is  assigned  a number proportional to the degree that  the block attenuated the x ray  beam.</a:t>
            </a:r>
          </a:p>
          <a:p>
            <a:pPr marL="342900" indent="-342900" algn="l">
              <a:buFont typeface="Wingdings" charset="2"/>
              <a:buChar char="n"/>
            </a:pPr>
            <a:r>
              <a:rPr lang="en-US" sz="2800" b="1" dirty="0">
                <a:solidFill>
                  <a:srgbClr val="330066"/>
                </a:solidFill>
              </a:rPr>
              <a:t>The individual blocks called </a:t>
            </a:r>
            <a:r>
              <a:rPr lang="en-US" sz="2800" b="1" dirty="0" err="1">
                <a:solidFill>
                  <a:srgbClr val="330066"/>
                </a:solidFill>
              </a:rPr>
              <a:t>voxels</a:t>
            </a:r>
            <a:r>
              <a:rPr lang="en-US" sz="2800" b="1" dirty="0">
                <a:solidFill>
                  <a:srgbClr val="330066"/>
                </a:solidFill>
              </a:rPr>
              <a:t>.</a:t>
            </a:r>
          </a:p>
          <a:p>
            <a:pPr marL="342900" indent="-342900" algn="l">
              <a:buFont typeface="Wingdings" charset="2"/>
              <a:buChar char="n"/>
            </a:pPr>
            <a:r>
              <a:rPr lang="en-US" sz="2800" b="1" dirty="0">
                <a:solidFill>
                  <a:srgbClr val="0000FF"/>
                </a:solidFill>
              </a:rPr>
              <a:t>Their  composition and thickness along with quality of beam  determines the degree of attenuation.</a:t>
            </a:r>
          </a:p>
          <a:p>
            <a:pPr marL="342900" indent="-342900" algn="l">
              <a:buFont typeface="Wingdings" charset="2"/>
              <a:buChar char="n"/>
            </a:pPr>
            <a:r>
              <a:rPr lang="en-US" sz="2800" b="1" dirty="0">
                <a:solidFill>
                  <a:srgbClr val="008000"/>
                </a:solidFill>
              </a:rPr>
              <a:t>The linear attenuation </a:t>
            </a:r>
            <a:r>
              <a:rPr lang="en-US" sz="2800" b="1" dirty="0" smtClean="0">
                <a:solidFill>
                  <a:srgbClr val="008000"/>
                </a:solidFill>
              </a:rPr>
              <a:t>coefficient </a:t>
            </a:r>
            <a:r>
              <a:rPr lang="en-US" sz="2800" b="1" dirty="0">
                <a:solidFill>
                  <a:srgbClr val="008000"/>
                </a:solidFill>
              </a:rPr>
              <a:t>is used to </a:t>
            </a:r>
            <a:r>
              <a:rPr lang="en-US" sz="2800" b="1" dirty="0" err="1">
                <a:solidFill>
                  <a:srgbClr val="008000"/>
                </a:solidFill>
              </a:rPr>
              <a:t>quantitate</a:t>
            </a:r>
            <a:r>
              <a:rPr lang="en-US" sz="2800" b="1" dirty="0">
                <a:solidFill>
                  <a:srgbClr val="008000"/>
                </a:solidFill>
              </a:rPr>
              <a:t> the attenuation.</a:t>
            </a:r>
            <a:r>
              <a:rPr lang="en-US" sz="2800" b="1" dirty="0">
                <a:solidFill>
                  <a:srgbClr val="C00000"/>
                </a:solidFill>
              </a:rPr>
              <a:t>  </a:t>
            </a: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4" name="Title 1048633"/>
          <p:cNvSpPr>
            <a:spLocks noGrp="1"/>
          </p:cNvSpPr>
          <p:nvPr>
            <p:ph type="ctrTitle"/>
          </p:nvPr>
        </p:nvSpPr>
        <p:spPr>
          <a:xfrm>
            <a:off x="1538403" y="-3697789"/>
            <a:ext cx="6517482" cy="2509213"/>
          </a:xfrm>
        </p:spPr>
        <p:txBody>
          <a:bodyPr/>
          <a:lstStyle/>
          <a:p>
            <a:endParaRPr lang="en-US"/>
          </a:p>
        </p:txBody>
      </p:sp>
      <p:sp>
        <p:nvSpPr>
          <p:cNvPr id="1048635" name="Subtitle 1048634"/>
          <p:cNvSpPr>
            <a:spLocks noGrp="1"/>
          </p:cNvSpPr>
          <p:nvPr>
            <p:ph type="subTitle" idx="1"/>
          </p:nvPr>
        </p:nvSpPr>
        <p:spPr>
          <a:xfrm>
            <a:off x="408392" y="598387"/>
            <a:ext cx="7647493" cy="5661227"/>
          </a:xfrm>
        </p:spPr>
        <p:txBody>
          <a:bodyPr/>
          <a:lstStyle/>
          <a:p>
            <a:pPr marL="342900" indent="-342900" algn="l">
              <a:buFont typeface="Arial"/>
              <a:buChar char="•"/>
            </a:pPr>
            <a:r>
              <a:rPr lang="en-US" sz="2400" b="1">
                <a:solidFill>
                  <a:srgbClr val="800000"/>
                </a:solidFill>
              </a:rPr>
              <a:t>Per example , a single block of homogeneous tissue ( voxel) and a monochromatic x ray beam of x rays:</a:t>
            </a:r>
            <a:endParaRPr lang="en-US" b="1">
              <a:solidFill>
                <a:srgbClr val="800000"/>
              </a:solidFill>
            </a:endParaRPr>
          </a:p>
          <a:p>
            <a:pPr marL="342900" indent="-342900" algn="l">
              <a:buFont typeface="Arial"/>
              <a:buChar char="•"/>
            </a:pPr>
            <a:r>
              <a:rPr lang="en-US" sz="2400" b="1">
                <a:solidFill>
                  <a:srgbClr val="800000"/>
                </a:solidFill>
              </a:rPr>
              <a:t> </a:t>
            </a:r>
            <a:endParaRPr lang="en-US" b="1">
              <a:solidFill>
                <a:srgbClr val="800000"/>
              </a:solidFill>
            </a:endParaRPr>
          </a:p>
          <a:p>
            <a:pPr marL="342900" indent="-342900" algn="l">
              <a:buFont typeface="Arial"/>
              <a:buChar char="•"/>
            </a:pPr>
            <a:endParaRPr lang="en-US" b="1">
              <a:solidFill>
                <a:srgbClr val="800000"/>
              </a:solidFill>
            </a:endParaRPr>
          </a:p>
          <a:p>
            <a:pPr marL="342900" indent="-342900" algn="l">
              <a:buFont typeface="Arial"/>
              <a:buChar char="•"/>
            </a:pPr>
            <a:endParaRPr lang="en-US" b="1">
              <a:solidFill>
                <a:srgbClr val="800000"/>
              </a:solidFill>
            </a:endParaRPr>
          </a:p>
          <a:p>
            <a:pPr marL="342900" indent="-342900" algn="l">
              <a:buFont typeface="Arial"/>
              <a:buChar char="•"/>
            </a:pPr>
            <a:endParaRPr lang="en-US" b="1">
              <a:solidFill>
                <a:srgbClr val="800000"/>
              </a:solidFill>
            </a:endParaRPr>
          </a:p>
          <a:p>
            <a:pPr marL="342900" indent="-342900" algn="l">
              <a:buFont typeface="Arial"/>
              <a:buChar char="•"/>
            </a:pPr>
            <a:r>
              <a:rPr lang="en-US" sz="2400" b="1">
                <a:solidFill>
                  <a:srgbClr val="800000"/>
                </a:solidFill>
              </a:rPr>
              <a:t>The value of  linear attenuation cofficient is calculated by </a:t>
            </a:r>
            <a:endParaRPr lang="en-US" b="1">
              <a:solidFill>
                <a:srgbClr val="800000"/>
              </a:solidFill>
            </a:endParaRPr>
          </a:p>
        </p:txBody>
      </p:sp>
      <p:pic>
        <p:nvPicPr>
          <p:cNvPr id="2097168" name="Picture 2097167"/>
          <p:cNvPicPr>
            <a:picLocks/>
          </p:cNvPicPr>
          <p:nvPr/>
        </p:nvPicPr>
        <p:blipFill>
          <a:blip r:embed="rId2"/>
          <a:stretch>
            <a:fillRect/>
          </a:stretch>
        </p:blipFill>
        <p:spPr>
          <a:xfrm>
            <a:off x="2378681" y="1849292"/>
            <a:ext cx="3474460" cy="1656404"/>
          </a:xfrm>
          <a:prstGeom prst="rect">
            <a:avLst/>
          </a:prstGeom>
        </p:spPr>
      </p:pic>
      <p:pic>
        <p:nvPicPr>
          <p:cNvPr id="2097169" name="Picture 2097168"/>
          <p:cNvPicPr>
            <a:picLocks/>
          </p:cNvPicPr>
          <p:nvPr/>
        </p:nvPicPr>
        <p:blipFill>
          <a:blip r:embed="rId3"/>
          <a:stretch>
            <a:fillRect/>
          </a:stretch>
        </p:blipFill>
        <p:spPr>
          <a:xfrm>
            <a:off x="2600259" y="4451197"/>
            <a:ext cx="3031301" cy="1510548"/>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8" name="Title 1048597"/>
          <p:cNvSpPr>
            <a:spLocks noGrp="1"/>
          </p:cNvSpPr>
          <p:nvPr>
            <p:ph type="ctrTitle"/>
          </p:nvPr>
        </p:nvSpPr>
        <p:spPr>
          <a:xfrm>
            <a:off x="2203194" y="-3979013"/>
            <a:ext cx="6517482" cy="2509213"/>
          </a:xfrm>
        </p:spPr>
        <p:txBody>
          <a:bodyPr/>
          <a:lstStyle/>
          <a:p>
            <a:endParaRPr lang="en-US"/>
          </a:p>
        </p:txBody>
      </p:sp>
      <p:sp>
        <p:nvSpPr>
          <p:cNvPr id="1048599" name="Subtitle 1048598"/>
          <p:cNvSpPr>
            <a:spLocks noGrp="1"/>
          </p:cNvSpPr>
          <p:nvPr>
            <p:ph type="subTitle" idx="1"/>
          </p:nvPr>
        </p:nvSpPr>
        <p:spPr>
          <a:xfrm>
            <a:off x="973478" y="532957"/>
            <a:ext cx="7489388" cy="5792086"/>
          </a:xfrm>
        </p:spPr>
        <p:txBody>
          <a:bodyPr/>
          <a:lstStyle/>
          <a:p>
            <a:pPr marL="342900" indent="-342900" algn="l">
              <a:buFont typeface="Wingdings" charset="2"/>
              <a:buChar char="n"/>
            </a:pPr>
            <a:r>
              <a:rPr lang="en-US" sz="2800" b="1">
                <a:solidFill>
                  <a:srgbClr val="800000"/>
                </a:solidFill>
              </a:rPr>
              <a:t>If two blocks of tissue with two different linear attenuation cofficients are placed in path of the beam and it is calculated by</a:t>
            </a:r>
            <a:endParaRPr lang="en-US" b="1">
              <a:solidFill>
                <a:srgbClr val="800000"/>
              </a:solidFill>
            </a:endParaRPr>
          </a:p>
          <a:p>
            <a:pPr marL="342900" indent="-342900" algn="l">
              <a:buFont typeface="Wingdings" charset="2"/>
              <a:buChar char="n"/>
            </a:pPr>
            <a:endParaRPr lang="en-US" b="1">
              <a:solidFill>
                <a:srgbClr val="800000"/>
              </a:solidFill>
            </a:endParaRPr>
          </a:p>
          <a:p>
            <a:pPr marL="342900" indent="-342900" algn="l">
              <a:buFont typeface="Wingdings" charset="2"/>
              <a:buChar char="n"/>
            </a:pPr>
            <a:endParaRPr lang="en-US" b="1">
              <a:solidFill>
                <a:srgbClr val="800000"/>
              </a:solidFill>
            </a:endParaRPr>
          </a:p>
          <a:p>
            <a:pPr marL="342900" indent="-342900" algn="l">
              <a:buFont typeface="Wingdings" charset="2"/>
              <a:buChar char="n"/>
            </a:pPr>
            <a:endParaRPr lang="en-US" b="1">
              <a:solidFill>
                <a:srgbClr val="800000"/>
              </a:solidFill>
            </a:endParaRPr>
          </a:p>
          <a:p>
            <a:pPr marL="342900" indent="-342900" algn="l">
              <a:buFont typeface="Wingdings" charset="2"/>
              <a:buChar char="n"/>
            </a:pPr>
            <a:endParaRPr lang="en-US" b="1">
              <a:solidFill>
                <a:srgbClr val="800000"/>
              </a:solidFill>
            </a:endParaRPr>
          </a:p>
          <a:p>
            <a:pPr marL="342900" indent="-342900" algn="l">
              <a:buFont typeface="Wingdings" charset="2"/>
              <a:buChar char="n"/>
            </a:pPr>
            <a:r>
              <a:rPr lang="en-US" sz="2800" b="1">
                <a:solidFill>
                  <a:srgbClr val="800000"/>
                </a:solidFill>
              </a:rPr>
              <a:t> Now the equation has a two unknowns and it is written as   </a:t>
            </a:r>
            <a:endParaRPr lang="en-US" b="1">
              <a:solidFill>
                <a:srgbClr val="800000"/>
              </a:solidFill>
            </a:endParaRPr>
          </a:p>
        </p:txBody>
      </p:sp>
      <p:pic>
        <p:nvPicPr>
          <p:cNvPr id="2097156" name="Picture 2097155"/>
          <p:cNvPicPr>
            <a:picLocks/>
          </p:cNvPicPr>
          <p:nvPr/>
        </p:nvPicPr>
        <p:blipFill>
          <a:blip r:embed="rId2"/>
          <a:stretch>
            <a:fillRect/>
          </a:stretch>
        </p:blipFill>
        <p:spPr>
          <a:xfrm>
            <a:off x="2960918" y="2159990"/>
            <a:ext cx="4025342" cy="1886455"/>
          </a:xfrm>
          <a:prstGeom prst="rect">
            <a:avLst/>
          </a:prstGeom>
        </p:spPr>
      </p:pic>
      <p:pic>
        <p:nvPicPr>
          <p:cNvPr id="2097157" name="Picture 2097156"/>
          <p:cNvPicPr>
            <a:picLocks/>
          </p:cNvPicPr>
          <p:nvPr/>
        </p:nvPicPr>
        <p:blipFill>
          <a:blip r:embed="rId3"/>
          <a:stretch>
            <a:fillRect/>
          </a:stretch>
        </p:blipFill>
        <p:spPr>
          <a:xfrm>
            <a:off x="3136183" y="5257800"/>
            <a:ext cx="4377170" cy="1466347"/>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Title 1048593"/>
          <p:cNvSpPr>
            <a:spLocks noGrp="1"/>
          </p:cNvSpPr>
          <p:nvPr>
            <p:ph type="ctrTitle"/>
          </p:nvPr>
        </p:nvSpPr>
        <p:spPr>
          <a:xfrm>
            <a:off x="1819817" y="-5354806"/>
            <a:ext cx="6517482" cy="2509213"/>
          </a:xfrm>
        </p:spPr>
        <p:txBody>
          <a:bodyPr/>
          <a:lstStyle/>
          <a:p>
            <a:endParaRPr lang="en-US"/>
          </a:p>
        </p:txBody>
      </p:sp>
      <p:sp>
        <p:nvSpPr>
          <p:cNvPr id="1048595" name="Subtitle 1048594"/>
          <p:cNvSpPr>
            <a:spLocks noGrp="1"/>
          </p:cNvSpPr>
          <p:nvPr>
            <p:ph type="subTitle" idx="1"/>
          </p:nvPr>
        </p:nvSpPr>
        <p:spPr>
          <a:xfrm>
            <a:off x="829498" y="472879"/>
            <a:ext cx="7485004" cy="5912243"/>
          </a:xfrm>
        </p:spPr>
        <p:txBody>
          <a:bodyPr/>
          <a:lstStyle/>
          <a:p>
            <a:pPr marL="342900" indent="-342900" algn="l">
              <a:buFont typeface="Wingdings" charset="2"/>
              <a:buChar char="n"/>
            </a:pPr>
            <a:r>
              <a:rPr lang="en-US" sz="2400" b="1" dirty="0">
                <a:solidFill>
                  <a:srgbClr val="800000"/>
                </a:solidFill>
              </a:rPr>
              <a:t>If the number of blocks  increased to four, so that each reading represents the composition of two blocks.</a:t>
            </a:r>
          </a:p>
          <a:p>
            <a:pPr marL="342900" indent="-342900" algn="l">
              <a:buFont typeface="Wingdings" charset="2"/>
              <a:buChar char="n"/>
            </a:pPr>
            <a:endParaRPr lang="en-US" sz="2400" b="1" dirty="0">
              <a:solidFill>
                <a:srgbClr val="800000"/>
              </a:solidFill>
            </a:endParaRPr>
          </a:p>
          <a:p>
            <a:pPr marL="342900" indent="-342900" algn="l">
              <a:buFont typeface="Wingdings" charset="2"/>
              <a:buChar char="n"/>
            </a:pPr>
            <a:endParaRPr lang="en-US" sz="2400" b="1" dirty="0">
              <a:solidFill>
                <a:srgbClr val="800000"/>
              </a:solidFill>
            </a:endParaRPr>
          </a:p>
          <a:p>
            <a:pPr marL="342900" indent="-342900" algn="l">
              <a:buFont typeface="Wingdings" charset="2"/>
              <a:buChar char="n"/>
            </a:pPr>
            <a:endParaRPr lang="en-US" sz="2400" b="1" dirty="0">
              <a:solidFill>
                <a:srgbClr val="800000"/>
              </a:solidFill>
            </a:endParaRPr>
          </a:p>
          <a:p>
            <a:pPr marL="342900" indent="-342900" algn="l"/>
            <a:endParaRPr lang="en-US" sz="2400" b="1" dirty="0" smtClean="0">
              <a:solidFill>
                <a:srgbClr val="800000"/>
              </a:solidFill>
            </a:endParaRPr>
          </a:p>
          <a:p>
            <a:pPr marL="342900" indent="-342900" algn="l"/>
            <a:endParaRPr lang="en-US" sz="2400" b="1" dirty="0">
              <a:solidFill>
                <a:srgbClr val="800000"/>
              </a:solidFill>
            </a:endParaRPr>
          </a:p>
          <a:p>
            <a:pPr marL="342900" indent="-342900" algn="l">
              <a:buFont typeface="Wingdings" charset="2"/>
              <a:buChar char="n"/>
            </a:pPr>
            <a:r>
              <a:rPr lang="en-US" sz="2400" b="1" dirty="0">
                <a:solidFill>
                  <a:srgbClr val="800000"/>
                </a:solidFill>
              </a:rPr>
              <a:t>Then the equations or readings are   </a:t>
            </a:r>
          </a:p>
        </p:txBody>
      </p:sp>
      <p:pic>
        <p:nvPicPr>
          <p:cNvPr id="2097154" name="Picture 2097153"/>
          <p:cNvPicPr>
            <a:picLocks/>
          </p:cNvPicPr>
          <p:nvPr/>
        </p:nvPicPr>
        <p:blipFill>
          <a:blip r:embed="rId2" cstate="print"/>
          <a:stretch>
            <a:fillRect/>
          </a:stretch>
        </p:blipFill>
        <p:spPr>
          <a:xfrm>
            <a:off x="3276600" y="1301444"/>
            <a:ext cx="2614187" cy="2127556"/>
          </a:xfrm>
          <a:prstGeom prst="rect">
            <a:avLst/>
          </a:prstGeom>
        </p:spPr>
      </p:pic>
      <p:pic>
        <p:nvPicPr>
          <p:cNvPr id="2097155" name="Picture 2097154"/>
          <p:cNvPicPr>
            <a:picLocks/>
          </p:cNvPicPr>
          <p:nvPr/>
        </p:nvPicPr>
        <p:blipFill>
          <a:blip r:embed="rId3"/>
          <a:stretch>
            <a:fillRect/>
          </a:stretch>
        </p:blipFill>
        <p:spPr>
          <a:xfrm>
            <a:off x="3287703" y="4253077"/>
            <a:ext cx="3305608" cy="234088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0" name="Title 1048589"/>
          <p:cNvSpPr>
            <a:spLocks noGrp="1"/>
          </p:cNvSpPr>
          <p:nvPr>
            <p:ph type="ctrTitle"/>
          </p:nvPr>
        </p:nvSpPr>
        <p:spPr>
          <a:xfrm>
            <a:off x="1637975" y="-3999842"/>
            <a:ext cx="6517482" cy="2509213"/>
          </a:xfrm>
        </p:spPr>
        <p:txBody>
          <a:bodyPr/>
          <a:lstStyle/>
          <a:p>
            <a:endParaRPr lang="en-US"/>
          </a:p>
        </p:txBody>
      </p:sp>
      <p:sp>
        <p:nvSpPr>
          <p:cNvPr id="1048591" name="Subtitle 1048590"/>
          <p:cNvSpPr>
            <a:spLocks noGrp="1"/>
          </p:cNvSpPr>
          <p:nvPr>
            <p:ph type="subTitle" idx="1"/>
          </p:nvPr>
        </p:nvSpPr>
        <p:spPr>
          <a:xfrm>
            <a:off x="341548" y="457229"/>
            <a:ext cx="8802452" cy="5943540"/>
          </a:xfrm>
        </p:spPr>
        <p:txBody>
          <a:bodyPr>
            <a:normAutofit lnSpcReduction="10000"/>
          </a:bodyPr>
          <a:lstStyle/>
          <a:p>
            <a:pPr marL="342900" indent="-342900" algn="l">
              <a:buFont typeface="Wingdings" charset="2"/>
              <a:buChar char="n"/>
            </a:pPr>
            <a:r>
              <a:rPr lang="en-US" sz="3200" b="1" dirty="0">
                <a:solidFill>
                  <a:srgbClr val="008000"/>
                </a:solidFill>
              </a:rPr>
              <a:t>For example, the original </a:t>
            </a:r>
            <a:r>
              <a:rPr lang="en-US" sz="3200" b="1" dirty="0" err="1">
                <a:solidFill>
                  <a:srgbClr val="008000"/>
                </a:solidFill>
              </a:rPr>
              <a:t>emi</a:t>
            </a:r>
            <a:r>
              <a:rPr lang="en-US" sz="3200" b="1" dirty="0">
                <a:solidFill>
                  <a:srgbClr val="008000"/>
                </a:solidFill>
              </a:rPr>
              <a:t> scanner , the matrix in the computer contained 80 x  80 , or 6400 pixels.</a:t>
            </a:r>
          </a:p>
          <a:p>
            <a:pPr marL="342900" indent="-342900" algn="l">
              <a:buFont typeface="Wingdings" charset="2"/>
              <a:buChar char="n"/>
            </a:pPr>
            <a:r>
              <a:rPr lang="en-US" sz="3200" b="1" dirty="0">
                <a:solidFill>
                  <a:srgbClr val="008000"/>
                </a:solidFill>
              </a:rPr>
              <a:t>The number of separate equations and unknowns now be comes at least 6400.</a:t>
            </a:r>
          </a:p>
          <a:p>
            <a:pPr marL="342900" indent="-342900" algn="l">
              <a:buFont typeface="Wingdings" charset="2"/>
              <a:buChar char="n"/>
            </a:pPr>
            <a:r>
              <a:rPr lang="en-US" sz="3200" b="1" dirty="0">
                <a:solidFill>
                  <a:srgbClr val="008000"/>
                </a:solidFill>
              </a:rPr>
              <a:t>The original </a:t>
            </a:r>
            <a:r>
              <a:rPr lang="en-US" sz="3200" b="1" dirty="0" err="1">
                <a:solidFill>
                  <a:srgbClr val="008000"/>
                </a:solidFill>
              </a:rPr>
              <a:t>emi</a:t>
            </a:r>
            <a:r>
              <a:rPr lang="en-US" sz="3200" b="1" dirty="0">
                <a:solidFill>
                  <a:srgbClr val="008000"/>
                </a:solidFill>
              </a:rPr>
              <a:t> scanner took 28,000 readings .</a:t>
            </a:r>
          </a:p>
          <a:p>
            <a:pPr marL="342900" indent="-342900" algn="l">
              <a:buFont typeface="Wingdings" charset="2"/>
              <a:buChar char="n"/>
            </a:pPr>
            <a:r>
              <a:rPr lang="en-US" sz="3200" b="1" dirty="0">
                <a:solidFill>
                  <a:srgbClr val="008000"/>
                </a:solidFill>
              </a:rPr>
              <a:t>A fan beam scanner may take between 1,00,000 to 2,00,000  </a:t>
            </a:r>
            <a:r>
              <a:rPr lang="en-US" sz="3200" b="1" dirty="0" smtClean="0">
                <a:solidFill>
                  <a:srgbClr val="008000"/>
                </a:solidFill>
              </a:rPr>
              <a:t>reading. </a:t>
            </a:r>
          </a:p>
          <a:p>
            <a:pPr marL="342900" indent="-342900" algn="l">
              <a:buFont typeface="Wingdings" charset="2"/>
              <a:buChar char="n"/>
            </a:pPr>
            <a:r>
              <a:rPr lang="en-US" sz="3200" b="1" dirty="0" smtClean="0">
                <a:solidFill>
                  <a:srgbClr val="008000"/>
                </a:solidFill>
              </a:rPr>
              <a:t>I</a:t>
            </a:r>
            <a:r>
              <a:rPr lang="en-US" b="1" dirty="0" smtClean="0">
                <a:solidFill>
                  <a:srgbClr val="C00000"/>
                </a:solidFill>
              </a:rPr>
              <a:t>n a typical commercial CT system, an image is</a:t>
            </a:r>
          </a:p>
          <a:p>
            <a:pPr algn="l"/>
            <a:r>
              <a:rPr lang="en-US" b="1" dirty="0" smtClean="0">
                <a:solidFill>
                  <a:srgbClr val="C00000"/>
                </a:solidFill>
              </a:rPr>
              <a:t>reconstructed from 106 independent projection</a:t>
            </a:r>
          </a:p>
          <a:p>
            <a:pPr algn="l"/>
            <a:r>
              <a:rPr lang="en-US" b="1" dirty="0" smtClean="0">
                <a:solidFill>
                  <a:srgbClr val="C00000"/>
                </a:solidFill>
              </a:rPr>
              <a:t>samples.</a:t>
            </a:r>
            <a:endParaRPr lang="en-US" sz="3200" b="1" dirty="0">
              <a:solidFill>
                <a:srgbClr val="C00000"/>
              </a:solidFill>
            </a:endParaRPr>
          </a:p>
          <a:p>
            <a:pPr marL="342900" indent="-342900" algn="l">
              <a:buFont typeface="Wingdings" charset="2"/>
              <a:buChar char="n"/>
            </a:pPr>
            <a:endParaRPr lang="en-US" sz="3200" b="1" dirty="0">
              <a:solidFill>
                <a:srgbClr val="00800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Title 1048585"/>
          <p:cNvSpPr>
            <a:spLocks noGrp="1"/>
          </p:cNvSpPr>
          <p:nvPr>
            <p:ph type="ctrTitle"/>
          </p:nvPr>
        </p:nvSpPr>
        <p:spPr>
          <a:xfrm>
            <a:off x="-315738" y="152400"/>
            <a:ext cx="9231138" cy="774433"/>
          </a:xfrm>
        </p:spPr>
        <p:txBody>
          <a:bodyPr/>
          <a:lstStyle/>
          <a:p>
            <a:r>
              <a:rPr lang="en-US" b="1" dirty="0">
                <a:solidFill>
                  <a:srgbClr val="330066"/>
                </a:solidFill>
              </a:rPr>
              <a:t> </a:t>
            </a:r>
            <a:r>
              <a:rPr lang="en-US" b="1" dirty="0" smtClean="0">
                <a:solidFill>
                  <a:srgbClr val="330066"/>
                </a:solidFill>
              </a:rPr>
              <a:t>Methods </a:t>
            </a:r>
            <a:r>
              <a:rPr lang="en-US" b="1" dirty="0">
                <a:solidFill>
                  <a:srgbClr val="330066"/>
                </a:solidFill>
              </a:rPr>
              <a:t>of Reconstruction </a:t>
            </a:r>
          </a:p>
        </p:txBody>
      </p:sp>
      <p:sp>
        <p:nvSpPr>
          <p:cNvPr id="1048587" name="Subtitle 1048586"/>
          <p:cNvSpPr>
            <a:spLocks noGrp="1"/>
          </p:cNvSpPr>
          <p:nvPr>
            <p:ph type="subTitle" idx="1"/>
          </p:nvPr>
        </p:nvSpPr>
        <p:spPr>
          <a:xfrm>
            <a:off x="535347" y="926834"/>
            <a:ext cx="8608653" cy="5458649"/>
          </a:xfrm>
        </p:spPr>
        <p:txBody>
          <a:bodyPr>
            <a:noAutofit/>
          </a:bodyPr>
          <a:lstStyle/>
          <a:p>
            <a:pPr marL="342900" indent="-342900" algn="l">
              <a:buFont typeface="Wingdings" charset="2"/>
              <a:buChar char="u"/>
            </a:pPr>
            <a:r>
              <a:rPr lang="en-US" sz="2400" b="1" dirty="0">
                <a:solidFill>
                  <a:srgbClr val="C00000"/>
                </a:solidFill>
              </a:rPr>
              <a:t>The CT scan results in the acquisition of A projection set for each CT slice.</a:t>
            </a:r>
          </a:p>
          <a:p>
            <a:pPr marL="342900" indent="-342900" algn="l">
              <a:buFont typeface="Wingdings" charset="2"/>
              <a:buChar char="u"/>
            </a:pPr>
            <a:r>
              <a:rPr lang="en-US" sz="2400" b="1" dirty="0">
                <a:solidFill>
                  <a:srgbClr val="7030A0"/>
                </a:solidFill>
              </a:rPr>
              <a:t>The computer hardware and software convert the raw data into CT images through the process called image reconstruction.</a:t>
            </a:r>
          </a:p>
          <a:p>
            <a:pPr marL="342900" indent="-342900" algn="l">
              <a:buFont typeface="Wingdings" charset="2"/>
              <a:buChar char="u"/>
            </a:pPr>
            <a:r>
              <a:rPr lang="en-US" sz="2400" b="1" dirty="0">
                <a:solidFill>
                  <a:srgbClr val="C00000"/>
                </a:solidFill>
              </a:rPr>
              <a:t>There are three mathematical methods of image reconstruction used in ct </a:t>
            </a:r>
          </a:p>
          <a:p>
            <a:pPr marL="457200" indent="-457200" algn="l">
              <a:buFont typeface="+mj-lt"/>
              <a:buAutoNum type="arabicPeriod"/>
            </a:pPr>
            <a:r>
              <a:rPr lang="en-US" sz="2400" b="1" dirty="0">
                <a:solidFill>
                  <a:srgbClr val="008000"/>
                </a:solidFill>
              </a:rPr>
              <a:t>Iterative reconstruction.</a:t>
            </a:r>
          </a:p>
          <a:p>
            <a:pPr marL="457200" indent="-457200" algn="l">
              <a:buFont typeface="+mj-lt"/>
              <a:buAutoNum type="arabicPeriod"/>
            </a:pPr>
            <a:r>
              <a:rPr lang="en-US" sz="2400" b="1" dirty="0">
                <a:solidFill>
                  <a:srgbClr val="C00000"/>
                </a:solidFill>
              </a:rPr>
              <a:t>Simple back projection.</a:t>
            </a:r>
          </a:p>
          <a:p>
            <a:pPr marL="457200" indent="-457200" algn="l">
              <a:buFont typeface="+mj-lt"/>
              <a:buAutoNum type="arabicPeriod"/>
            </a:pPr>
            <a:r>
              <a:rPr lang="en-US" sz="2400" b="1" dirty="0">
                <a:solidFill>
                  <a:srgbClr val="002060"/>
                </a:solidFill>
              </a:rPr>
              <a:t>Analytical method.</a:t>
            </a:r>
          </a:p>
          <a:p>
            <a:pPr marL="342900" indent="-342900" algn="l">
              <a:buFont typeface="Wingdings" charset="2"/>
              <a:buChar char="n"/>
            </a:pPr>
            <a:r>
              <a:rPr lang="en-US" sz="2400" b="1" dirty="0">
                <a:solidFill>
                  <a:srgbClr val="002060"/>
                </a:solidFill>
              </a:rPr>
              <a:t>Filtered back projection.</a:t>
            </a:r>
          </a:p>
          <a:p>
            <a:pPr marL="342900" indent="-342900" algn="l">
              <a:buFont typeface="Wingdings" charset="2"/>
              <a:buChar char="n"/>
            </a:pPr>
            <a:r>
              <a:rPr lang="en-US" sz="2400" b="1" dirty="0">
                <a:solidFill>
                  <a:srgbClr val="002060"/>
                </a:solidFill>
              </a:rPr>
              <a:t>Fourier reconstruction.</a:t>
            </a:r>
          </a:p>
          <a:p>
            <a:pPr marL="457200" indent="-457200" algn="l">
              <a:buFont typeface="+mj-lt"/>
              <a:buAutoNum type="arabicPeriod"/>
            </a:pPr>
            <a:endParaRPr lang="en-US" sz="2400" b="1" dirty="0">
              <a:solidFill>
                <a:srgbClr val="002060"/>
              </a:solidFill>
            </a:endParaRPr>
          </a:p>
          <a:p>
            <a:pPr marL="457200" indent="-457200" algn="l">
              <a:buFont typeface="+mj-lt"/>
              <a:buAutoNum type="arabicPeriod"/>
            </a:pPr>
            <a:endParaRPr lang="en-US" sz="2400" b="1" dirty="0">
              <a:solidFill>
                <a:srgbClr val="002060"/>
              </a:solidFill>
            </a:endParaRPr>
          </a:p>
        </p:txBody>
      </p:sp>
    </p:spTree>
  </p:cSld>
  <p:clrMapOvr>
    <a:masterClrMapping/>
  </p:clrMapOvr>
  <mc:AlternateContent xmlns:mc="http://schemas.openxmlformats.org/markup-compatibility/2006">
    <mc:Choice xmlns="" xmlns:p14="http://schemas.microsoft.com/office/powerpoint/2010/main" Requires="p14">
      <p:transition xmlns:p14="http://schemas.microsoft.com/office/powerpoint/2010/main" spd="slow" p14:dur="1600">
        <p14:conveyor dir="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17793</TotalTime>
  <Words>6814</Words>
  <Application>Microsoft Office PowerPoint</Application>
  <PresentationFormat>On-screen Show (4:3)</PresentationFormat>
  <Paragraphs>694</Paragraphs>
  <Slides>120</Slides>
  <Notes>0</Notes>
  <HiddenSlides>0</HiddenSlides>
  <MMClips>0</MMClips>
  <ScaleCrop>false</ScaleCrop>
  <HeadingPairs>
    <vt:vector size="4" baseType="variant">
      <vt:variant>
        <vt:lpstr>Theme</vt:lpstr>
      </vt:variant>
      <vt:variant>
        <vt:i4>1</vt:i4>
      </vt:variant>
      <vt:variant>
        <vt:lpstr>Slide Titles</vt:lpstr>
      </vt:variant>
      <vt:variant>
        <vt:i4>120</vt:i4>
      </vt:variant>
    </vt:vector>
  </HeadingPairs>
  <TitlesOfParts>
    <vt:vector size="121" baseType="lpstr">
      <vt:lpstr>Office Theme</vt:lpstr>
      <vt:lpstr>CT scan  By  S.S.Siva Sagar
M.Sc RIT 200513001 SGT UNIVERSITY</vt:lpstr>
      <vt:lpstr>Introduction</vt:lpstr>
      <vt:lpstr>Slide 3</vt:lpstr>
      <vt:lpstr>Terminology</vt:lpstr>
      <vt:lpstr>Slide 5</vt:lpstr>
      <vt:lpstr>Slide 6</vt:lpstr>
      <vt:lpstr>Slide 7</vt:lpstr>
      <vt:lpstr>Slide 8</vt:lpstr>
      <vt:lpstr>Basic principle Of CT</vt:lpstr>
      <vt:lpstr>Slide 10</vt:lpstr>
      <vt:lpstr>Slide 11</vt:lpstr>
      <vt:lpstr>Slide 12</vt:lpstr>
      <vt:lpstr>Slide 13</vt:lpstr>
      <vt:lpstr>Slide 14</vt:lpstr>
      <vt:lpstr>Slide 15</vt:lpstr>
      <vt:lpstr>Why Is a CT Scan Performed ?</vt:lpstr>
      <vt:lpstr>Advantages</vt:lpstr>
      <vt:lpstr>Slide 18</vt:lpstr>
      <vt:lpstr>Slide 19</vt:lpstr>
      <vt:lpstr>TUBE WARM UP PROCEDURE</vt:lpstr>
      <vt:lpstr>Slide 21</vt:lpstr>
      <vt:lpstr>HOW CT SCANNERS WORK</vt:lpstr>
      <vt:lpstr>Slide 23</vt:lpstr>
      <vt:lpstr>System components in ct</vt:lpstr>
      <vt:lpstr>Control console</vt:lpstr>
      <vt:lpstr>Computer</vt:lpstr>
      <vt:lpstr>Couch</vt:lpstr>
      <vt:lpstr>Gantry </vt:lpstr>
      <vt:lpstr>Slide 29</vt:lpstr>
      <vt:lpstr>Slide 30</vt:lpstr>
      <vt:lpstr>X ray tube</vt:lpstr>
      <vt:lpstr>Collimators</vt:lpstr>
      <vt:lpstr>Filteration</vt:lpstr>
      <vt:lpstr>Slide 34</vt:lpstr>
      <vt:lpstr>High voltage generator</vt:lpstr>
      <vt:lpstr>Detectors  </vt:lpstr>
      <vt:lpstr>Scintillation detectors</vt:lpstr>
      <vt:lpstr>Slide 38</vt:lpstr>
      <vt:lpstr>Slide 39</vt:lpstr>
      <vt:lpstr>Slide 40</vt:lpstr>
      <vt:lpstr>Slide 41</vt:lpstr>
      <vt:lpstr>Xenon gas ionization Chambers </vt:lpstr>
      <vt:lpstr>Slide 43</vt:lpstr>
      <vt:lpstr>Slide 44</vt:lpstr>
      <vt:lpstr>Slide 45</vt:lpstr>
      <vt:lpstr>Slide 46</vt:lpstr>
      <vt:lpstr>Slide 47</vt:lpstr>
      <vt:lpstr>ADVANCEMENTS</vt:lpstr>
      <vt:lpstr>1) GEMSTONE DETECTOR(GE)</vt:lpstr>
      <vt:lpstr>Slide 50</vt:lpstr>
      <vt:lpstr> 2) Nano-Panel Prism Detector (PHILPS)</vt:lpstr>
      <vt:lpstr>Slide 52</vt:lpstr>
      <vt:lpstr>ADVANTAGES</vt:lpstr>
      <vt:lpstr>Slide 54</vt:lpstr>
      <vt:lpstr>3) STELLAR DETECTOR(SIEMENS) </vt:lpstr>
      <vt:lpstr>ADVANTAGES OF STELLAR DETECTOR</vt:lpstr>
      <vt:lpstr>COMPARISION BETWEEN CONVENTIONAL AND STELLAR DETECTOR </vt:lpstr>
      <vt:lpstr>Slide 58</vt:lpstr>
      <vt:lpstr>Slide 59</vt:lpstr>
      <vt:lpstr>4) PURE VISION (TOSHIBA)</vt:lpstr>
      <vt:lpstr>Slide 61</vt:lpstr>
      <vt:lpstr>Slide 62</vt:lpstr>
      <vt:lpstr>Slide 63</vt:lpstr>
      <vt:lpstr>Slide 64</vt:lpstr>
      <vt:lpstr>FIRST GENERATION CT SCANNER/EMI SCANNER (ROTATE/TRANSLATE, PENCIL BEAM)</vt:lpstr>
      <vt:lpstr>EMI SCANNER</vt:lpstr>
      <vt:lpstr>Slide 67</vt:lpstr>
      <vt:lpstr>Slide 68</vt:lpstr>
      <vt:lpstr>Slide 69</vt:lpstr>
      <vt:lpstr>SECOND GENERATION (ROTATE/TRANSLATE, NARROW FAN BEAM)</vt:lpstr>
      <vt:lpstr>Slide 71</vt:lpstr>
      <vt:lpstr>Slide 72</vt:lpstr>
      <vt:lpstr>THIRD GENERATION (ROTATE/ROTATE, WIDE FAN BEAM)</vt:lpstr>
      <vt:lpstr>Slide 74</vt:lpstr>
      <vt:lpstr>Slide 75</vt:lpstr>
      <vt:lpstr>FOURTH GENERATION  (ROTATE/STATIONARY, FAN BEAM)</vt:lpstr>
      <vt:lpstr>Slide 77</vt:lpstr>
      <vt:lpstr>Slide 78</vt:lpstr>
      <vt:lpstr>FIFTH GENERATION   (STATIONARY/STATIONARY)</vt:lpstr>
      <vt:lpstr>Slide 80</vt:lpstr>
      <vt:lpstr>Slide 81</vt:lpstr>
      <vt:lpstr>SIXTH GENERATION CT: HELICAL</vt:lpstr>
      <vt:lpstr>Spiral or helical CT </vt:lpstr>
      <vt:lpstr>Slide 84</vt:lpstr>
      <vt:lpstr>SEVENTH GENERATION</vt:lpstr>
      <vt:lpstr>Slide 86</vt:lpstr>
      <vt:lpstr>Slide 87</vt:lpstr>
      <vt:lpstr>Slide 88</vt:lpstr>
      <vt:lpstr>Topics</vt:lpstr>
      <vt:lpstr>Slide 90</vt:lpstr>
      <vt:lpstr>Linear attenuation cofficient</vt:lpstr>
      <vt:lpstr>Slide 92</vt:lpstr>
      <vt:lpstr>Slide 93</vt:lpstr>
      <vt:lpstr>Image reconstruction</vt:lpstr>
      <vt:lpstr>Slide 95</vt:lpstr>
      <vt:lpstr>Slide 96</vt:lpstr>
      <vt:lpstr>Slide 97</vt:lpstr>
      <vt:lpstr>Slide 98</vt:lpstr>
      <vt:lpstr> Methods of Reconstruction </vt:lpstr>
      <vt:lpstr>Iterative reconstruction</vt:lpstr>
      <vt:lpstr>Simple back projection</vt:lpstr>
      <vt:lpstr>Filtered back projection</vt:lpstr>
      <vt:lpstr>Slide 103</vt:lpstr>
      <vt:lpstr>Fourier transform</vt:lpstr>
      <vt:lpstr>Slide 105</vt:lpstr>
      <vt:lpstr>CT ARTIFACTS</vt:lpstr>
      <vt:lpstr>TYPES OF ARTIFACTS</vt:lpstr>
      <vt:lpstr>Patient Motion artifacts</vt:lpstr>
      <vt:lpstr>Streak artifacts </vt:lpstr>
      <vt:lpstr>Metal artifacts </vt:lpstr>
      <vt:lpstr>Beam hardening artifacts. </vt:lpstr>
      <vt:lpstr>Aliasing artifacts. </vt:lpstr>
      <vt:lpstr>Noise artifacts </vt:lpstr>
      <vt:lpstr>Partial volume artifacts. </vt:lpstr>
      <vt:lpstr>Ring artifacts or band artifacts </vt:lpstr>
      <vt:lpstr>Truncation artifacts. </vt:lpstr>
      <vt:lpstr>Slide 117</vt:lpstr>
      <vt:lpstr>Image quality</vt:lpstr>
      <vt:lpstr>Slide 119</vt:lpstr>
      <vt:lpstr>Slide 120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 scan  By  S.s.siva Sagar
Teaching assistant radiology Centurian University</dc:title>
  <dc:creator>Siva Sagar</dc:creator>
  <cp:lastModifiedBy>LENOVO</cp:lastModifiedBy>
  <cp:revision>254</cp:revision>
  <dcterms:created xsi:type="dcterms:W3CDTF">2006-08-16T00:00:00Z</dcterms:created>
  <dcterms:modified xsi:type="dcterms:W3CDTF">2023-02-03T04:27:13Z</dcterms:modified>
</cp:coreProperties>
</file>