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75" r:id="rId2"/>
    <p:sldId id="277" r:id="rId3"/>
    <p:sldId id="276" r:id="rId4"/>
    <p:sldId id="294" r:id="rId5"/>
    <p:sldId id="333" r:id="rId6"/>
    <p:sldId id="334" r:id="rId7"/>
    <p:sldId id="358" r:id="rId8"/>
    <p:sldId id="359" r:id="rId9"/>
    <p:sldId id="341" r:id="rId10"/>
    <p:sldId id="342" r:id="rId11"/>
    <p:sldId id="340" r:id="rId12"/>
    <p:sldId id="343" r:id="rId13"/>
    <p:sldId id="339" r:id="rId14"/>
    <p:sldId id="338" r:id="rId15"/>
    <p:sldId id="337" r:id="rId16"/>
    <p:sldId id="336" r:id="rId17"/>
    <p:sldId id="335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6" r:id="rId57"/>
    <p:sldId id="356" r:id="rId58"/>
    <p:sldId id="316" r:id="rId5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A881D8-219F-4A4D-AB5C-DA8433E761F1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849E159-5E76-4A4A-B7B3-C2674007E0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32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smtClean="0"/>
              <a:t>Section I: Impact of OOPE on Poverty</a:t>
            </a:r>
          </a:p>
          <a:p>
            <a:endParaRPr lang="en-US" sz="1300" dirty="0" smtClean="0"/>
          </a:p>
          <a:p>
            <a:r>
              <a:rPr lang="en-US" sz="1300" dirty="0" smtClean="0"/>
              <a:t>Section: Cost of hospitalization in Bihar and Tamil Nadu by source</a:t>
            </a:r>
          </a:p>
          <a:p>
            <a:endParaRPr lang="en-US" sz="1300" dirty="0" smtClean="0"/>
          </a:p>
          <a:p>
            <a:endParaRPr lang="en-US" sz="1300" dirty="0" smtClean="0"/>
          </a:p>
          <a:p>
            <a:r>
              <a:rPr lang="en-US" sz="1300" dirty="0" smtClean="0"/>
              <a:t>Section: Cost of delivery care by source in Bihar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9E159-5E76-4A4A-B7B3-C2674007E0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79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9E159-5E76-4A4A-B7B3-C2674007E0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38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9E159-5E76-4A4A-B7B3-C2674007E0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1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5A5D-2363-6648-81B3-487CF18916AE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DE9-3B9F-B34B-89B6-4C6192DFD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56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5A5D-2363-6648-81B3-487CF18916AE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DE9-3B9F-B34B-89B6-4C6192DFD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31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5A5D-2363-6648-81B3-487CF18916AE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DE9-3B9F-B34B-89B6-4C6192DFD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27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5A5D-2363-6648-81B3-487CF18916AE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DE9-3B9F-B34B-89B6-4C6192DFD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81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5A5D-2363-6648-81B3-487CF18916AE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DE9-3B9F-B34B-89B6-4C6192DFD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82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5A5D-2363-6648-81B3-487CF18916AE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DE9-3B9F-B34B-89B6-4C6192DFD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877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5A5D-2363-6648-81B3-487CF18916AE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DE9-3B9F-B34B-89B6-4C6192DFD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185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5A5D-2363-6648-81B3-487CF18916AE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DE9-3B9F-B34B-89B6-4C6192DFD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76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5A5D-2363-6648-81B3-487CF18916AE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DE9-3B9F-B34B-89B6-4C6192DFD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63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5A5D-2363-6648-81B3-487CF18916AE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DE9-3B9F-B34B-89B6-4C6192DFD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51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5A5D-2363-6648-81B3-487CF18916AE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ADE9-3B9F-B34B-89B6-4C6192DFD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923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E5A5D-2363-6648-81B3-487CF18916AE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FADE9-3B9F-B34B-89B6-4C6192DFD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08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jali.dash@cutm.ac.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24837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The Great Depression</a:t>
            </a:r>
            <a:endParaRPr lang="en-IN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146412" y="3661370"/>
            <a:ext cx="6348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Dr. Anjali Dash </a:t>
            </a:r>
            <a:r>
              <a:rPr lang="en-US" sz="2000" b="1" dirty="0" smtClean="0"/>
              <a:t>(MA, </a:t>
            </a:r>
            <a:r>
              <a:rPr lang="en-US" sz="2000" b="1" dirty="0" err="1" smtClean="0"/>
              <a:t>Mphil</a:t>
            </a:r>
            <a:r>
              <a:rPr lang="en-US" sz="2000" b="1" dirty="0" smtClean="0"/>
              <a:t>, PhD, Post-Doctorate)</a:t>
            </a:r>
            <a:endParaRPr lang="en-US" sz="2000" b="1" dirty="0" smtClean="0"/>
          </a:p>
          <a:p>
            <a:pPr algn="ctr">
              <a:defRPr/>
            </a:pPr>
            <a:r>
              <a:rPr lang="en-US" sz="2000" dirty="0" smtClean="0"/>
              <a:t>Assistant Professor (Economics)</a:t>
            </a:r>
          </a:p>
          <a:p>
            <a:pPr algn="ctr">
              <a:defRPr/>
            </a:pPr>
            <a:r>
              <a:rPr lang="en-IN" sz="2000" dirty="0" smtClean="0"/>
              <a:t>School of Management, CUTM, BBSR</a:t>
            </a:r>
            <a:endParaRPr lang="en-US" sz="2000" dirty="0" smtClean="0"/>
          </a:p>
          <a:p>
            <a:pPr algn="ctr">
              <a:defRPr/>
            </a:pPr>
            <a:r>
              <a:rPr lang="en-US" sz="2000" dirty="0" smtClean="0">
                <a:hlinkClick r:id="rId3"/>
              </a:rPr>
              <a:t>anjali.dash@cutm.ac.in</a:t>
            </a:r>
            <a:r>
              <a:rPr lang="en-US" sz="2000" dirty="0" smtClean="0"/>
              <a:t> </a:t>
            </a:r>
            <a:endParaRPr lang="en-US" sz="2000" dirty="0"/>
          </a:p>
          <a:p>
            <a:pPr algn="ctr">
              <a:defRPr/>
            </a:pPr>
            <a:endParaRPr lang="en-US" sz="2000" b="1" dirty="0" smtClean="0"/>
          </a:p>
          <a:p>
            <a:pPr algn="ctr">
              <a:defRPr/>
            </a:pP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0755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ender.fineartamerica.com/images/images-stretched-canvas-search/15.00/15.00/black/break/images-medium/depression-cartoon-1932-gra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89" y="315686"/>
            <a:ext cx="8412479" cy="6542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295"/>
            <a:ext cx="9144000" cy="6141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#3: Overproduction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4" y="642114"/>
            <a:ext cx="8795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Before 1929, American industrial production seemed to parallel the course of the stock market: it kept going up.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Consumer demand for goods was very high after WWI.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Newly invented machines allowed U.S. factories to produce more goods in less time. 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American industrialists believed in unrestricted capitalism and unrestricted growth (facilities expanded, increased production, flooded the market with goods)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By 1929, many companies had more plants than they actually needed, and the market was saturated with goods that few Americans could afford to buy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2" y="393895"/>
            <a:ext cx="8736036" cy="574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409"/>
            <a:ext cx="9144000" cy="91648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#4: Under-consumption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(Toll on Farming Industry)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4" y="1223889"/>
            <a:ext cx="87950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q"/>
            </a:pPr>
            <a:r>
              <a:rPr lang="en-US" sz="3200" dirty="0" smtClean="0">
                <a:cs typeface="Times New Roman"/>
              </a:rPr>
              <a:t>During the 1920s, farmers borrowed heavily from banks to pay for new, technologically advanced equipment.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3200" dirty="0" smtClean="0">
                <a:cs typeface="Times New Roman"/>
              </a:rPr>
              <a:t>As farmers failed to sell their surplus crops, they became unable to repay their bank loans, including their mortgages.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3200" dirty="0" smtClean="0">
                <a:cs typeface="Times New Roman"/>
              </a:rPr>
              <a:t>As a result, many farmers defaulted on their loans and some lost their farms due to bank foreclosures 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3200" dirty="0" smtClean="0">
                <a:cs typeface="Times New Roman"/>
              </a:rPr>
              <a:t>Farmers situations grew worse….Dust Bowl</a:t>
            </a:r>
          </a:p>
          <a:p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295"/>
            <a:ext cx="9144000" cy="6141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#5: Unequal Distribution of Wealth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4" y="642114"/>
            <a:ext cx="8795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While statistics showed that Americans were more prosperous than ever during the 1920s, most of the country’s wealth remained in the hands of a few people at the top of the economic pyramid.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As the decade went on, the gap grew wider and the distribution of wealth grew increasingly unequal – the prosperity &amp; wealth of the 1920s was not experienced by all.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1929, the Federal Trade Commission reported that 1% of the American population possessed over 59% of the country’s wealth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295"/>
            <a:ext cx="9144000" cy="6141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the Great Depression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9984" y="586854"/>
            <a:ext cx="5181600" cy="284956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23" y="3276600"/>
            <a:ext cx="4403188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0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295"/>
            <a:ext cx="9144000" cy="6141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Depression in India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64" y="642114"/>
            <a:ext cx="87950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The Great Depression in India was a period of economic depression in the Indian subcontinent.</a:t>
            </a:r>
            <a:endParaRPr lang="en-US" sz="2800" dirty="0">
              <a:cs typeface="Times New Roman"/>
            </a:endParaRPr>
          </a:p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Beginning in 1929 in the United States, the Great Depression soon began to spread to countries around the globe.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 panose="02020603050405020304" pitchFamily="18" charset="0"/>
              </a:rPr>
              <a:t>A global financial crisis, combined with protectionist policies adopted by the colonial government resulted in a rapid increase in the price of commodities in British India.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/>
              <a:t>During the period 1929–1937, exports and imports in India fell drastically, crippling seaborne international trade in the region; the Indian railway and agricultural sectors were the most affected by the depression.</a:t>
            </a:r>
          </a:p>
          <a:p>
            <a:pPr marL="457200" indent="-457200">
              <a:buFont typeface="Wingdings" charset="2"/>
              <a:buChar char="q"/>
            </a:pP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295"/>
            <a:ext cx="9144000" cy="6141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 at the onset of the Depression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64" y="642114"/>
            <a:ext cx="879502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q"/>
            </a:pPr>
            <a:r>
              <a:rPr lang="en-US" sz="2400" dirty="0" smtClean="0">
                <a:cs typeface="Times New Roman"/>
              </a:rPr>
              <a:t>India was one of the foremost suppliers of raw materials during the First World War.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400" dirty="0" smtClean="0">
                <a:cs typeface="Times New Roman"/>
              </a:rPr>
              <a:t>India provided large quantities of iron, steel and other material for the manufacture of arms and armaments. 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400" dirty="0" smtClean="0">
                <a:cs typeface="Times New Roman"/>
              </a:rPr>
              <a:t>Manufacturing units were gradually established and for the first time, the British Raj adopted a policy of industrialization. 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400" dirty="0" smtClean="0">
                <a:cs typeface="Times New Roman"/>
              </a:rPr>
              <a:t>India acted both as a supplier as well as a sprawling market for finished British goods in order to sustain Britain's wartime economy.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400" dirty="0" smtClean="0"/>
              <a:t>When the war came to an end, the Montagu-Chelmsford reforms were enacted in order to provide certain concessions to Indians in return for their loyalty to the Empire during the war. 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400" dirty="0" smtClean="0"/>
              <a:t>In 1923, the British Raj offered government protection to nine industries posing them as a sincere bid to industrialize the economy.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400" dirty="0" smtClean="0">
                <a:cs typeface="Times New Roman" panose="02020603050405020304" pitchFamily="18" charset="0"/>
              </a:rPr>
              <a:t>At the onset of the Great Depression, as it had been always, much of India's imports were from the United Kingdom. </a:t>
            </a: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295"/>
            <a:ext cx="9144000" cy="6141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the Great Depression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64" y="642114"/>
            <a:ext cx="879502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q"/>
            </a:pPr>
            <a:r>
              <a:rPr lang="en-US" sz="2400" dirty="0" smtClean="0"/>
              <a:t>The price decline from late 1929 to October 1931 was 36 percent compared to 27 percent in the United Kingdom and 26 percent in the United States. 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400" b="1" dirty="0" smtClean="0"/>
              <a:t>Economic policy of the Raj during the Depression </a:t>
            </a:r>
            <a:r>
              <a:rPr lang="en-US" sz="2400" dirty="0" smtClean="0"/>
              <a:t>(There was a deficiency of money in many places causing widespread poverty)</a:t>
            </a:r>
            <a:endParaRPr lang="en-US" sz="2400" b="1" dirty="0" smtClean="0"/>
          </a:p>
          <a:p>
            <a:pPr marL="457200" indent="-457200" algn="just">
              <a:buFont typeface="Wingdings" charset="2"/>
              <a:buChar char="q"/>
            </a:pPr>
            <a:r>
              <a:rPr lang="en-US" sz="2400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/>
              <a:t>International trade </a:t>
            </a:r>
            <a:r>
              <a:rPr lang="en-US" sz="2400" dirty="0" smtClean="0"/>
              <a:t>(The imports fell by over 47% while the exports fell by over 49% between 1929 and 1932. Between 1928–29 and 1933–34, exports due to seaborne trade decreased by 55.75% to Rs. 1.25 billion while imports decreased by 55.51% to Rs. 2.02 billion).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400" b="1" dirty="0" smtClean="0"/>
              <a:t>Impact on the Railways </a:t>
            </a:r>
            <a:r>
              <a:rPr lang="en-US" sz="2400" dirty="0" smtClean="0"/>
              <a:t>( the railway revenues decreased exponentially)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400" b="1" dirty="0" smtClean="0"/>
              <a:t>Dealing with home charges </a:t>
            </a:r>
            <a:endParaRPr lang="en-US" sz="2400" dirty="0" smtClean="0"/>
          </a:p>
          <a:p>
            <a:pPr marL="457200" indent="-457200" algn="just">
              <a:buFont typeface="Wingdings" charset="2"/>
              <a:buChar char="q"/>
            </a:pPr>
            <a:r>
              <a:rPr lang="en-US" sz="2400" dirty="0" smtClean="0"/>
              <a:t>The Great Depression had a devastating impact on Indian farmers.</a:t>
            </a:r>
          </a:p>
          <a:p>
            <a:pPr marL="457200" indent="-457200" algn="just">
              <a:buFont typeface="Wingdings" charset="2"/>
              <a:buChar char="q"/>
            </a:pPr>
            <a:endParaRPr lang="en-US" sz="2400" b="1" dirty="0" smtClean="0"/>
          </a:p>
          <a:p>
            <a:pPr marL="457200" indent="-457200" algn="just">
              <a:buFont typeface="Wingdings" charset="2"/>
              <a:buChar char="q"/>
            </a:pPr>
            <a:endParaRPr lang="en-US" sz="2400" b="1" dirty="0" smtClean="0"/>
          </a:p>
          <a:p>
            <a:pPr marL="457200" indent="-457200" algn="just">
              <a:buFont typeface="Wingdings" charset="2"/>
              <a:buChar char="q"/>
            </a:pPr>
            <a:endParaRPr lang="en-US" sz="2400" b="1" dirty="0" smtClean="0"/>
          </a:p>
          <a:p>
            <a:pPr marL="457200" indent="-457200" algn="just">
              <a:buFont typeface="Wingdings" charset="2"/>
              <a:buChar char="q"/>
            </a:pP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295"/>
            <a:ext cx="9144000" cy="6141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the Great Depression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64" y="642114"/>
            <a:ext cx="879502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/>
              <a:t>The Great Depression had a devastating impact on Indian farmers.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IN" sz="2800" dirty="0" smtClean="0"/>
              <a:t>Personal income, tax, revenue, profits and prices dropped, while international trade plunged more than  50%. 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IN" sz="2800" dirty="0" smtClean="0"/>
              <a:t>Unemployment in USA rose to 25% and few countries it was more than 33%.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IN" sz="2800" dirty="0" smtClean="0"/>
              <a:t>Countries around the world depended more on heavy industry. 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IN" sz="2800" dirty="0" smtClean="0"/>
              <a:t>Farming and rural areas suffered as crops price drop down by 60%.</a:t>
            </a:r>
          </a:p>
          <a:p>
            <a:pPr marL="457200" indent="-457200" algn="just">
              <a:buFont typeface="Wingdings" charset="2"/>
              <a:buChar char="q"/>
            </a:pPr>
            <a:endParaRPr lang="en-US" sz="2800" b="1" dirty="0" smtClean="0"/>
          </a:p>
          <a:p>
            <a:pPr marL="457200" indent="-457200" algn="just">
              <a:buFont typeface="Wingdings" charset="2"/>
              <a:buChar char="q"/>
            </a:pPr>
            <a:endParaRPr lang="en-US" sz="2800" b="1" dirty="0" smtClean="0"/>
          </a:p>
          <a:p>
            <a:pPr marL="457200" indent="-457200" algn="just">
              <a:buFont typeface="Wingdings" charset="2"/>
              <a:buChar char="q"/>
            </a:pPr>
            <a:endParaRPr lang="en-US" sz="2800" b="1" dirty="0" smtClean="0"/>
          </a:p>
          <a:p>
            <a:pPr marL="457200" indent="-457200" algn="just">
              <a:buFont typeface="Wingdings" charset="2"/>
              <a:buChar char="q"/>
            </a:pP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477673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Causes of the Great Depression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77672"/>
            <a:ext cx="9144000" cy="5339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During the 1920s, many Americans believed that the U.S. was a place of unlimited growth, opportunity, and achievement.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Americans were earning more money than ever – national income rose from $61 billion to $87 billion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Many economic analysts and business executives felt that the stock market was the key to prosperity and urged American citizens to invest as much as possible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Consumerism: spending more money than they were saving</a:t>
            </a:r>
          </a:p>
          <a:p>
            <a:pPr marL="457200" lvl="0" indent="-457200" algn="just">
              <a:buFont typeface="Wingdings" charset="2"/>
              <a:buChar char="q"/>
            </a:pPr>
            <a:endParaRPr lang="en-US" sz="2300" dirty="0" smtClea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5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295"/>
            <a:ext cx="9144000" cy="6141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Great Depression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64" y="642114"/>
            <a:ext cx="87950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/>
              <a:t>Nation economy crashed.</a:t>
            </a:r>
          </a:p>
          <a:p>
            <a:pPr marL="457200" indent="-457200" algn="just">
              <a:buFont typeface="Wingdings" charset="2"/>
              <a:buChar char="q"/>
            </a:pPr>
            <a:endParaRPr lang="en-IN" sz="2800" dirty="0" smtClean="0"/>
          </a:p>
          <a:p>
            <a:pPr marL="457200" indent="-457200" algn="just">
              <a:buFont typeface="Wingdings" charset="2"/>
              <a:buChar char="q"/>
            </a:pPr>
            <a:r>
              <a:rPr lang="en-IN" sz="2800" dirty="0" smtClean="0"/>
              <a:t>Farmer struggle a lots.</a:t>
            </a:r>
          </a:p>
          <a:p>
            <a:pPr marL="457200" indent="-457200" algn="just">
              <a:buFont typeface="Wingdings" charset="2"/>
              <a:buChar char="q"/>
            </a:pPr>
            <a:endParaRPr lang="en-IN" sz="2800" dirty="0" smtClean="0"/>
          </a:p>
          <a:p>
            <a:pPr marL="457200" indent="-457200" algn="just">
              <a:buFont typeface="Wingdings" charset="2"/>
              <a:buChar char="q"/>
            </a:pPr>
            <a:r>
              <a:rPr lang="en-IN" sz="2800" dirty="0" smtClean="0"/>
              <a:t>Rising price resulting declining of consumers.</a:t>
            </a:r>
          </a:p>
          <a:p>
            <a:pPr marL="457200" indent="-457200" algn="just">
              <a:buFont typeface="Wingdings" charset="2"/>
              <a:buChar char="q"/>
            </a:pPr>
            <a:endParaRPr lang="en-IN" sz="2800" dirty="0" smtClean="0"/>
          </a:p>
          <a:p>
            <a:pPr marL="457200" indent="-457200" algn="just">
              <a:buFont typeface="Wingdings" charset="2"/>
              <a:buChar char="q"/>
            </a:pPr>
            <a:r>
              <a:rPr lang="en-IN" sz="2800" dirty="0" smtClean="0"/>
              <a:t>Gap between rich and poor widened.</a:t>
            </a:r>
          </a:p>
          <a:p>
            <a:pPr marL="457200" indent="-457200" algn="just">
              <a:buFont typeface="Wingdings" charset="2"/>
              <a:buChar char="q"/>
            </a:pPr>
            <a:endParaRPr lang="en-IN" sz="2800" dirty="0" smtClean="0"/>
          </a:p>
          <a:p>
            <a:pPr marL="457200" indent="-457200" algn="just">
              <a:buFont typeface="Wingdings" charset="2"/>
              <a:buChar char="q"/>
            </a:pPr>
            <a:r>
              <a:rPr lang="en-IN" sz="2800" dirty="0" smtClean="0"/>
              <a:t>Bank failed </a:t>
            </a:r>
          </a:p>
          <a:p>
            <a:pPr marL="457200" indent="-457200" algn="just">
              <a:buFont typeface="Wingdings" charset="2"/>
              <a:buChar char="q"/>
            </a:pPr>
            <a:endParaRPr lang="en-IN" sz="2800" dirty="0" smtClean="0"/>
          </a:p>
          <a:p>
            <a:pPr marL="457200" indent="-457200" algn="just">
              <a:buFont typeface="Wingdings" charset="2"/>
              <a:buChar char="q"/>
            </a:pPr>
            <a:r>
              <a:rPr lang="en-IN" sz="2800" dirty="0" smtClean="0"/>
              <a:t>Gross national product decrease 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IN" sz="2800" dirty="0" smtClean="0"/>
              <a:t>Unemployment rate increased </a:t>
            </a:r>
          </a:p>
          <a:p>
            <a:pPr marL="457200" indent="-457200" algn="just">
              <a:buFont typeface="Wingdings" charset="2"/>
              <a:buChar char="q"/>
            </a:pPr>
            <a:endParaRPr lang="en-IN" sz="2800" dirty="0" smtClean="0"/>
          </a:p>
          <a:p>
            <a:pPr marL="457200" indent="-457200" algn="just">
              <a:buFont typeface="Wingdings" charset="2"/>
              <a:buChar char="q"/>
            </a:pPr>
            <a:r>
              <a:rPr lang="en-IN" sz="2800" dirty="0" smtClean="0"/>
              <a:t>Hardship, homelessness increased </a:t>
            </a:r>
          </a:p>
        </p:txBody>
      </p:sp>
    </p:spTree>
    <p:extLst>
      <p:ext uri="{BB962C8B-B14F-4D97-AF65-F5344CB8AC3E}">
        <p14:creationId xmlns:p14="http://schemas.microsoft.com/office/powerpoint/2010/main" xmlns="" val="2590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18" y="211015"/>
            <a:ext cx="8693834" cy="62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5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32765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Depression foreshadowed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017" y="1899238"/>
            <a:ext cx="85539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By late 1929, cracks were beginning to show in the U.S. economy…unemployment was on the rise, farmers were losing their land, and stock prices were dropping.</a:t>
            </a:r>
          </a:p>
          <a:p>
            <a:r>
              <a:rPr lang="en-US" sz="2800" dirty="0" smtClean="0"/>
              <a:t>Five key factors: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Unchecked stock speculation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Weak and unregulated banking institutions (Bank failure)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Overproduction of goods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decline of the farming industry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Unequal distribution of wealth</a:t>
            </a:r>
            <a:endParaRPr lang="en-US" sz="2800" dirty="0" smtClea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1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89" y="239151"/>
            <a:ext cx="8623496" cy="578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948" y="182880"/>
            <a:ext cx="8496886" cy="62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295"/>
            <a:ext cx="9144000" cy="76427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Cause #1: Republican policies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104" y="767060"/>
            <a:ext cx="8337791" cy="534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President Coolidge’s economic policy: “The business of America is business”</a:t>
            </a:r>
          </a:p>
          <a:p>
            <a:pPr marL="742950" lvl="1" indent="-285750" algn="just" defTabSz="9144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Trickle-down economics (from wealthy to middle and lower classes) and a conservative approach to international economics</a:t>
            </a:r>
          </a:p>
          <a:p>
            <a:pPr marL="742950" lvl="1" indent="-285750" algn="just" defTabSz="9144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Benefit big business first, get to the American people eventually </a:t>
            </a:r>
          </a:p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WWI (World war-I) – US lent too much money ($11 billion) to its European allies that were in financial ruins</a:t>
            </a:r>
          </a:p>
          <a:p>
            <a:pPr algn="just"/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xmlns="" val="41445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12" y="211015"/>
            <a:ext cx="8693833" cy="626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858" y="267286"/>
            <a:ext cx="7709096" cy="459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82" y="253218"/>
            <a:ext cx="8539089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3218"/>
            <a:ext cx="9144000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89"/>
            <a:ext cx="9144000" cy="1108027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Cause #1: Speculation and </a:t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“Buying on Margin”</a:t>
            </a:r>
            <a:endParaRPr lang="en-I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2830" y="1177765"/>
            <a:ext cx="8898340" cy="539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The practice of speculation-in which a person or organization makes a risky investment in the hope of making a quick, large profit-was widespread in the 1920s.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Many investors speculated on real estate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Purchasing stock on margin: paying a fraction of its worth with a promise to pay the rest once the stock was sold…aka borrowing money to purchase stocks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People overextended themselves to buy cars, homes, and stocks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400" dirty="0" smtClean="0"/>
              <a:t>This works if the stock price goes up, but is disastrous if the stock price falls </a:t>
            </a:r>
          </a:p>
          <a:p>
            <a:pPr algn="just">
              <a:buFont typeface="Wingdings" pitchFamily="2" charset="2"/>
              <a:buChar char="Ø"/>
            </a:pPr>
            <a:r>
              <a:rPr lang="en-US" altLang="en-US" sz="2400" dirty="0" smtClean="0"/>
              <a:t>Many speculators of the 1920s borrowed 90% of the stock’s value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1200" dirty="0" smtClean="0"/>
              <a:t>    (If a stock cost $100, you would borrow $90. If the stock price began to fall, you would then have to pay back the money you borrowed-which many speculators didn’t have!) </a:t>
            </a:r>
          </a:p>
          <a:p>
            <a:pPr algn="just"/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xmlns="" val="7352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12" y="196947"/>
            <a:ext cx="8721970" cy="624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83" y="196948"/>
            <a:ext cx="8426547" cy="61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168811"/>
            <a:ext cx="8750105" cy="645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296"/>
            <a:ext cx="9144000" cy="340778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42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392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Cause #2: Stock Market Crash/Banking Industry Collapse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4" y="984738"/>
            <a:ext cx="8795024" cy="449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Analysts’ warnings that the bull market (a market in which prices are constantly rising) could not continue indefinitely made some investors nervous.</a:t>
            </a:r>
          </a:p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Oct 28, 1929, investors rushed the stock exchange and sold their stocks at a loss of over $4 billion.  On Oct 29, known as “Black Tuesday” orders to sell at any price swamped over the stock market.</a:t>
            </a:r>
          </a:p>
          <a:p>
            <a:pPr algn="just"/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295"/>
            <a:ext cx="9144000" cy="6141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Unregulated Banking Institutions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4" y="642114"/>
            <a:ext cx="8795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The stock market crash triggered a collapse of the U.S. banking industry, which had grown increasingly unable over the course of the 1920s.  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This instability was due in part to banks’ over-extension of credit to stock investors and brokers.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Bank reserves depleted quickly and as the Depression deepened, many banks had no assets, no cash reserves, and no new money coming in.</a:t>
            </a:r>
          </a:p>
          <a:p>
            <a:pPr marL="457200" indent="-457200" algn="just">
              <a:buFont typeface="Wingdings" charset="2"/>
              <a:buChar char="q"/>
            </a:pPr>
            <a:r>
              <a:rPr lang="en-US" sz="2800" dirty="0" smtClean="0">
                <a:cs typeface="Times New Roman"/>
              </a:rPr>
              <a:t>Hundreds of banks immediately closed their doors after the market crashed, and by 1932 one fourth of the nation’s banks had closed—almost 6,000 banks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5022</TotalTime>
  <Words>1136</Words>
  <Application>Microsoft Office PowerPoint</Application>
  <PresentationFormat>On-screen Show (4:3)</PresentationFormat>
  <Paragraphs>114</Paragraphs>
  <Slides>58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The Great Depression</vt:lpstr>
      <vt:lpstr>Causes of the Great Depression</vt:lpstr>
      <vt:lpstr>Depression foreshadowed</vt:lpstr>
      <vt:lpstr>Cause #1: Republican policies</vt:lpstr>
      <vt:lpstr>Cause #1: Speculation and  “Buying on Margin”</vt:lpstr>
      <vt:lpstr>Cause #2: Stock Market Crash/Banking Industry Collapse</vt:lpstr>
      <vt:lpstr>Slide 7</vt:lpstr>
      <vt:lpstr>Slide 8</vt:lpstr>
      <vt:lpstr>Unregulated Banking Institutions</vt:lpstr>
      <vt:lpstr>Slide 10</vt:lpstr>
      <vt:lpstr>Cause #3: Overproduction</vt:lpstr>
      <vt:lpstr>Slide 12</vt:lpstr>
      <vt:lpstr>Cause #4: Under-consumption  (Toll on Farming Industry)</vt:lpstr>
      <vt:lpstr>Cause #5: Unequal Distribution of Wealth</vt:lpstr>
      <vt:lpstr>Causes of the Great Depression</vt:lpstr>
      <vt:lpstr>The Great Depression in India</vt:lpstr>
      <vt:lpstr>India at the onset of the Depression</vt:lpstr>
      <vt:lpstr>Impact of the Great Depression</vt:lpstr>
      <vt:lpstr>Effects of the Great Depression</vt:lpstr>
      <vt:lpstr>Results of Great Depression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Anjali Dash</dc:creator>
  <cp:lastModifiedBy>Anjali</cp:lastModifiedBy>
  <cp:revision>289</cp:revision>
  <dcterms:created xsi:type="dcterms:W3CDTF">2018-03-29T05:48:59Z</dcterms:created>
  <dcterms:modified xsi:type="dcterms:W3CDTF">2023-01-27T05:45:22Z</dcterms:modified>
</cp:coreProperties>
</file>