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7" r:id="rId4"/>
    <p:sldId id="263" r:id="rId5"/>
    <p:sldId id="264" r:id="rId6"/>
    <p:sldId id="265" r:id="rId7"/>
    <p:sldId id="262" r:id="rId8"/>
    <p:sldId id="266" r:id="rId9"/>
    <p:sldId id="267" r:id="rId10"/>
    <p:sldId id="268" r:id="rId11"/>
    <p:sldId id="261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1">
                <a:solidFill>
                  <a:srgbClr val="0066F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1">
                <a:solidFill>
                  <a:srgbClr val="0066F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1">
                <a:solidFill>
                  <a:srgbClr val="0066F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0885" y="3043173"/>
            <a:ext cx="260222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1">
                <a:solidFill>
                  <a:srgbClr val="0066F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4837" y="1976437"/>
            <a:ext cx="5805805" cy="2996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81694" y="6458508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78787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590800"/>
            <a:ext cx="7543800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i="0" spc="-5" dirty="0" smtClean="0">
                <a:solidFill>
                  <a:srgbClr val="000000"/>
                </a:solidFill>
                <a:latin typeface="Times New Roman"/>
                <a:cs typeface="Times New Roman"/>
              </a:rPr>
              <a:t>Auditing</a:t>
            </a:r>
            <a:r>
              <a:rPr sz="3200" i="0" spc="5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i="0" spc="-5" smtClean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3200" i="0" spc="-2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i="0" spc="-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Storage </a:t>
            </a:r>
            <a:r>
              <a:rPr lang="en-US" sz="3200" i="0" dirty="0" smtClean="0">
                <a:solidFill>
                  <a:sysClr val="windowText" lastClr="000000"/>
                </a:solidFill>
              </a:rPr>
              <a:t>and Production Area of Herbal Cosmetics Industries</a:t>
            </a:r>
            <a:endParaRPr lang="en-US" sz="3200" i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"/>
            <a:ext cx="752856" cy="115214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037203" y="4392929"/>
            <a:ext cx="3738879" cy="1579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630"/>
              </a:lnSpc>
              <a:spcBef>
                <a:spcPts val="105"/>
              </a:spcBef>
            </a:pPr>
            <a:r>
              <a:rPr sz="2200" b="1" i="1" dirty="0">
                <a:latin typeface="Times New Roman"/>
                <a:cs typeface="Times New Roman"/>
              </a:rPr>
              <a:t>Facilitator:</a:t>
            </a:r>
            <a:r>
              <a:rPr sz="2200" b="1" i="1" spc="-70" dirty="0">
                <a:latin typeface="Times New Roman"/>
                <a:cs typeface="Times New Roman"/>
              </a:rPr>
              <a:t> </a:t>
            </a:r>
            <a:r>
              <a:rPr sz="2200" b="1" i="1" spc="-40" dirty="0">
                <a:latin typeface="Times New Roman"/>
                <a:cs typeface="Times New Roman"/>
              </a:rPr>
              <a:t>Dr.</a:t>
            </a:r>
            <a:r>
              <a:rPr sz="2200" b="1" i="1" spc="-5" dirty="0">
                <a:latin typeface="Times New Roman"/>
                <a:cs typeface="Times New Roman"/>
              </a:rPr>
              <a:t> </a:t>
            </a:r>
            <a:r>
              <a:rPr sz="2200" b="1" i="1" dirty="0">
                <a:latin typeface="Times New Roman"/>
                <a:cs typeface="Times New Roman"/>
              </a:rPr>
              <a:t>Sagarika</a:t>
            </a:r>
            <a:r>
              <a:rPr sz="2200" b="1" i="1" spc="-45" dirty="0">
                <a:latin typeface="Times New Roman"/>
                <a:cs typeface="Times New Roman"/>
              </a:rPr>
              <a:t> </a:t>
            </a:r>
            <a:r>
              <a:rPr sz="2200" b="1" i="1" dirty="0">
                <a:latin typeface="Times New Roman"/>
                <a:cs typeface="Times New Roman"/>
              </a:rPr>
              <a:t>Parida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ts val="2390"/>
              </a:lnSpc>
            </a:pPr>
            <a:r>
              <a:rPr sz="2000" b="1" spc="-10" dirty="0">
                <a:latin typeface="Times New Roman"/>
                <a:cs typeface="Times New Roman"/>
              </a:rPr>
              <a:t>Assoc.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Professor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latin typeface="Times New Roman"/>
                <a:cs typeface="Times New Roman"/>
              </a:rPr>
              <a:t>Dept.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of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Botany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Sc</a:t>
            </a:r>
            <a:r>
              <a:rPr sz="2000" b="1" spc="-15" dirty="0">
                <a:latin typeface="Times New Roman"/>
                <a:cs typeface="Times New Roman"/>
              </a:rPr>
              <a:t>h</a:t>
            </a:r>
            <a:r>
              <a:rPr sz="2000" b="1" dirty="0">
                <a:latin typeface="Times New Roman"/>
                <a:cs typeface="Times New Roman"/>
              </a:rPr>
              <a:t>oo</a:t>
            </a:r>
            <a:r>
              <a:rPr sz="2000" b="1" spc="-5" dirty="0">
                <a:latin typeface="Times New Roman"/>
                <a:cs typeface="Times New Roman"/>
              </a:rPr>
              <a:t>l </a:t>
            </a:r>
            <a:r>
              <a:rPr sz="2000" b="1" spc="5" dirty="0">
                <a:latin typeface="Times New Roman"/>
                <a:cs typeface="Times New Roman"/>
              </a:rPr>
              <a:t>o</a:t>
            </a:r>
            <a:r>
              <a:rPr sz="2000" b="1" spc="-5" dirty="0">
                <a:latin typeface="Times New Roman"/>
                <a:cs typeface="Times New Roman"/>
              </a:rPr>
              <a:t>f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Ap</a:t>
            </a:r>
            <a:r>
              <a:rPr sz="2000" b="1" spc="-15" dirty="0">
                <a:latin typeface="Times New Roman"/>
                <a:cs typeface="Times New Roman"/>
              </a:rPr>
              <a:t>p</a:t>
            </a:r>
            <a:r>
              <a:rPr sz="2000" b="1" spc="-5" dirty="0">
                <a:latin typeface="Times New Roman"/>
                <a:cs typeface="Times New Roman"/>
              </a:rPr>
              <a:t>lied</a:t>
            </a:r>
            <a:r>
              <a:rPr sz="2000" b="1" spc="1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Scie</a:t>
            </a:r>
            <a:r>
              <a:rPr sz="2000" b="1" spc="-15" dirty="0">
                <a:latin typeface="Times New Roman"/>
                <a:cs typeface="Times New Roman"/>
              </a:rPr>
              <a:t>n</a:t>
            </a:r>
            <a:r>
              <a:rPr sz="2000" b="1" spc="-5" dirty="0">
                <a:latin typeface="Times New Roman"/>
                <a:cs typeface="Times New Roman"/>
              </a:rPr>
              <a:t>ces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Centurion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University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77000" y="45719"/>
            <a:ext cx="2630424" cy="231647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175260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24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447800"/>
            <a:ext cx="8512810" cy="41607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Auditing of storage and production areas is essential for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maintaining the quality, safety, and regulatory compliance of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herbal cosmetics </a:t>
            </a:r>
          </a:p>
          <a:p>
            <a:pPr algn="just">
              <a:buFont typeface="Arial" pitchFamily="34" charset="0"/>
              <a:buChar char="•"/>
            </a:pPr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Regular audits help identify and address any issues or non-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compliance, ensuring that herbal cosmetics meet the highest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standards</a:t>
            </a:r>
          </a:p>
          <a:p>
            <a:pPr algn="just">
              <a:buFont typeface="Arial" pitchFamily="34" charset="0"/>
              <a:buChar char="•"/>
            </a:pPr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By adhering to good storage and production practices,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manufacturers can ensure that their herbal cosmetics are safe,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effective, and of the highest quality.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45719"/>
            <a:ext cx="1868424" cy="13258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100"/>
              </a:spcBef>
            </a:pPr>
            <a:r>
              <a:rPr spc="-45" dirty="0">
                <a:solidFill>
                  <a:srgbClr val="00B050"/>
                </a:solidFill>
              </a:rPr>
              <a:t>Thank</a:t>
            </a:r>
            <a:r>
              <a:rPr spc="-105" dirty="0">
                <a:solidFill>
                  <a:srgbClr val="00B050"/>
                </a:solidFill>
              </a:rPr>
              <a:t> </a:t>
            </a:r>
            <a:r>
              <a:rPr spc="-160" dirty="0">
                <a:solidFill>
                  <a:srgbClr val="00B050"/>
                </a:solidFill>
              </a:rPr>
              <a:t>You</a:t>
            </a:r>
          </a:p>
        </p:txBody>
      </p:sp>
      <p:pic>
        <p:nvPicPr>
          <p:cNvPr id="3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45719"/>
            <a:ext cx="1868424" cy="132587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532121"/>
            <a:ext cx="1868424" cy="13258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436" y="1701164"/>
            <a:ext cx="8060055" cy="37837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Herbal cosmetics are becoming increasingly popular due to their natural and eco-friendly appeal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50" dirty="0" smtClean="0">
              <a:latin typeface="Times New Roman"/>
              <a:cs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As with any cosmetic product, proper storage and production areas are crucial to ensure safety, quality, and regulatory compliance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50" dirty="0" smtClean="0">
              <a:latin typeface="Times New Roman"/>
              <a:cs typeface="Times New Roman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This presentation will provide an overview of the auditing process for storage and production areas of herbal cosmetics.</a:t>
            </a: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245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45719"/>
            <a:ext cx="1868424" cy="13258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228600"/>
            <a:ext cx="1924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5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Introduction </a:t>
            </a:r>
            <a:endParaRPr lang="en-US" sz="2400" b="1" spc="-5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5724348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400" i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Importance of Production Area Auditing</a:t>
            </a:r>
            <a:endParaRPr sz="22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291" y="1516506"/>
            <a:ext cx="8512810" cy="37837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The production area is where herbal cosmetics are formulated and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manufactured, making it a critical area for auditing </a:t>
            </a:r>
          </a:p>
          <a:p>
            <a:pPr algn="just"/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Proper production area audits ensure that good manufacturing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practices (GMPs) are followed to ensure quality, safety, and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regulatory compliance</a:t>
            </a:r>
          </a:p>
          <a:p>
            <a:pPr algn="just">
              <a:buFont typeface="Arial" pitchFamily="34" charset="0"/>
              <a:buChar char="•"/>
            </a:pPr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Factors such as cleanliness, equipment maintenance, personnel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hygiene, and documentation should be assessed during production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area auditing.</a:t>
            </a:r>
            <a:endParaRPr lang="en-US" sz="245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45719"/>
            <a:ext cx="1868424" cy="13258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3895548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Storage Area Audit Checklist</a:t>
            </a:r>
            <a:endParaRPr sz="22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00200"/>
            <a:ext cx="8512810" cy="37837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</a:t>
            </a:r>
            <a:r>
              <a:rPr lang="en-US" sz="2450" b="1" dirty="0" smtClean="0">
                <a:latin typeface="Times New Roman"/>
                <a:cs typeface="Times New Roman"/>
              </a:rPr>
              <a:t>Temperature and humidity monitoring: </a:t>
            </a:r>
            <a:r>
              <a:rPr lang="en-US" sz="2450" dirty="0" smtClean="0">
                <a:latin typeface="Times New Roman"/>
                <a:cs typeface="Times New Roman"/>
              </a:rPr>
              <a:t>Are the storage areas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 equipped with temperature and humidity controls and monitoring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 devices? Are they calibrated and functioning properly?</a:t>
            </a:r>
          </a:p>
          <a:p>
            <a:pPr algn="just"/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 </a:t>
            </a:r>
            <a:r>
              <a:rPr lang="en-US" sz="2450" b="1" dirty="0" smtClean="0">
                <a:latin typeface="Times New Roman"/>
                <a:cs typeface="Times New Roman"/>
              </a:rPr>
              <a:t>Lighting: </a:t>
            </a:r>
            <a:r>
              <a:rPr lang="en-US" sz="2450" dirty="0" smtClean="0">
                <a:latin typeface="Times New Roman"/>
                <a:cs typeface="Times New Roman"/>
              </a:rPr>
              <a:t>Is there adequate lighting to prevent spoilage or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 degradation of herbal cosmetics? Are UV filters in place to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 protect from sunlight exposure?</a:t>
            </a:r>
          </a:p>
          <a:p>
            <a:pPr algn="just"/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b="1" dirty="0" smtClean="0">
                <a:latin typeface="Times New Roman"/>
                <a:cs typeface="Times New Roman"/>
              </a:rPr>
              <a:t>  Ventilation: </a:t>
            </a:r>
            <a:r>
              <a:rPr lang="en-US" sz="2450" dirty="0" smtClean="0">
                <a:latin typeface="Times New Roman"/>
                <a:cs typeface="Times New Roman"/>
              </a:rPr>
              <a:t>Is there proper air circulation and ventilation to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 prevent the buildup of odors or contaminants?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45719"/>
            <a:ext cx="1868424" cy="13258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563880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Storage Area Audit Checklist.. </a:t>
            </a:r>
            <a:r>
              <a:rPr lang="en-US" sz="2400" i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sz="22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295400"/>
            <a:ext cx="8512810" cy="18985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50" b="1" dirty="0" smtClean="0">
                <a:latin typeface="Times New Roman"/>
                <a:cs typeface="Times New Roman"/>
              </a:rPr>
              <a:t>  Pest control: </a:t>
            </a:r>
            <a:r>
              <a:rPr lang="en-US" sz="2450" dirty="0" smtClean="0">
                <a:latin typeface="Times New Roman"/>
                <a:cs typeface="Times New Roman"/>
              </a:rPr>
              <a:t>Are proper measures in place to prevent pest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 infestation, such as regular pest control treatments and proper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 storage of herbal ingredients and finished products?</a:t>
            </a:r>
          </a:p>
          <a:p>
            <a:pPr algn="just">
              <a:buFont typeface="Arial" pitchFamily="34" charset="0"/>
              <a:buChar char="•"/>
            </a:pPr>
            <a:r>
              <a:rPr lang="en-US" sz="2450" b="1" dirty="0" smtClean="0">
                <a:latin typeface="Times New Roman"/>
                <a:cs typeface="Times New Roman"/>
              </a:rPr>
              <a:t>   Inventory management: </a:t>
            </a:r>
            <a:r>
              <a:rPr lang="en-US" sz="2450" dirty="0" smtClean="0">
                <a:latin typeface="Times New Roman"/>
                <a:cs typeface="Times New Roman"/>
              </a:rPr>
              <a:t>Is there a system in place to track and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manage inventory to prevent </a:t>
            </a:r>
            <a:r>
              <a:rPr lang="en-US" sz="2450" dirty="0" err="1" smtClean="0">
                <a:latin typeface="Times New Roman"/>
                <a:cs typeface="Times New Roman"/>
              </a:rPr>
              <a:t>stockouts</a:t>
            </a:r>
            <a:r>
              <a:rPr lang="en-US" sz="2450" dirty="0" smtClean="0">
                <a:latin typeface="Times New Roman"/>
                <a:cs typeface="Times New Roman"/>
              </a:rPr>
              <a:t> or overstocking?</a:t>
            </a:r>
            <a:endParaRPr lang="en-US" sz="245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45719"/>
            <a:ext cx="1868424" cy="13258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563880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Importance of Production Area Auditing</a:t>
            </a:r>
            <a:endParaRPr sz="22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00200"/>
            <a:ext cx="8512810" cy="37837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The production area is where herbal cosmetics are formulated and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 manufactured, making it a critical area for auditing</a:t>
            </a:r>
          </a:p>
          <a:p>
            <a:pPr algn="just"/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Proper production area audits ensure that good manufacturing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practices (GMPs) are followed to ensure quality, safety, and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regulatory compliance</a:t>
            </a:r>
          </a:p>
          <a:p>
            <a:pPr algn="just">
              <a:buFont typeface="Arial" pitchFamily="34" charset="0"/>
              <a:buChar char="•"/>
            </a:pPr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Factors such as cleanliness, equipment maintenance, personnel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hygiene, and documentation should be assessed during production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area auditing.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45719"/>
            <a:ext cx="1868424" cy="13258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457200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Production Area Audit Checklist </a:t>
            </a:r>
            <a:endParaRPr lang="en-US" sz="24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143000"/>
            <a:ext cx="8512810" cy="45377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/>
            <a:r>
              <a:rPr lang="en-US" sz="2450" b="1" dirty="0" smtClean="0">
                <a:latin typeface="Times New Roman"/>
                <a:cs typeface="Times New Roman"/>
              </a:rPr>
              <a:t>Cleanliness: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 Is the production area clean and well-maintained?</a:t>
            </a:r>
          </a:p>
          <a:p>
            <a:pPr algn="just"/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Are there proper procedures and protocols for cleaning and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 sanitizing the production area and equipment?</a:t>
            </a:r>
          </a:p>
          <a:p>
            <a:pPr algn="just"/>
            <a:endParaRPr lang="en-US" sz="2450" dirty="0" smtClean="0">
              <a:latin typeface="Times New Roman"/>
              <a:cs typeface="Times New Roman"/>
            </a:endParaRPr>
          </a:p>
          <a:p>
            <a:pPr algn="just"/>
            <a:r>
              <a:rPr lang="en-US" sz="2450" b="1" dirty="0" smtClean="0">
                <a:latin typeface="Times New Roman"/>
                <a:cs typeface="Times New Roman"/>
              </a:rPr>
              <a:t>Equipment maintenance:</a:t>
            </a:r>
          </a:p>
          <a:p>
            <a:pPr algn="just"/>
            <a:r>
              <a:rPr lang="en-US" sz="2450" b="1" dirty="0" smtClean="0">
                <a:latin typeface="Times New Roman"/>
                <a:cs typeface="Times New Roman"/>
              </a:rPr>
              <a:t> </a:t>
            </a:r>
            <a:r>
              <a:rPr lang="en-US" sz="2450" dirty="0" smtClean="0">
                <a:latin typeface="Times New Roman"/>
                <a:cs typeface="Times New Roman"/>
              </a:rPr>
              <a:t>  Are the production equipment properly maintained, calibrated,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and validated? </a:t>
            </a:r>
          </a:p>
          <a:p>
            <a:pPr algn="just"/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Are there procedures in place for equipment cleaning,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maintenance, and breakdown management?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45719"/>
            <a:ext cx="1868424" cy="13258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571500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Production Area Audit Checklist..</a:t>
            </a:r>
            <a:r>
              <a:rPr lang="en-US" sz="2400" i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400" i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endParaRPr lang="en-US" sz="2400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143000"/>
            <a:ext cx="8512810" cy="52918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</a:t>
            </a:r>
            <a:r>
              <a:rPr lang="en-US" sz="2450" b="1" dirty="0" smtClean="0">
                <a:latin typeface="Times New Roman"/>
                <a:cs typeface="Times New Roman"/>
              </a:rPr>
              <a:t>Personnel hygiene: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Are the production personnel trained in proper hygiene practices,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such as hand washing, wearing appropriate clothing, and avoiding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cross-contamination? </a:t>
            </a:r>
          </a:p>
          <a:p>
            <a:pPr algn="just"/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Are there protocols in place for personnel health checks and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monitoring?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
  </a:t>
            </a:r>
            <a:r>
              <a:rPr lang="en-US" sz="2450" b="1" dirty="0" smtClean="0">
                <a:latin typeface="Times New Roman"/>
                <a:cs typeface="Times New Roman"/>
              </a:rPr>
              <a:t>Documentation: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50" b="1" dirty="0" smtClean="0">
                <a:latin typeface="Times New Roman"/>
                <a:cs typeface="Times New Roman"/>
              </a:rPr>
              <a:t>  </a:t>
            </a:r>
            <a:r>
              <a:rPr lang="en-US" sz="2450" dirty="0" smtClean="0">
                <a:latin typeface="Times New Roman"/>
                <a:cs typeface="Times New Roman"/>
              </a:rPr>
              <a:t>Is there proper documentation of production processes, including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batch records, standard operating procedures (SOPs), and quality</a:t>
            </a:r>
          </a:p>
          <a:p>
            <a:pPr algn="just"/>
            <a:r>
              <a:rPr lang="en-US" sz="2450" dirty="0" smtClean="0">
                <a:latin typeface="Times New Roman"/>
                <a:cs typeface="Times New Roman"/>
              </a:rPr>
              <a:t>   control records? </a:t>
            </a:r>
          </a:p>
          <a:p>
            <a:pPr algn="just"/>
            <a:endParaRPr lang="en-US" sz="2450" dirty="0" smtClean="0">
              <a:latin typeface="Times New Roman"/>
              <a:cs typeface="Times New Roman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50" dirty="0" smtClean="0">
                <a:latin typeface="Times New Roman"/>
                <a:cs typeface="Times New Roman"/>
              </a:rPr>
              <a:t>   Are these documents regularly reviewed and updated?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45719"/>
            <a:ext cx="1868424" cy="132587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pPr marL="38100">
                <a:lnSpc>
                  <a:spcPts val="1240"/>
                </a:lnSpc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585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Auditing of Storage and Production Area of Herbal Cosmetics Industries</vt:lpstr>
      <vt:lpstr>Slide 2</vt:lpstr>
      <vt:lpstr>Importance of Production Area Auditing</vt:lpstr>
      <vt:lpstr>Storage Area Audit Checklist</vt:lpstr>
      <vt:lpstr>Storage Area Audit Checklist.. Contd…</vt:lpstr>
      <vt:lpstr>Importance of Production Area Auditing</vt:lpstr>
      <vt:lpstr>Slide 7</vt:lpstr>
      <vt:lpstr>Production Area Audit Checklist </vt:lpstr>
      <vt:lpstr>Production Area Audit Checklist..Contd… 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 of Storage Area</dc:title>
  <cp:lastModifiedBy>DKR369</cp:lastModifiedBy>
  <cp:revision>33</cp:revision>
  <dcterms:created xsi:type="dcterms:W3CDTF">2023-07-07T06:34:55Z</dcterms:created>
  <dcterms:modified xsi:type="dcterms:W3CDTF">2023-07-08T20:16:16Z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2023-07-07T00:00:00Z</vt:filetime>
  </property>
</Properties>
</file>