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0" r:id="rId6"/>
    <p:sldId id="267" r:id="rId7"/>
    <p:sldId id="260" r:id="rId8"/>
    <p:sldId id="268" r:id="rId9"/>
    <p:sldId id="269" r:id="rId10"/>
    <p:sldId id="261" r:id="rId11"/>
    <p:sldId id="262" r:id="rId12"/>
    <p:sldId id="263" r:id="rId13"/>
    <p:sldId id="265" r:id="rId14"/>
    <p:sldId id="271" r:id="rId15"/>
    <p:sldId id="266"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11/9/2022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11/9/2022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11/9/2022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hyperlink" Target="https://www.thebalancemoney.com/economic-contraction-4067683"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www.wallstreetmojo.com/gross-domestic-product-gdp/" TargetMode="External" /><Relationship Id="rId2" Type="http://schemas.openxmlformats.org/officeDocument/2006/relationships/hyperlink" Target="https://www.wallstreetmojo.com/rate-of-inflation-formula/" TargetMode="External" /><Relationship Id="rId1" Type="http://schemas.openxmlformats.org/officeDocument/2006/relationships/slideLayout" Target="../slideLayouts/slideLayout2.xml" /><Relationship Id="rId4" Type="http://schemas.openxmlformats.org/officeDocument/2006/relationships/hyperlink" Target="https://www.wallstreetmojo.com/top-10-economic-indicators-watch/" TargetMode="External" /></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usiness_cycle" TargetMode="External" /><Relationship Id="rId2" Type="http://schemas.openxmlformats.org/officeDocument/2006/relationships/hyperlink" Target="https://www.wallstreetmojo.com/economic-factors/"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667000"/>
            <a:ext cx="7772400" cy="1975104"/>
          </a:xfrm>
        </p:spPr>
        <p:txBody>
          <a:bodyPr/>
          <a:lstStyle/>
          <a:p>
            <a:r>
              <a:rPr lang="en-US" i="1" dirty="0"/>
              <a:t> </a:t>
            </a:r>
            <a:r>
              <a:rPr lang="en-US" sz="6000" b="1" i="1" dirty="0"/>
              <a:t>Business Cycle</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ser\Desktop\images.jpg"/>
          <p:cNvPicPr>
            <a:picLocks noGrp="1" noChangeAspect="1" noChangeArrowheads="1"/>
          </p:cNvPicPr>
          <p:nvPr>
            <p:ph idx="1"/>
          </p:nvPr>
        </p:nvPicPr>
        <p:blipFill>
          <a:blip r:embed="rId2"/>
          <a:srcRect/>
          <a:stretch>
            <a:fillRect/>
          </a:stretch>
        </p:blipFill>
        <p:spPr bwMode="auto">
          <a:xfrm>
            <a:off x="228600" y="381000"/>
            <a:ext cx="8846234" cy="6477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fontScale="92500" lnSpcReduction="10000"/>
          </a:bodyPr>
          <a:lstStyle/>
          <a:p>
            <a:pPr algn="just"/>
            <a:r>
              <a:rPr lang="en-US" dirty="0"/>
              <a:t>An economy is expected to have constant growth, represented by the growth trend line.</a:t>
            </a:r>
          </a:p>
          <a:p>
            <a:pPr algn="just">
              <a:buNone/>
            </a:pPr>
            <a:endParaRPr lang="en-US" dirty="0"/>
          </a:p>
          <a:p>
            <a:pPr algn="just"/>
            <a:r>
              <a:rPr lang="en-US" dirty="0"/>
              <a:t>In reality, though, the economy is unstable.</a:t>
            </a:r>
          </a:p>
          <a:p>
            <a:pPr algn="just"/>
            <a:endParaRPr lang="en-US" dirty="0"/>
          </a:p>
          <a:p>
            <a:pPr algn="just">
              <a:buNone/>
            </a:pPr>
            <a:r>
              <a:rPr lang="en-US" dirty="0"/>
              <a:t>    National output goes up and down periodically. It expands to touch the peak and contracts down to the trough.</a:t>
            </a:r>
          </a:p>
          <a:p>
            <a:pPr algn="just"/>
            <a:r>
              <a:rPr lang="en-US" dirty="0"/>
              <a:t>Predicting the business cycle phase is crucial for policymakers and governments so that they can deal with deflation and inflation accordingly. The cycle also warns investors, owners, consumers, and strategists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239000" cy="707136"/>
          </a:xfrm>
        </p:spPr>
        <p:txBody>
          <a:bodyPr/>
          <a:lstStyle/>
          <a:p>
            <a:r>
              <a:rPr lang="en-US" dirty="0">
                <a:solidFill>
                  <a:schemeClr val="accent2">
                    <a:lumMod val="60000"/>
                    <a:lumOff val="40000"/>
                  </a:schemeClr>
                </a:solidFill>
              </a:rPr>
              <a:t>CAUSES OF BUSINESS CYCLE</a:t>
            </a:r>
          </a:p>
        </p:txBody>
      </p:sp>
      <p:sp>
        <p:nvSpPr>
          <p:cNvPr id="3" name="Content Placeholder 2"/>
          <p:cNvSpPr>
            <a:spLocks noGrp="1"/>
          </p:cNvSpPr>
          <p:nvPr>
            <p:ph idx="1"/>
          </p:nvPr>
        </p:nvSpPr>
        <p:spPr>
          <a:xfrm>
            <a:off x="304800" y="1219200"/>
            <a:ext cx="8534400" cy="5105400"/>
          </a:xfrm>
        </p:spPr>
        <p:txBody>
          <a:bodyPr>
            <a:normAutofit fontScale="40000" lnSpcReduction="20000"/>
          </a:bodyPr>
          <a:lstStyle/>
          <a:p>
            <a:pPr>
              <a:buNone/>
            </a:pPr>
            <a:r>
              <a:rPr lang="en-US" sz="6000" b="1" dirty="0">
                <a:solidFill>
                  <a:schemeClr val="accent2">
                    <a:lumMod val="60000"/>
                    <a:lumOff val="40000"/>
                  </a:schemeClr>
                </a:solidFill>
                <a:latin typeface="Times New Roman" pitchFamily="18" charset="0"/>
                <a:cs typeface="Times New Roman" pitchFamily="18" charset="0"/>
              </a:rPr>
              <a:t>Internal   Causes</a:t>
            </a:r>
            <a:br>
              <a:rPr lang="en-US" sz="44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a:p>
            <a:pPr algn="just">
              <a:buNone/>
            </a:pPr>
            <a:r>
              <a:rPr lang="en-US" sz="3800" b="1" dirty="0">
                <a:latin typeface="Times New Roman" pitchFamily="18" charset="0"/>
                <a:cs typeface="Times New Roman" pitchFamily="18" charset="0"/>
              </a:rPr>
              <a:t>      </a:t>
            </a:r>
            <a:r>
              <a:rPr lang="en-US" sz="6000" dirty="0">
                <a:latin typeface="Times New Roman" pitchFamily="18" charset="0"/>
                <a:cs typeface="Times New Roman" pitchFamily="18" charset="0"/>
              </a:rPr>
              <a:t>The factors that are built within the economic system and influence the business cycle are called the internal causes of the business cycle. The major causes that affect the business cycle are as follows:</a:t>
            </a:r>
          </a:p>
          <a:p>
            <a:pPr algn="just">
              <a:buNone/>
            </a:pPr>
            <a:endParaRPr lang="en-US" sz="3800" dirty="0">
              <a:latin typeface="Times New Roman" pitchFamily="18" charset="0"/>
              <a:cs typeface="Times New Roman" pitchFamily="18" charset="0"/>
            </a:endParaRPr>
          </a:p>
          <a:p>
            <a:pPr algn="just" fontAlgn="base"/>
            <a:r>
              <a:rPr lang="en-US" sz="5100" b="1" dirty="0">
                <a:solidFill>
                  <a:schemeClr val="accent2">
                    <a:lumMod val="60000"/>
                    <a:lumOff val="40000"/>
                  </a:schemeClr>
                </a:solidFill>
                <a:latin typeface="Times New Roman" pitchFamily="18" charset="0"/>
                <a:cs typeface="Times New Roman" pitchFamily="18" charset="0"/>
              </a:rPr>
              <a:t>Change in Demand</a:t>
            </a:r>
            <a:r>
              <a:rPr lang="en-US" sz="5100" b="1" dirty="0">
                <a:latin typeface="Times New Roman" pitchFamily="18" charset="0"/>
                <a:cs typeface="Times New Roman" pitchFamily="18" charset="0"/>
              </a:rPr>
              <a:t>: </a:t>
            </a:r>
            <a:r>
              <a:rPr lang="en-US" sz="5100" dirty="0">
                <a:latin typeface="Times New Roman" pitchFamily="18" charset="0"/>
                <a:cs typeface="Times New Roman" pitchFamily="18" charset="0"/>
              </a:rPr>
              <a:t>A change in the demand of a good or service will lead to changes in production and supply of the concerned goods and services, thus, affecting output in an economy. </a:t>
            </a:r>
          </a:p>
          <a:p>
            <a:pPr algn="just" fontAlgn="base"/>
            <a:r>
              <a:rPr lang="en-US" sz="5100" dirty="0">
                <a:latin typeface="Times New Roman" pitchFamily="18" charset="0"/>
                <a:cs typeface="Times New Roman" pitchFamily="18" charset="0"/>
              </a:rPr>
              <a:t>This kind of change can also cause inflation in an economy if there is excessive demand. A decrease in demand will lead to lower output, lower employment affecting the income of the public eventually leading to a trough in the economy. </a:t>
            </a:r>
          </a:p>
          <a:p>
            <a:pPr algn="just" fontAlgn="base"/>
            <a:r>
              <a:rPr lang="en-US" sz="5100" dirty="0">
                <a:latin typeface="Times New Roman" pitchFamily="18" charset="0"/>
                <a:cs typeface="Times New Roman" pitchFamily="18" charset="0"/>
              </a:rPr>
              <a:t>If the situation is not resolved, it will lead to depression in the economy.</a:t>
            </a:r>
          </a:p>
          <a:p>
            <a:endParaRPr lang="en-US" sz="5100" dirty="0"/>
          </a:p>
          <a:p>
            <a:pPr>
              <a:buNone/>
            </a:pPr>
            <a:r>
              <a:rPr lang="en-US" sz="51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4571999"/>
          </a:xfrm>
        </p:spPr>
        <p:txBody>
          <a:bodyPr>
            <a:noAutofit/>
          </a:bodyPr>
          <a:lstStyle/>
          <a:p>
            <a:pPr>
              <a:buNone/>
            </a:pPr>
            <a:br>
              <a:rPr lang="en-US" sz="1400" dirty="0"/>
            </a:br>
            <a:endParaRPr lang="en-US" sz="1400" dirty="0"/>
          </a:p>
        </p:txBody>
      </p:sp>
      <p:sp>
        <p:nvSpPr>
          <p:cNvPr id="4" name="Rectangle 3"/>
          <p:cNvSpPr/>
          <p:nvPr/>
        </p:nvSpPr>
        <p:spPr>
          <a:xfrm>
            <a:off x="990600" y="609600"/>
            <a:ext cx="7543800" cy="4401205"/>
          </a:xfrm>
          <a:prstGeom prst="rect">
            <a:avLst/>
          </a:prstGeom>
        </p:spPr>
        <p:txBody>
          <a:bodyPr wrap="square">
            <a:spAutoFit/>
          </a:bodyPr>
          <a:lstStyle/>
          <a:p>
            <a:pPr algn="just" fontAlgn="base"/>
            <a:r>
              <a:rPr lang="en-US" sz="2800" b="1" dirty="0">
                <a:solidFill>
                  <a:schemeClr val="accent2">
                    <a:lumMod val="60000"/>
                    <a:lumOff val="40000"/>
                  </a:schemeClr>
                </a:solidFill>
                <a:latin typeface="Times New Roman" pitchFamily="18" charset="0"/>
                <a:cs typeface="Times New Roman" pitchFamily="18" charset="0"/>
              </a:rPr>
              <a:t>Investment Fluctuations:</a:t>
            </a:r>
            <a:r>
              <a:rPr lang="en-US" sz="2800" dirty="0">
                <a:solidFill>
                  <a:schemeClr val="accent2">
                    <a:lumMod val="60000"/>
                    <a:lumOff val="40000"/>
                  </a:schemeClr>
                </a:solidFill>
                <a:latin typeface="Times New Roman" pitchFamily="18" charset="0"/>
                <a:cs typeface="Times New Roman" pitchFamily="18" charset="0"/>
              </a:rPr>
              <a:t> </a:t>
            </a:r>
            <a:r>
              <a:rPr lang="en-US" sz="2800" dirty="0">
                <a:latin typeface="Times New Roman" pitchFamily="18" charset="0"/>
                <a:cs typeface="Times New Roman" pitchFamily="18" charset="0"/>
              </a:rPr>
              <a:t>Changes in investments made will lead to differences in output in an economy much like what happens in changes in demand. So it naturally follows that an increase in investments will lead to expansion of the economy while a decrease will lead to trough or depression.</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 There are a few factors affecting the investment decisions: expectation of profits, entrepreneurial and current rate of interests, and income generation</a:t>
            </a:r>
            <a:r>
              <a:rPr lang="en-US" dirty="0">
                <a:latin typeface="Times New Roman" pitchFamily="18" charset="0"/>
                <a:cs typeface="Times New Roman"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8153400" cy="5822160"/>
          </a:xfrm>
        </p:spPr>
        <p:txBody>
          <a:bodyPr>
            <a:normAutofit fontScale="77500" lnSpcReduction="20000"/>
          </a:bodyPr>
          <a:lstStyle/>
          <a:p>
            <a:pPr algn="just" fontAlgn="base"/>
            <a:r>
              <a:rPr lang="en-US" sz="3200" b="1" dirty="0">
                <a:solidFill>
                  <a:schemeClr val="accent2">
                    <a:lumMod val="60000"/>
                    <a:lumOff val="40000"/>
                  </a:schemeClr>
                </a:solidFill>
                <a:latin typeface="Times New Roman" pitchFamily="18" charset="0"/>
                <a:cs typeface="Times New Roman" pitchFamily="18" charset="0"/>
              </a:rPr>
              <a:t>Macroeconomic Policies:</a:t>
            </a:r>
            <a:r>
              <a:rPr lang="en-US" sz="3200" dirty="0">
                <a:solidFill>
                  <a:schemeClr val="accent2">
                    <a:lumMod val="60000"/>
                    <a:lumOff val="40000"/>
                  </a:schemeClr>
                </a:solidFill>
                <a:latin typeface="Times New Roman" pitchFamily="18" charset="0"/>
                <a:cs typeface="Times New Roman" pitchFamily="18" charset="0"/>
              </a:rPr>
              <a:t> </a:t>
            </a:r>
            <a:r>
              <a:rPr lang="en-US" sz="3200" dirty="0">
                <a:latin typeface="Times New Roman" pitchFamily="18" charset="0"/>
                <a:cs typeface="Times New Roman" pitchFamily="18" charset="0"/>
              </a:rPr>
              <a:t>The monetary and other related policies set up by a government are the macroeconomic policies that immensely affect the business cycle. </a:t>
            </a:r>
          </a:p>
          <a:p>
            <a:pPr algn="just" fontAlgn="base"/>
            <a:r>
              <a:rPr lang="en-US" sz="3200" dirty="0">
                <a:latin typeface="Times New Roman" pitchFamily="18" charset="0"/>
                <a:cs typeface="Times New Roman" pitchFamily="18" charset="0"/>
              </a:rPr>
              <a:t>If the policies benefit businesses and investors, the economy will see an expansion or boom leading to economic growth, whereas, policies that will not benefit such businesses but discourage investment instead such as an increase in tax rates or removing subsidies will create recession in the economy.</a:t>
            </a:r>
          </a:p>
          <a:p>
            <a:pPr algn="just" fontAlgn="base"/>
            <a:r>
              <a:rPr lang="en-US" sz="3200" b="1" dirty="0">
                <a:solidFill>
                  <a:schemeClr val="accent2">
                    <a:lumMod val="60000"/>
                    <a:lumOff val="40000"/>
                  </a:schemeClr>
                </a:solidFill>
                <a:latin typeface="Times New Roman" pitchFamily="18" charset="0"/>
                <a:cs typeface="Times New Roman" pitchFamily="18" charset="0"/>
              </a:rPr>
              <a:t>Supply of Money:</a:t>
            </a:r>
            <a:r>
              <a:rPr lang="en-US" sz="3200" dirty="0">
                <a:solidFill>
                  <a:schemeClr val="accent2">
                    <a:lumMod val="60000"/>
                    <a:lumOff val="40000"/>
                  </a:schemeClr>
                </a:solidFill>
                <a:latin typeface="Times New Roman" pitchFamily="18" charset="0"/>
                <a:cs typeface="Times New Roman" pitchFamily="18" charset="0"/>
              </a:rPr>
              <a:t> </a:t>
            </a:r>
            <a:r>
              <a:rPr lang="en-US" sz="3200" dirty="0">
                <a:latin typeface="Times New Roman" pitchFamily="18" charset="0"/>
                <a:cs typeface="Times New Roman" pitchFamily="18" charset="0"/>
              </a:rPr>
              <a:t>It is obvious that more supply of money will make people spend more which will, in turn, lead to growth or expansion in the economy and vice-versa. </a:t>
            </a:r>
          </a:p>
          <a:p>
            <a:pPr algn="just" fontAlgn="base"/>
            <a:r>
              <a:rPr lang="en-US" sz="3200" dirty="0">
                <a:latin typeface="Times New Roman" pitchFamily="18" charset="0"/>
                <a:cs typeface="Times New Roman" pitchFamily="18" charset="0"/>
              </a:rPr>
              <a:t>But excessive money in the economy will lead to inflation that will hurt the spending habits of the citizens whose income did not increase at the same rate as inflation.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60000"/>
                    <a:lumOff val="40000"/>
                  </a:schemeClr>
                </a:solidFill>
              </a:rPr>
              <a:t>External Causes</a:t>
            </a:r>
            <a:br>
              <a:rPr lang="en-US" b="1" dirty="0">
                <a:solidFill>
                  <a:schemeClr val="accent2">
                    <a:lumMod val="60000"/>
                    <a:lumOff val="40000"/>
                  </a:schemeClr>
                </a:solidFill>
              </a:rPr>
            </a:br>
            <a:endParaRPr lang="en-US" dirty="0">
              <a:solidFill>
                <a:schemeClr val="accent2">
                  <a:lumMod val="60000"/>
                  <a:lumOff val="40000"/>
                </a:schemeClr>
              </a:solidFill>
            </a:endParaRPr>
          </a:p>
        </p:txBody>
      </p:sp>
      <p:sp>
        <p:nvSpPr>
          <p:cNvPr id="3" name="Content Placeholder 2"/>
          <p:cNvSpPr>
            <a:spLocks noGrp="1"/>
          </p:cNvSpPr>
          <p:nvPr>
            <p:ph idx="1"/>
          </p:nvPr>
        </p:nvSpPr>
        <p:spPr>
          <a:xfrm>
            <a:off x="838200" y="1066800"/>
            <a:ext cx="7848600" cy="5334000"/>
          </a:xfrm>
        </p:spPr>
        <p:txBody>
          <a:bodyPr>
            <a:normAutofit fontScale="92500" lnSpcReduction="20000"/>
          </a:bodyPr>
          <a:lstStyle/>
          <a:p>
            <a:pPr algn="just">
              <a:buNone/>
            </a:pPr>
            <a:r>
              <a:rPr lang="en-US" dirty="0"/>
              <a:t>      The factors or changes that arise outside of an economy but still affect it are called external causes of the business cycle. </a:t>
            </a:r>
          </a:p>
          <a:p>
            <a:pPr algn="just">
              <a:buNone/>
            </a:pPr>
            <a:r>
              <a:rPr lang="en-US" dirty="0"/>
              <a:t>      These are exogenous causes that affect economies in other countries as well.</a:t>
            </a:r>
          </a:p>
          <a:p>
            <a:pPr algn="just" fontAlgn="base"/>
            <a:r>
              <a:rPr lang="en-US" b="1" dirty="0">
                <a:solidFill>
                  <a:schemeClr val="accent2">
                    <a:lumMod val="60000"/>
                    <a:lumOff val="40000"/>
                  </a:schemeClr>
                </a:solidFill>
              </a:rPr>
              <a:t>Wars:</a:t>
            </a:r>
            <a:r>
              <a:rPr lang="en-US" dirty="0"/>
              <a:t> During wars, economic resources and available capital are used for manufacturing weapons and providing for the army which increases the need for basic amenities among the general citizens as the focus shifts to the battlefield and other places of the economy are ignored. </a:t>
            </a:r>
          </a:p>
          <a:p>
            <a:pPr algn="just" fontAlgn="base"/>
            <a:r>
              <a:rPr lang="en-US" dirty="0"/>
              <a:t>This slows down the economy and is one of the main causes of the Great Depression.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924800" cy="5898360"/>
          </a:xfrm>
        </p:spPr>
        <p:txBody>
          <a:bodyPr>
            <a:normAutofit lnSpcReduction="10000"/>
          </a:bodyPr>
          <a:lstStyle/>
          <a:p>
            <a:pPr algn="just" fontAlgn="base"/>
            <a:r>
              <a:rPr lang="en-US" b="1" dirty="0">
                <a:solidFill>
                  <a:schemeClr val="accent2">
                    <a:lumMod val="60000"/>
                    <a:lumOff val="40000"/>
                  </a:schemeClr>
                </a:solidFill>
              </a:rPr>
              <a:t>Technology:</a:t>
            </a:r>
            <a:r>
              <a:rPr lang="en-US" dirty="0"/>
              <a:t> Changes and development of technology is an essential cause of changes in the demands and supply of different goods and services. It is also an influencing factor of employment opportunities and progress in different fields of the economy.</a:t>
            </a:r>
          </a:p>
          <a:p>
            <a:pPr algn="just" fontAlgn="base"/>
            <a:r>
              <a:rPr lang="en-US" b="1" dirty="0">
                <a:solidFill>
                  <a:schemeClr val="accent2">
                    <a:lumMod val="60000"/>
                    <a:lumOff val="40000"/>
                  </a:schemeClr>
                </a:solidFill>
              </a:rPr>
              <a:t>Natural Causes</a:t>
            </a:r>
            <a:r>
              <a:rPr lang="en-US" b="1" dirty="0"/>
              <a:t>:</a:t>
            </a:r>
            <a:r>
              <a:rPr lang="en-US" dirty="0"/>
              <a:t> Natural disasters like drought, famine or flooding greatly affect several factors of input in the economy such as transportation, employment, agriculture which results in an increase in existing prices of related products. Such natural calamities may cause depression.</a:t>
            </a:r>
          </a:p>
          <a:p>
            <a:pPr algn="just" fontAlgn="base">
              <a:buNone/>
            </a:pPr>
            <a:endParaRPr lang="en-US" dirty="0"/>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696200" cy="5517360"/>
          </a:xfrm>
        </p:spPr>
        <p:txBody>
          <a:bodyPr/>
          <a:lstStyle/>
          <a:p>
            <a:pPr algn="just"/>
            <a:r>
              <a:rPr lang="en-US" b="1" dirty="0">
                <a:solidFill>
                  <a:schemeClr val="accent2">
                    <a:lumMod val="60000"/>
                    <a:lumOff val="40000"/>
                  </a:schemeClr>
                </a:solidFill>
              </a:rPr>
              <a:t>Population Expansion:</a:t>
            </a:r>
            <a:r>
              <a:rPr lang="en-US" dirty="0">
                <a:solidFill>
                  <a:schemeClr val="accent2">
                    <a:lumMod val="60000"/>
                    <a:lumOff val="40000"/>
                  </a:schemeClr>
                </a:solidFill>
              </a:rPr>
              <a:t> </a:t>
            </a:r>
            <a:r>
              <a:rPr lang="en-US" dirty="0"/>
              <a:t>Excessive expansion in population puts pressure on the demands of an economy thereby affecting the supply and prices of products. There is a strict need to control the population through various policies in order to keep the economy in check.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638800"/>
          </a:xfrm>
        </p:spPr>
        <p:txBody>
          <a:bodyPr>
            <a:normAutofit fontScale="92500"/>
          </a:bodyPr>
          <a:lstStyle/>
          <a:p>
            <a:pPr algn="just"/>
            <a:r>
              <a:rPr lang="en-US" dirty="0">
                <a:latin typeface="Times New Roman" pitchFamily="18" charset="0"/>
                <a:cs typeface="Times New Roman" pitchFamily="18" charset="0"/>
              </a:rPr>
              <a:t>The business cycle is the natural rise and fall of economic growth that occurs over time. </a:t>
            </a:r>
          </a:p>
          <a:p>
            <a:pPr algn="just"/>
            <a:r>
              <a:rPr lang="en-US" dirty="0">
                <a:latin typeface="Times New Roman" pitchFamily="18" charset="0"/>
                <a:cs typeface="Times New Roman" pitchFamily="18" charset="0"/>
              </a:rPr>
              <a:t>The business cycle is the downward and upward fluctuations of the productivity level of the economy, along with its natural growth rate over a long period.</a:t>
            </a:r>
          </a:p>
          <a:p>
            <a:pPr algn="just"/>
            <a:r>
              <a:rPr lang="en-US" dirty="0">
                <a:latin typeface="Times New Roman" pitchFamily="18" charset="0"/>
                <a:cs typeface="Times New Roman" pitchFamily="18" charset="0"/>
              </a:rPr>
              <a:t>When businesses are increasing production, they need more employees. As a result, more people are hired, there is more money to spend, and businesses make more profits and can focus on growth.</a:t>
            </a:r>
          </a:p>
          <a:p>
            <a:pPr algn="just"/>
            <a:r>
              <a:rPr lang="en-US" dirty="0">
                <a:latin typeface="Times New Roman" pitchFamily="18" charset="0"/>
                <a:cs typeface="Times New Roman" pitchFamily="18" charset="0"/>
              </a:rPr>
              <a:t>The rate at which production and consumption change positively is called </a:t>
            </a:r>
            <a:r>
              <a:rPr lang="en-US" b="1" dirty="0"/>
              <a:t>"economic expansion</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05800" cy="5257800"/>
          </a:xfrm>
        </p:spPr>
        <p:txBody>
          <a:bodyPr>
            <a:normAutofit fontScale="92500" lnSpcReduction="10000"/>
          </a:bodyPr>
          <a:lstStyle/>
          <a:p>
            <a:pPr algn="just"/>
            <a:r>
              <a:rPr lang="en-US" dirty="0"/>
              <a:t>If business production slows, not as many employees are needed. </a:t>
            </a:r>
          </a:p>
          <a:p>
            <a:pPr algn="just"/>
            <a:r>
              <a:rPr lang="en-US" dirty="0"/>
              <a:t>As a result, consumers have less spending money, and businesses reduce spending on growth.</a:t>
            </a:r>
          </a:p>
          <a:p>
            <a:pPr algn="just"/>
            <a:r>
              <a:rPr lang="en-US" dirty="0"/>
              <a:t>The rate at which production and consumption as a whole change negatively is called "</a:t>
            </a:r>
            <a:r>
              <a:rPr lang="en-US" b="1" dirty="0"/>
              <a:t>economic contraction.“</a:t>
            </a:r>
          </a:p>
          <a:p>
            <a:pPr algn="just"/>
            <a:r>
              <a:rPr lang="en-US" dirty="0"/>
              <a:t>A business cycle is the fluctuations of Gross Domestic Products (GDP). </a:t>
            </a:r>
          </a:p>
          <a:p>
            <a:pPr algn="just"/>
            <a:r>
              <a:rPr lang="en-US" dirty="0"/>
              <a:t>It is a series of cycles of economic expansions and contractions, therefore, it is also called an economic cycle or a trade cycle</a:t>
            </a:r>
            <a:endParaRPr lang="en-US" b="1" dirty="0"/>
          </a:p>
          <a:p>
            <a:pPr algn="just"/>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Does the Business Cycle Work?</a:t>
            </a:r>
            <a:br>
              <a:rPr lang="en-US" b="1" dirty="0"/>
            </a:br>
            <a:endParaRPr lang="en-US" dirty="0"/>
          </a:p>
        </p:txBody>
      </p:sp>
      <p:sp>
        <p:nvSpPr>
          <p:cNvPr id="3" name="Content Placeholder 2"/>
          <p:cNvSpPr>
            <a:spLocks noGrp="1"/>
          </p:cNvSpPr>
          <p:nvPr>
            <p:ph idx="1"/>
          </p:nvPr>
        </p:nvSpPr>
        <p:spPr>
          <a:xfrm>
            <a:off x="457200" y="1676400"/>
            <a:ext cx="8458200" cy="4800600"/>
          </a:xfrm>
        </p:spPr>
        <p:txBody>
          <a:bodyPr>
            <a:normAutofit fontScale="92500" lnSpcReduction="20000"/>
          </a:bodyPr>
          <a:lstStyle/>
          <a:p>
            <a:pPr algn="just"/>
            <a:r>
              <a:rPr lang="en-US" dirty="0">
                <a:latin typeface="Times New Roman" pitchFamily="18" charset="0"/>
                <a:cs typeface="Times New Roman" pitchFamily="18" charset="0"/>
              </a:rPr>
              <a:t>The duration of a business cycle is the period containing one expansion and contraction in sequence.</a:t>
            </a:r>
          </a:p>
          <a:p>
            <a:pPr algn="just">
              <a:buNone/>
            </a:pP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One complete business cycle has four phases: </a:t>
            </a:r>
            <a:r>
              <a:rPr lang="en-US" dirty="0">
                <a:solidFill>
                  <a:schemeClr val="accent3"/>
                </a:solidFill>
                <a:latin typeface="Times New Roman" pitchFamily="18" charset="0"/>
                <a:cs typeface="Times New Roman" pitchFamily="18" charset="0"/>
              </a:rPr>
              <a:t>expansion, peak, </a:t>
            </a:r>
            <a:r>
              <a:rPr lang="en-US" dirty="0">
                <a:solidFill>
                  <a:schemeClr val="accent3"/>
                </a:solidFill>
                <a:latin typeface="Times New Roman" pitchFamily="18" charset="0"/>
                <a:cs typeface="Times New Roman" pitchFamily="18" charset="0"/>
                <a:hlinkClick r:id="rId2"/>
              </a:rPr>
              <a:t>contraction</a:t>
            </a:r>
            <a:r>
              <a:rPr lang="en-US" dirty="0">
                <a:solidFill>
                  <a:schemeClr val="accent3"/>
                </a:solidFill>
                <a:latin typeface="Times New Roman" pitchFamily="18" charset="0"/>
                <a:cs typeface="Times New Roman" pitchFamily="18" charset="0"/>
              </a:rPr>
              <a:t>, and trough</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They don’t occur at regular intervals or lengths of time, but they do have recognizable indicators.</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It's important to understand that there are mini-fluctuations within an economic phase that can make it appear as if the economy is transitioning to another phase. </a:t>
            </a:r>
          </a:p>
          <a:p>
            <a:pPr algn="just"/>
            <a:endParaRPr lang="en-US" dirty="0">
              <a:latin typeface="Times New Roman" pitchFamily="18" charset="0"/>
              <a:cs typeface="Times New Roman" pitchFamily="18" charset="0"/>
            </a:endParaRPr>
          </a:p>
          <a:p>
            <a:pPr lvl="5">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National Bureau of Economic Research (NBER) determines which cycle the economy is in using quarterly GDP growth rates.</a:t>
            </a:r>
          </a:p>
          <a:p>
            <a:pPr algn="just"/>
            <a:endParaRPr lang="en-US" baseline="300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It also uses monthly </a:t>
            </a:r>
            <a:r>
              <a:rPr lang="en-US" b="1" dirty="0">
                <a:latin typeface="Times New Roman" pitchFamily="18" charset="0"/>
                <a:cs typeface="Times New Roman" pitchFamily="18" charset="0"/>
              </a:rPr>
              <a:t>economic indicators</a:t>
            </a:r>
            <a:r>
              <a:rPr lang="en-US" dirty="0">
                <a:latin typeface="Times New Roman" pitchFamily="18" charset="0"/>
                <a:cs typeface="Times New Roman" pitchFamily="18" charset="0"/>
              </a:rPr>
              <a:t>, such as employment, real personal income, industrial production, and retail sales.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382000" cy="5668963"/>
          </a:xfrm>
        </p:spPr>
        <p:txBody>
          <a:bodyPr>
            <a:normAutofit/>
          </a:bodyPr>
          <a:lstStyle/>
          <a:p>
            <a:pPr algn="just"/>
            <a:r>
              <a:rPr lang="en-US" dirty="0"/>
              <a:t>Three factors cause each phase of the business cycle: </a:t>
            </a:r>
          </a:p>
          <a:p>
            <a:pPr algn="just">
              <a:buNone/>
            </a:pPr>
            <a:r>
              <a:rPr lang="en-US" b="1" dirty="0">
                <a:solidFill>
                  <a:srgbClr val="FF0000"/>
                </a:solidFill>
              </a:rPr>
              <a:t>    Forces of supply and demand </a:t>
            </a:r>
          </a:p>
          <a:p>
            <a:pPr algn="just">
              <a:buNone/>
            </a:pPr>
            <a:r>
              <a:rPr lang="en-US" b="1" dirty="0">
                <a:solidFill>
                  <a:srgbClr val="FF0000"/>
                </a:solidFill>
              </a:rPr>
              <a:t>    Availability of capital. </a:t>
            </a:r>
          </a:p>
          <a:p>
            <a:pPr algn="just">
              <a:buNone/>
            </a:pPr>
            <a:r>
              <a:rPr lang="en-US" b="1" dirty="0">
                <a:solidFill>
                  <a:srgbClr val="FF0000"/>
                </a:solidFill>
              </a:rPr>
              <a:t>    consumer and investor confidence</a:t>
            </a:r>
            <a:r>
              <a:rPr lang="en-US" dirty="0"/>
              <a:t>.</a:t>
            </a:r>
            <a:endParaRPr lang="en-US" baseline="30000" dirty="0"/>
          </a:p>
          <a:p>
            <a:pPr algn="just"/>
            <a:r>
              <a:rPr lang="en-US" dirty="0"/>
              <a:t> The most critical is confidence in the future—when consumers and investors have faith in the future and policymakers, the economy tends to expand. </a:t>
            </a:r>
          </a:p>
          <a:p>
            <a:pPr algn="just"/>
            <a:r>
              <a:rPr lang="en-US" dirty="0"/>
              <a:t>It does the opposite when confidence levels drop.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Business Cycle Phases </a:t>
            </a:r>
            <a:br>
              <a:rPr lang="en-US" b="1" dirty="0"/>
            </a:br>
            <a:endParaRPr lang="en-US" dirty="0"/>
          </a:p>
        </p:txBody>
      </p:sp>
      <p:sp>
        <p:nvSpPr>
          <p:cNvPr id="3" name="Content Placeholder 2"/>
          <p:cNvSpPr>
            <a:spLocks noGrp="1"/>
          </p:cNvSpPr>
          <p:nvPr>
            <p:ph idx="1"/>
          </p:nvPr>
        </p:nvSpPr>
        <p:spPr>
          <a:xfrm>
            <a:off x="685800" y="1295400"/>
            <a:ext cx="8229600" cy="4830763"/>
          </a:xfrm>
        </p:spPr>
        <p:txBody>
          <a:bodyPr>
            <a:normAutofit lnSpcReduction="10000"/>
          </a:bodyPr>
          <a:lstStyle/>
          <a:p>
            <a:pPr algn="just"/>
            <a:r>
              <a:rPr lang="en-US" sz="2200" dirty="0">
                <a:latin typeface="Times New Roman" pitchFamily="18" charset="0"/>
                <a:cs typeface="Times New Roman" pitchFamily="18" charset="0"/>
              </a:rPr>
              <a:t>A country keeps track of the trade cycle to ensure that the economy is on the path of growth, unemployment steeps down, and the </a:t>
            </a:r>
            <a:r>
              <a:rPr lang="en-US" sz="2200" u="sng" dirty="0">
                <a:latin typeface="Times New Roman" pitchFamily="18" charset="0"/>
                <a:cs typeface="Times New Roman" pitchFamily="18" charset="0"/>
                <a:hlinkClick r:id="rId2"/>
              </a:rPr>
              <a:t>inflation rate</a:t>
            </a:r>
            <a:r>
              <a:rPr lang="en-US" sz="2200" dirty="0">
                <a:latin typeface="Times New Roman" pitchFamily="18" charset="0"/>
                <a:cs typeface="Times New Roman" pitchFamily="18" charset="0"/>
              </a:rPr>
              <a:t>  helps us understand how much the price of goods and services in an economy has increased in a year.</a:t>
            </a:r>
          </a:p>
          <a:p>
            <a:pPr algn="just"/>
            <a:r>
              <a:rPr lang="en-US" sz="2200" dirty="0">
                <a:latin typeface="Times New Roman" pitchFamily="18" charset="0"/>
                <a:cs typeface="Times New Roman" pitchFamily="18" charset="0"/>
              </a:rPr>
              <a:t> </a:t>
            </a:r>
            <a:r>
              <a:rPr lang="en-US" sz="2200" dirty="0">
                <a:solidFill>
                  <a:srgbClr val="FF0000"/>
                </a:solidFill>
                <a:latin typeface="Times New Roman" pitchFamily="18" charset="0"/>
                <a:cs typeface="Times New Roman" pitchFamily="18" charset="0"/>
              </a:rPr>
              <a:t>For example</a:t>
            </a:r>
            <a:r>
              <a:rPr lang="en-US" sz="2200" dirty="0">
                <a:latin typeface="Times New Roman" pitchFamily="18" charset="0"/>
                <a:cs typeface="Times New Roman" pitchFamily="18" charset="0"/>
              </a:rPr>
              <a:t>, if the price of goods and services in an economy is now </a:t>
            </a:r>
            <a:r>
              <a:rPr lang="en-US" sz="2200" dirty="0">
                <a:solidFill>
                  <a:srgbClr val="00B0F0"/>
                </a:solidFill>
                <a:latin typeface="Times New Roman" pitchFamily="18" charset="0"/>
                <a:cs typeface="Times New Roman" pitchFamily="18" charset="0"/>
              </a:rPr>
              <a:t>$103 </a:t>
            </a:r>
            <a:r>
              <a:rPr lang="en-US" sz="2200" dirty="0">
                <a:latin typeface="Times New Roman" pitchFamily="18" charset="0"/>
                <a:cs typeface="Times New Roman" pitchFamily="18" charset="0"/>
              </a:rPr>
              <a:t>and in the previous year the same was </a:t>
            </a:r>
            <a:r>
              <a:rPr lang="en-US" sz="2200" dirty="0">
                <a:solidFill>
                  <a:srgbClr val="00B0F0"/>
                </a:solidFill>
                <a:latin typeface="Times New Roman" pitchFamily="18" charset="0"/>
                <a:cs typeface="Times New Roman" pitchFamily="18" charset="0"/>
              </a:rPr>
              <a:t>$100</a:t>
            </a:r>
            <a:r>
              <a:rPr lang="en-US" sz="2200" dirty="0">
                <a:latin typeface="Times New Roman" pitchFamily="18" charset="0"/>
                <a:cs typeface="Times New Roman" pitchFamily="18" charset="0"/>
              </a:rPr>
              <a:t>, then the inflation is </a:t>
            </a:r>
            <a:r>
              <a:rPr lang="en-US" sz="2200" dirty="0">
                <a:solidFill>
                  <a:srgbClr val="00B0F0"/>
                </a:solidFill>
                <a:latin typeface="Times New Roman" pitchFamily="18" charset="0"/>
                <a:cs typeface="Times New Roman" pitchFamily="18" charset="0"/>
              </a:rPr>
              <a:t>$3</a:t>
            </a:r>
            <a:r>
              <a:rPr lang="en-US" sz="2200" dirty="0">
                <a:latin typeface="Times New Roman" pitchFamily="18" charset="0"/>
                <a:cs typeface="Times New Roman" pitchFamily="18" charset="0"/>
              </a:rPr>
              <a:t>). Remains under control.</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Expansion: When a nation’s </a:t>
            </a:r>
            <a:r>
              <a:rPr lang="en-US" sz="2200" u="sng" dirty="0">
                <a:latin typeface="Times New Roman" pitchFamily="18" charset="0"/>
                <a:cs typeface="Times New Roman" pitchFamily="18" charset="0"/>
                <a:hlinkClick r:id="rId3"/>
              </a:rPr>
              <a:t>GDP</a:t>
            </a:r>
            <a:r>
              <a:rPr lang="en-US" sz="2200" dirty="0">
                <a:latin typeface="Times New Roman" pitchFamily="18" charset="0"/>
                <a:cs typeface="Times New Roman" pitchFamily="18" charset="0"/>
              </a:rPr>
              <a:t> shows an upward move or recovers with time, this period of growth is remarked as economic expansion. </a:t>
            </a:r>
          </a:p>
          <a:p>
            <a:pPr algn="just"/>
            <a:r>
              <a:rPr lang="en-US" sz="2200" dirty="0">
                <a:latin typeface="Times New Roman" pitchFamily="18" charset="0"/>
                <a:cs typeface="Times New Roman" pitchFamily="18" charset="0"/>
              </a:rPr>
              <a:t>During this phase, the various </a:t>
            </a:r>
            <a:r>
              <a:rPr lang="en-US" sz="2200" u="sng" dirty="0">
                <a:latin typeface="Times New Roman" pitchFamily="18" charset="0"/>
                <a:cs typeface="Times New Roman" pitchFamily="18" charset="0"/>
                <a:hlinkClick r:id="rId4"/>
              </a:rPr>
              <a:t>economic indicators</a:t>
            </a:r>
            <a:r>
              <a:rPr lang="en-US" sz="2200" dirty="0">
                <a:latin typeface="Times New Roman" pitchFamily="18" charset="0"/>
                <a:cs typeface="Times New Roman" pitchFamily="18" charset="0"/>
              </a:rPr>
              <a:t> like consumer </a:t>
            </a:r>
            <a:r>
              <a:rPr lang="en-US" sz="2200" dirty="0">
                <a:solidFill>
                  <a:srgbClr val="FF0000"/>
                </a:solidFill>
                <a:latin typeface="Times New Roman" pitchFamily="18" charset="0"/>
                <a:cs typeface="Times New Roman" pitchFamily="18" charset="0"/>
              </a:rPr>
              <a:t>spending, income, demand, supply, employment, output, and business returns </a:t>
            </a:r>
            <a:r>
              <a:rPr lang="en-US" sz="2200" dirty="0">
                <a:latin typeface="Times New Roman" pitchFamily="18" charset="0"/>
                <a:cs typeface="Times New Roman" pitchFamily="18" charset="0"/>
              </a:rPr>
              <a:t>shoot up.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fontScale="92500" lnSpcReduction="10000"/>
          </a:bodyPr>
          <a:lstStyle/>
          <a:p>
            <a:pPr algn="just"/>
            <a:r>
              <a:rPr lang="en-US" b="1" dirty="0">
                <a:solidFill>
                  <a:schemeClr val="accent2"/>
                </a:solidFill>
                <a:latin typeface="Times New Roman" pitchFamily="18" charset="0"/>
                <a:cs typeface="Times New Roman" pitchFamily="18" charset="0"/>
              </a:rPr>
              <a:t>Peak</a:t>
            </a:r>
            <a:r>
              <a:rPr lang="en-US" dirty="0">
                <a:latin typeface="Times New Roman" pitchFamily="18" charset="0"/>
                <a:cs typeface="Times New Roman" pitchFamily="18" charset="0"/>
              </a:rPr>
              <a:t>: During the expansion phase, the GDP spikes to its highest level; this is considered the economy’s peak.</a:t>
            </a:r>
          </a:p>
          <a:p>
            <a:pPr algn="just">
              <a:buNone/>
            </a:pP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At this point, </a:t>
            </a:r>
            <a:r>
              <a:rPr lang="en-US" b="1" u="sng" dirty="0">
                <a:latin typeface="Times New Roman" pitchFamily="18" charset="0"/>
                <a:cs typeface="Times New Roman" pitchFamily="18" charset="0"/>
                <a:hlinkClick r:id="rId2"/>
              </a:rPr>
              <a:t>economic factors</a:t>
            </a:r>
            <a:r>
              <a:rPr lang="en-US" dirty="0">
                <a:latin typeface="Times New Roman" pitchFamily="18" charset="0"/>
                <a:cs typeface="Times New Roman" pitchFamily="18" charset="0"/>
              </a:rPr>
              <a:t> like income, consumer spending, and employment level remain constant.</a:t>
            </a:r>
          </a:p>
          <a:p>
            <a:pPr algn="just">
              <a:buNone/>
            </a:pPr>
            <a:endParaRPr lang="en-US" dirty="0">
              <a:latin typeface="Times New Roman" pitchFamily="18" charset="0"/>
              <a:cs typeface="Times New Roman" pitchFamily="18" charset="0"/>
            </a:endParaRPr>
          </a:p>
          <a:p>
            <a:pPr algn="just"/>
            <a:r>
              <a:rPr lang="en-US" b="1" dirty="0">
                <a:solidFill>
                  <a:schemeClr val="accent2"/>
                </a:solidFill>
                <a:latin typeface="Times New Roman" pitchFamily="18" charset="0"/>
                <a:cs typeface="Times New Roman" pitchFamily="18" charset="0"/>
              </a:rPr>
              <a:t>Recession</a:t>
            </a:r>
            <a:r>
              <a:rPr lang="en-US" dirty="0">
                <a:latin typeface="Times New Roman" pitchFamily="18" charset="0"/>
                <a:cs typeface="Times New Roman" pitchFamily="18" charset="0"/>
              </a:rPr>
              <a:t> is a </a:t>
            </a:r>
            <a:r>
              <a:rPr lang="en-US" dirty="0">
                <a:latin typeface="Times New Roman" pitchFamily="18" charset="0"/>
                <a:cs typeface="Times New Roman" pitchFamily="18" charset="0"/>
                <a:hlinkClick r:id="rId3" tooltip="Business cycle"/>
              </a:rPr>
              <a:t>business cycle</a:t>
            </a:r>
            <a:r>
              <a:rPr lang="en-US" dirty="0">
                <a:latin typeface="Times New Roman" pitchFamily="18" charset="0"/>
                <a:cs typeface="Times New Roman" pitchFamily="18" charset="0"/>
              </a:rPr>
              <a:t> contraction when there is a general decline in economic activity </a:t>
            </a:r>
          </a:p>
          <a:p>
            <a:pPr algn="just"/>
            <a:r>
              <a:rPr lang="en-US" dirty="0">
                <a:latin typeface="Times New Roman" pitchFamily="18" charset="0"/>
                <a:cs typeface="Times New Roman" pitchFamily="18" charset="0"/>
              </a:rPr>
              <a:t>When demand peaks and starts to decline, the </a:t>
            </a:r>
            <a:r>
              <a:rPr lang="en-US" b="1" dirty="0">
                <a:latin typeface="Times New Roman" pitchFamily="18" charset="0"/>
                <a:cs typeface="Times New Roman" pitchFamily="18" charset="0"/>
              </a:rPr>
              <a:t>excessive supply of goods and services that aren't consumed,</a:t>
            </a:r>
            <a:r>
              <a:rPr lang="en-US" dirty="0">
                <a:latin typeface="Times New Roman" pitchFamily="18" charset="0"/>
                <a:cs typeface="Times New Roman" pitchFamily="18" charset="0"/>
              </a:rPr>
              <a:t> can lead to a recession,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153400" cy="5334000"/>
          </a:xfrm>
        </p:spPr>
        <p:txBody>
          <a:bodyPr>
            <a:normAutofit/>
          </a:bodyPr>
          <a:lstStyle/>
          <a:p>
            <a:pPr algn="just"/>
            <a:r>
              <a:rPr lang="en-US" dirty="0">
                <a:latin typeface="Times New Roman" pitchFamily="18" charset="0"/>
                <a:cs typeface="Times New Roman" pitchFamily="18" charset="0"/>
              </a:rPr>
              <a:t> with companies producing less and downsizing while people lose purchasing power and consumption continues to fall..</a:t>
            </a:r>
          </a:p>
          <a:p>
            <a:pPr algn="just"/>
            <a:endParaRPr lang="en-US" dirty="0">
              <a:latin typeface="Times New Roman" pitchFamily="18" charset="0"/>
              <a:cs typeface="Times New Roman" pitchFamily="18" charset="0"/>
            </a:endParaRPr>
          </a:p>
          <a:p>
            <a:pPr algn="just"/>
            <a:r>
              <a:rPr lang="en-US" b="1" dirty="0">
                <a:solidFill>
                  <a:schemeClr val="accent2"/>
                </a:solidFill>
                <a:latin typeface="Times New Roman" pitchFamily="18" charset="0"/>
                <a:cs typeface="Times New Roman" pitchFamily="18" charset="0"/>
              </a:rPr>
              <a:t>Trough</a:t>
            </a:r>
            <a:r>
              <a:rPr lang="en-US" dirty="0">
                <a:latin typeface="Times New Roman" pitchFamily="18" charset="0"/>
                <a:cs typeface="Times New Roman" pitchFamily="18" charset="0"/>
              </a:rPr>
              <a:t>: This is the stage at which the GDP and other economic indicators are at their lowest.</a:t>
            </a:r>
          </a:p>
          <a:p>
            <a:pPr algn="just">
              <a:buNone/>
            </a:pP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During this phase, the economy gets stuck at a negative growth rate. Additionally, the demand for goods and services reduces.</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190</TotalTime>
  <Words>858</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 Business Cycle</vt:lpstr>
      <vt:lpstr>PowerPoint Presentation</vt:lpstr>
      <vt:lpstr>PowerPoint Presentation</vt:lpstr>
      <vt:lpstr>How Does the Business Cycle Work? </vt:lpstr>
      <vt:lpstr>PowerPoint Presentation</vt:lpstr>
      <vt:lpstr>PowerPoint Presentation</vt:lpstr>
      <vt:lpstr>Business Cycle Phases  </vt:lpstr>
      <vt:lpstr>PowerPoint Presentation</vt:lpstr>
      <vt:lpstr>PowerPoint Presentation</vt:lpstr>
      <vt:lpstr>PowerPoint Presentation</vt:lpstr>
      <vt:lpstr>PowerPoint Presentation</vt:lpstr>
      <vt:lpstr>CAUSES OF BUSINESS CYCLE</vt:lpstr>
      <vt:lpstr>PowerPoint Presentation</vt:lpstr>
      <vt:lpstr>PowerPoint Presentation</vt:lpstr>
      <vt:lpstr>External Causes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Business cycle</dc:title>
  <dc:creator>user</dc:creator>
  <cp:lastModifiedBy>919427764759</cp:lastModifiedBy>
  <cp:revision>65</cp:revision>
  <dcterms:created xsi:type="dcterms:W3CDTF">2006-08-16T00:00:00Z</dcterms:created>
  <dcterms:modified xsi:type="dcterms:W3CDTF">2022-11-09T04:19:59Z</dcterms:modified>
</cp:coreProperties>
</file>