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9" r:id="rId1"/>
  </p:sldMasterIdLst>
  <p:notesMasterIdLst>
    <p:notesMasterId r:id="rId53"/>
  </p:notesMasterIdLst>
  <p:handoutMasterIdLst>
    <p:handoutMasterId r:id="rId54"/>
  </p:handoutMasterIdLst>
  <p:sldIdLst>
    <p:sldId id="291"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9" r:id="rId49"/>
    <p:sldId id="290" r:id="rId50"/>
    <p:sldId id="287" r:id="rId51"/>
    <p:sldId id="288"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05" autoAdjust="0"/>
  </p:normalViewPr>
  <p:slideViewPr>
    <p:cSldViewPr>
      <p:cViewPr>
        <p:scale>
          <a:sx n="66" d="100"/>
          <a:sy n="66" d="100"/>
        </p:scale>
        <p:origin x="-63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p:txBody>
          <a:bodyPr/>
          <a:lstStyle/>
          <a:p>
            <a:r>
              <a:rPr lang="en-US"/>
              <a:t>Lucas won the Nobel for in part these ideas.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p:txBody>
          <a:bodyPr/>
          <a:lstStyle/>
          <a:p>
            <a:r>
              <a:rPr lang="en-US"/>
              <a:t>Given we know this follows a random walk, the best forecast is the last observation.  However if we were able to know the true mean, but somehow didn’t know it was a random walk, then our best forecast would be 0, the true mean.  However it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50938" y="692150"/>
            <a:ext cx="4556125" cy="3416300"/>
          </a:xfrm>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3000" y="685800"/>
            <a:ext cx="4572000" cy="3429000"/>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p:txBody>
          <a:bodyPr/>
          <a:lstStyle/>
          <a:p>
            <a:pPr>
              <a:lnSpc>
                <a:spcPct val="90000"/>
              </a:lnSpc>
            </a:pPr>
            <a:r>
              <a:rPr lang="en-US" dirty="0"/>
              <a:t>Run Experiment: Have right side of class write offer of $10 split on paper.</a:t>
            </a:r>
          </a:p>
          <a:p>
            <a:pPr>
              <a:lnSpc>
                <a:spcPct val="90000"/>
              </a:lnSpc>
            </a:pPr>
            <a:endParaRPr lang="en-US" dirty="0"/>
          </a:p>
          <a:p>
            <a:pPr>
              <a:lnSpc>
                <a:spcPct val="90000"/>
              </a:lnSpc>
            </a:pPr>
            <a:r>
              <a:rPr lang="en-US" dirty="0"/>
              <a:t>Ultimatum game: You are given 10 dollars to split.  You offer a split to an unknown party, and that party can either accept or reject the offer.  If the offer is accepted you get the split, if the offer is rejected both people get nothing.</a:t>
            </a:r>
          </a:p>
          <a:p>
            <a:pPr>
              <a:lnSpc>
                <a:spcPct val="90000"/>
              </a:lnSpc>
            </a:pPr>
            <a:endParaRPr lang="en-US" dirty="0"/>
          </a:p>
          <a:p>
            <a:pPr>
              <a:lnSpc>
                <a:spcPct val="90000"/>
              </a:lnSpc>
            </a:pPr>
            <a:r>
              <a:rPr lang="en-US" dirty="0"/>
              <a:t>Research shows that societies with the most unequal offers are ones where there is little cooperation outside of the family and/or little market integration. Offers as low as 25%, while some societies demonstrated hyper fair offers &gt;50% of the award.  Typical experiments in the US among students find the mean offer around 40%.</a:t>
            </a:r>
          </a:p>
          <a:p>
            <a:pPr>
              <a:lnSpc>
                <a:spcPct val="90000"/>
              </a:lnSpc>
            </a:pPr>
            <a:endParaRPr lang="en-US" dirty="0"/>
          </a:p>
          <a:p>
            <a:pPr>
              <a:lnSpc>
                <a:spcPct val="90000"/>
              </a:lnSpc>
            </a:pPr>
            <a:r>
              <a:rPr lang="en-US" dirty="0"/>
              <a:t>Rational Self interest (homo </a:t>
            </a:r>
            <a:r>
              <a:rPr lang="en-US" dirty="0" err="1"/>
              <a:t>Economicus</a:t>
            </a:r>
            <a:r>
              <a:rPr lang="en-US" dirty="0"/>
              <a:t>) suggests the offer should be 1% since a rational player would always accept a positive amount, no matter how small because they would not want to pay something (forgo) to punish the person who made the offer.  There has been an enormous amount of work on fairness, and reciprocity in markets, which help to explain why people behave different then the naïve rational model predicts.  </a:t>
            </a:r>
          </a:p>
          <a:p>
            <a:pPr>
              <a:lnSpc>
                <a:spcPct val="90000"/>
              </a:lnSpc>
            </a:pPr>
            <a:endParaRPr lang="en-US" dirty="0"/>
          </a:p>
          <a:p>
            <a:pPr>
              <a:lnSpc>
                <a:spcPct val="90000"/>
              </a:lnSpc>
            </a:pPr>
            <a:r>
              <a:rPr lang="en-US" dirty="0"/>
              <a:t>This sometimes matters for our models…but has not been completely abandoned.</a:t>
            </a:r>
          </a:p>
          <a:p>
            <a:pPr>
              <a:lnSpc>
                <a:spcPct val="90000"/>
              </a:lnSpc>
            </a:pPr>
            <a:endParaRPr lang="en-US" dirty="0"/>
          </a:p>
          <a:p>
            <a:pPr>
              <a:lnSpc>
                <a:spcPct val="90000"/>
              </a:lnSpc>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43000" y="685800"/>
            <a:ext cx="4572000" cy="3429000"/>
          </a:xfrm>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p:txBody>
          <a:bodyPr/>
          <a:lstStyle/>
          <a:p>
            <a:r>
              <a:rPr lang="en-US"/>
              <a:t>Malkiel </a:t>
            </a:r>
            <a:r>
              <a:rPr lang="en-US" i="1"/>
              <a:t>JEP 2003</a:t>
            </a:r>
          </a:p>
          <a:p>
            <a:r>
              <a:rPr lang="en-US"/>
              <a:t>Efficiency means no above average returns without above average risk.  There are no $100 on the ground. </a:t>
            </a:r>
          </a:p>
          <a:p>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43000" y="685800"/>
            <a:ext cx="4572000" cy="34290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43000" y="685800"/>
            <a:ext cx="4572000" cy="3429000"/>
          </a:xfrm>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85800"/>
            <a:ext cx="4572000" cy="3429000"/>
          </a:xfrm>
          <a:ln/>
        </p:spPr>
      </p:sp>
      <p:sp>
        <p:nvSpPr>
          <p:cNvPr id="69635" name="Rectangle 3"/>
          <p:cNvSpPr>
            <a:spLocks noGrp="1" noChangeArrowheads="1"/>
          </p:cNvSpPr>
          <p:nvPr>
            <p:ph type="body" idx="1"/>
          </p:nvPr>
        </p:nvSpPr>
        <p:spPr/>
        <p:txBody>
          <a:bodyPr/>
          <a:lstStyle/>
          <a:p>
            <a:r>
              <a:rPr lang="en-US" b="1">
                <a:solidFill>
                  <a:schemeClr val="tx2"/>
                </a:solidFill>
              </a:rPr>
              <a:t>Lucas challenges usefulness of econometric models for policy evaluation</a:t>
            </a:r>
          </a:p>
          <a:p>
            <a:r>
              <a:rPr lang="en-US"/>
              <a:t>1.	Critique follows from RE implication that change in way variable moves, changes way expectations are formed</a:t>
            </a:r>
          </a:p>
          <a:p>
            <a:r>
              <a:rPr lang="en-US"/>
              <a:t>2.	Policy change, changes relationship between expectations and past behavior</a:t>
            </a:r>
          </a:p>
          <a:p>
            <a:r>
              <a:rPr lang="en-US"/>
              <a:t>3.	Estimated relationships in econometric model change</a:t>
            </a:r>
          </a:p>
          <a:p>
            <a:r>
              <a:rPr lang="en-US"/>
              <a:t>4.	Therefore, can’t be used to evaluate change in policy</a:t>
            </a:r>
          </a:p>
          <a:p>
            <a:r>
              <a:rPr lang="en-US" b="1">
                <a:solidFill>
                  <a:schemeClr val="tx2"/>
                </a:solidFill>
              </a:rPr>
              <a:t>	</a:t>
            </a:r>
            <a:r>
              <a:rPr lang="en-US" b="1" i="1">
                <a:solidFill>
                  <a:schemeClr val="tx2"/>
                </a:solidFill>
              </a:rPr>
              <a:t>Example:</a:t>
            </a:r>
            <a:r>
              <a:rPr lang="en-US" b="1">
                <a:solidFill>
                  <a:schemeClr val="tx2"/>
                </a:solidFill>
              </a:rPr>
              <a:t> Evaluate effect on long rate from Fed policy raising short-term </a:t>
            </a:r>
            <a:r>
              <a:rPr lang="en-US" b="1" i="1">
                <a:solidFill>
                  <a:schemeClr val="tx2"/>
                </a:solidFill>
              </a:rPr>
              <a:t>i</a:t>
            </a:r>
            <a:r>
              <a:rPr lang="en-US" b="1">
                <a:solidFill>
                  <a:schemeClr val="tx2"/>
                </a:solidFill>
              </a:rPr>
              <a:t> permanently, if in past changes in </a:t>
            </a:r>
            <a:r>
              <a:rPr lang="en-US" b="1" i="1">
                <a:solidFill>
                  <a:schemeClr val="tx2"/>
                </a:solidFill>
              </a:rPr>
              <a:t>i</a:t>
            </a:r>
            <a:r>
              <a:rPr lang="en-US" b="1">
                <a:solidFill>
                  <a:schemeClr val="tx2"/>
                </a:solidFill>
              </a:rPr>
              <a:t> quickly reversed</a:t>
            </a:r>
          </a:p>
          <a:p>
            <a:r>
              <a:rPr lang="en-US"/>
              <a:t>1.	Estimated term structure relationship indicates only small change in long rate</a:t>
            </a:r>
          </a:p>
          <a:p>
            <a:r>
              <a:rPr lang="en-US"/>
              <a:t>2.	Once realize short </a:t>
            </a:r>
            <a:r>
              <a:rPr lang="en-US" i="1"/>
              <a:t>i</a:t>
            </a:r>
            <a:r>
              <a:rPr lang="en-US"/>
              <a:t> </a:t>
            </a:r>
            <a:r>
              <a:rPr lang="en-US">
                <a:latin typeface="Symbol" pitchFamily="18" charset="2"/>
              </a:rPr>
              <a:t></a:t>
            </a:r>
            <a:r>
              <a:rPr lang="en-US"/>
              <a:t> permanently, average future short rates </a:t>
            </a:r>
            <a:r>
              <a:rPr lang="en-US">
                <a:latin typeface="Symbol" pitchFamily="18" charset="2"/>
              </a:rPr>
              <a:t></a:t>
            </a:r>
            <a:r>
              <a:rPr lang="en-US"/>
              <a:t> a lot, long rate </a:t>
            </a:r>
            <a:r>
              <a:rPr lang="en-US">
                <a:latin typeface="Symbol" pitchFamily="18" charset="2"/>
              </a:rPr>
              <a:t></a:t>
            </a:r>
            <a:r>
              <a:rPr lang="en-US"/>
              <a:t> a lot</a:t>
            </a:r>
          </a:p>
          <a:p>
            <a:r>
              <a:rPr lang="en-US"/>
              <a:t>3.	Another implication of Lucas analysis: expectations about policy influences response to policy</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p:txBody>
          <a:bodyPr/>
          <a:lstStyle/>
          <a:p>
            <a:pPr>
              <a:spcBef>
                <a:spcPct val="50000"/>
              </a:spcBef>
            </a:pPr>
            <a:r>
              <a:rPr lang="en-US" sz="1300" b="1">
                <a:solidFill>
                  <a:schemeClr val="tx2"/>
                </a:solidFill>
              </a:rPr>
              <a:t>Assumptions:</a:t>
            </a:r>
          </a:p>
          <a:p>
            <a:r>
              <a:rPr lang="en-US" sz="1300"/>
              <a:t>1.	Rational expectations</a:t>
            </a:r>
          </a:p>
          <a:p>
            <a:r>
              <a:rPr lang="en-US" sz="1300"/>
              <a:t>2.	Wages and prices completely flexible, adjust fully to changes in expected price level</a:t>
            </a:r>
          </a:p>
          <a:p>
            <a:pPr>
              <a:spcBef>
                <a:spcPct val="50000"/>
              </a:spcBef>
            </a:pPr>
            <a:r>
              <a:rPr lang="en-US" sz="1300" b="1">
                <a:solidFill>
                  <a:schemeClr val="tx2"/>
                </a:solidFill>
              </a:rPr>
              <a:t>Implications:</a:t>
            </a:r>
          </a:p>
          <a:p>
            <a:r>
              <a:rPr lang="en-US" sz="1300"/>
              <a:t>1.	Policy ineffectiveness proposition: anticipated policy has no effect on business cycle</a:t>
            </a:r>
          </a:p>
          <a:p>
            <a:r>
              <a:rPr lang="en-US" sz="1300"/>
              <a:t>2.	Effects of policy are uncertain because depend on expectations</a:t>
            </a:r>
          </a:p>
          <a:p>
            <a:r>
              <a:rPr lang="en-US" sz="1300"/>
              <a:t>3.	No beneficial effect from activist policy: supports nonactivism</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pPr>
              <a:spcBef>
                <a:spcPct val="50000"/>
              </a:spcBef>
            </a:pPr>
            <a:r>
              <a:rPr lang="en-US" b="1">
                <a:solidFill>
                  <a:schemeClr val="tx2"/>
                </a:solidFill>
              </a:rPr>
              <a:t>Assumptions:</a:t>
            </a:r>
          </a:p>
          <a:p>
            <a:r>
              <a:rPr lang="en-US"/>
              <a:t>1.	Rational expectations</a:t>
            </a:r>
          </a:p>
          <a:p>
            <a:r>
              <a:rPr lang="en-US"/>
              <a:t>2.	Wages and prices have rigidity: don’t adjust fully to changes in expected price level</a:t>
            </a:r>
          </a:p>
          <a:p>
            <a:pPr>
              <a:spcBef>
                <a:spcPct val="50000"/>
              </a:spcBef>
            </a:pPr>
            <a:r>
              <a:rPr lang="en-US" b="1">
                <a:solidFill>
                  <a:schemeClr val="tx2"/>
                </a:solidFill>
              </a:rPr>
              <a:t>Implications:</a:t>
            </a:r>
          </a:p>
          <a:p>
            <a:r>
              <a:rPr lang="en-US"/>
              <a:t>1.	Unanticipated policy has larger effect on </a:t>
            </a:r>
            <a:r>
              <a:rPr lang="en-US" i="1"/>
              <a:t>Y</a:t>
            </a:r>
            <a:r>
              <a:rPr lang="en-US"/>
              <a:t> than anticipated policy</a:t>
            </a:r>
          </a:p>
          <a:p>
            <a:r>
              <a:rPr lang="en-US"/>
              <a:t>2.	Policy ineffectiveness does not hold:</a:t>
            </a:r>
          </a:p>
          <a:p>
            <a:r>
              <a:rPr lang="en-US"/>
              <a:t>		Anticipated policy does affect </a:t>
            </a:r>
            <a:r>
              <a:rPr lang="en-US" i="1"/>
              <a:t>Y</a:t>
            </a:r>
            <a:endParaRPr lang="en-US"/>
          </a:p>
          <a:p>
            <a:r>
              <a:rPr lang="en-US"/>
              <a:t>3.	Does not rule out beneficial effect from activist policy</a:t>
            </a:r>
          </a:p>
          <a:p>
            <a:r>
              <a:rPr lang="en-US"/>
              <a:t>4.	However, effects of policy are affected by expectations: designing policy is tough</a:t>
            </a:r>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pPr>
              <a:spcBef>
                <a:spcPct val="33000"/>
              </a:spcBef>
            </a:pPr>
            <a:r>
              <a:rPr lang="en-US" b="1">
                <a:solidFill>
                  <a:schemeClr val="tx2"/>
                </a:solidFill>
              </a:rPr>
              <a:t>Rational expectation (RE) = expectation that is optimal forecast </a:t>
            </a:r>
            <a:br>
              <a:rPr lang="en-US" b="1">
                <a:solidFill>
                  <a:schemeClr val="tx2"/>
                </a:solidFill>
              </a:rPr>
            </a:br>
            <a:r>
              <a:rPr lang="en-US" b="1">
                <a:solidFill>
                  <a:schemeClr val="tx2"/>
                </a:solidFill>
              </a:rPr>
              <a:t>(best prediction of future) using all available information: i.e., RE </a:t>
            </a:r>
            <a:r>
              <a:rPr lang="en-US" b="1">
                <a:solidFill>
                  <a:schemeClr val="tx2"/>
                </a:solidFill>
                <a:latin typeface="Symbol" pitchFamily="18" charset="2"/>
              </a:rPr>
              <a:t></a:t>
            </a:r>
            <a:endParaRPr lang="en-US" b="1">
              <a:solidFill>
                <a:schemeClr val="tx2"/>
              </a:solidFill>
            </a:endParaRPr>
          </a:p>
          <a:p>
            <a:pPr>
              <a:spcBef>
                <a:spcPct val="33000"/>
              </a:spcBef>
            </a:pPr>
            <a:r>
              <a:rPr lang="en-US" i="1"/>
              <a:t>	X</a:t>
            </a:r>
            <a:r>
              <a:rPr lang="en-US" i="1" baseline="50000"/>
              <a:t>e</a:t>
            </a:r>
            <a:r>
              <a:rPr lang="en-US"/>
              <a:t> = </a:t>
            </a:r>
            <a:r>
              <a:rPr lang="en-US" i="1"/>
              <a:t>X</a:t>
            </a:r>
            <a:r>
              <a:rPr lang="en-US" i="1" baseline="50000"/>
              <a:t>of</a:t>
            </a:r>
            <a:endParaRPr lang="en-US"/>
          </a:p>
          <a:p>
            <a:pPr>
              <a:spcBef>
                <a:spcPct val="33000"/>
              </a:spcBef>
            </a:pPr>
            <a:r>
              <a:rPr lang="en-US"/>
              <a:t>2 reasons expectation may not be rational</a:t>
            </a:r>
          </a:p>
          <a:p>
            <a:pPr>
              <a:spcBef>
                <a:spcPct val="33000"/>
              </a:spcBef>
            </a:pPr>
            <a:r>
              <a:rPr lang="en-US"/>
              <a:t>	1.  Not best prediction</a:t>
            </a:r>
          </a:p>
          <a:p>
            <a:pPr>
              <a:spcBef>
                <a:spcPct val="33000"/>
              </a:spcBef>
            </a:pPr>
            <a:r>
              <a:rPr lang="en-US"/>
              <a:t>	2.  Not using available information</a:t>
            </a:r>
          </a:p>
          <a:p>
            <a:pPr>
              <a:spcBef>
                <a:spcPct val="33000"/>
              </a:spcBef>
            </a:pPr>
            <a:r>
              <a:rPr lang="en-US"/>
              <a:t>Rational expectation, although optimal prediction, may not be accurate</a:t>
            </a:r>
          </a:p>
          <a:p>
            <a:pPr>
              <a:spcBef>
                <a:spcPct val="33000"/>
              </a:spcBef>
            </a:pPr>
            <a:r>
              <a:rPr lang="en-US"/>
              <a:t>Rational expectations makes sense because is costly not to have optimal forecast</a:t>
            </a:r>
          </a:p>
          <a:p>
            <a:pPr>
              <a:spcBef>
                <a:spcPct val="33000"/>
              </a:spcBef>
            </a:pPr>
            <a:r>
              <a:rPr lang="en-US" b="1">
                <a:solidFill>
                  <a:schemeClr val="tx2"/>
                </a:solidFill>
              </a:rPr>
              <a:t>Implications:</a:t>
            </a:r>
          </a:p>
          <a:p>
            <a:pPr>
              <a:spcBef>
                <a:spcPct val="33000"/>
              </a:spcBef>
            </a:pPr>
            <a:r>
              <a:rPr lang="en-US"/>
              <a:t>1.	Change in way variable moves, way expectations are formed changes</a:t>
            </a:r>
          </a:p>
          <a:p>
            <a:pPr>
              <a:spcBef>
                <a:spcPct val="33000"/>
              </a:spcBef>
            </a:pPr>
            <a:r>
              <a:rPr lang="en-US"/>
              <a:t>2.	Forecast errors on average = 0 and are not predictable</a:t>
            </a:r>
          </a:p>
          <a:p>
            <a:r>
              <a:rPr lang="en-US"/>
              <a:t>Compare to adaptive expectations</a:t>
            </a:r>
          </a:p>
          <a:p>
            <a:endParaRPr lang="en-US"/>
          </a:p>
          <a:p>
            <a:r>
              <a:rPr lang="en-US"/>
              <a:t>Compare to adaptive expectations, which are merely a function of past observations.</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2000" cy="3429000"/>
          </a:xfrm>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2000" cy="3429000"/>
          </a:xfrm>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3000" y="685800"/>
            <a:ext cx="4572000" cy="3429000"/>
          </a:xfrm>
          <a:ln/>
        </p:spPr>
      </p:sp>
      <p:sp>
        <p:nvSpPr>
          <p:cNvPr id="134147" name="Rectangle 3"/>
          <p:cNvSpPr>
            <a:spLocks noGrp="1" noChangeArrowheads="1"/>
          </p:cNvSpPr>
          <p:nvPr>
            <p:ph type="body" idx="1"/>
          </p:nvPr>
        </p:nvSpPr>
        <p:spPr/>
        <p:txBody>
          <a:bodyPr/>
          <a:lstStyle/>
          <a:p>
            <a:r>
              <a:rPr lang="en-US"/>
              <a:t>Examples of potential non-optimal forecasts</a:t>
            </a:r>
          </a:p>
          <a:p>
            <a:pPr lvl="1"/>
            <a:r>
              <a:rPr lang="en-US"/>
              <a:t>Party food, beer</a:t>
            </a:r>
          </a:p>
          <a:p>
            <a:pPr lvl="1"/>
            <a:r>
              <a:rPr lang="en-US"/>
              <a:t>Setting watch ahead of time.</a:t>
            </a:r>
          </a:p>
          <a:p>
            <a:pPr lvl="1"/>
            <a:r>
              <a:rPr lang="en-US"/>
              <a:t>Arriving at the airport</a:t>
            </a:r>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ln/>
        </p:spPr>
      </p:sp>
      <p:sp>
        <p:nvSpPr>
          <p:cNvPr id="104451" name="Rectangle 3"/>
          <p:cNvSpPr>
            <a:spLocks noGrp="1" noChangeArrowheads="1"/>
          </p:cNvSpPr>
          <p:nvPr>
            <p:ph type="body" idx="1"/>
          </p:nvPr>
        </p:nvSpPr>
        <p:spPr/>
        <p:txBody>
          <a:bodyPr/>
          <a:lstStyle/>
          <a:p>
            <a:r>
              <a:rPr lang="en-US"/>
              <a:t>1.	Ongoing </a:t>
            </a:r>
            <a:r>
              <a:rPr lang="en-US">
                <a:latin typeface="Symbol" pitchFamily="18" charset="2"/>
              </a:rPr>
              <a:t></a:t>
            </a:r>
            <a:r>
              <a:rPr lang="en-US"/>
              <a:t>, so moving from </a:t>
            </a:r>
            <a:r>
              <a:rPr lang="en-US" i="1"/>
              <a:t>AD</a:t>
            </a:r>
            <a:r>
              <a:rPr lang="en-US" baseline="-25000"/>
              <a:t>1</a:t>
            </a:r>
            <a:r>
              <a:rPr lang="en-US"/>
              <a:t> to </a:t>
            </a:r>
            <a:r>
              <a:rPr lang="en-US" i="1"/>
              <a:t>AD</a:t>
            </a:r>
            <a:r>
              <a:rPr lang="en-US" baseline="-25000"/>
              <a:t>2</a:t>
            </a:r>
            <a:r>
              <a:rPr lang="en-US"/>
              <a:t>, </a:t>
            </a:r>
            <a:r>
              <a:rPr lang="en-US" i="1"/>
              <a:t>AS</a:t>
            </a:r>
            <a:r>
              <a:rPr lang="en-US" baseline="-25000"/>
              <a:t>1</a:t>
            </a:r>
            <a:r>
              <a:rPr lang="en-US"/>
              <a:t> to </a:t>
            </a:r>
            <a:r>
              <a:rPr lang="en-US" i="1"/>
              <a:t>AS</a:t>
            </a:r>
            <a:r>
              <a:rPr lang="en-US" baseline="-25000"/>
              <a:t>2</a:t>
            </a:r>
            <a:r>
              <a:rPr lang="en-US"/>
              <a:t>, point 1 to 2</a:t>
            </a:r>
          </a:p>
          <a:p>
            <a:r>
              <a:rPr lang="en-US"/>
              <a:t>2.	Anti-</a:t>
            </a:r>
            <a:r>
              <a:rPr lang="en-US">
                <a:latin typeface="Symbol" pitchFamily="18" charset="2"/>
              </a:rPr>
              <a:t></a:t>
            </a:r>
            <a:r>
              <a:rPr lang="en-US"/>
              <a:t> policy, </a:t>
            </a:r>
            <a:r>
              <a:rPr lang="en-US" i="1"/>
              <a:t>AD</a:t>
            </a:r>
            <a:r>
              <a:rPr lang="en-US"/>
              <a:t> kept at </a:t>
            </a:r>
            <a:r>
              <a:rPr lang="en-US" i="1"/>
              <a:t>AD</a:t>
            </a:r>
            <a:r>
              <a:rPr lang="en-US" baseline="-25000"/>
              <a:t>1</a:t>
            </a:r>
            <a:endParaRPr lang="en-US"/>
          </a:p>
          <a:p>
            <a:pPr>
              <a:spcBef>
                <a:spcPct val="50000"/>
              </a:spcBef>
            </a:pPr>
            <a:r>
              <a:rPr lang="en-US" b="1">
                <a:solidFill>
                  <a:schemeClr val="tx2"/>
                </a:solidFill>
              </a:rPr>
              <a:t>Traditional Model (a)</a:t>
            </a:r>
          </a:p>
          <a:p>
            <a:r>
              <a:rPr lang="en-US"/>
              <a:t>1.</a:t>
            </a:r>
            <a:r>
              <a:rPr lang="en-US" i="1"/>
              <a:t>	AS</a:t>
            </a:r>
            <a:r>
              <a:rPr lang="en-US"/>
              <a:t> to </a:t>
            </a:r>
            <a:r>
              <a:rPr lang="en-US" i="1"/>
              <a:t>AS</a:t>
            </a:r>
            <a:r>
              <a:rPr lang="en-US" baseline="-25000"/>
              <a:t>2</a:t>
            </a:r>
            <a:r>
              <a:rPr lang="en-US"/>
              <a:t> whether policy anticipated or not; go to 2', </a:t>
            </a:r>
            <a:r>
              <a:rPr lang="en-US" i="1"/>
              <a:t>Y</a:t>
            </a:r>
            <a:r>
              <a:rPr lang="en-US"/>
              <a:t> </a:t>
            </a:r>
            <a:r>
              <a:rPr lang="en-US">
                <a:latin typeface="Symbol" pitchFamily="18" charset="2"/>
              </a:rPr>
              <a:t></a:t>
            </a:r>
            <a:r>
              <a:rPr lang="en-US"/>
              <a:t>, </a:t>
            </a:r>
            <a:r>
              <a:rPr lang="en-US">
                <a:latin typeface="Symbol" pitchFamily="18" charset="2"/>
              </a:rPr>
              <a:t></a:t>
            </a:r>
            <a:r>
              <a:rPr lang="en-US"/>
              <a:t> </a:t>
            </a:r>
            <a:r>
              <a:rPr lang="en-US">
                <a:latin typeface="Symbol" pitchFamily="18" charset="2"/>
              </a:rPr>
              <a:t></a:t>
            </a:r>
            <a:endParaRPr lang="en-US"/>
          </a:p>
          <a:p>
            <a:pPr>
              <a:spcBef>
                <a:spcPct val="50000"/>
              </a:spcBef>
            </a:pPr>
            <a:r>
              <a:rPr lang="en-US" b="1">
                <a:solidFill>
                  <a:schemeClr val="tx2"/>
                </a:solidFill>
              </a:rPr>
              <a:t>New Classical Model (b)</a:t>
            </a:r>
          </a:p>
          <a:p>
            <a:r>
              <a:rPr lang="en-US"/>
              <a:t>1.	Unanticipated: </a:t>
            </a:r>
            <a:r>
              <a:rPr lang="en-US" i="1"/>
              <a:t>AS</a:t>
            </a:r>
            <a:r>
              <a:rPr lang="en-US"/>
              <a:t> to </a:t>
            </a:r>
            <a:r>
              <a:rPr lang="en-US" i="1"/>
              <a:t>AS</a:t>
            </a:r>
            <a:r>
              <a:rPr lang="en-US" baseline="-25000"/>
              <a:t>2</a:t>
            </a:r>
            <a:r>
              <a:rPr lang="en-US"/>
              <a:t>; go to 2', </a:t>
            </a:r>
            <a:r>
              <a:rPr lang="en-US" i="1"/>
              <a:t>Y</a:t>
            </a:r>
            <a:r>
              <a:rPr lang="en-US"/>
              <a:t> </a:t>
            </a:r>
            <a:r>
              <a:rPr lang="en-US">
                <a:latin typeface="Symbol" pitchFamily="18" charset="2"/>
              </a:rPr>
              <a:t></a:t>
            </a:r>
            <a:r>
              <a:rPr lang="en-US"/>
              <a:t>, </a:t>
            </a:r>
            <a:r>
              <a:rPr lang="en-US" i="1">
                <a:latin typeface="Symbol" pitchFamily="18" charset="2"/>
              </a:rPr>
              <a:t></a:t>
            </a:r>
            <a:r>
              <a:rPr lang="en-US"/>
              <a:t> </a:t>
            </a:r>
            <a:r>
              <a:rPr lang="en-US">
                <a:latin typeface="Symbol" pitchFamily="18" charset="2"/>
              </a:rPr>
              <a:t></a:t>
            </a:r>
            <a:endParaRPr lang="en-US"/>
          </a:p>
          <a:p>
            <a:r>
              <a:rPr lang="en-US"/>
              <a:t>2.	Anticipated: </a:t>
            </a:r>
            <a:r>
              <a:rPr lang="en-US" i="1"/>
              <a:t>AS</a:t>
            </a:r>
            <a:r>
              <a:rPr lang="en-US"/>
              <a:t> stays at </a:t>
            </a:r>
            <a:r>
              <a:rPr lang="en-US" i="1"/>
              <a:t>AS</a:t>
            </a:r>
            <a:r>
              <a:rPr lang="en-US" baseline="-25000"/>
              <a:t>1</a:t>
            </a:r>
            <a:r>
              <a:rPr lang="en-US"/>
              <a:t>; stay at 1, </a:t>
            </a:r>
            <a:r>
              <a:rPr lang="en-US" i="1"/>
              <a:t>Y</a:t>
            </a:r>
            <a:r>
              <a:rPr lang="en-US"/>
              <a:t> unchanged, </a:t>
            </a:r>
            <a:r>
              <a:rPr lang="en-US">
                <a:latin typeface="Symbol" pitchFamily="18" charset="2"/>
              </a:rPr>
              <a:t></a:t>
            </a:r>
            <a:r>
              <a:rPr lang="en-US"/>
              <a:t> </a:t>
            </a:r>
            <a:r>
              <a:rPr lang="en-US">
                <a:latin typeface="Symbol" pitchFamily="18" charset="2"/>
              </a:rPr>
              <a:t></a:t>
            </a:r>
            <a:r>
              <a:rPr lang="en-US"/>
              <a:t> to zero</a:t>
            </a:r>
          </a:p>
          <a:p>
            <a:pPr>
              <a:spcBef>
                <a:spcPct val="50000"/>
              </a:spcBef>
            </a:pPr>
            <a:r>
              <a:rPr lang="en-US" b="1">
                <a:solidFill>
                  <a:schemeClr val="tx2"/>
                </a:solidFill>
              </a:rPr>
              <a:t>New Keynesian Model (c)</a:t>
            </a:r>
          </a:p>
          <a:p>
            <a:r>
              <a:rPr lang="en-US"/>
              <a:t>1.	Unanticipated: </a:t>
            </a:r>
            <a:r>
              <a:rPr lang="en-US" i="1"/>
              <a:t>AS</a:t>
            </a:r>
            <a:r>
              <a:rPr lang="en-US"/>
              <a:t> to </a:t>
            </a:r>
            <a:r>
              <a:rPr lang="en-US" i="1"/>
              <a:t>AS</a:t>
            </a:r>
            <a:r>
              <a:rPr lang="en-US" baseline="-25000"/>
              <a:t>2</a:t>
            </a:r>
            <a:r>
              <a:rPr lang="en-US"/>
              <a:t>; go to 2', </a:t>
            </a:r>
            <a:r>
              <a:rPr lang="en-US" i="1"/>
              <a:t>Y</a:t>
            </a:r>
            <a:r>
              <a:rPr lang="en-US"/>
              <a:t> </a:t>
            </a:r>
            <a:r>
              <a:rPr lang="en-US">
                <a:latin typeface="Symbol" pitchFamily="18" charset="2"/>
              </a:rPr>
              <a:t></a:t>
            </a:r>
            <a:r>
              <a:rPr lang="en-US"/>
              <a:t>, </a:t>
            </a:r>
            <a:r>
              <a:rPr lang="en-US">
                <a:latin typeface="Symbol" pitchFamily="18" charset="2"/>
              </a:rPr>
              <a:t></a:t>
            </a:r>
            <a:r>
              <a:rPr lang="en-US"/>
              <a:t> </a:t>
            </a:r>
            <a:r>
              <a:rPr lang="en-US">
                <a:latin typeface="Symbol" pitchFamily="18" charset="2"/>
              </a:rPr>
              <a:t></a:t>
            </a:r>
            <a:endParaRPr lang="en-US"/>
          </a:p>
          <a:p>
            <a:r>
              <a:rPr lang="en-US"/>
              <a:t>2.	Anticipated: </a:t>
            </a:r>
            <a:r>
              <a:rPr lang="en-US" i="1"/>
              <a:t>AS</a:t>
            </a:r>
            <a:r>
              <a:rPr lang="en-US"/>
              <a:t> to </a:t>
            </a:r>
            <a:r>
              <a:rPr lang="en-US" i="1"/>
              <a:t>AS</a:t>
            </a:r>
            <a:r>
              <a:rPr lang="en-US" baseline="-25000"/>
              <a:t>2''</a:t>
            </a:r>
            <a:r>
              <a:rPr lang="en-US"/>
              <a:t>; go to 2'', </a:t>
            </a:r>
            <a:r>
              <a:rPr lang="en-US" i="1"/>
              <a:t>Y</a:t>
            </a:r>
            <a:r>
              <a:rPr lang="en-US"/>
              <a:t> </a:t>
            </a:r>
            <a:r>
              <a:rPr lang="en-US">
                <a:latin typeface="Symbol" pitchFamily="18" charset="2"/>
              </a:rPr>
              <a:t></a:t>
            </a:r>
            <a:r>
              <a:rPr lang="en-US"/>
              <a:t> by less, </a:t>
            </a:r>
            <a:r>
              <a:rPr lang="en-US">
                <a:latin typeface="Symbol" pitchFamily="18" charset="2"/>
              </a:rPr>
              <a:t></a:t>
            </a:r>
            <a:r>
              <a:rPr lang="en-US"/>
              <a:t> </a:t>
            </a:r>
            <a:r>
              <a:rPr lang="en-US">
                <a:latin typeface="Symbol" pitchFamily="18" charset="2"/>
              </a:rPr>
              <a:t></a:t>
            </a:r>
            <a:r>
              <a:rPr lang="en-US"/>
              <a:t> by more</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3000" y="685800"/>
            <a:ext cx="4572000" cy="3429000"/>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p:txBody>
          <a:bodyPr/>
          <a:lstStyle/>
          <a:p>
            <a:pPr>
              <a:lnSpc>
                <a:spcPct val="40000"/>
              </a:lnSpc>
            </a:pPr>
            <a:r>
              <a:rPr lang="en-US" sz="1000" i="1"/>
              <a:t>	P</a:t>
            </a:r>
            <a:r>
              <a:rPr lang="en-US" sz="1000" i="1" baseline="-33000"/>
              <a:t>t+1</a:t>
            </a:r>
            <a:r>
              <a:rPr lang="en-US" sz="1000" i="1"/>
              <a:t> – P</a:t>
            </a:r>
            <a:r>
              <a:rPr lang="en-US" sz="1000" i="1" baseline="-33000"/>
              <a:t>t</a:t>
            </a:r>
            <a:r>
              <a:rPr lang="en-US" sz="1000" i="1"/>
              <a:t> + C</a:t>
            </a:r>
            <a:endParaRPr lang="en-US" sz="1000"/>
          </a:p>
          <a:p>
            <a:pPr>
              <a:lnSpc>
                <a:spcPct val="40000"/>
              </a:lnSpc>
            </a:pPr>
            <a:r>
              <a:rPr lang="en-US" sz="1000" i="1"/>
              <a:t>	RET</a:t>
            </a:r>
            <a:r>
              <a:rPr lang="en-US" sz="1000"/>
              <a:t> =	</a:t>
            </a:r>
          </a:p>
          <a:p>
            <a:pPr>
              <a:lnSpc>
                <a:spcPct val="40000"/>
              </a:lnSpc>
              <a:spcAft>
                <a:spcPct val="100000"/>
              </a:spcAft>
            </a:pPr>
            <a:r>
              <a:rPr lang="en-US" sz="1000" i="1"/>
              <a:t>		P</a:t>
            </a:r>
            <a:r>
              <a:rPr lang="en-US" sz="1000" i="1" baseline="-33000"/>
              <a:t>t</a:t>
            </a:r>
            <a:endParaRPr lang="en-US" sz="1000"/>
          </a:p>
          <a:p>
            <a:pPr>
              <a:lnSpc>
                <a:spcPct val="40000"/>
              </a:lnSpc>
            </a:pPr>
            <a:r>
              <a:rPr lang="en-US" sz="1000" i="1"/>
              <a:t>		</a:t>
            </a:r>
            <a:r>
              <a:rPr lang="en-US" sz="1000"/>
              <a:t> </a:t>
            </a:r>
            <a:r>
              <a:rPr lang="en-US" sz="1000" i="1"/>
              <a:t>P</a:t>
            </a:r>
            <a:r>
              <a:rPr lang="en-US" sz="1000" i="1" baseline="30000"/>
              <a:t>e</a:t>
            </a:r>
            <a:r>
              <a:rPr lang="en-US" sz="1000" i="1" baseline="-33000"/>
              <a:t>t+1</a:t>
            </a:r>
            <a:r>
              <a:rPr lang="en-US" sz="1000" i="1"/>
              <a:t> – P</a:t>
            </a:r>
            <a:r>
              <a:rPr lang="en-US" sz="1000" i="1" baseline="-33000"/>
              <a:t>t</a:t>
            </a:r>
            <a:r>
              <a:rPr lang="en-US" sz="1000" i="1"/>
              <a:t> + C</a:t>
            </a:r>
            <a:endParaRPr lang="en-US" sz="1000"/>
          </a:p>
          <a:p>
            <a:pPr>
              <a:lnSpc>
                <a:spcPct val="40000"/>
              </a:lnSpc>
            </a:pPr>
            <a:r>
              <a:rPr lang="en-US" sz="1000" i="1"/>
              <a:t>	RET</a:t>
            </a:r>
            <a:r>
              <a:rPr lang="en-US" sz="1000" i="1" baseline="50000"/>
              <a:t>e</a:t>
            </a:r>
            <a:r>
              <a:rPr lang="en-US" sz="1000"/>
              <a:t> =	</a:t>
            </a:r>
          </a:p>
          <a:p>
            <a:pPr>
              <a:lnSpc>
                <a:spcPct val="40000"/>
              </a:lnSpc>
            </a:pPr>
            <a:r>
              <a:rPr lang="en-US" sz="1000" i="1"/>
              <a:t>		P</a:t>
            </a:r>
            <a:r>
              <a:rPr lang="en-US" sz="1000" i="1" baseline="-33000"/>
              <a:t>t</a:t>
            </a:r>
            <a:endParaRPr lang="en-US" sz="1000"/>
          </a:p>
          <a:p>
            <a:pPr>
              <a:lnSpc>
                <a:spcPct val="90000"/>
              </a:lnSpc>
              <a:spcBef>
                <a:spcPct val="50000"/>
              </a:spcBef>
            </a:pPr>
            <a:r>
              <a:rPr lang="en-US" sz="1000" b="1">
                <a:solidFill>
                  <a:schemeClr val="tx2"/>
                </a:solidFill>
              </a:rPr>
              <a:t>Rational Expectations implies:</a:t>
            </a:r>
          </a:p>
          <a:p>
            <a:pPr>
              <a:lnSpc>
                <a:spcPct val="90000"/>
              </a:lnSpc>
            </a:pPr>
            <a:r>
              <a:rPr lang="en-US" sz="1000" i="1"/>
              <a:t>	P</a:t>
            </a:r>
            <a:r>
              <a:rPr lang="en-US" sz="1000" i="1" baseline="30000"/>
              <a:t>e</a:t>
            </a:r>
            <a:r>
              <a:rPr lang="en-US" sz="1000" i="1" baseline="-33000"/>
              <a:t>t+1</a:t>
            </a:r>
            <a:r>
              <a:rPr lang="en-US" sz="1000"/>
              <a:t> = </a:t>
            </a:r>
            <a:r>
              <a:rPr lang="en-US" sz="1000" i="1"/>
              <a:t>P</a:t>
            </a:r>
            <a:r>
              <a:rPr lang="en-US" sz="1000" i="1" baseline="30000"/>
              <a:t>of</a:t>
            </a:r>
            <a:r>
              <a:rPr lang="en-US" sz="1000" i="1" baseline="-33000"/>
              <a:t>t+1</a:t>
            </a:r>
            <a:r>
              <a:rPr lang="en-US" sz="1000"/>
              <a:t> </a:t>
            </a:r>
            <a:r>
              <a:rPr lang="en-US" sz="1000">
                <a:latin typeface="Symbol" pitchFamily="18" charset="2"/>
              </a:rPr>
              <a:t></a:t>
            </a:r>
            <a:r>
              <a:rPr lang="en-US" sz="1000"/>
              <a:t> </a:t>
            </a:r>
            <a:r>
              <a:rPr lang="en-US" sz="1000" i="1"/>
              <a:t>RET</a:t>
            </a:r>
            <a:r>
              <a:rPr lang="en-US" sz="1000" baseline="50000"/>
              <a:t>e</a:t>
            </a:r>
            <a:r>
              <a:rPr lang="en-US" sz="1000"/>
              <a:t> = </a:t>
            </a:r>
            <a:r>
              <a:rPr lang="en-US" sz="1000" i="1"/>
              <a:t>RET</a:t>
            </a:r>
            <a:r>
              <a:rPr lang="en-US" sz="1000" i="1" baseline="50000"/>
              <a:t>of</a:t>
            </a:r>
            <a:r>
              <a:rPr lang="en-US" sz="1000"/>
              <a:t>	(1)</a:t>
            </a:r>
          </a:p>
          <a:p>
            <a:pPr>
              <a:lnSpc>
                <a:spcPct val="90000"/>
              </a:lnSpc>
              <a:spcBef>
                <a:spcPct val="50000"/>
              </a:spcBef>
            </a:pPr>
            <a:r>
              <a:rPr lang="en-US" sz="1000" b="1">
                <a:solidFill>
                  <a:schemeClr val="tx2"/>
                </a:solidFill>
              </a:rPr>
              <a:t>Market equilibrium</a:t>
            </a:r>
          </a:p>
          <a:p>
            <a:pPr>
              <a:lnSpc>
                <a:spcPct val="90000"/>
              </a:lnSpc>
            </a:pPr>
            <a:r>
              <a:rPr lang="en-US" sz="1000" i="1"/>
              <a:t>	RET</a:t>
            </a:r>
            <a:r>
              <a:rPr lang="en-US" sz="1000" baseline="50000"/>
              <a:t>e</a:t>
            </a:r>
            <a:r>
              <a:rPr lang="en-US" sz="1000"/>
              <a:t> = </a:t>
            </a:r>
            <a:r>
              <a:rPr lang="en-US" sz="1000" i="1"/>
              <a:t>RET</a:t>
            </a:r>
            <a:r>
              <a:rPr lang="en-US" sz="1000"/>
              <a:t>*		(2)</a:t>
            </a:r>
          </a:p>
          <a:p>
            <a:pPr>
              <a:lnSpc>
                <a:spcPct val="90000"/>
              </a:lnSpc>
            </a:pPr>
            <a:r>
              <a:rPr lang="en-US" sz="1000"/>
              <a:t>Put (1) and (2) together: Efficient Markets Hypothesis</a:t>
            </a:r>
          </a:p>
          <a:p>
            <a:pPr>
              <a:lnSpc>
                <a:spcPct val="90000"/>
              </a:lnSpc>
            </a:pPr>
            <a:r>
              <a:rPr lang="en-US" sz="1000" i="1"/>
              <a:t>	RET</a:t>
            </a:r>
            <a:r>
              <a:rPr lang="en-US" sz="1000" i="1" baseline="50000"/>
              <a:t>of</a:t>
            </a:r>
            <a:r>
              <a:rPr lang="en-US" sz="1000"/>
              <a:t> = </a:t>
            </a:r>
            <a:r>
              <a:rPr lang="en-US" sz="1000" i="1"/>
              <a:t>RET</a:t>
            </a:r>
            <a:r>
              <a:rPr lang="en-US" sz="1000"/>
              <a:t>*</a:t>
            </a:r>
          </a:p>
          <a:p>
            <a:pPr>
              <a:lnSpc>
                <a:spcPct val="90000"/>
              </a:lnSpc>
              <a:spcBef>
                <a:spcPct val="50000"/>
              </a:spcBef>
            </a:pPr>
            <a:r>
              <a:rPr lang="en-US" sz="1000" b="1">
                <a:solidFill>
                  <a:schemeClr val="tx2"/>
                </a:solidFill>
              </a:rPr>
              <a:t>Why the Efficient Markets Hypothesis makes sense</a:t>
            </a:r>
          </a:p>
          <a:p>
            <a:pPr>
              <a:lnSpc>
                <a:spcPct val="90000"/>
              </a:lnSpc>
            </a:pPr>
            <a:r>
              <a:rPr lang="en-US" sz="1000"/>
              <a:t>	If </a:t>
            </a:r>
            <a:r>
              <a:rPr lang="en-US" sz="1000" i="1"/>
              <a:t>RET</a:t>
            </a:r>
            <a:r>
              <a:rPr lang="en-US" sz="1000" i="1" baseline="50000"/>
              <a:t>of</a:t>
            </a:r>
            <a:r>
              <a:rPr lang="en-US" sz="1000"/>
              <a:t> &gt; </a:t>
            </a:r>
            <a:r>
              <a:rPr lang="en-US" sz="1000" i="1"/>
              <a:t>RET</a:t>
            </a:r>
            <a:r>
              <a:rPr lang="en-US" sz="1000"/>
              <a:t>* </a:t>
            </a:r>
            <a:r>
              <a:rPr lang="en-US" sz="1000">
                <a:latin typeface="Symbol" pitchFamily="18" charset="2"/>
              </a:rPr>
              <a:t></a:t>
            </a:r>
            <a:r>
              <a:rPr lang="en-US" sz="1000"/>
              <a:t> </a:t>
            </a:r>
            <a:r>
              <a:rPr lang="en-US" sz="1000" i="1"/>
              <a:t>P</a:t>
            </a:r>
            <a:r>
              <a:rPr lang="en-US" sz="1000" i="1" baseline="-33000"/>
              <a:t>t</a:t>
            </a:r>
            <a:r>
              <a:rPr lang="en-US" sz="1000"/>
              <a:t> </a:t>
            </a:r>
            <a:r>
              <a:rPr lang="en-US" sz="1000">
                <a:latin typeface="Symbol" pitchFamily="18" charset="2"/>
              </a:rPr>
              <a:t></a:t>
            </a:r>
            <a:r>
              <a:rPr lang="en-US" sz="1000"/>
              <a:t>, </a:t>
            </a:r>
            <a:r>
              <a:rPr lang="en-US" sz="1000" i="1"/>
              <a:t>RET</a:t>
            </a:r>
            <a:r>
              <a:rPr lang="en-US" sz="1000" i="1" baseline="50000"/>
              <a:t>of</a:t>
            </a:r>
            <a:r>
              <a:rPr lang="en-US" sz="1000"/>
              <a:t> </a:t>
            </a:r>
            <a:r>
              <a:rPr lang="en-US" sz="1000">
                <a:latin typeface="Symbol" pitchFamily="18" charset="2"/>
              </a:rPr>
              <a:t></a:t>
            </a:r>
            <a:endParaRPr lang="en-US" sz="1000"/>
          </a:p>
          <a:p>
            <a:pPr>
              <a:lnSpc>
                <a:spcPct val="90000"/>
              </a:lnSpc>
            </a:pPr>
            <a:r>
              <a:rPr lang="en-US" sz="1000"/>
              <a:t>	If </a:t>
            </a:r>
            <a:r>
              <a:rPr lang="en-US" sz="1000" i="1"/>
              <a:t>RET</a:t>
            </a:r>
            <a:r>
              <a:rPr lang="en-US" sz="1000" i="1" baseline="50000"/>
              <a:t>of</a:t>
            </a:r>
            <a:r>
              <a:rPr lang="en-US" sz="1000"/>
              <a:t> &lt; </a:t>
            </a:r>
            <a:r>
              <a:rPr lang="en-US" sz="1000" i="1"/>
              <a:t>RET</a:t>
            </a:r>
            <a:r>
              <a:rPr lang="en-US" sz="1000"/>
              <a:t>* </a:t>
            </a:r>
            <a:r>
              <a:rPr lang="en-US" sz="1000">
                <a:latin typeface="Symbol" pitchFamily="18" charset="2"/>
              </a:rPr>
              <a:t></a:t>
            </a:r>
            <a:r>
              <a:rPr lang="en-US" sz="1000"/>
              <a:t> </a:t>
            </a:r>
            <a:r>
              <a:rPr lang="en-US" sz="1000" i="1"/>
              <a:t>P</a:t>
            </a:r>
            <a:r>
              <a:rPr lang="en-US" sz="1000" i="1" baseline="-33000"/>
              <a:t>t</a:t>
            </a:r>
            <a:r>
              <a:rPr lang="en-US" sz="1000"/>
              <a:t> </a:t>
            </a:r>
            <a:r>
              <a:rPr lang="en-US" sz="1000">
                <a:latin typeface="Symbol" pitchFamily="18" charset="2"/>
              </a:rPr>
              <a:t></a:t>
            </a:r>
            <a:r>
              <a:rPr lang="en-US" sz="1000"/>
              <a:t>, </a:t>
            </a:r>
            <a:r>
              <a:rPr lang="en-US" sz="1000" i="1"/>
              <a:t>RET</a:t>
            </a:r>
            <a:r>
              <a:rPr lang="en-US" sz="1000" i="1" baseline="50000"/>
              <a:t>of</a:t>
            </a:r>
            <a:r>
              <a:rPr lang="en-US" sz="1000"/>
              <a:t> </a:t>
            </a:r>
            <a:r>
              <a:rPr lang="en-US" sz="1000">
                <a:latin typeface="Symbol" pitchFamily="18" charset="2"/>
              </a:rPr>
              <a:t></a:t>
            </a:r>
            <a:endParaRPr lang="en-US" sz="1000"/>
          </a:p>
          <a:p>
            <a:pPr>
              <a:lnSpc>
                <a:spcPct val="90000"/>
              </a:lnSpc>
            </a:pPr>
            <a:r>
              <a:rPr lang="en-US" sz="1000"/>
              <a:t>		until </a:t>
            </a:r>
            <a:r>
              <a:rPr lang="en-US" sz="1000" i="1"/>
              <a:t>RET</a:t>
            </a:r>
            <a:r>
              <a:rPr lang="en-US" sz="1000" i="1" baseline="50000"/>
              <a:t>of</a:t>
            </a:r>
            <a:r>
              <a:rPr lang="en-US" sz="1000"/>
              <a:t> = </a:t>
            </a:r>
            <a:r>
              <a:rPr lang="en-US" sz="1000" i="1"/>
              <a:t>RET</a:t>
            </a:r>
            <a:r>
              <a:rPr lang="en-US" sz="1000"/>
              <a:t>*</a:t>
            </a:r>
          </a:p>
          <a:p>
            <a:pPr>
              <a:lnSpc>
                <a:spcPct val="90000"/>
              </a:lnSpc>
            </a:pPr>
            <a:r>
              <a:rPr lang="en-US" sz="1000"/>
              <a:t>   1.	All unexploited profit opportunities eliminated</a:t>
            </a:r>
          </a:p>
          <a:p>
            <a:pPr>
              <a:lnSpc>
                <a:spcPct val="90000"/>
              </a:lnSpc>
            </a:pPr>
            <a:r>
              <a:rPr lang="en-US" sz="1000"/>
              <a:t>   2.	Efficient Market holds even if there are uninformed, irrational participants in market</a:t>
            </a:r>
          </a:p>
          <a:p>
            <a:pPr>
              <a:lnSpc>
                <a:spcPct val="90000"/>
              </a:lnSpc>
            </a:pPr>
            <a:r>
              <a:rPr lang="en-US" sz="1000"/>
              <a:t>Even if there are uniformed irrational investors, as long as there are not too many, and they are not all irrational in the same way, or there are enough rational investors there will be an optimal outcome.  This is the wisdom of crowds solution.</a:t>
            </a:r>
          </a:p>
          <a:p>
            <a:pPr>
              <a:lnSpc>
                <a:spcPct val="90000"/>
              </a:lnSpc>
            </a:pPr>
            <a:endParaRPr lang="en-US" sz="1000"/>
          </a:p>
          <a:p>
            <a:pPr>
              <a:lnSpc>
                <a:spcPct val="90000"/>
              </a:lnSpc>
            </a:pPr>
            <a:r>
              <a:rPr lang="en-US" sz="1000"/>
              <a:t>“Wisdom of crowds”</a:t>
            </a:r>
          </a:p>
          <a:p>
            <a:pPr>
              <a:lnSpc>
                <a:spcPct val="90000"/>
              </a:lnSpc>
            </a:pPr>
            <a:endParaRPr 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3000" y="685800"/>
            <a:ext cx="4572000" cy="3429000"/>
          </a:xfrm>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0"/>
            <a:ext cx="5867400" cy="6858000"/>
            <a:chOff x="0" y="0"/>
            <a:chExt cx="3696" cy="4320"/>
          </a:xfrm>
        </p:grpSpPr>
        <p:sp>
          <p:nvSpPr>
            <p:cNvPr id="108547"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charset="0"/>
              </a:endParaRPr>
            </a:p>
          </p:txBody>
        </p:sp>
        <p:sp>
          <p:nvSpPr>
            <p:cNvPr id="108548"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charset="0"/>
              </a:endParaRPr>
            </a:p>
          </p:txBody>
        </p:sp>
      </p:grpSp>
      <p:grpSp>
        <p:nvGrpSpPr>
          <p:cNvPr id="108549" name="Group 5"/>
          <p:cNvGrpSpPr>
            <a:grpSpLocks/>
          </p:cNvGrpSpPr>
          <p:nvPr/>
        </p:nvGrpSpPr>
        <p:grpSpPr bwMode="auto">
          <a:xfrm>
            <a:off x="3632200" y="4889500"/>
            <a:ext cx="4876800" cy="319088"/>
            <a:chOff x="2288" y="3080"/>
            <a:chExt cx="3072" cy="201"/>
          </a:xfrm>
        </p:grpSpPr>
        <p:sp>
          <p:nvSpPr>
            <p:cNvPr id="108550"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08551"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085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08553"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108554" name="Rectangle 10"/>
          <p:cNvSpPr>
            <a:spLocks noGrp="1" noChangeArrowheads="1"/>
          </p:cNvSpPr>
          <p:nvPr>
            <p:ph type="ftr" sz="quarter" idx="3"/>
          </p:nvPr>
        </p:nvSpPr>
        <p:spPr/>
        <p:txBody>
          <a:bodyPr/>
          <a:lstStyle>
            <a:lvl1pPr algn="r">
              <a:defRPr/>
            </a:lvl1pPr>
          </a:lstStyle>
          <a:p>
            <a:endParaRPr lang="en-US"/>
          </a:p>
        </p:txBody>
      </p:sp>
      <p:sp>
        <p:nvSpPr>
          <p:cNvPr id="108555" name="Rectangle 11"/>
          <p:cNvSpPr>
            <a:spLocks noGrp="1" noChangeArrowheads="1"/>
          </p:cNvSpPr>
          <p:nvPr>
            <p:ph type="sldNum" sz="quarter" idx="4"/>
          </p:nvPr>
        </p:nvSpPr>
        <p:spPr>
          <a:xfrm>
            <a:off x="76200" y="6248400"/>
            <a:ext cx="587375" cy="488950"/>
          </a:xfrm>
        </p:spPr>
        <p:txBody>
          <a:bodyPr anchorCtr="0"/>
          <a:lstStyle>
            <a:lvl1pPr>
              <a:defRPr/>
            </a:lvl1pPr>
          </a:lstStyle>
          <a:p>
            <a:fld id="{71D3A9AF-137C-47E1-A045-1D6433913377}" type="slidenum">
              <a:rPr lang="en-US"/>
              <a:pPr/>
              <a:t>‹#›</a:t>
            </a:fld>
            <a:endParaRPr lang="en-US"/>
          </a:p>
        </p:txBody>
      </p:sp>
      <p:sp>
        <p:nvSpPr>
          <p:cNvPr id="1085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ED254F-D5A8-4E4D-9E47-8EDC8CFB46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1AD84B-A8AE-428D-AF27-5F97C9DA2BD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438400" y="6248400"/>
            <a:ext cx="2130425" cy="474663"/>
          </a:xfrm>
        </p:spPr>
        <p:txBody>
          <a:bodyPr/>
          <a:lstStyle>
            <a:lvl1pPr>
              <a:defRPr/>
            </a:lvl1pPr>
          </a:lstStyle>
          <a:p>
            <a:endParaRPr lang="en-US"/>
          </a:p>
        </p:txBody>
      </p:sp>
      <p:sp>
        <p:nvSpPr>
          <p:cNvPr id="4" name="Footer Placeholder 3"/>
          <p:cNvSpPr>
            <a:spLocks noGrp="1"/>
          </p:cNvSpPr>
          <p:nvPr>
            <p:ph type="ftr" sz="quarter" idx="11"/>
          </p:nvPr>
        </p:nvSpPr>
        <p:spPr>
          <a:xfrm>
            <a:off x="5791200" y="6248400"/>
            <a:ext cx="2897188" cy="474663"/>
          </a:xfrm>
        </p:spPr>
        <p:txBody>
          <a:bodyPr/>
          <a:lstStyle>
            <a:lvl1pPr>
              <a:defRPr/>
            </a:lvl1pPr>
          </a:lstStyle>
          <a:p>
            <a:endParaRPr lang="en-US"/>
          </a:p>
        </p:txBody>
      </p:sp>
      <p:sp>
        <p:nvSpPr>
          <p:cNvPr id="5" name="Slide Number Placeholder 4"/>
          <p:cNvSpPr>
            <a:spLocks noGrp="1"/>
          </p:cNvSpPr>
          <p:nvPr>
            <p:ph type="sldNum" sz="quarter" idx="12"/>
          </p:nvPr>
        </p:nvSpPr>
        <p:spPr>
          <a:xfrm>
            <a:off x="84138" y="6242050"/>
            <a:ext cx="587375" cy="488950"/>
          </a:xfrm>
        </p:spPr>
        <p:txBody>
          <a:bodyPr/>
          <a:lstStyle>
            <a:lvl1pPr>
              <a:defRPr/>
            </a:lvl1pPr>
          </a:lstStyle>
          <a:p>
            <a:fld id="{9F31F9B9-3971-4365-A77A-30F86750CD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7E8CBB-FA26-44D0-B678-3342ADA6895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2C8AAF-5FDA-4857-A0E6-88CF5D958D1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AD1348-BF7D-4106-9986-575C25B854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1FB330-B36A-4362-9274-E53C1DE3A6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C74DAD-5005-4B6E-AB4A-3D88D99603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9C9EAB-6AAC-49B0-B7A0-D26E0B6293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D191E-F904-44DA-9A3A-F369A8D4212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02008D-74CB-4225-991D-6007ADB416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7620000" cy="6858000"/>
            <a:chOff x="0" y="0"/>
            <a:chExt cx="4800" cy="4320"/>
          </a:xfrm>
        </p:grpSpPr>
        <p:grpSp>
          <p:nvGrpSpPr>
            <p:cNvPr id="107523" name="Group 3"/>
            <p:cNvGrpSpPr>
              <a:grpSpLocks/>
            </p:cNvGrpSpPr>
            <p:nvPr userDrawn="1"/>
          </p:nvGrpSpPr>
          <p:grpSpPr bwMode="auto">
            <a:xfrm>
              <a:off x="0" y="0"/>
              <a:ext cx="2016" cy="4320"/>
              <a:chOff x="0" y="0"/>
              <a:chExt cx="2016" cy="4320"/>
            </a:xfrm>
          </p:grpSpPr>
          <p:sp>
            <p:nvSpPr>
              <p:cNvPr id="10752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0752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07526" name="Group 6"/>
            <p:cNvGrpSpPr>
              <a:grpSpLocks/>
            </p:cNvGrpSpPr>
            <p:nvPr/>
          </p:nvGrpSpPr>
          <p:grpSpPr bwMode="auto">
            <a:xfrm>
              <a:off x="144" y="1248"/>
              <a:ext cx="4656" cy="201"/>
              <a:chOff x="144" y="1248"/>
              <a:chExt cx="4656" cy="201"/>
            </a:xfrm>
          </p:grpSpPr>
          <p:sp>
            <p:nvSpPr>
              <p:cNvPr id="10752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0752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0752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753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a:p>
        </p:txBody>
      </p:sp>
      <p:sp>
        <p:nvSpPr>
          <p:cNvPr id="1075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1075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0B222678-396E-4E71-9DAC-474DFD537D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Microsoft_Office_Excel_97-2003_Worksheet2.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3.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97-2003_Worksheet4.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Microsoft_Office_Excel_97-2003_Worksheet5.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97-2003_Worksheet6.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97-2003_Worksheet7.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8.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4191000"/>
            <a:ext cx="7772400" cy="17526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p>
        </p:txBody>
      </p:sp>
      <p:sp>
        <p:nvSpPr>
          <p:cNvPr id="14339" name="AutoShape 3"/>
          <p:cNvSpPr>
            <a:spLocks noGrp="1" noChangeArrowheads="1"/>
          </p:cNvSpPr>
          <p:nvPr>
            <p:ph type="ctrTitle"/>
          </p:nvPr>
        </p:nvSpPr>
        <p:spPr>
          <a:xfrm>
            <a:off x="1219200" y="1143000"/>
            <a:ext cx="7386638" cy="1444625"/>
          </a:xfrm>
        </p:spPr>
        <p:txBody>
          <a:bodyPr/>
          <a:lstStyle/>
          <a:p>
            <a:r>
              <a:rPr lang="en-US" sz="3200"/>
              <a:t>Rational Expectations </a:t>
            </a:r>
            <a:br>
              <a:rPr lang="en-US" sz="3200"/>
            </a:br>
            <a:r>
              <a:rPr lang="en-US" sz="3200"/>
              <a:t>and the Efficient Market Hypothesis</a:t>
            </a:r>
          </a:p>
        </p:txBody>
      </p:sp>
      <p:sp>
        <p:nvSpPr>
          <p:cNvPr id="14340" name="Rectangle 4"/>
          <p:cNvSpPr>
            <a:spLocks noGrp="1" noChangeArrowheads="1"/>
          </p:cNvSpPr>
          <p:nvPr>
            <p:ph type="subTitle" idx="1"/>
          </p:nvPr>
        </p:nvSpPr>
        <p:spPr/>
        <p:txBody>
          <a:bodyPr/>
          <a:lstStyle/>
          <a:p>
            <a:endParaRPr lang="en-US"/>
          </a:p>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2"/>
          <p:cNvSpPr>
            <a:spLocks noGrp="1" noChangeArrowheads="1"/>
          </p:cNvSpPr>
          <p:nvPr>
            <p:ph type="title"/>
          </p:nvPr>
        </p:nvSpPr>
        <p:spPr/>
        <p:txBody>
          <a:bodyPr/>
          <a:lstStyle/>
          <a:p>
            <a:r>
              <a:rPr lang="en-US"/>
              <a:t>Forecasting Financial Variables	</a:t>
            </a:r>
          </a:p>
        </p:txBody>
      </p:sp>
      <p:sp>
        <p:nvSpPr>
          <p:cNvPr id="174083" name="Rectangle 3"/>
          <p:cNvSpPr>
            <a:spLocks noGrp="1" noChangeArrowheads="1"/>
          </p:cNvSpPr>
          <p:nvPr>
            <p:ph type="body" idx="1"/>
          </p:nvPr>
        </p:nvSpPr>
        <p:spPr/>
        <p:txBody>
          <a:bodyPr/>
          <a:lstStyle/>
          <a:p>
            <a:pPr>
              <a:lnSpc>
                <a:spcPct val="90000"/>
              </a:lnSpc>
            </a:pPr>
            <a:r>
              <a:rPr lang="en-US" sz="2000"/>
              <a:t>Stocks</a:t>
            </a:r>
          </a:p>
          <a:p>
            <a:pPr lvl="1">
              <a:lnSpc>
                <a:spcPct val="90000"/>
              </a:lnSpc>
            </a:pPr>
            <a:r>
              <a:rPr lang="en-US" sz="1800"/>
              <a:t>Buy low sell high? Buy on the way up?</a:t>
            </a:r>
          </a:p>
          <a:p>
            <a:pPr>
              <a:lnSpc>
                <a:spcPct val="90000"/>
              </a:lnSpc>
            </a:pPr>
            <a:endParaRPr lang="en-US" sz="2000"/>
          </a:p>
          <a:p>
            <a:pPr>
              <a:lnSpc>
                <a:spcPct val="90000"/>
              </a:lnSpc>
            </a:pPr>
            <a:r>
              <a:rPr lang="en-US" sz="2000"/>
              <a:t>Interest Rates</a:t>
            </a:r>
          </a:p>
          <a:p>
            <a:pPr lvl="1">
              <a:lnSpc>
                <a:spcPct val="90000"/>
              </a:lnSpc>
            </a:pPr>
            <a:r>
              <a:rPr lang="en-US" sz="1800"/>
              <a:t>They are really low they must go up?</a:t>
            </a:r>
          </a:p>
          <a:p>
            <a:pPr>
              <a:lnSpc>
                <a:spcPct val="90000"/>
              </a:lnSpc>
            </a:pPr>
            <a:endParaRPr lang="en-US" sz="2000"/>
          </a:p>
          <a:p>
            <a:pPr>
              <a:lnSpc>
                <a:spcPct val="90000"/>
              </a:lnSpc>
            </a:pPr>
            <a:r>
              <a:rPr lang="en-US" sz="2000"/>
              <a:t>Do financial variables return to “normal” levels? Are they predictable?</a:t>
            </a:r>
          </a:p>
          <a:p>
            <a:pPr>
              <a:lnSpc>
                <a:spcPct val="90000"/>
              </a:lnSpc>
            </a:pPr>
            <a:endParaRPr lang="en-US" sz="2000"/>
          </a:p>
          <a:p>
            <a:pPr>
              <a:lnSpc>
                <a:spcPct val="90000"/>
              </a:lnSpc>
            </a:pPr>
            <a:r>
              <a:rPr lang="en-US" sz="2000"/>
              <a:t>What do you use to forecast?</a:t>
            </a:r>
          </a:p>
          <a:p>
            <a:pPr lvl="1">
              <a:lnSpc>
                <a:spcPct val="90000"/>
              </a:lnSpc>
            </a:pPr>
            <a:r>
              <a:rPr lang="en-US" sz="1800"/>
              <a:t>Sample mean? Value of last observation? Predicting the future.</a:t>
            </a:r>
          </a:p>
          <a:p>
            <a:pPr>
              <a:lnSpc>
                <a:spcPct val="90000"/>
              </a:lnSpc>
            </a:pPr>
            <a:endParaRPr lang="en-US" sz="20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
          <p:cNvSpPr>
            <a:spLocks noGrp="1" noChangeArrowheads="1"/>
          </p:cNvSpPr>
          <p:nvPr>
            <p:ph type="title"/>
          </p:nvPr>
        </p:nvSpPr>
        <p:spPr/>
        <p:txBody>
          <a:bodyPr/>
          <a:lstStyle/>
          <a:p>
            <a:r>
              <a:rPr lang="en-US"/>
              <a:t>Case Study	</a:t>
            </a:r>
          </a:p>
        </p:txBody>
      </p:sp>
      <p:sp>
        <p:nvSpPr>
          <p:cNvPr id="153603" name="Rectangle 3"/>
          <p:cNvSpPr>
            <a:spLocks noGrp="1" noChangeArrowheads="1"/>
          </p:cNvSpPr>
          <p:nvPr>
            <p:ph type="body" idx="1"/>
          </p:nvPr>
        </p:nvSpPr>
        <p:spPr/>
        <p:txBody>
          <a:bodyPr/>
          <a:lstStyle/>
          <a:p>
            <a:r>
              <a:rPr lang="en-US"/>
              <a:t>Predicting GM’s Stock Price</a:t>
            </a:r>
          </a:p>
          <a:p>
            <a:endParaRPr lang="en-US"/>
          </a:p>
          <a:p>
            <a:r>
              <a:rPr lang="en-US"/>
              <a:t>Technical Analysis	</a:t>
            </a:r>
          </a:p>
          <a:p>
            <a:endParaRPr lang="en-US"/>
          </a:p>
          <a:p>
            <a:r>
              <a:rPr lang="en-US"/>
              <a:t>Fundamental Analysis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AutoShape 2"/>
          <p:cNvSpPr>
            <a:spLocks noGrp="1" noChangeArrowheads="1"/>
          </p:cNvSpPr>
          <p:nvPr>
            <p:ph type="title"/>
          </p:nvPr>
        </p:nvSpPr>
        <p:spPr/>
        <p:txBody>
          <a:bodyPr/>
          <a:lstStyle/>
          <a:p>
            <a:r>
              <a:rPr lang="en-US"/>
              <a:t>A Random Walk</a:t>
            </a:r>
          </a:p>
        </p:txBody>
      </p:sp>
      <p:graphicFrame>
        <p:nvGraphicFramePr>
          <p:cNvPr id="155651" name="Object 3"/>
          <p:cNvGraphicFramePr>
            <a:graphicFrameLocks noChangeAspect="1"/>
          </p:cNvGraphicFramePr>
          <p:nvPr>
            <p:ph idx="1"/>
          </p:nvPr>
        </p:nvGraphicFramePr>
        <p:xfrm>
          <a:off x="1371600" y="2209800"/>
          <a:ext cx="6645275" cy="4265613"/>
        </p:xfrm>
        <a:graphic>
          <a:graphicData uri="http://schemas.openxmlformats.org/presentationml/2006/ole">
            <p:oleObj spid="_x0000_s120834" name="Chart" r:id="rId4" imgW="8930640" imgH="5859638"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2"/>
          <p:cNvGraphicFramePr>
            <a:graphicFrameLocks noChangeAspect="1"/>
          </p:cNvGraphicFramePr>
          <p:nvPr>
            <p:ph/>
          </p:nvPr>
        </p:nvGraphicFramePr>
        <p:xfrm>
          <a:off x="838200" y="2133600"/>
          <a:ext cx="7312025" cy="4724400"/>
        </p:xfrm>
        <a:graphic>
          <a:graphicData uri="http://schemas.openxmlformats.org/presentationml/2006/ole">
            <p:oleObj spid="_x0000_s121858" name="Chart" r:id="rId4" imgW="8930640" imgH="5859638"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a:p>
        </p:txBody>
      </p:sp>
      <p:graphicFrame>
        <p:nvGraphicFramePr>
          <p:cNvPr id="159747" name="Object 3"/>
          <p:cNvGraphicFramePr>
            <a:graphicFrameLocks noChangeAspect="1"/>
          </p:cNvGraphicFramePr>
          <p:nvPr>
            <p:ph idx="1"/>
          </p:nvPr>
        </p:nvGraphicFramePr>
        <p:xfrm>
          <a:off x="1295400" y="2133600"/>
          <a:ext cx="6411913" cy="4951413"/>
        </p:xfrm>
        <a:graphic>
          <a:graphicData uri="http://schemas.openxmlformats.org/presentationml/2006/ole">
            <p:oleObj spid="_x0000_s122882" name="Chart" r:id="rId4" imgW="8905702" imgH="5715000" progId="Excel.Shee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p:cNvSpPr>
            <a:spLocks noGrp="1" noChangeArrowheads="1"/>
          </p:cNvSpPr>
          <p:nvPr>
            <p:ph type="title"/>
          </p:nvPr>
        </p:nvSpPr>
        <p:spPr/>
        <p:txBody>
          <a:bodyPr/>
          <a:lstStyle/>
          <a:p>
            <a:r>
              <a:rPr lang="en-US"/>
              <a:t>Stationary Autoregressive Process</a:t>
            </a:r>
          </a:p>
        </p:txBody>
      </p:sp>
      <p:graphicFrame>
        <p:nvGraphicFramePr>
          <p:cNvPr id="161795" name="Object 3"/>
          <p:cNvGraphicFramePr>
            <a:graphicFrameLocks noChangeAspect="1"/>
          </p:cNvGraphicFramePr>
          <p:nvPr>
            <p:ph idx="1"/>
          </p:nvPr>
        </p:nvGraphicFramePr>
        <p:xfrm>
          <a:off x="1385888" y="2362200"/>
          <a:ext cx="6597650" cy="3724275"/>
        </p:xfrm>
        <a:graphic>
          <a:graphicData uri="http://schemas.openxmlformats.org/presentationml/2006/ole">
            <p:oleObj spid="_x0000_s123906" name="Chart" r:id="rId4" imgW="8930640" imgH="5859638"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42" name="Object 2"/>
          <p:cNvGraphicFramePr>
            <a:graphicFrameLocks noChangeAspect="1"/>
          </p:cNvGraphicFramePr>
          <p:nvPr>
            <p:ph/>
          </p:nvPr>
        </p:nvGraphicFramePr>
        <p:xfrm>
          <a:off x="762000" y="2209800"/>
          <a:ext cx="7923213" cy="4529138"/>
        </p:xfrm>
        <a:graphic>
          <a:graphicData uri="http://schemas.openxmlformats.org/presentationml/2006/ole">
            <p:oleObj spid="_x0000_s124930" name="Chart" r:id="rId4" imgW="8930640" imgH="5859638"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endParaRPr lang="en-US"/>
          </a:p>
        </p:txBody>
      </p:sp>
      <p:graphicFrame>
        <p:nvGraphicFramePr>
          <p:cNvPr id="165891" name="Object 3"/>
          <p:cNvGraphicFramePr>
            <a:graphicFrameLocks noChangeAspect="1"/>
          </p:cNvGraphicFramePr>
          <p:nvPr>
            <p:ph idx="1"/>
          </p:nvPr>
        </p:nvGraphicFramePr>
        <p:xfrm>
          <a:off x="1371600" y="2438400"/>
          <a:ext cx="6411913" cy="4113213"/>
        </p:xfrm>
        <a:graphic>
          <a:graphicData uri="http://schemas.openxmlformats.org/presentationml/2006/ole">
            <p:oleObj spid="_x0000_s125954" name="Chart" r:id="rId4" imgW="8905702" imgH="5715000"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endParaRPr lang="en-US"/>
          </a:p>
        </p:txBody>
      </p:sp>
      <p:graphicFrame>
        <p:nvGraphicFramePr>
          <p:cNvPr id="167939" name="Object 3"/>
          <p:cNvGraphicFramePr>
            <a:graphicFrameLocks noChangeAspect="1"/>
          </p:cNvGraphicFramePr>
          <p:nvPr>
            <p:ph idx="1"/>
          </p:nvPr>
        </p:nvGraphicFramePr>
        <p:xfrm>
          <a:off x="1219200" y="2362200"/>
          <a:ext cx="6411913" cy="4495800"/>
        </p:xfrm>
        <a:graphic>
          <a:graphicData uri="http://schemas.openxmlformats.org/presentationml/2006/ole">
            <p:oleObj spid="_x0000_s126978" name="Chart" r:id="rId4" imgW="8905702" imgH="5715000" progId="Excel.Shee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endParaRPr lang="en-US"/>
          </a:p>
        </p:txBody>
      </p:sp>
      <p:graphicFrame>
        <p:nvGraphicFramePr>
          <p:cNvPr id="169987" name="Object 3"/>
          <p:cNvGraphicFramePr>
            <a:graphicFrameLocks noChangeAspect="1"/>
          </p:cNvGraphicFramePr>
          <p:nvPr>
            <p:ph idx="1"/>
          </p:nvPr>
        </p:nvGraphicFramePr>
        <p:xfrm>
          <a:off x="1219200" y="2286000"/>
          <a:ext cx="6411913" cy="4572000"/>
        </p:xfrm>
        <a:graphic>
          <a:graphicData uri="http://schemas.openxmlformats.org/presentationml/2006/ole">
            <p:oleObj spid="_x0000_s128002" name="Chart" r:id="rId4" imgW="8905702" imgH="5715000" progId="Excel.Shee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762000"/>
            <a:ext cx="7313613" cy="1143000"/>
          </a:xfrm>
          <a:noFill/>
          <a:ln/>
        </p:spPr>
        <p:txBody>
          <a:bodyPr lIns="90488" tIns="44450" rIns="90488" bIns="44450" anchor="ctr"/>
          <a:lstStyle/>
          <a:p>
            <a:r>
              <a:rPr lang="en-US" altLang="en-US"/>
              <a:t>Role of Expectations</a:t>
            </a:r>
          </a:p>
        </p:txBody>
      </p:sp>
      <p:sp>
        <p:nvSpPr>
          <p:cNvPr id="5123" name="Rectangle 3"/>
          <p:cNvSpPr>
            <a:spLocks noGrp="1" noChangeArrowheads="1"/>
          </p:cNvSpPr>
          <p:nvPr>
            <p:ph type="body" idx="1"/>
          </p:nvPr>
        </p:nvSpPr>
        <p:spPr>
          <a:xfrm>
            <a:off x="914400" y="2438400"/>
            <a:ext cx="7772400" cy="4114800"/>
          </a:xfrm>
          <a:noFill/>
          <a:ln/>
        </p:spPr>
        <p:txBody>
          <a:bodyPr lIns="90488" tIns="44450" rIns="90488" bIns="44450"/>
          <a:lstStyle/>
          <a:p>
            <a:pPr marL="0" indent="3175">
              <a:spcBef>
                <a:spcPct val="11000"/>
              </a:spcBef>
              <a:buFont typeface="Wingdings" pitchFamily="2" charset="2"/>
              <a:buNone/>
              <a:tabLst>
                <a:tab pos="517525" algn="l"/>
              </a:tabLst>
            </a:pPr>
            <a:r>
              <a:rPr lang="en-US" altLang="en-US" sz="2000">
                <a:solidFill>
                  <a:schemeClr val="tx2"/>
                </a:solidFill>
              </a:rPr>
              <a:t>Expectations are important in every sector </a:t>
            </a:r>
            <a:br>
              <a:rPr lang="en-US" altLang="en-US" sz="2000">
                <a:solidFill>
                  <a:schemeClr val="tx2"/>
                </a:solidFill>
              </a:rPr>
            </a:br>
            <a:r>
              <a:rPr lang="en-US" altLang="en-US" sz="2000">
                <a:solidFill>
                  <a:schemeClr val="tx2"/>
                </a:solidFill>
              </a:rPr>
              <a:t>and market in the economy</a:t>
            </a:r>
            <a:endParaRPr lang="en-US" altLang="en-US" sz="2000" b="1">
              <a:solidFill>
                <a:schemeClr val="tx2"/>
              </a:solidFill>
            </a:endParaRPr>
          </a:p>
          <a:p>
            <a:pPr marL="0" indent="3175">
              <a:spcBef>
                <a:spcPct val="11000"/>
              </a:spcBef>
              <a:buFont typeface="Wingdings" pitchFamily="2" charset="2"/>
              <a:buNone/>
              <a:tabLst>
                <a:tab pos="517525" algn="l"/>
              </a:tabLst>
            </a:pPr>
            <a:r>
              <a:rPr lang="en-US" altLang="en-US" sz="2000" b="1"/>
              <a:t> </a:t>
            </a:r>
            <a:r>
              <a:rPr lang="en-US" altLang="en-US" sz="1800"/>
              <a:t>1.	Asset demand and the determination of </a:t>
            </a:r>
            <a:r>
              <a:rPr lang="en-US" altLang="en-US" sz="1800" i="1"/>
              <a:t>i</a:t>
            </a:r>
            <a:endParaRPr lang="en-US" altLang="en-US" sz="1800"/>
          </a:p>
          <a:p>
            <a:pPr marL="0" indent="3175">
              <a:spcBef>
                <a:spcPct val="11000"/>
              </a:spcBef>
              <a:buFont typeface="Wingdings" pitchFamily="2" charset="2"/>
              <a:buNone/>
              <a:tabLst>
                <a:tab pos="517525" algn="l"/>
              </a:tabLst>
            </a:pPr>
            <a:r>
              <a:rPr lang="en-US" altLang="en-US" sz="1800"/>
              <a:t> 2.	Risk and term structure of </a:t>
            </a:r>
            <a:r>
              <a:rPr lang="en-US" altLang="en-US" sz="1800" i="1"/>
              <a:t>i</a:t>
            </a:r>
            <a:endParaRPr lang="en-US" altLang="en-US" sz="1800"/>
          </a:p>
          <a:p>
            <a:pPr marL="0" indent="3175">
              <a:spcBef>
                <a:spcPct val="11000"/>
              </a:spcBef>
              <a:buFont typeface="Wingdings" pitchFamily="2" charset="2"/>
              <a:buNone/>
              <a:tabLst>
                <a:tab pos="517525" algn="l"/>
              </a:tabLst>
            </a:pPr>
            <a:r>
              <a:rPr lang="en-US" altLang="en-US" sz="1800"/>
              <a:t> 3.	Asymmetric information and financial structure</a:t>
            </a:r>
          </a:p>
          <a:p>
            <a:pPr marL="0" indent="3175">
              <a:spcBef>
                <a:spcPct val="11000"/>
              </a:spcBef>
              <a:buFont typeface="Wingdings" pitchFamily="2" charset="2"/>
              <a:buNone/>
              <a:tabLst>
                <a:tab pos="517525" algn="l"/>
              </a:tabLst>
            </a:pPr>
            <a:r>
              <a:rPr lang="en-US" altLang="en-US" sz="1800"/>
              <a:t> 4.	Financial innovation</a:t>
            </a:r>
          </a:p>
          <a:p>
            <a:pPr marL="0" indent="3175">
              <a:spcBef>
                <a:spcPct val="11000"/>
              </a:spcBef>
              <a:buFont typeface="Wingdings" pitchFamily="2" charset="2"/>
              <a:buNone/>
              <a:tabLst>
                <a:tab pos="517525" algn="l"/>
              </a:tabLst>
            </a:pPr>
            <a:r>
              <a:rPr lang="en-US" altLang="en-US" sz="1800"/>
              <a:t> 5.	Bank management</a:t>
            </a:r>
          </a:p>
          <a:p>
            <a:pPr marL="0" indent="3175">
              <a:spcBef>
                <a:spcPct val="11000"/>
              </a:spcBef>
              <a:buFont typeface="Wingdings" pitchFamily="2" charset="2"/>
              <a:buNone/>
              <a:tabLst>
                <a:tab pos="517525" algn="l"/>
              </a:tabLst>
            </a:pPr>
            <a:r>
              <a:rPr lang="en-US" altLang="en-US" sz="1800"/>
              <a:t> 6.	Money supply process</a:t>
            </a:r>
          </a:p>
          <a:p>
            <a:pPr marL="0" indent="3175">
              <a:spcBef>
                <a:spcPct val="11000"/>
              </a:spcBef>
              <a:buFont typeface="Wingdings" pitchFamily="2" charset="2"/>
              <a:buNone/>
              <a:tabLst>
                <a:tab pos="517525" algn="l"/>
              </a:tabLst>
            </a:pPr>
            <a:r>
              <a:rPr lang="en-US" altLang="en-US" sz="1800"/>
              <a:t> 7.	Federal Reserve</a:t>
            </a:r>
          </a:p>
          <a:p>
            <a:pPr marL="0" indent="3175">
              <a:spcBef>
                <a:spcPct val="11000"/>
              </a:spcBef>
              <a:buFont typeface="Wingdings" pitchFamily="2" charset="2"/>
              <a:buNone/>
              <a:tabLst>
                <a:tab pos="517525" algn="l"/>
              </a:tabLst>
            </a:pPr>
            <a:r>
              <a:rPr lang="en-US" altLang="en-US" sz="1800"/>
              <a:t> 8.	Foreign exchange market</a:t>
            </a:r>
          </a:p>
          <a:p>
            <a:pPr marL="0" indent="3175">
              <a:spcBef>
                <a:spcPct val="11000"/>
              </a:spcBef>
              <a:buFont typeface="Wingdings" pitchFamily="2" charset="2"/>
              <a:buNone/>
              <a:tabLst>
                <a:tab pos="517525" algn="l"/>
              </a:tabLst>
            </a:pPr>
            <a:r>
              <a:rPr lang="en-US" altLang="en-US" sz="1800"/>
              <a:t> 9.	Demand for money</a:t>
            </a:r>
          </a:p>
          <a:p>
            <a:pPr marL="0" indent="3175">
              <a:spcBef>
                <a:spcPct val="11000"/>
              </a:spcBef>
              <a:buFont typeface="Wingdings" pitchFamily="2" charset="2"/>
              <a:buNone/>
              <a:tabLst>
                <a:tab pos="517525" algn="l"/>
              </a:tabLst>
            </a:pPr>
            <a:r>
              <a:rPr lang="en-US" altLang="en-US" sz="1800"/>
              <a:t>10.	Aggregate demand</a:t>
            </a:r>
          </a:p>
          <a:p>
            <a:pPr marL="0" indent="3175">
              <a:spcBef>
                <a:spcPct val="11000"/>
              </a:spcBef>
              <a:buFont typeface="Wingdings" pitchFamily="2" charset="2"/>
              <a:buNone/>
              <a:tabLst>
                <a:tab pos="517525" algn="l"/>
              </a:tabLst>
            </a:pPr>
            <a:r>
              <a:rPr lang="en-US" altLang="en-US" sz="1800"/>
              <a:t>11.	Aggregate supply and inflation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2"/>
          <p:cNvSpPr>
            <a:spLocks noGrp="1" noChangeArrowheads="1"/>
          </p:cNvSpPr>
          <p:nvPr>
            <p:ph type="title"/>
          </p:nvPr>
        </p:nvSpPr>
        <p:spPr/>
        <p:txBody>
          <a:bodyPr/>
          <a:lstStyle/>
          <a:p>
            <a:r>
              <a:rPr lang="en-US"/>
              <a:t>S&amp;P 500</a:t>
            </a:r>
          </a:p>
        </p:txBody>
      </p:sp>
      <p:pic>
        <p:nvPicPr>
          <p:cNvPr id="172035" name="Picture 3" descr="s-p"/>
          <p:cNvPicPr>
            <a:picLocks noGrp="1" noChangeAspect="1" noChangeArrowheads="1"/>
          </p:cNvPicPr>
          <p:nvPr>
            <p:ph idx="1"/>
          </p:nvPr>
        </p:nvPicPr>
        <p:blipFill>
          <a:blip r:embed="rId3" cstate="print"/>
          <a:srcRect/>
          <a:stretch>
            <a:fillRect/>
          </a:stretch>
        </p:blipFill>
        <p:spPr>
          <a:xfrm>
            <a:off x="1295400" y="2438400"/>
            <a:ext cx="5788025" cy="38862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AutoShape 2"/>
          <p:cNvSpPr>
            <a:spLocks noGrp="1" noChangeArrowheads="1"/>
          </p:cNvSpPr>
          <p:nvPr>
            <p:ph type="title"/>
          </p:nvPr>
        </p:nvSpPr>
        <p:spPr/>
        <p:txBody>
          <a:bodyPr/>
          <a:lstStyle/>
          <a:p>
            <a:r>
              <a:rPr lang="en-US"/>
              <a:t>Evidence in Favor of </a:t>
            </a:r>
            <a:br>
              <a:rPr lang="en-US"/>
            </a:br>
            <a:r>
              <a:rPr lang="en-US"/>
              <a:t>Market Efficiency</a:t>
            </a:r>
          </a:p>
        </p:txBody>
      </p:sp>
      <p:sp>
        <p:nvSpPr>
          <p:cNvPr id="143363" name="Rectangle 3"/>
          <p:cNvSpPr>
            <a:spLocks noGrp="1" noChangeArrowheads="1"/>
          </p:cNvSpPr>
          <p:nvPr>
            <p:ph type="body" idx="1"/>
          </p:nvPr>
        </p:nvSpPr>
        <p:spPr>
          <a:xfrm>
            <a:off x="838200" y="2362200"/>
            <a:ext cx="7912100" cy="4495800"/>
          </a:xfrm>
        </p:spPr>
        <p:txBody>
          <a:bodyPr/>
          <a:lstStyle/>
          <a:p>
            <a:pPr>
              <a:spcBef>
                <a:spcPct val="40000"/>
              </a:spcBef>
            </a:pPr>
            <a:r>
              <a:rPr lang="en-US" sz="2400"/>
              <a:t>Having performed well in the past does not indicate that an investment advisor or a mutual fund will perform well in the future</a:t>
            </a:r>
          </a:p>
          <a:p>
            <a:pPr>
              <a:spcBef>
                <a:spcPct val="40000"/>
              </a:spcBef>
            </a:pPr>
            <a:r>
              <a:rPr lang="en-US" sz="2400"/>
              <a:t>If information is already publicly available, a positive announcement does not, on average, cause stock prices to rise</a:t>
            </a:r>
          </a:p>
          <a:p>
            <a:pPr>
              <a:spcBef>
                <a:spcPct val="40000"/>
              </a:spcBef>
            </a:pPr>
            <a:r>
              <a:rPr lang="en-US" sz="2400"/>
              <a:t>Stock prices follow a random walk</a:t>
            </a:r>
          </a:p>
          <a:p>
            <a:pPr>
              <a:spcBef>
                <a:spcPct val="40000"/>
              </a:spcBef>
            </a:pPr>
            <a:r>
              <a:rPr lang="en-US" sz="2400"/>
              <a:t>Technical analysis cannot successfully predict changes in stock prices</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Grp="1" noChangeArrowheads="1"/>
          </p:cNvSpPr>
          <p:nvPr>
            <p:ph type="title"/>
          </p:nvPr>
        </p:nvSpPr>
        <p:spPr/>
        <p:txBody>
          <a:bodyPr/>
          <a:lstStyle/>
          <a:p>
            <a:r>
              <a:rPr lang="en-US"/>
              <a:t>Evidence Against Market Efficiency</a:t>
            </a:r>
          </a:p>
        </p:txBody>
      </p:sp>
      <p:sp>
        <p:nvSpPr>
          <p:cNvPr id="145411" name="Rectangle 3"/>
          <p:cNvSpPr>
            <a:spLocks noGrp="1" noChangeArrowheads="1"/>
          </p:cNvSpPr>
          <p:nvPr>
            <p:ph type="body" idx="1"/>
          </p:nvPr>
        </p:nvSpPr>
        <p:spPr/>
        <p:txBody>
          <a:bodyPr/>
          <a:lstStyle/>
          <a:p>
            <a:r>
              <a:rPr lang="en-US"/>
              <a:t>Small-firm effect</a:t>
            </a:r>
          </a:p>
          <a:p>
            <a:r>
              <a:rPr lang="en-US"/>
              <a:t>January Effect</a:t>
            </a:r>
          </a:p>
          <a:p>
            <a:r>
              <a:rPr lang="en-US"/>
              <a:t>Market Overreaction</a:t>
            </a:r>
          </a:p>
          <a:p>
            <a:r>
              <a:rPr lang="en-US"/>
              <a:t>Excessive Volatility</a:t>
            </a:r>
          </a:p>
          <a:p>
            <a:r>
              <a:rPr lang="en-US"/>
              <a:t>Mean Reversion</a:t>
            </a:r>
          </a:p>
          <a:p>
            <a:r>
              <a:rPr lang="en-US"/>
              <a:t>New information is not always immediately incorporated into stock prices</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2"/>
          <p:cNvSpPr>
            <a:spLocks noGrp="1" noChangeArrowheads="1"/>
          </p:cNvSpPr>
          <p:nvPr>
            <p:ph type="title"/>
          </p:nvPr>
        </p:nvSpPr>
        <p:spPr/>
        <p:txBody>
          <a:bodyPr/>
          <a:lstStyle/>
          <a:p>
            <a:r>
              <a:rPr lang="en-US"/>
              <a:t>Behavioral Finance</a:t>
            </a:r>
          </a:p>
        </p:txBody>
      </p:sp>
      <p:sp>
        <p:nvSpPr>
          <p:cNvPr id="151555" name="Rectangle 3"/>
          <p:cNvSpPr>
            <a:spLocks noGrp="1" noChangeArrowheads="1"/>
          </p:cNvSpPr>
          <p:nvPr>
            <p:ph type="body" idx="1"/>
          </p:nvPr>
        </p:nvSpPr>
        <p:spPr/>
        <p:txBody>
          <a:bodyPr/>
          <a:lstStyle/>
          <a:p>
            <a:r>
              <a:rPr lang="en-US"/>
              <a:t>Ultimatum Game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Grp="1" noChangeArrowheads="1"/>
          </p:cNvSpPr>
          <p:nvPr>
            <p:ph type="title"/>
          </p:nvPr>
        </p:nvSpPr>
        <p:spPr/>
        <p:txBody>
          <a:bodyPr/>
          <a:lstStyle/>
          <a:p>
            <a:r>
              <a:rPr lang="en-US" sz="4000"/>
              <a:t>Behavioral Finance</a:t>
            </a:r>
          </a:p>
        </p:txBody>
      </p:sp>
      <p:sp>
        <p:nvSpPr>
          <p:cNvPr id="149507" name="Rectangle 3"/>
          <p:cNvSpPr>
            <a:spLocks noGrp="1" noChangeArrowheads="1"/>
          </p:cNvSpPr>
          <p:nvPr>
            <p:ph type="body" idx="1"/>
          </p:nvPr>
        </p:nvSpPr>
        <p:spPr/>
        <p:txBody>
          <a:bodyPr/>
          <a:lstStyle/>
          <a:p>
            <a:pPr>
              <a:spcBef>
                <a:spcPct val="50000"/>
              </a:spcBef>
            </a:pPr>
            <a:r>
              <a:rPr lang="en-US"/>
              <a:t>The lack of short selling (causing </a:t>
            </a:r>
            <a:br>
              <a:rPr lang="en-US"/>
            </a:br>
            <a:r>
              <a:rPr lang="en-US"/>
              <a:t>over-priced stocks) may be explained by loss aversion</a:t>
            </a:r>
          </a:p>
          <a:p>
            <a:pPr>
              <a:spcBef>
                <a:spcPct val="50000"/>
              </a:spcBef>
            </a:pPr>
            <a:r>
              <a:rPr lang="en-US"/>
              <a:t>The large trading volume may be explained by investor overconfidence</a:t>
            </a:r>
          </a:p>
          <a:p>
            <a:pPr>
              <a:spcBef>
                <a:spcPct val="50000"/>
              </a:spcBef>
            </a:pPr>
            <a:r>
              <a:rPr lang="en-US"/>
              <a:t>Stock market bubbles may be explained by overconfidence and social contagion</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
          <p:cNvSpPr>
            <a:spLocks noGrp="1" noChangeArrowheads="1"/>
          </p:cNvSpPr>
          <p:nvPr>
            <p:ph type="title"/>
          </p:nvPr>
        </p:nvSpPr>
        <p:spPr/>
        <p:txBody>
          <a:bodyPr/>
          <a:lstStyle/>
          <a:p>
            <a:endParaRPr lang="en-US"/>
          </a:p>
        </p:txBody>
      </p:sp>
      <p:pic>
        <p:nvPicPr>
          <p:cNvPr id="75781" name="Picture 5"/>
          <p:cNvPicPr>
            <a:picLocks noGrp="1" noChangeAspect="1" noChangeArrowheads="1"/>
          </p:cNvPicPr>
          <p:nvPr>
            <p:ph idx="4294967295"/>
          </p:nvPr>
        </p:nvPicPr>
        <p:blipFill>
          <a:blip r:embed="rId3" cstate="print"/>
          <a:srcRect/>
          <a:stretch>
            <a:fillRect/>
          </a:stretch>
        </p:blipFill>
        <p:spPr>
          <a:xfrm>
            <a:off x="838200" y="2439988"/>
            <a:ext cx="7313613" cy="44180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noFill/>
          <a:ln/>
        </p:spPr>
        <p:txBody>
          <a:bodyPr lIns="90488" tIns="44450" rIns="90488" bIns="44450" anchor="ctr"/>
          <a:lstStyle/>
          <a:p>
            <a:r>
              <a:rPr lang="en-US" sz="3200"/>
              <a:t>Evidence on Efficient Markets Hypothesis</a:t>
            </a:r>
          </a:p>
        </p:txBody>
      </p:sp>
      <p:sp>
        <p:nvSpPr>
          <p:cNvPr id="52227" name="Rectangle 3"/>
          <p:cNvSpPr>
            <a:spLocks noGrp="1" noChangeArrowheads="1"/>
          </p:cNvSpPr>
          <p:nvPr>
            <p:ph type="body" idx="1"/>
          </p:nvPr>
        </p:nvSpPr>
        <p:spPr>
          <a:xfrm>
            <a:off x="838200" y="2286000"/>
            <a:ext cx="8001000" cy="5624513"/>
          </a:xfrm>
          <a:noFill/>
          <a:ln/>
        </p:spPr>
        <p:txBody>
          <a:bodyPr lIns="90488" tIns="44450" rIns="90488" bIns="44450"/>
          <a:lstStyle/>
          <a:p>
            <a:pPr>
              <a:lnSpc>
                <a:spcPct val="80000"/>
              </a:lnSpc>
              <a:spcBef>
                <a:spcPct val="50000"/>
              </a:spcBef>
              <a:buFont typeface="Wingdings" pitchFamily="2" charset="2"/>
              <a:buNone/>
            </a:pPr>
            <a:r>
              <a:rPr lang="en-US" sz="1800" b="1">
                <a:solidFill>
                  <a:schemeClr val="tx2"/>
                </a:solidFill>
              </a:rPr>
              <a:t>Favorable Evidence</a:t>
            </a:r>
          </a:p>
          <a:p>
            <a:pPr>
              <a:lnSpc>
                <a:spcPct val="80000"/>
              </a:lnSpc>
              <a:buFont typeface="Wingdings" pitchFamily="2" charset="2"/>
              <a:buNone/>
            </a:pPr>
            <a:r>
              <a:rPr lang="en-US" sz="1800"/>
              <a:t>1.	Investment analysts and mutual funds don’t beat the market</a:t>
            </a:r>
          </a:p>
          <a:p>
            <a:pPr>
              <a:lnSpc>
                <a:spcPct val="80000"/>
              </a:lnSpc>
              <a:buFont typeface="Wingdings" pitchFamily="2" charset="2"/>
              <a:buNone/>
            </a:pPr>
            <a:r>
              <a:rPr lang="en-US" sz="1800"/>
              <a:t>2.	Stock prices reflect publicly available information: anticipated announcements don’t affect stock price</a:t>
            </a:r>
          </a:p>
          <a:p>
            <a:pPr>
              <a:lnSpc>
                <a:spcPct val="80000"/>
              </a:lnSpc>
              <a:buFont typeface="Wingdings" pitchFamily="2" charset="2"/>
              <a:buNone/>
            </a:pPr>
            <a:r>
              <a:rPr lang="en-US" sz="1800"/>
              <a:t>3.	Stock prices and exchange rates close to random walk</a:t>
            </a:r>
          </a:p>
          <a:p>
            <a:pPr>
              <a:lnSpc>
                <a:spcPct val="80000"/>
              </a:lnSpc>
              <a:buFont typeface="Wingdings" pitchFamily="2" charset="2"/>
              <a:buNone/>
            </a:pPr>
            <a:r>
              <a:rPr lang="en-US" sz="1800"/>
              <a:t>	If predictions of </a:t>
            </a:r>
            <a:r>
              <a:rPr lang="en-US" sz="1800">
                <a:latin typeface="Symbol" pitchFamily="18" charset="2"/>
              </a:rPr>
              <a:t></a:t>
            </a:r>
            <a:r>
              <a:rPr lang="en-US" sz="1800" i="1"/>
              <a:t>P</a:t>
            </a:r>
            <a:r>
              <a:rPr lang="en-US" sz="1800"/>
              <a:t> big, </a:t>
            </a:r>
            <a:r>
              <a:rPr lang="en-US" sz="1800" i="1"/>
              <a:t>R</a:t>
            </a:r>
            <a:r>
              <a:rPr lang="en-US" sz="1800" i="1" baseline="50000"/>
              <a:t>of</a:t>
            </a:r>
            <a:r>
              <a:rPr lang="en-US" sz="1800"/>
              <a:t> &gt; </a:t>
            </a:r>
            <a:r>
              <a:rPr lang="en-US" sz="1800" i="1"/>
              <a:t>R*</a:t>
            </a:r>
            <a:r>
              <a:rPr lang="en-US" sz="1800"/>
              <a:t> </a:t>
            </a:r>
            <a:r>
              <a:rPr lang="en-US" sz="1800">
                <a:latin typeface="Symbol" pitchFamily="18" charset="2"/>
              </a:rPr>
              <a:t></a:t>
            </a:r>
            <a:r>
              <a:rPr lang="en-US" sz="1800"/>
              <a:t> predictions of </a:t>
            </a:r>
            <a:r>
              <a:rPr lang="en-US" sz="1800" i="1">
                <a:latin typeface="Symbol" pitchFamily="18" charset="2"/>
              </a:rPr>
              <a:t></a:t>
            </a:r>
            <a:r>
              <a:rPr lang="en-US" sz="1800" i="1"/>
              <a:t>P</a:t>
            </a:r>
            <a:r>
              <a:rPr lang="en-US" sz="1800"/>
              <a:t> small</a:t>
            </a:r>
          </a:p>
          <a:p>
            <a:pPr>
              <a:lnSpc>
                <a:spcPct val="80000"/>
              </a:lnSpc>
              <a:buFont typeface="Wingdings" pitchFamily="2" charset="2"/>
              <a:buNone/>
            </a:pPr>
            <a:r>
              <a:rPr lang="en-US" sz="1800"/>
              <a:t>4.	Technical analysis does not outperform market</a:t>
            </a:r>
          </a:p>
          <a:p>
            <a:pPr>
              <a:lnSpc>
                <a:spcPct val="80000"/>
              </a:lnSpc>
              <a:spcBef>
                <a:spcPct val="50000"/>
              </a:spcBef>
              <a:buFont typeface="Wingdings" pitchFamily="2" charset="2"/>
              <a:buNone/>
            </a:pPr>
            <a:r>
              <a:rPr lang="en-US" sz="1800" b="1">
                <a:solidFill>
                  <a:schemeClr val="tx2"/>
                </a:solidFill>
              </a:rPr>
              <a:t>Unfavorable Evidence</a:t>
            </a:r>
            <a:endParaRPr lang="en-US" sz="1800">
              <a:solidFill>
                <a:schemeClr val="tx2"/>
              </a:solidFill>
            </a:endParaRPr>
          </a:p>
          <a:p>
            <a:pPr>
              <a:lnSpc>
                <a:spcPct val="80000"/>
              </a:lnSpc>
              <a:buFont typeface="Wingdings" pitchFamily="2" charset="2"/>
              <a:buNone/>
            </a:pPr>
            <a:r>
              <a:rPr lang="en-US" sz="1800"/>
              <a:t>1.	Small-firm effect: small firms have abnormally high returns</a:t>
            </a:r>
          </a:p>
          <a:p>
            <a:pPr>
              <a:lnSpc>
                <a:spcPct val="80000"/>
              </a:lnSpc>
              <a:buFont typeface="Wingdings" pitchFamily="2" charset="2"/>
              <a:buNone/>
            </a:pPr>
            <a:r>
              <a:rPr lang="en-US" sz="1800"/>
              <a:t>2.	January effect: high returns in January</a:t>
            </a:r>
          </a:p>
          <a:p>
            <a:pPr>
              <a:lnSpc>
                <a:spcPct val="80000"/>
              </a:lnSpc>
              <a:buFont typeface="Wingdings" pitchFamily="2" charset="2"/>
              <a:buNone/>
            </a:pPr>
            <a:r>
              <a:rPr lang="en-US" sz="1800"/>
              <a:t>3.	Market overreaction</a:t>
            </a:r>
          </a:p>
          <a:p>
            <a:pPr>
              <a:lnSpc>
                <a:spcPct val="80000"/>
              </a:lnSpc>
              <a:buFont typeface="Wingdings" pitchFamily="2" charset="2"/>
              <a:buNone/>
            </a:pPr>
            <a:r>
              <a:rPr lang="en-US" sz="1800"/>
              <a:t>4.	Excessive volatility</a:t>
            </a:r>
          </a:p>
          <a:p>
            <a:pPr>
              <a:lnSpc>
                <a:spcPct val="80000"/>
              </a:lnSpc>
              <a:buFont typeface="Wingdings" pitchFamily="2" charset="2"/>
              <a:buNone/>
            </a:pPr>
            <a:r>
              <a:rPr lang="en-US" sz="1800"/>
              <a:t>5.	Mean reversion</a:t>
            </a:r>
          </a:p>
          <a:p>
            <a:pPr>
              <a:lnSpc>
                <a:spcPct val="80000"/>
              </a:lnSpc>
              <a:buFont typeface="Wingdings" pitchFamily="2" charset="2"/>
              <a:buNone/>
            </a:pPr>
            <a:r>
              <a:rPr lang="en-US" sz="1800"/>
              <a:t>6.	New information is not always immediately incorporated into stock prices</a:t>
            </a:r>
          </a:p>
          <a:p>
            <a:pPr>
              <a:lnSpc>
                <a:spcPct val="80000"/>
              </a:lnSpc>
              <a:spcBef>
                <a:spcPct val="50000"/>
              </a:spcBef>
              <a:buFont typeface="Wingdings" pitchFamily="2" charset="2"/>
              <a:buNone/>
            </a:pPr>
            <a:r>
              <a:rPr lang="en-US" sz="1800" b="1">
                <a:solidFill>
                  <a:schemeClr val="tx2"/>
                </a:solidFill>
              </a:rPr>
              <a:t>Overview</a:t>
            </a:r>
          </a:p>
          <a:p>
            <a:pPr>
              <a:lnSpc>
                <a:spcPct val="80000"/>
              </a:lnSpc>
              <a:buFont typeface="Wingdings" pitchFamily="2" charset="2"/>
              <a:buNone/>
            </a:pPr>
            <a:r>
              <a:rPr lang="en-US" sz="1800"/>
              <a:t>Reasonable starting point but not whole story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r>
              <a:rPr lang="en-US"/>
              <a:t>Implications for Investing</a:t>
            </a:r>
          </a:p>
        </p:txBody>
      </p:sp>
      <p:sp>
        <p:nvSpPr>
          <p:cNvPr id="53251" name="Rectangle 3"/>
          <p:cNvSpPr>
            <a:spLocks noGrp="1" noChangeArrowheads="1"/>
          </p:cNvSpPr>
          <p:nvPr>
            <p:ph type="body" idx="1"/>
          </p:nvPr>
        </p:nvSpPr>
        <p:spPr/>
        <p:txBody>
          <a:bodyPr/>
          <a:lstStyle/>
          <a:p>
            <a:pPr>
              <a:lnSpc>
                <a:spcPct val="90000"/>
              </a:lnSpc>
              <a:buFont typeface="Wingdings" pitchFamily="2" charset="2"/>
              <a:buNone/>
            </a:pPr>
            <a:r>
              <a:rPr lang="en-US" sz="1800"/>
              <a:t>1.	Published reports of financial analysts not very valuable</a:t>
            </a:r>
          </a:p>
          <a:p>
            <a:pPr>
              <a:lnSpc>
                <a:spcPct val="90000"/>
              </a:lnSpc>
              <a:buFont typeface="Wingdings" pitchFamily="2" charset="2"/>
              <a:buNone/>
            </a:pPr>
            <a:r>
              <a:rPr lang="en-US" sz="1800"/>
              <a:t>2.	Should be skeptical of hot tips</a:t>
            </a:r>
          </a:p>
          <a:p>
            <a:pPr>
              <a:lnSpc>
                <a:spcPct val="90000"/>
              </a:lnSpc>
              <a:buFont typeface="Wingdings" pitchFamily="2" charset="2"/>
              <a:buNone/>
            </a:pPr>
            <a:r>
              <a:rPr lang="en-US" sz="1800"/>
              <a:t>3.	Stock prices may fall on good news</a:t>
            </a:r>
          </a:p>
          <a:p>
            <a:pPr>
              <a:lnSpc>
                <a:spcPct val="90000"/>
              </a:lnSpc>
              <a:buFont typeface="Wingdings" pitchFamily="2" charset="2"/>
              <a:buNone/>
            </a:pPr>
            <a:r>
              <a:rPr lang="en-US" sz="1800"/>
              <a:t>4.	Prescription for investor</a:t>
            </a:r>
          </a:p>
          <a:p>
            <a:pPr lvl="1">
              <a:lnSpc>
                <a:spcPct val="90000"/>
              </a:lnSpc>
              <a:buFontTx/>
              <a:buNone/>
            </a:pPr>
            <a:r>
              <a:rPr lang="en-US" sz="1600"/>
              <a:t>1.	Shouldn’t try to outguess market</a:t>
            </a:r>
          </a:p>
          <a:p>
            <a:pPr lvl="1">
              <a:lnSpc>
                <a:spcPct val="90000"/>
              </a:lnSpc>
              <a:buFontTx/>
              <a:buNone/>
            </a:pPr>
            <a:r>
              <a:rPr lang="en-US" sz="1600"/>
              <a:t>2.	Therefore, buy and hold</a:t>
            </a:r>
          </a:p>
          <a:p>
            <a:pPr lvl="1">
              <a:lnSpc>
                <a:spcPct val="90000"/>
              </a:lnSpc>
              <a:buFontTx/>
              <a:buNone/>
            </a:pPr>
            <a:r>
              <a:rPr lang="en-US" sz="1600"/>
              <a:t>3.	Diversify with no-load mutual fund</a:t>
            </a:r>
          </a:p>
          <a:p>
            <a:pPr>
              <a:lnSpc>
                <a:spcPct val="90000"/>
              </a:lnSpc>
              <a:buFont typeface="Wingdings" pitchFamily="2" charset="2"/>
              <a:buNone/>
            </a:pPr>
            <a:r>
              <a:rPr lang="en-US" sz="1800" b="1"/>
              <a:t>Evidence on Rational Expectations in Other Markets</a:t>
            </a:r>
          </a:p>
          <a:p>
            <a:pPr>
              <a:lnSpc>
                <a:spcPct val="90000"/>
              </a:lnSpc>
              <a:buFont typeface="Wingdings" pitchFamily="2" charset="2"/>
              <a:buNone/>
            </a:pPr>
            <a:r>
              <a:rPr lang="en-US" sz="1800"/>
              <a:t>1.	Bond markets appear efficient</a:t>
            </a:r>
          </a:p>
          <a:p>
            <a:pPr>
              <a:lnSpc>
                <a:spcPct val="90000"/>
              </a:lnSpc>
              <a:buFont typeface="Wingdings" pitchFamily="2" charset="2"/>
              <a:buNone/>
            </a:pPr>
            <a:r>
              <a:rPr lang="en-US" sz="1800"/>
              <a:t>2.	Evidence with survey data is mixed</a:t>
            </a:r>
          </a:p>
          <a:p>
            <a:pPr>
              <a:lnSpc>
                <a:spcPct val="90000"/>
              </a:lnSpc>
              <a:buFont typeface="Wingdings" pitchFamily="2" charset="2"/>
              <a:buNone/>
            </a:pPr>
            <a:r>
              <a:rPr lang="en-US" sz="1800"/>
              <a:t>	Skepticism about quality of data</a:t>
            </a:r>
          </a:p>
          <a:p>
            <a:pPr>
              <a:lnSpc>
                <a:spcPct val="90000"/>
              </a:lnSpc>
              <a:buFont typeface="Wingdings" pitchFamily="2" charset="2"/>
              <a:buNone/>
            </a:pPr>
            <a:r>
              <a:rPr lang="en-US" sz="1800"/>
              <a:t>3.	Following implication is supported: change in way variable moves, way expectations are formed changes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Grp="1" noChangeArrowheads="1"/>
          </p:cNvSpPr>
          <p:nvPr>
            <p:ph type="title"/>
          </p:nvPr>
        </p:nvSpPr>
        <p:spPr/>
        <p:txBody>
          <a:bodyPr/>
          <a:lstStyle/>
          <a:p>
            <a:r>
              <a:rPr lang="en-US"/>
              <a:t>Application Investing in the </a:t>
            </a:r>
            <a:br>
              <a:rPr lang="en-US"/>
            </a:br>
            <a:r>
              <a:rPr lang="en-US"/>
              <a:t>Stock Market</a:t>
            </a:r>
          </a:p>
        </p:txBody>
      </p:sp>
      <p:sp>
        <p:nvSpPr>
          <p:cNvPr id="176131" name="Rectangle 3"/>
          <p:cNvSpPr>
            <a:spLocks noGrp="1" noChangeArrowheads="1"/>
          </p:cNvSpPr>
          <p:nvPr>
            <p:ph type="body" idx="1"/>
          </p:nvPr>
        </p:nvSpPr>
        <p:spPr/>
        <p:txBody>
          <a:bodyPr/>
          <a:lstStyle/>
          <a:p>
            <a:pPr>
              <a:spcBef>
                <a:spcPct val="50000"/>
              </a:spcBef>
            </a:pPr>
            <a:r>
              <a:rPr lang="en-US" sz="2400"/>
              <a:t>Recommendations from investment advisors cannot help us outperform the market</a:t>
            </a:r>
          </a:p>
          <a:p>
            <a:pPr>
              <a:spcBef>
                <a:spcPct val="50000"/>
              </a:spcBef>
            </a:pPr>
            <a:r>
              <a:rPr lang="en-US" sz="2400"/>
              <a:t>A hot tip is probably information already contained in the price of the stock</a:t>
            </a:r>
          </a:p>
          <a:p>
            <a:pPr>
              <a:spcBef>
                <a:spcPct val="50000"/>
              </a:spcBef>
            </a:pPr>
            <a:r>
              <a:rPr lang="en-US" sz="2400"/>
              <a:t>Stock prices respond to announcements only when the information is new and unexpected</a:t>
            </a:r>
          </a:p>
          <a:p>
            <a:pPr>
              <a:spcBef>
                <a:spcPct val="50000"/>
              </a:spcBef>
            </a:pPr>
            <a:r>
              <a:rPr lang="en-US" sz="2400"/>
              <a:t>A “buy and hold” strategy is the most sensible strategy for the small investor</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r>
              <a:rPr lang="en-US"/>
              <a:t>Hayek: The Fatal Conceit </a:t>
            </a:r>
          </a:p>
        </p:txBody>
      </p:sp>
      <p:sp>
        <p:nvSpPr>
          <p:cNvPr id="79875" name="Rectangle 3"/>
          <p:cNvSpPr>
            <a:spLocks noGrp="1" noChangeArrowheads="1"/>
          </p:cNvSpPr>
          <p:nvPr>
            <p:ph type="body" idx="1"/>
          </p:nvPr>
        </p:nvSpPr>
        <p:spPr/>
        <p:txBody>
          <a:bodyPr/>
          <a:lstStyle/>
          <a:p>
            <a:r>
              <a:rPr lang="en-US"/>
              <a:t>"The curious task of economics is to demonstrate to men how little they really know about what they imagine they can design."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Grp="1" noChangeArrowheads="1"/>
          </p:cNvSpPr>
          <p:nvPr>
            <p:ph type="title"/>
          </p:nvPr>
        </p:nvSpPr>
        <p:spPr/>
        <p:txBody>
          <a:bodyPr/>
          <a:lstStyle/>
          <a:p>
            <a:r>
              <a:rPr lang="en-US" sz="4000"/>
              <a:t>Theory of Rational Expectations</a:t>
            </a:r>
          </a:p>
        </p:txBody>
      </p:sp>
      <p:sp>
        <p:nvSpPr>
          <p:cNvPr id="129027" name="Rectangle 3"/>
          <p:cNvSpPr>
            <a:spLocks noGrp="1" noChangeArrowheads="1"/>
          </p:cNvSpPr>
          <p:nvPr>
            <p:ph type="body" idx="1"/>
          </p:nvPr>
        </p:nvSpPr>
        <p:spPr>
          <a:xfrm>
            <a:off x="762000" y="2362200"/>
            <a:ext cx="7912100" cy="4495800"/>
          </a:xfrm>
        </p:spPr>
        <p:txBody>
          <a:bodyPr/>
          <a:lstStyle/>
          <a:p>
            <a:pPr>
              <a:lnSpc>
                <a:spcPct val="90000"/>
              </a:lnSpc>
              <a:spcBef>
                <a:spcPct val="50000"/>
              </a:spcBef>
            </a:pPr>
            <a:r>
              <a:rPr lang="en-US" sz="2400"/>
              <a:t>Expectations will be identical to optimal forecasts using all available information</a:t>
            </a:r>
          </a:p>
          <a:p>
            <a:pPr>
              <a:lnSpc>
                <a:spcPct val="90000"/>
              </a:lnSpc>
              <a:spcBef>
                <a:spcPct val="50000"/>
              </a:spcBef>
            </a:pPr>
            <a:r>
              <a:rPr lang="en-US" sz="2400"/>
              <a:t>Even though a rational expectation equals the optimal forecast using all available information, a prediction based on it may not always be perfectly accurate</a:t>
            </a:r>
          </a:p>
          <a:p>
            <a:pPr lvl="1">
              <a:lnSpc>
                <a:spcPct val="90000"/>
              </a:lnSpc>
              <a:spcBef>
                <a:spcPct val="50000"/>
              </a:spcBef>
            </a:pPr>
            <a:r>
              <a:rPr lang="en-US" sz="2000"/>
              <a:t>It takes too much effort to make the expectation the best guess possible</a:t>
            </a:r>
          </a:p>
          <a:p>
            <a:pPr lvl="1">
              <a:lnSpc>
                <a:spcPct val="90000"/>
              </a:lnSpc>
              <a:spcBef>
                <a:spcPct val="50000"/>
              </a:spcBef>
            </a:pPr>
            <a:r>
              <a:rPr lang="en-US" sz="2000"/>
              <a:t>Best guess will not be accurate because predictor is unaware of some relevant information</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ctrTitle"/>
          </p:nvPr>
        </p:nvSpPr>
        <p:spPr/>
        <p:txBody>
          <a:bodyPr/>
          <a:lstStyle/>
          <a:p>
            <a:r>
              <a:rPr lang="en-US" dirty="0" smtClean="0"/>
              <a:t>Rational Expectations: Implications </a:t>
            </a:r>
            <a:br>
              <a:rPr lang="en-US" dirty="0" smtClean="0"/>
            </a:br>
            <a:r>
              <a:rPr lang="en-US" dirty="0" smtClean="0"/>
              <a:t>for </a:t>
            </a:r>
            <a:r>
              <a:rPr lang="en-US" dirty="0" smtClean="0"/>
              <a:t>Policy</a:t>
            </a:r>
            <a:endParaRPr lang="en-US" dirty="0"/>
          </a:p>
        </p:txBody>
      </p:sp>
      <p:sp>
        <p:nvSpPr>
          <p:cNvPr id="66563" name="Rectangle 3"/>
          <p:cNvSpPr>
            <a:spLocks noGrp="1" noChangeArrowheads="1"/>
          </p:cNvSpPr>
          <p:nvPr>
            <p:ph type="subTitle" idx="1"/>
          </p:nvPr>
        </p:nvSpPr>
        <p:spPr/>
        <p:txBody>
          <a:bodyPr/>
          <a:lstStyle/>
          <a:p>
            <a:endParaRPr lang="en-US" dirty="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D85313E-EB02-4D59-8AEE-52F0A1C4277A}" type="slidenum">
              <a:rPr lang="en-US"/>
              <a:pPr/>
              <a:t>31</a:t>
            </a:fld>
            <a:endParaRPr lang="en-US"/>
          </a:p>
        </p:txBody>
      </p:sp>
      <p:sp>
        <p:nvSpPr>
          <p:cNvPr id="68610" name="AutoShape 2"/>
          <p:cNvSpPr>
            <a:spLocks noGrp="1" noChangeArrowheads="1"/>
          </p:cNvSpPr>
          <p:nvPr>
            <p:ph type="title"/>
          </p:nvPr>
        </p:nvSpPr>
        <p:spPr/>
        <p:txBody>
          <a:bodyPr/>
          <a:lstStyle/>
          <a:p>
            <a:r>
              <a:rPr lang="en-US" sz="4000"/>
              <a:t>Econometric Policy Critique</a:t>
            </a:r>
          </a:p>
        </p:txBody>
      </p:sp>
      <p:sp>
        <p:nvSpPr>
          <p:cNvPr id="68611" name="Rectangle 3"/>
          <p:cNvSpPr>
            <a:spLocks noGrp="1" noChangeArrowheads="1"/>
          </p:cNvSpPr>
          <p:nvPr>
            <p:ph type="body" idx="1"/>
          </p:nvPr>
        </p:nvSpPr>
        <p:spPr>
          <a:xfrm>
            <a:off x="990600" y="2362200"/>
            <a:ext cx="7912100" cy="4495800"/>
          </a:xfrm>
        </p:spPr>
        <p:txBody>
          <a:bodyPr/>
          <a:lstStyle/>
          <a:p>
            <a:pPr>
              <a:lnSpc>
                <a:spcPct val="90000"/>
              </a:lnSpc>
              <a:spcBef>
                <a:spcPct val="40000"/>
              </a:spcBef>
            </a:pPr>
            <a:r>
              <a:rPr lang="en-US" sz="2400"/>
              <a:t>Econometric models are used to forecast </a:t>
            </a:r>
            <a:br>
              <a:rPr lang="en-US" sz="2400"/>
            </a:br>
            <a:r>
              <a:rPr lang="en-US" sz="2400"/>
              <a:t>and to evaluate policy</a:t>
            </a:r>
          </a:p>
          <a:p>
            <a:pPr>
              <a:lnSpc>
                <a:spcPct val="90000"/>
              </a:lnSpc>
              <a:spcBef>
                <a:spcPct val="40000"/>
              </a:spcBef>
            </a:pPr>
            <a:r>
              <a:rPr lang="en-US" sz="2400"/>
              <a:t>Lucas critique, based on rational expectations, argues that policy evaluation should not be made with these models</a:t>
            </a:r>
          </a:p>
          <a:p>
            <a:pPr lvl="1">
              <a:lnSpc>
                <a:spcPct val="90000"/>
              </a:lnSpc>
              <a:spcBef>
                <a:spcPct val="40000"/>
              </a:spcBef>
            </a:pPr>
            <a:r>
              <a:rPr lang="en-US" sz="2000"/>
              <a:t>The way in which expectations are formed (the relationship of expectations to past information) changes when the behavior of forecasted variables changes</a:t>
            </a:r>
          </a:p>
          <a:p>
            <a:pPr lvl="1">
              <a:lnSpc>
                <a:spcPct val="90000"/>
              </a:lnSpc>
              <a:spcBef>
                <a:spcPct val="40000"/>
              </a:spcBef>
            </a:pPr>
            <a:r>
              <a:rPr lang="en-US" sz="2000"/>
              <a:t>The public’s expectations about a policy will influence the response to that policy</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DA15508-5AEC-4265-9A59-681D42C30FB2}" type="slidenum">
              <a:rPr lang="en-US"/>
              <a:pPr/>
              <a:t>32</a:t>
            </a:fld>
            <a:endParaRPr lang="en-US"/>
          </a:p>
        </p:txBody>
      </p:sp>
      <p:sp>
        <p:nvSpPr>
          <p:cNvPr id="70658" name="AutoShape 2"/>
          <p:cNvSpPr>
            <a:spLocks noGrp="1" noChangeArrowheads="1"/>
          </p:cNvSpPr>
          <p:nvPr>
            <p:ph type="title"/>
          </p:nvPr>
        </p:nvSpPr>
        <p:spPr/>
        <p:txBody>
          <a:bodyPr/>
          <a:lstStyle/>
          <a:p>
            <a:r>
              <a:rPr lang="en-US"/>
              <a:t>New Classical Macroeconomic Model</a:t>
            </a:r>
          </a:p>
        </p:txBody>
      </p:sp>
      <p:sp>
        <p:nvSpPr>
          <p:cNvPr id="70659" name="Rectangle 3"/>
          <p:cNvSpPr>
            <a:spLocks noGrp="1" noChangeArrowheads="1"/>
          </p:cNvSpPr>
          <p:nvPr>
            <p:ph type="body" idx="1"/>
          </p:nvPr>
        </p:nvSpPr>
        <p:spPr/>
        <p:txBody>
          <a:bodyPr/>
          <a:lstStyle/>
          <a:p>
            <a:pPr>
              <a:spcBef>
                <a:spcPct val="40000"/>
              </a:spcBef>
            </a:pPr>
            <a:r>
              <a:rPr lang="en-US" sz="2400"/>
              <a:t>All wages and prices are completely flexible with respect to expected change in the price level</a:t>
            </a:r>
          </a:p>
          <a:p>
            <a:pPr>
              <a:spcBef>
                <a:spcPct val="40000"/>
              </a:spcBef>
            </a:pPr>
            <a:r>
              <a:rPr lang="en-US" sz="2400"/>
              <a:t>Workers try to keep their real wages from falling when they expect the price level to rise</a:t>
            </a:r>
          </a:p>
          <a:p>
            <a:pPr>
              <a:spcBef>
                <a:spcPct val="40000"/>
              </a:spcBef>
            </a:pPr>
            <a:r>
              <a:rPr lang="en-US" sz="2400"/>
              <a:t>Anticipated policy has no effect on aggregate output and unemployment</a:t>
            </a:r>
          </a:p>
          <a:p>
            <a:pPr>
              <a:spcBef>
                <a:spcPct val="40000"/>
              </a:spcBef>
            </a:pPr>
            <a:r>
              <a:rPr lang="en-US" sz="2400"/>
              <a:t>Unanticipated policy does have an effect</a:t>
            </a:r>
          </a:p>
          <a:p>
            <a:pPr>
              <a:spcBef>
                <a:spcPct val="40000"/>
              </a:spcBef>
            </a:pPr>
            <a:r>
              <a:rPr lang="en-US" sz="2400"/>
              <a:t>Policy ineffectiveness proposition</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E0012-DCFA-4D03-A21B-30C403BD761C}" type="slidenum">
              <a:rPr lang="en-US"/>
              <a:pPr/>
              <a:t>33</a:t>
            </a:fld>
            <a:endParaRPr lang="en-US"/>
          </a:p>
        </p:txBody>
      </p:sp>
      <p:pic>
        <p:nvPicPr>
          <p:cNvPr id="72706" name="Picture 2" descr="Mishkin_c25F01"/>
          <p:cNvPicPr preferRelativeResize="0">
            <a:picLocks noChangeAspect="1" noChangeArrowheads="1"/>
          </p:cNvPicPr>
          <p:nvPr>
            <p:custDataLst>
              <p:tags r:id="rId1"/>
            </p:custDataLst>
          </p:nvPr>
        </p:nvPicPr>
        <p:blipFill>
          <a:blip r:embed="rId4" cstate="print"/>
          <a:srcRect/>
          <a:stretch>
            <a:fillRect/>
          </a:stretch>
        </p:blipFill>
        <p:spPr bwMode="auto">
          <a:xfrm>
            <a:off x="1066800" y="1063625"/>
            <a:ext cx="7366000" cy="579437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857135-F7D0-43A6-ADFF-90C8FA8A5643}" type="slidenum">
              <a:rPr lang="en-US"/>
              <a:pPr/>
              <a:t>34</a:t>
            </a:fld>
            <a:endParaRPr lang="en-US"/>
          </a:p>
        </p:txBody>
      </p:sp>
      <p:pic>
        <p:nvPicPr>
          <p:cNvPr id="74754" name="Picture 2" descr="Mishkin_c25F02"/>
          <p:cNvPicPr preferRelativeResize="0">
            <a:picLocks noChangeAspect="1" noChangeArrowheads="1"/>
          </p:cNvPicPr>
          <p:nvPr>
            <p:custDataLst>
              <p:tags r:id="rId1"/>
            </p:custDataLst>
          </p:nvPr>
        </p:nvPicPr>
        <p:blipFill>
          <a:blip r:embed="rId4" cstate="print"/>
          <a:srcRect/>
          <a:stretch>
            <a:fillRect/>
          </a:stretch>
        </p:blipFill>
        <p:spPr bwMode="auto">
          <a:xfrm>
            <a:off x="990600" y="914400"/>
            <a:ext cx="7429500" cy="561816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894D2-5AA2-4829-BC1A-6F536C4607EB}" type="slidenum">
              <a:rPr lang="en-US"/>
              <a:pPr/>
              <a:t>35</a:t>
            </a:fld>
            <a:endParaRPr lang="en-US"/>
          </a:p>
        </p:txBody>
      </p:sp>
      <p:pic>
        <p:nvPicPr>
          <p:cNvPr id="76802" name="Picture 2" descr="Mishkin_c25F03"/>
          <p:cNvPicPr preferRelativeResize="0">
            <a:picLocks noChangeAspect="1" noChangeArrowheads="1"/>
          </p:cNvPicPr>
          <p:nvPr>
            <p:custDataLst>
              <p:tags r:id="rId1"/>
            </p:custDataLst>
          </p:nvPr>
        </p:nvPicPr>
        <p:blipFill>
          <a:blip r:embed="rId4" cstate="print"/>
          <a:srcRect/>
          <a:stretch>
            <a:fillRect/>
          </a:stretch>
        </p:blipFill>
        <p:spPr bwMode="auto">
          <a:xfrm>
            <a:off x="990600" y="990600"/>
            <a:ext cx="7277100" cy="56229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560BB2A-B1AD-40C0-A00B-18AEBF6E5FD7}" type="slidenum">
              <a:rPr lang="en-US"/>
              <a:pPr/>
              <a:t>36</a:t>
            </a:fld>
            <a:endParaRPr lang="en-US"/>
          </a:p>
        </p:txBody>
      </p:sp>
      <p:sp>
        <p:nvSpPr>
          <p:cNvPr id="78850" name="AutoShape 2"/>
          <p:cNvSpPr>
            <a:spLocks noGrp="1" noChangeArrowheads="1"/>
          </p:cNvSpPr>
          <p:nvPr>
            <p:ph type="title"/>
          </p:nvPr>
        </p:nvSpPr>
        <p:spPr/>
        <p:txBody>
          <a:bodyPr/>
          <a:lstStyle/>
          <a:p>
            <a:r>
              <a:rPr lang="en-US" sz="4000"/>
              <a:t>Implications for Policymakers</a:t>
            </a:r>
          </a:p>
        </p:txBody>
      </p:sp>
      <p:sp>
        <p:nvSpPr>
          <p:cNvPr id="78851" name="Rectangle 3"/>
          <p:cNvSpPr>
            <a:spLocks noGrp="1" noChangeArrowheads="1"/>
          </p:cNvSpPr>
          <p:nvPr>
            <p:ph type="body" idx="1"/>
          </p:nvPr>
        </p:nvSpPr>
        <p:spPr/>
        <p:txBody>
          <a:bodyPr/>
          <a:lstStyle/>
          <a:p>
            <a:pPr>
              <a:spcBef>
                <a:spcPct val="40000"/>
              </a:spcBef>
            </a:pPr>
            <a:r>
              <a:rPr lang="en-US" sz="2400"/>
              <a:t>Distinction between effects of anticipated and unanticipated policy actions</a:t>
            </a:r>
          </a:p>
          <a:p>
            <a:pPr>
              <a:spcBef>
                <a:spcPct val="40000"/>
              </a:spcBef>
            </a:pPr>
            <a:r>
              <a:rPr lang="en-US" sz="2400"/>
              <a:t>Policymakers must know expectations to know outcome of the policy</a:t>
            </a:r>
          </a:p>
          <a:p>
            <a:pPr lvl="1">
              <a:spcBef>
                <a:spcPct val="40000"/>
              </a:spcBef>
            </a:pPr>
            <a:r>
              <a:rPr lang="en-US" sz="2000"/>
              <a:t>Nearly impossible to find out expectations</a:t>
            </a:r>
          </a:p>
          <a:p>
            <a:pPr lvl="1"/>
            <a:r>
              <a:rPr lang="en-US" sz="2000"/>
              <a:t>People will adjust expectations guessing what the policymaker will do</a:t>
            </a:r>
          </a:p>
          <a:p>
            <a:pPr>
              <a:spcBef>
                <a:spcPct val="40000"/>
              </a:spcBef>
            </a:pPr>
            <a:r>
              <a:rPr lang="en-US" sz="2400"/>
              <a:t>Design policy rules so prices will remain stable</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F283FD9-9DF5-4F54-98D8-883C254451C3}" type="slidenum">
              <a:rPr lang="en-US"/>
              <a:pPr/>
              <a:t>37</a:t>
            </a:fld>
            <a:endParaRPr lang="en-US"/>
          </a:p>
        </p:txBody>
      </p:sp>
      <p:sp>
        <p:nvSpPr>
          <p:cNvPr id="80898" name="AutoShape 2"/>
          <p:cNvSpPr>
            <a:spLocks noGrp="1" noChangeArrowheads="1"/>
          </p:cNvSpPr>
          <p:nvPr>
            <p:ph type="title"/>
          </p:nvPr>
        </p:nvSpPr>
        <p:spPr/>
        <p:txBody>
          <a:bodyPr/>
          <a:lstStyle/>
          <a:p>
            <a:r>
              <a:rPr lang="en-US" sz="4000"/>
              <a:t>New Keynesian Model</a:t>
            </a:r>
          </a:p>
        </p:txBody>
      </p:sp>
      <p:sp>
        <p:nvSpPr>
          <p:cNvPr id="80899" name="Rectangle 3"/>
          <p:cNvSpPr>
            <a:spLocks noGrp="1" noChangeArrowheads="1"/>
          </p:cNvSpPr>
          <p:nvPr>
            <p:ph type="body" idx="1"/>
          </p:nvPr>
        </p:nvSpPr>
        <p:spPr/>
        <p:txBody>
          <a:bodyPr/>
          <a:lstStyle/>
          <a:p>
            <a:pPr>
              <a:lnSpc>
                <a:spcPct val="90000"/>
              </a:lnSpc>
            </a:pPr>
            <a:r>
              <a:rPr lang="en-US"/>
              <a:t>Objection to complete wage and </a:t>
            </a:r>
            <a:br>
              <a:rPr lang="en-US"/>
            </a:br>
            <a:r>
              <a:rPr lang="en-US"/>
              <a:t>price flexibility</a:t>
            </a:r>
          </a:p>
          <a:p>
            <a:pPr lvl="1">
              <a:lnSpc>
                <a:spcPct val="90000"/>
              </a:lnSpc>
              <a:spcBef>
                <a:spcPct val="40000"/>
              </a:spcBef>
            </a:pPr>
            <a:r>
              <a:rPr lang="en-US"/>
              <a:t>Labor contracts</a:t>
            </a:r>
          </a:p>
          <a:p>
            <a:pPr lvl="1">
              <a:lnSpc>
                <a:spcPct val="90000"/>
              </a:lnSpc>
            </a:pPr>
            <a:r>
              <a:rPr lang="en-US"/>
              <a:t>Reluctance by firms to lower wages</a:t>
            </a:r>
          </a:p>
          <a:p>
            <a:pPr lvl="1">
              <a:lnSpc>
                <a:spcPct val="90000"/>
              </a:lnSpc>
            </a:pPr>
            <a:r>
              <a:rPr lang="en-US"/>
              <a:t>Fixed-price contracts</a:t>
            </a:r>
          </a:p>
          <a:p>
            <a:pPr lvl="1">
              <a:lnSpc>
                <a:spcPct val="90000"/>
              </a:lnSpc>
            </a:pPr>
            <a:r>
              <a:rPr lang="en-US"/>
              <a:t>Menu costs</a:t>
            </a:r>
          </a:p>
          <a:p>
            <a:pPr>
              <a:lnSpc>
                <a:spcPct val="90000"/>
              </a:lnSpc>
              <a:spcBef>
                <a:spcPct val="40000"/>
              </a:spcBef>
            </a:pPr>
            <a:r>
              <a:rPr lang="en-US"/>
              <a:t>Model assumes rational expectations but wages and prices are sticky</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5FC3B7-96FA-4954-9D17-5B56A866BFE6}" type="slidenum">
              <a:rPr lang="en-US"/>
              <a:pPr/>
              <a:t>38</a:t>
            </a:fld>
            <a:endParaRPr lang="en-US"/>
          </a:p>
        </p:txBody>
      </p:sp>
      <p:pic>
        <p:nvPicPr>
          <p:cNvPr id="82946" name="Picture 2" descr="Mishkin_c25F04"/>
          <p:cNvPicPr preferRelativeResize="0">
            <a:picLocks noChangeAspect="1" noChangeArrowheads="1"/>
          </p:cNvPicPr>
          <p:nvPr>
            <p:custDataLst>
              <p:tags r:id="rId1"/>
            </p:custDataLst>
          </p:nvPr>
        </p:nvPicPr>
        <p:blipFill>
          <a:blip r:embed="rId4" cstate="print"/>
          <a:srcRect/>
          <a:stretch>
            <a:fillRect/>
          </a:stretch>
        </p:blipFill>
        <p:spPr bwMode="auto">
          <a:xfrm>
            <a:off x="1295400" y="838200"/>
            <a:ext cx="5472113" cy="58293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CE9428-833A-4242-94D4-F99C90C98456}" type="slidenum">
              <a:rPr lang="en-US"/>
              <a:pPr/>
              <a:t>39</a:t>
            </a:fld>
            <a:endParaRPr lang="en-US"/>
          </a:p>
        </p:txBody>
      </p:sp>
      <p:sp>
        <p:nvSpPr>
          <p:cNvPr id="84994" name="AutoShape 2"/>
          <p:cNvSpPr>
            <a:spLocks noGrp="1" noChangeArrowheads="1"/>
          </p:cNvSpPr>
          <p:nvPr>
            <p:ph type="title"/>
          </p:nvPr>
        </p:nvSpPr>
        <p:spPr/>
        <p:txBody>
          <a:bodyPr/>
          <a:lstStyle/>
          <a:p>
            <a:r>
              <a:rPr lang="en-US" sz="4000"/>
              <a:t>Implications for Policymakers</a:t>
            </a:r>
          </a:p>
        </p:txBody>
      </p:sp>
      <p:sp>
        <p:nvSpPr>
          <p:cNvPr id="84995" name="Rectangle 3"/>
          <p:cNvSpPr>
            <a:spLocks noGrp="1" noChangeArrowheads="1"/>
          </p:cNvSpPr>
          <p:nvPr>
            <p:ph type="body" idx="1"/>
          </p:nvPr>
        </p:nvSpPr>
        <p:spPr/>
        <p:txBody>
          <a:bodyPr/>
          <a:lstStyle/>
          <a:p>
            <a:pPr>
              <a:spcBef>
                <a:spcPct val="40000"/>
              </a:spcBef>
            </a:pPr>
            <a:r>
              <a:rPr lang="en-US"/>
              <a:t>There may be beneficial effects from activist stabilization policy</a:t>
            </a:r>
          </a:p>
          <a:p>
            <a:pPr>
              <a:spcBef>
                <a:spcPct val="40000"/>
              </a:spcBef>
            </a:pPr>
            <a:r>
              <a:rPr lang="en-US"/>
              <a:t>Designing the policy is not easy because the effect of anticipated and unanticipated policy is very different</a:t>
            </a:r>
          </a:p>
          <a:p>
            <a:pPr>
              <a:spcBef>
                <a:spcPct val="40000"/>
              </a:spcBef>
            </a:pPr>
            <a:r>
              <a:rPr lang="en-US"/>
              <a:t>Must understand public’s expectations</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p:txBody>
          <a:bodyPr/>
          <a:lstStyle/>
          <a:p>
            <a:r>
              <a:rPr lang="en-US"/>
              <a:t>Formal Statement of the Theory</a:t>
            </a:r>
          </a:p>
        </p:txBody>
      </p:sp>
      <p:graphicFrame>
        <p:nvGraphicFramePr>
          <p:cNvPr id="131075" name="Object 3"/>
          <p:cNvGraphicFramePr>
            <a:graphicFrameLocks noChangeAspect="1"/>
          </p:cNvGraphicFramePr>
          <p:nvPr>
            <p:ph idx="1"/>
          </p:nvPr>
        </p:nvGraphicFramePr>
        <p:xfrm>
          <a:off x="911225" y="2687638"/>
          <a:ext cx="7558088" cy="1466850"/>
        </p:xfrm>
        <a:graphic>
          <a:graphicData uri="http://schemas.openxmlformats.org/presentationml/2006/ole">
            <p:oleObj spid="_x0000_s116738" name="Equation" r:id="rId4" imgW="3352680" imgH="73656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E83FA-1769-45E4-9636-678F9123AB4D}" type="slidenum">
              <a:rPr lang="en-US"/>
              <a:pPr/>
              <a:t>40</a:t>
            </a:fld>
            <a:endParaRPr lang="en-US"/>
          </a:p>
        </p:txBody>
      </p:sp>
      <p:pic>
        <p:nvPicPr>
          <p:cNvPr id="87042" name="Picture 2" descr="Mishkin_c25t01"/>
          <p:cNvPicPr preferRelativeResize="0">
            <a:picLocks noChangeAspect="1" noChangeArrowheads="1"/>
          </p:cNvPicPr>
          <p:nvPr>
            <p:custDataLst>
              <p:tags r:id="rId1"/>
            </p:custDataLst>
          </p:nvPr>
        </p:nvPicPr>
        <p:blipFill>
          <a:blip r:embed="rId4" cstate="print"/>
          <a:srcRect/>
          <a:stretch>
            <a:fillRect/>
          </a:stretch>
        </p:blipFill>
        <p:spPr bwMode="auto">
          <a:xfrm>
            <a:off x="1143000" y="914400"/>
            <a:ext cx="7239000" cy="565308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86980-4B16-4DB5-BB48-A4C2AD2820C2}" type="slidenum">
              <a:rPr lang="en-US"/>
              <a:pPr/>
              <a:t>41</a:t>
            </a:fld>
            <a:endParaRPr lang="en-US"/>
          </a:p>
        </p:txBody>
      </p:sp>
      <p:pic>
        <p:nvPicPr>
          <p:cNvPr id="89090" name="Picture 2" descr="Mishkin_c25F05_1of2"/>
          <p:cNvPicPr preferRelativeResize="0">
            <a:picLocks noChangeAspect="1" noChangeArrowheads="1"/>
          </p:cNvPicPr>
          <p:nvPr>
            <p:custDataLst>
              <p:tags r:id="rId1"/>
            </p:custDataLst>
          </p:nvPr>
        </p:nvPicPr>
        <p:blipFill>
          <a:blip r:embed="rId4" cstate="print"/>
          <a:srcRect/>
          <a:stretch>
            <a:fillRect/>
          </a:stretch>
        </p:blipFill>
        <p:spPr bwMode="auto">
          <a:xfrm>
            <a:off x="2057400" y="762000"/>
            <a:ext cx="4729163" cy="58674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1AE5E4-FA86-4AE2-BABB-0E5EA2B96B36}" type="slidenum">
              <a:rPr lang="en-US"/>
              <a:pPr/>
              <a:t>42</a:t>
            </a:fld>
            <a:endParaRPr lang="en-US"/>
          </a:p>
        </p:txBody>
      </p:sp>
      <p:pic>
        <p:nvPicPr>
          <p:cNvPr id="91138" name="Picture 2" descr="Mishkin_c25F05_2of2"/>
          <p:cNvPicPr preferRelativeResize="0">
            <a:picLocks noChangeAspect="1" noChangeArrowheads="1"/>
          </p:cNvPicPr>
          <p:nvPr>
            <p:custDataLst>
              <p:tags r:id="rId1"/>
            </p:custDataLst>
          </p:nvPr>
        </p:nvPicPr>
        <p:blipFill>
          <a:blip r:embed="rId4" cstate="print"/>
          <a:srcRect/>
          <a:stretch>
            <a:fillRect/>
          </a:stretch>
        </p:blipFill>
        <p:spPr bwMode="auto">
          <a:xfrm>
            <a:off x="1143000" y="1295400"/>
            <a:ext cx="7467600" cy="461327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0CF5-34E2-456A-9945-8823202E876B}" type="slidenum">
              <a:rPr lang="en-US"/>
              <a:pPr/>
              <a:t>43</a:t>
            </a:fld>
            <a:endParaRPr lang="en-US"/>
          </a:p>
        </p:txBody>
      </p:sp>
      <p:pic>
        <p:nvPicPr>
          <p:cNvPr id="93186" name="Picture 2" descr="Mishkin_c25F05_whole"/>
          <p:cNvPicPr preferRelativeResize="0">
            <a:picLocks noChangeAspect="1" noChangeArrowheads="1"/>
          </p:cNvPicPr>
          <p:nvPr>
            <p:custDataLst>
              <p:tags r:id="rId1"/>
            </p:custDataLst>
          </p:nvPr>
        </p:nvPicPr>
        <p:blipFill>
          <a:blip r:embed="rId4" cstate="print"/>
          <a:srcRect/>
          <a:stretch>
            <a:fillRect/>
          </a:stretch>
        </p:blipFill>
        <p:spPr bwMode="auto">
          <a:xfrm>
            <a:off x="1828800" y="990600"/>
            <a:ext cx="4749800" cy="58674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532C3DD-0A4E-4FF3-B3C8-6E4B1BD9C277}" type="slidenum">
              <a:rPr lang="en-US"/>
              <a:pPr/>
              <a:t>44</a:t>
            </a:fld>
            <a:endParaRPr lang="en-US"/>
          </a:p>
        </p:txBody>
      </p:sp>
      <p:sp>
        <p:nvSpPr>
          <p:cNvPr id="95234" name="AutoShape 2"/>
          <p:cNvSpPr>
            <a:spLocks noGrp="1" noChangeArrowheads="1"/>
          </p:cNvSpPr>
          <p:nvPr>
            <p:ph type="title"/>
          </p:nvPr>
        </p:nvSpPr>
        <p:spPr/>
        <p:txBody>
          <a:bodyPr/>
          <a:lstStyle/>
          <a:p>
            <a:r>
              <a:rPr lang="en-US" sz="4000"/>
              <a:t>Stabilization Policy</a:t>
            </a:r>
          </a:p>
        </p:txBody>
      </p:sp>
      <p:sp>
        <p:nvSpPr>
          <p:cNvPr id="95235" name="Rectangle 3"/>
          <p:cNvSpPr>
            <a:spLocks noGrp="1" noChangeArrowheads="1"/>
          </p:cNvSpPr>
          <p:nvPr>
            <p:ph type="body" idx="1"/>
          </p:nvPr>
        </p:nvSpPr>
        <p:spPr>
          <a:xfrm>
            <a:off x="990600" y="2438400"/>
            <a:ext cx="7912100" cy="4038600"/>
          </a:xfrm>
        </p:spPr>
        <p:txBody>
          <a:bodyPr/>
          <a:lstStyle/>
          <a:p>
            <a:pPr>
              <a:lnSpc>
                <a:spcPct val="90000"/>
              </a:lnSpc>
            </a:pPr>
            <a:r>
              <a:rPr lang="en-US" sz="2400"/>
              <a:t>Traditional</a:t>
            </a:r>
          </a:p>
          <a:p>
            <a:pPr lvl="1">
              <a:lnSpc>
                <a:spcPct val="90000"/>
              </a:lnSpc>
            </a:pPr>
            <a:r>
              <a:rPr lang="en-US" sz="2000"/>
              <a:t>It is possible for an activist policy to stabilize </a:t>
            </a:r>
            <a:br>
              <a:rPr lang="en-US" sz="2000"/>
            </a:br>
            <a:r>
              <a:rPr lang="en-US" sz="2000"/>
              <a:t>output fluctuations</a:t>
            </a:r>
          </a:p>
          <a:p>
            <a:pPr>
              <a:lnSpc>
                <a:spcPct val="90000"/>
              </a:lnSpc>
              <a:spcBef>
                <a:spcPct val="40000"/>
              </a:spcBef>
            </a:pPr>
            <a:r>
              <a:rPr lang="en-US" sz="2400"/>
              <a:t>New Classical</a:t>
            </a:r>
          </a:p>
          <a:p>
            <a:pPr lvl="1">
              <a:lnSpc>
                <a:spcPct val="90000"/>
              </a:lnSpc>
            </a:pPr>
            <a:r>
              <a:rPr lang="en-US" sz="2000"/>
              <a:t>Activist stabilization policy aggravates output fluctuations</a:t>
            </a:r>
          </a:p>
          <a:p>
            <a:pPr>
              <a:lnSpc>
                <a:spcPct val="90000"/>
              </a:lnSpc>
              <a:spcBef>
                <a:spcPct val="40000"/>
              </a:spcBef>
            </a:pPr>
            <a:r>
              <a:rPr lang="en-US" sz="2400"/>
              <a:t>New Keynesian</a:t>
            </a:r>
          </a:p>
          <a:p>
            <a:pPr lvl="1">
              <a:lnSpc>
                <a:spcPct val="90000"/>
              </a:lnSpc>
            </a:pPr>
            <a:r>
              <a:rPr lang="en-US" sz="2000"/>
              <a:t>Anticipated policy does matter to output fluctuations</a:t>
            </a:r>
          </a:p>
          <a:p>
            <a:pPr lvl="1">
              <a:lnSpc>
                <a:spcPct val="90000"/>
              </a:lnSpc>
            </a:pPr>
            <a:r>
              <a:rPr lang="en-US" sz="2000"/>
              <a:t>More uncertainty about the outcome than Traditional</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C0EA8-8E17-4862-B9F2-145DA34507BA}" type="slidenum">
              <a:rPr lang="en-US"/>
              <a:pPr/>
              <a:t>45</a:t>
            </a:fld>
            <a:endParaRPr lang="en-US"/>
          </a:p>
        </p:txBody>
      </p:sp>
      <p:pic>
        <p:nvPicPr>
          <p:cNvPr id="97282" name="Picture 2" descr="Mishkin_c25F06_1of2"/>
          <p:cNvPicPr preferRelativeResize="0">
            <a:picLocks noChangeAspect="1" noChangeArrowheads="1"/>
          </p:cNvPicPr>
          <p:nvPr>
            <p:custDataLst>
              <p:tags r:id="rId1"/>
            </p:custDataLst>
          </p:nvPr>
        </p:nvPicPr>
        <p:blipFill>
          <a:blip r:embed="rId4" cstate="print"/>
          <a:srcRect/>
          <a:stretch>
            <a:fillRect/>
          </a:stretch>
        </p:blipFill>
        <p:spPr bwMode="auto">
          <a:xfrm>
            <a:off x="1981200" y="876300"/>
            <a:ext cx="5056188" cy="59817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E5D358-7287-42CE-AA1D-B16CE85899B4}" type="slidenum">
              <a:rPr lang="en-US"/>
              <a:pPr/>
              <a:t>46</a:t>
            </a:fld>
            <a:endParaRPr lang="en-US"/>
          </a:p>
        </p:txBody>
      </p:sp>
      <p:pic>
        <p:nvPicPr>
          <p:cNvPr id="99330" name="Picture 2" descr="Mishkin_c25F06_2of2"/>
          <p:cNvPicPr preferRelativeResize="0">
            <a:picLocks noChangeAspect="1" noChangeArrowheads="1"/>
          </p:cNvPicPr>
          <p:nvPr>
            <p:custDataLst>
              <p:tags r:id="rId1"/>
            </p:custDataLst>
          </p:nvPr>
        </p:nvPicPr>
        <p:blipFill>
          <a:blip r:embed="rId4" cstate="print"/>
          <a:srcRect/>
          <a:stretch>
            <a:fillRect/>
          </a:stretch>
        </p:blipFill>
        <p:spPr bwMode="auto">
          <a:xfrm>
            <a:off x="1066800" y="2374900"/>
            <a:ext cx="7467600" cy="44831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92C2AC-DA41-4C5B-88BE-A172D3CB621A}" type="slidenum">
              <a:rPr lang="en-US"/>
              <a:pPr/>
              <a:t>47</a:t>
            </a:fld>
            <a:endParaRPr lang="en-US"/>
          </a:p>
        </p:txBody>
      </p:sp>
      <p:pic>
        <p:nvPicPr>
          <p:cNvPr id="101378" name="Picture 2" descr="Mishkin_c25F06_whole"/>
          <p:cNvPicPr preferRelativeResize="0">
            <a:picLocks noChangeAspect="1" noChangeArrowheads="1"/>
          </p:cNvPicPr>
          <p:nvPr>
            <p:custDataLst>
              <p:tags r:id="rId1"/>
            </p:custDataLst>
          </p:nvPr>
        </p:nvPicPr>
        <p:blipFill>
          <a:blip r:embed="rId4" cstate="print"/>
          <a:srcRect/>
          <a:stretch>
            <a:fillRect/>
          </a:stretch>
        </p:blipFill>
        <p:spPr bwMode="auto">
          <a:xfrm>
            <a:off x="1752600" y="990600"/>
            <a:ext cx="4749800" cy="58674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B5C0AE1-7030-4BF1-ABE7-C02775B6AAD7}" type="slidenum">
              <a:rPr lang="en-US"/>
              <a:pPr/>
              <a:t>48</a:t>
            </a:fld>
            <a:endParaRPr lang="en-US"/>
          </a:p>
        </p:txBody>
      </p:sp>
      <p:sp>
        <p:nvSpPr>
          <p:cNvPr id="109570" name="AutoShape 2"/>
          <p:cNvSpPr>
            <a:spLocks noGrp="1" noChangeArrowheads="1"/>
          </p:cNvSpPr>
          <p:nvPr>
            <p:ph type="title"/>
          </p:nvPr>
        </p:nvSpPr>
        <p:spPr/>
        <p:txBody>
          <a:bodyPr/>
          <a:lstStyle/>
          <a:p>
            <a:r>
              <a:rPr lang="en-US"/>
              <a:t>Anti-Inflation Policy in the Three Models</a:t>
            </a:r>
          </a:p>
        </p:txBody>
      </p:sp>
      <p:sp>
        <p:nvSpPr>
          <p:cNvPr id="109571" name="Rectangle 3"/>
          <p:cNvSpPr>
            <a:spLocks noGrp="1" noChangeArrowheads="1"/>
          </p:cNvSpPr>
          <p:nvPr>
            <p:ph type="body" idx="1"/>
          </p:nvPr>
        </p:nvSpPr>
        <p:spPr>
          <a:xfrm>
            <a:off x="1066800" y="2667000"/>
            <a:ext cx="7772400" cy="4495800"/>
          </a:xfrm>
          <a:noFill/>
          <a:ln/>
        </p:spPr>
        <p:txBody>
          <a:bodyPr/>
          <a:lstStyle/>
          <a:p>
            <a:pPr>
              <a:buFont typeface="Wingdings" pitchFamily="2" charset="2"/>
              <a:buNone/>
            </a:pPr>
            <a:r>
              <a:rPr lang="en-US" sz="1800"/>
              <a:t>1.	Ongoing </a:t>
            </a:r>
            <a:r>
              <a:rPr lang="en-US" sz="1800">
                <a:latin typeface="Symbol" pitchFamily="18" charset="2"/>
              </a:rPr>
              <a:t></a:t>
            </a:r>
            <a:r>
              <a:rPr lang="en-US" sz="1800"/>
              <a:t>, so moving from </a:t>
            </a:r>
            <a:r>
              <a:rPr lang="en-US" sz="1800" i="1"/>
              <a:t>AD</a:t>
            </a:r>
            <a:r>
              <a:rPr lang="en-US" sz="1800" baseline="-25000"/>
              <a:t>1</a:t>
            </a:r>
            <a:r>
              <a:rPr lang="en-US" sz="1800"/>
              <a:t> to </a:t>
            </a:r>
            <a:r>
              <a:rPr lang="en-US" sz="1800" i="1"/>
              <a:t>AD</a:t>
            </a:r>
            <a:r>
              <a:rPr lang="en-US" sz="1800" baseline="-25000"/>
              <a:t>2</a:t>
            </a:r>
            <a:r>
              <a:rPr lang="en-US" sz="1800"/>
              <a:t>, </a:t>
            </a:r>
            <a:r>
              <a:rPr lang="en-US" sz="1800" i="1"/>
              <a:t>AS</a:t>
            </a:r>
            <a:r>
              <a:rPr lang="en-US" sz="1800" baseline="-25000"/>
              <a:t>1</a:t>
            </a:r>
            <a:r>
              <a:rPr lang="en-US" sz="1800"/>
              <a:t> to </a:t>
            </a:r>
            <a:r>
              <a:rPr lang="en-US" sz="1800" i="1"/>
              <a:t>AS</a:t>
            </a:r>
            <a:r>
              <a:rPr lang="en-US" sz="1800" baseline="-25000"/>
              <a:t>2</a:t>
            </a:r>
            <a:r>
              <a:rPr lang="en-US" sz="1800"/>
              <a:t>, point 1 to 2</a:t>
            </a:r>
          </a:p>
          <a:p>
            <a:pPr>
              <a:buFont typeface="Wingdings" pitchFamily="2" charset="2"/>
              <a:buNone/>
            </a:pPr>
            <a:r>
              <a:rPr lang="en-US" sz="1800"/>
              <a:t>2.	Anti-</a:t>
            </a:r>
            <a:r>
              <a:rPr lang="en-US" sz="1800">
                <a:latin typeface="Symbol" pitchFamily="18" charset="2"/>
              </a:rPr>
              <a:t></a:t>
            </a:r>
            <a:r>
              <a:rPr lang="en-US" sz="1800"/>
              <a:t> policy, </a:t>
            </a:r>
            <a:r>
              <a:rPr lang="en-US" sz="1800" i="1"/>
              <a:t>AD</a:t>
            </a:r>
            <a:r>
              <a:rPr lang="en-US" sz="1800"/>
              <a:t> kept at </a:t>
            </a:r>
            <a:r>
              <a:rPr lang="en-US" sz="1800" i="1"/>
              <a:t>AD</a:t>
            </a:r>
            <a:r>
              <a:rPr lang="en-US" sz="1800" baseline="-25000"/>
              <a:t>1</a:t>
            </a:r>
            <a:endParaRPr lang="en-US" sz="1800"/>
          </a:p>
          <a:p>
            <a:pPr>
              <a:spcBef>
                <a:spcPct val="50000"/>
              </a:spcBef>
              <a:buFont typeface="Wingdings" pitchFamily="2" charset="2"/>
              <a:buNone/>
            </a:pPr>
            <a:r>
              <a:rPr lang="en-US" sz="1800" b="1">
                <a:solidFill>
                  <a:schemeClr val="tx2"/>
                </a:solidFill>
              </a:rPr>
              <a:t>Traditional Model (a)</a:t>
            </a:r>
          </a:p>
          <a:p>
            <a:pPr>
              <a:buFont typeface="Wingdings" pitchFamily="2" charset="2"/>
              <a:buNone/>
            </a:pPr>
            <a:r>
              <a:rPr lang="en-US" sz="1800"/>
              <a:t>1.</a:t>
            </a:r>
            <a:r>
              <a:rPr lang="en-US" sz="1800" i="1"/>
              <a:t>	AS</a:t>
            </a:r>
            <a:r>
              <a:rPr lang="en-US" sz="1800"/>
              <a:t> to </a:t>
            </a:r>
            <a:r>
              <a:rPr lang="en-US" sz="1800" i="1"/>
              <a:t>AS</a:t>
            </a:r>
            <a:r>
              <a:rPr lang="en-US" sz="1800" baseline="-25000"/>
              <a:t>2</a:t>
            </a:r>
            <a:r>
              <a:rPr lang="en-US" sz="1800"/>
              <a:t> whether policy anticipated or not; go to 2', </a:t>
            </a:r>
            <a:r>
              <a:rPr lang="en-US" sz="1800" i="1"/>
              <a:t>Y</a:t>
            </a:r>
            <a:r>
              <a:rPr lang="en-US" sz="1800"/>
              <a:t> </a:t>
            </a:r>
            <a:r>
              <a:rPr lang="en-US" sz="1800">
                <a:latin typeface="Symbol" pitchFamily="18" charset="2"/>
              </a:rPr>
              <a:t></a:t>
            </a:r>
            <a:r>
              <a:rPr lang="en-US" sz="1800"/>
              <a:t>, </a:t>
            </a:r>
            <a:r>
              <a:rPr lang="en-US" sz="1800">
                <a:latin typeface="Symbol" pitchFamily="18" charset="2"/>
              </a:rPr>
              <a:t></a:t>
            </a:r>
            <a:r>
              <a:rPr lang="en-US" sz="1800"/>
              <a:t> </a:t>
            </a:r>
            <a:r>
              <a:rPr lang="en-US" sz="1800">
                <a:latin typeface="Symbol" pitchFamily="18" charset="2"/>
              </a:rPr>
              <a:t></a:t>
            </a:r>
            <a:endParaRPr lang="en-US" sz="1800"/>
          </a:p>
          <a:p>
            <a:pPr>
              <a:spcBef>
                <a:spcPct val="50000"/>
              </a:spcBef>
              <a:buFont typeface="Wingdings" pitchFamily="2" charset="2"/>
              <a:buNone/>
            </a:pPr>
            <a:r>
              <a:rPr lang="en-US" sz="1800" b="1">
                <a:solidFill>
                  <a:schemeClr val="tx2"/>
                </a:solidFill>
              </a:rPr>
              <a:t>New Classical Model (b)</a:t>
            </a:r>
          </a:p>
          <a:p>
            <a:pPr>
              <a:buFont typeface="Wingdings" pitchFamily="2" charset="2"/>
              <a:buNone/>
            </a:pPr>
            <a:r>
              <a:rPr lang="en-US" sz="1800"/>
              <a:t>1.	Unanticipated: </a:t>
            </a:r>
            <a:r>
              <a:rPr lang="en-US" sz="1800" i="1"/>
              <a:t>AS</a:t>
            </a:r>
            <a:r>
              <a:rPr lang="en-US" sz="1800"/>
              <a:t> to </a:t>
            </a:r>
            <a:r>
              <a:rPr lang="en-US" sz="1800" i="1"/>
              <a:t>AS</a:t>
            </a:r>
            <a:r>
              <a:rPr lang="en-US" sz="1800" baseline="-25000"/>
              <a:t>2</a:t>
            </a:r>
            <a:r>
              <a:rPr lang="en-US" sz="1800"/>
              <a:t>; go to 2', </a:t>
            </a:r>
            <a:r>
              <a:rPr lang="en-US" sz="1800" i="1"/>
              <a:t>Y</a:t>
            </a:r>
            <a:r>
              <a:rPr lang="en-US" sz="1800"/>
              <a:t> </a:t>
            </a:r>
            <a:r>
              <a:rPr lang="en-US" sz="1800">
                <a:latin typeface="Symbol" pitchFamily="18" charset="2"/>
              </a:rPr>
              <a:t></a:t>
            </a:r>
            <a:r>
              <a:rPr lang="en-US" sz="1800"/>
              <a:t>, </a:t>
            </a:r>
            <a:r>
              <a:rPr lang="en-US" sz="1800" i="1">
                <a:latin typeface="Symbol" pitchFamily="18" charset="2"/>
              </a:rPr>
              <a:t></a:t>
            </a:r>
            <a:r>
              <a:rPr lang="en-US" sz="1800"/>
              <a:t> </a:t>
            </a:r>
            <a:r>
              <a:rPr lang="en-US" sz="1800">
                <a:latin typeface="Symbol" pitchFamily="18" charset="2"/>
              </a:rPr>
              <a:t></a:t>
            </a:r>
            <a:endParaRPr lang="en-US" sz="1800"/>
          </a:p>
          <a:p>
            <a:pPr>
              <a:buFont typeface="Wingdings" pitchFamily="2" charset="2"/>
              <a:buNone/>
            </a:pPr>
            <a:r>
              <a:rPr lang="en-US" sz="1800"/>
              <a:t>2.	Anticipated: </a:t>
            </a:r>
            <a:r>
              <a:rPr lang="en-US" sz="1800" i="1"/>
              <a:t>AS</a:t>
            </a:r>
            <a:r>
              <a:rPr lang="en-US" sz="1800"/>
              <a:t> stays at </a:t>
            </a:r>
            <a:r>
              <a:rPr lang="en-US" sz="1800" i="1"/>
              <a:t>AS</a:t>
            </a:r>
            <a:r>
              <a:rPr lang="en-US" sz="1800" baseline="-25000"/>
              <a:t>1</a:t>
            </a:r>
            <a:r>
              <a:rPr lang="en-US" sz="1800"/>
              <a:t>; stay at 1, </a:t>
            </a:r>
            <a:r>
              <a:rPr lang="en-US" sz="1800" i="1"/>
              <a:t>Y</a:t>
            </a:r>
            <a:r>
              <a:rPr lang="en-US" sz="1800"/>
              <a:t> unchanged, </a:t>
            </a:r>
            <a:r>
              <a:rPr lang="en-US" sz="1800">
                <a:latin typeface="Symbol" pitchFamily="18" charset="2"/>
              </a:rPr>
              <a:t></a:t>
            </a:r>
            <a:r>
              <a:rPr lang="en-US" sz="1800"/>
              <a:t> </a:t>
            </a:r>
            <a:r>
              <a:rPr lang="en-US" sz="1800">
                <a:latin typeface="Symbol" pitchFamily="18" charset="2"/>
              </a:rPr>
              <a:t></a:t>
            </a:r>
            <a:r>
              <a:rPr lang="en-US" sz="1800"/>
              <a:t> to zero</a:t>
            </a:r>
          </a:p>
          <a:p>
            <a:pPr>
              <a:spcBef>
                <a:spcPct val="50000"/>
              </a:spcBef>
              <a:buFont typeface="Wingdings" pitchFamily="2" charset="2"/>
              <a:buNone/>
            </a:pPr>
            <a:r>
              <a:rPr lang="en-US" sz="1800" b="1">
                <a:solidFill>
                  <a:schemeClr val="tx2"/>
                </a:solidFill>
              </a:rPr>
              <a:t>New Keynesian Model (c)</a:t>
            </a:r>
          </a:p>
          <a:p>
            <a:pPr>
              <a:buFont typeface="Wingdings" pitchFamily="2" charset="2"/>
              <a:buNone/>
            </a:pPr>
            <a:r>
              <a:rPr lang="en-US" sz="1800"/>
              <a:t>1.	Unanticipated: </a:t>
            </a:r>
            <a:r>
              <a:rPr lang="en-US" sz="1800" i="1"/>
              <a:t>AS</a:t>
            </a:r>
            <a:r>
              <a:rPr lang="en-US" sz="1800"/>
              <a:t> to </a:t>
            </a:r>
            <a:r>
              <a:rPr lang="en-US" sz="1800" i="1"/>
              <a:t>AS</a:t>
            </a:r>
            <a:r>
              <a:rPr lang="en-US" sz="1800" baseline="-25000"/>
              <a:t>2</a:t>
            </a:r>
            <a:r>
              <a:rPr lang="en-US" sz="1800"/>
              <a:t>; go to 2', </a:t>
            </a:r>
            <a:r>
              <a:rPr lang="en-US" sz="1800" i="1"/>
              <a:t>Y</a:t>
            </a:r>
            <a:r>
              <a:rPr lang="en-US" sz="1800"/>
              <a:t> </a:t>
            </a:r>
            <a:r>
              <a:rPr lang="en-US" sz="1800">
                <a:latin typeface="Symbol" pitchFamily="18" charset="2"/>
              </a:rPr>
              <a:t></a:t>
            </a:r>
            <a:r>
              <a:rPr lang="en-US" sz="1800"/>
              <a:t>, </a:t>
            </a:r>
            <a:r>
              <a:rPr lang="en-US" sz="1800">
                <a:latin typeface="Symbol" pitchFamily="18" charset="2"/>
              </a:rPr>
              <a:t></a:t>
            </a:r>
            <a:r>
              <a:rPr lang="en-US" sz="1800"/>
              <a:t> </a:t>
            </a:r>
            <a:r>
              <a:rPr lang="en-US" sz="1800">
                <a:latin typeface="Symbol" pitchFamily="18" charset="2"/>
              </a:rPr>
              <a:t></a:t>
            </a:r>
            <a:endParaRPr lang="en-US" sz="1800"/>
          </a:p>
          <a:p>
            <a:pPr>
              <a:buFont typeface="Wingdings" pitchFamily="2" charset="2"/>
              <a:buNone/>
            </a:pPr>
            <a:r>
              <a:rPr lang="en-US" sz="1800"/>
              <a:t>2.	Anticipated: </a:t>
            </a:r>
            <a:r>
              <a:rPr lang="en-US" sz="1800" i="1"/>
              <a:t>AS</a:t>
            </a:r>
            <a:r>
              <a:rPr lang="en-US" sz="1800"/>
              <a:t> to </a:t>
            </a:r>
            <a:r>
              <a:rPr lang="en-US" sz="1800" i="1"/>
              <a:t>AS</a:t>
            </a:r>
            <a:r>
              <a:rPr lang="en-US" sz="1800" baseline="-25000"/>
              <a:t>2''</a:t>
            </a:r>
            <a:r>
              <a:rPr lang="en-US" sz="1800"/>
              <a:t>; go to 2'', </a:t>
            </a:r>
            <a:r>
              <a:rPr lang="en-US" sz="1800" i="1"/>
              <a:t>Y</a:t>
            </a:r>
            <a:r>
              <a:rPr lang="en-US" sz="1800"/>
              <a:t> </a:t>
            </a:r>
            <a:r>
              <a:rPr lang="en-US" sz="1800">
                <a:latin typeface="Symbol" pitchFamily="18" charset="2"/>
              </a:rPr>
              <a:t></a:t>
            </a:r>
            <a:r>
              <a:rPr lang="en-US" sz="1800"/>
              <a:t> by less, </a:t>
            </a:r>
            <a:r>
              <a:rPr lang="en-US" sz="1800">
                <a:latin typeface="Symbol" pitchFamily="18" charset="2"/>
              </a:rPr>
              <a:t></a:t>
            </a:r>
            <a:r>
              <a:rPr lang="en-US" sz="1800"/>
              <a:t> </a:t>
            </a:r>
            <a:r>
              <a:rPr lang="en-US" sz="1800">
                <a:latin typeface="Symbol" pitchFamily="18" charset="2"/>
              </a:rPr>
              <a:t></a:t>
            </a:r>
            <a:r>
              <a:rPr lang="en-US" sz="1800"/>
              <a:t> by more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38ECF69-C72C-44E3-9458-71FBB281310F}" type="slidenum">
              <a:rPr lang="en-US"/>
              <a:pPr/>
              <a:t>49</a:t>
            </a:fld>
            <a:endParaRPr lang="en-US"/>
          </a:p>
        </p:txBody>
      </p:sp>
      <p:sp>
        <p:nvSpPr>
          <p:cNvPr id="111618" name="AutoShape 2"/>
          <p:cNvSpPr>
            <a:spLocks noGrp="1" noChangeArrowheads="1"/>
          </p:cNvSpPr>
          <p:nvPr>
            <p:ph type="title"/>
          </p:nvPr>
        </p:nvSpPr>
        <p:spPr>
          <a:xfrm>
            <a:off x="914400" y="838200"/>
            <a:ext cx="7313613" cy="1143000"/>
          </a:xfrm>
        </p:spPr>
        <p:txBody>
          <a:bodyPr/>
          <a:lstStyle/>
          <a:p>
            <a:r>
              <a:rPr lang="en-US"/>
              <a:t>Credibility and the Reagan Deficits</a:t>
            </a:r>
          </a:p>
        </p:txBody>
      </p:sp>
      <p:sp>
        <p:nvSpPr>
          <p:cNvPr id="111619" name="Rectangle 3"/>
          <p:cNvSpPr>
            <a:spLocks noGrp="1" noChangeArrowheads="1"/>
          </p:cNvSpPr>
          <p:nvPr>
            <p:ph type="body" idx="1"/>
          </p:nvPr>
        </p:nvSpPr>
        <p:spPr>
          <a:xfrm>
            <a:off x="762000" y="2286000"/>
            <a:ext cx="7772400" cy="4038600"/>
          </a:xfrm>
          <a:noFill/>
          <a:ln/>
        </p:spPr>
        <p:txBody>
          <a:bodyPr/>
          <a:lstStyle/>
          <a:p>
            <a:pPr>
              <a:lnSpc>
                <a:spcPct val="90000"/>
              </a:lnSpc>
              <a:buFont typeface="Wingdings" pitchFamily="2" charset="2"/>
              <a:buNone/>
            </a:pPr>
            <a:r>
              <a:rPr lang="en-US" sz="2000"/>
              <a:t>	</a:t>
            </a:r>
            <a:r>
              <a:rPr lang="en-US" sz="1800"/>
              <a:t>Reagan deficits may have made 1981–82 recession worse after Fed anti-</a:t>
            </a:r>
            <a:r>
              <a:rPr lang="en-US" sz="1800">
                <a:latin typeface="Symbol" pitchFamily="18" charset="2"/>
              </a:rPr>
              <a:t></a:t>
            </a:r>
            <a:r>
              <a:rPr lang="en-US" sz="1800"/>
              <a:t> policy</a:t>
            </a:r>
          </a:p>
          <a:p>
            <a:pPr>
              <a:lnSpc>
                <a:spcPct val="90000"/>
              </a:lnSpc>
              <a:spcBef>
                <a:spcPct val="50000"/>
              </a:spcBef>
              <a:buFont typeface="Wingdings" pitchFamily="2" charset="2"/>
              <a:buNone/>
            </a:pPr>
            <a:r>
              <a:rPr lang="en-US" sz="2000" b="1">
                <a:solidFill>
                  <a:schemeClr val="tx2"/>
                </a:solidFill>
              </a:rPr>
              <a:t>Analysis</a:t>
            </a:r>
          </a:p>
          <a:p>
            <a:pPr>
              <a:lnSpc>
                <a:spcPct val="90000"/>
              </a:lnSpc>
              <a:buFont typeface="Wingdings" pitchFamily="2" charset="2"/>
              <a:buNone/>
            </a:pPr>
            <a:r>
              <a:rPr lang="en-US" sz="1800"/>
              <a:t>1.	Anti-</a:t>
            </a:r>
            <a:r>
              <a:rPr lang="en-US" sz="1800">
                <a:latin typeface="Symbol" pitchFamily="18" charset="2"/>
              </a:rPr>
              <a:t></a:t>
            </a:r>
            <a:r>
              <a:rPr lang="en-US" sz="1800"/>
              <a:t> policy kept </a:t>
            </a:r>
            <a:r>
              <a:rPr lang="en-US" sz="1800" i="1"/>
              <a:t>AD</a:t>
            </a:r>
            <a:r>
              <a:rPr lang="en-US" sz="1800"/>
              <a:t> at </a:t>
            </a:r>
            <a:r>
              <a:rPr lang="en-US" sz="1800" i="1"/>
              <a:t>AD</a:t>
            </a:r>
            <a:r>
              <a:rPr lang="en-US" sz="1800" baseline="-33000"/>
              <a:t>1</a:t>
            </a:r>
            <a:endParaRPr lang="en-US" sz="1800"/>
          </a:p>
          <a:p>
            <a:pPr>
              <a:lnSpc>
                <a:spcPct val="90000"/>
              </a:lnSpc>
              <a:buFont typeface="Wingdings" pitchFamily="2" charset="2"/>
              <a:buNone/>
            </a:pPr>
            <a:r>
              <a:rPr lang="en-US" sz="1800"/>
              <a:t>2.	Fed’s anti-</a:t>
            </a:r>
            <a:r>
              <a:rPr lang="en-US" sz="1800">
                <a:latin typeface="Symbol" pitchFamily="18" charset="2"/>
              </a:rPr>
              <a:t></a:t>
            </a:r>
            <a:r>
              <a:rPr lang="en-US" sz="1800"/>
              <a:t> policy less credible, so </a:t>
            </a:r>
            <a:r>
              <a:rPr lang="en-US" sz="1800" i="1"/>
              <a:t>AS</a:t>
            </a:r>
            <a:r>
              <a:rPr lang="en-US" sz="1800"/>
              <a:t> kept rising to </a:t>
            </a:r>
            <a:r>
              <a:rPr lang="en-US" sz="1800" i="1"/>
              <a:t>AS</a:t>
            </a:r>
            <a:r>
              <a:rPr lang="en-US" sz="1800" baseline="-33000"/>
              <a:t>2</a:t>
            </a:r>
            <a:endParaRPr lang="en-US" sz="1800"/>
          </a:p>
          <a:p>
            <a:pPr>
              <a:lnSpc>
                <a:spcPct val="90000"/>
              </a:lnSpc>
              <a:buFont typeface="Wingdings" pitchFamily="2" charset="2"/>
              <a:buNone/>
            </a:pPr>
            <a:r>
              <a:rPr lang="en-US" sz="1800"/>
              <a:t>3.	Go to 2' in panels (b) and (c); </a:t>
            </a:r>
            <a:r>
              <a:rPr lang="en-US" sz="1800" i="1"/>
              <a:t>Y</a:t>
            </a:r>
            <a:r>
              <a:rPr lang="en-US" sz="1800"/>
              <a:t> </a:t>
            </a:r>
            <a:r>
              <a:rPr lang="en-US" sz="1800">
                <a:latin typeface="Symbol" pitchFamily="18" charset="2"/>
              </a:rPr>
              <a:t></a:t>
            </a:r>
            <a:r>
              <a:rPr lang="en-US" sz="1800"/>
              <a:t> by more than if anti-</a:t>
            </a:r>
            <a:r>
              <a:rPr lang="en-US" sz="1800">
                <a:latin typeface="Symbol" pitchFamily="18" charset="2"/>
              </a:rPr>
              <a:t></a:t>
            </a:r>
            <a:r>
              <a:rPr lang="en-US" sz="1800"/>
              <a:t> policy credible</a:t>
            </a:r>
          </a:p>
          <a:p>
            <a:pPr>
              <a:lnSpc>
                <a:spcPct val="90000"/>
              </a:lnSpc>
              <a:spcBef>
                <a:spcPct val="50000"/>
              </a:spcBef>
              <a:buFont typeface="Wingdings" pitchFamily="2" charset="2"/>
              <a:buNone/>
            </a:pPr>
            <a:r>
              <a:rPr lang="en-US" sz="2000" b="1">
                <a:solidFill>
                  <a:schemeClr val="tx2"/>
                </a:solidFill>
              </a:rPr>
              <a:t>Impact of Rational Expectations Revolution</a:t>
            </a:r>
          </a:p>
          <a:p>
            <a:pPr>
              <a:lnSpc>
                <a:spcPct val="90000"/>
              </a:lnSpc>
              <a:buFont typeface="Wingdings" pitchFamily="2" charset="2"/>
              <a:buNone/>
            </a:pPr>
            <a:r>
              <a:rPr lang="en-US" sz="1800"/>
              <a:t>1.	More aware of importance of expectations and credibility</a:t>
            </a:r>
          </a:p>
          <a:p>
            <a:pPr>
              <a:lnSpc>
                <a:spcPct val="90000"/>
              </a:lnSpc>
              <a:buFont typeface="Wingdings" pitchFamily="2" charset="2"/>
              <a:buNone/>
            </a:pPr>
            <a:r>
              <a:rPr lang="en-US" sz="1800"/>
              <a:t>2.	Lucas critique has caused most economists to doubt use of conventional econometric models for policy evaluation</a:t>
            </a:r>
          </a:p>
          <a:p>
            <a:pPr>
              <a:lnSpc>
                <a:spcPct val="90000"/>
              </a:lnSpc>
              <a:buFont typeface="Wingdings" pitchFamily="2" charset="2"/>
              <a:buNone/>
            </a:pPr>
            <a:r>
              <a:rPr lang="en-US" sz="1800"/>
              <a:t>3.	Since effect of policy depends on expectations, economists less activist</a:t>
            </a:r>
          </a:p>
          <a:p>
            <a:pPr>
              <a:lnSpc>
                <a:spcPct val="90000"/>
              </a:lnSpc>
              <a:buFont typeface="Wingdings" pitchFamily="2" charset="2"/>
              <a:buNone/>
            </a:pPr>
            <a:r>
              <a:rPr lang="en-US" sz="1800"/>
              <a:t>4.	Policy effectiveness proposition not widely accepted, most economists take intermediate position that activist policy could be beneficial but is tough to design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p:cNvSpPr>
            <a:spLocks noGrp="1" noChangeArrowheads="1"/>
          </p:cNvSpPr>
          <p:nvPr>
            <p:ph type="title"/>
          </p:nvPr>
        </p:nvSpPr>
        <p:spPr/>
        <p:txBody>
          <a:bodyPr/>
          <a:lstStyle/>
          <a:p>
            <a:r>
              <a:rPr lang="en-US" sz="4000"/>
              <a:t>Implications</a:t>
            </a:r>
          </a:p>
        </p:txBody>
      </p:sp>
      <p:sp>
        <p:nvSpPr>
          <p:cNvPr id="133123" name="Rectangle 3"/>
          <p:cNvSpPr>
            <a:spLocks noGrp="1" noChangeArrowheads="1"/>
          </p:cNvSpPr>
          <p:nvPr>
            <p:ph type="body" idx="1"/>
          </p:nvPr>
        </p:nvSpPr>
        <p:spPr/>
        <p:txBody>
          <a:bodyPr/>
          <a:lstStyle/>
          <a:p>
            <a:pPr>
              <a:spcBef>
                <a:spcPct val="50000"/>
              </a:spcBef>
            </a:pPr>
            <a:r>
              <a:rPr lang="en-US"/>
              <a:t>If there is a change in the way a variable moves, the way in which expectations </a:t>
            </a:r>
            <a:br>
              <a:rPr lang="en-US"/>
            </a:br>
            <a:r>
              <a:rPr lang="en-US"/>
              <a:t>of the variable are formed will change </a:t>
            </a:r>
            <a:br>
              <a:rPr lang="en-US"/>
            </a:br>
            <a:r>
              <a:rPr lang="en-US"/>
              <a:t>as well</a:t>
            </a:r>
          </a:p>
          <a:p>
            <a:pPr>
              <a:spcBef>
                <a:spcPct val="50000"/>
              </a:spcBef>
            </a:pPr>
            <a:r>
              <a:rPr lang="en-US"/>
              <a:t>The forecast errors of expectations will, on average, be zero and cannot be predicted ahead of time</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8EC586A-4D3C-4EFE-9747-F96A4510A71A}" type="slidenum">
              <a:rPr lang="en-US"/>
              <a:pPr/>
              <a:t>50</a:t>
            </a:fld>
            <a:endParaRPr lang="en-US"/>
          </a:p>
        </p:txBody>
      </p:sp>
      <p:sp>
        <p:nvSpPr>
          <p:cNvPr id="103426" name="AutoShape 2"/>
          <p:cNvSpPr>
            <a:spLocks noGrp="1" noChangeArrowheads="1"/>
          </p:cNvSpPr>
          <p:nvPr>
            <p:ph type="title"/>
          </p:nvPr>
        </p:nvSpPr>
        <p:spPr/>
        <p:txBody>
          <a:bodyPr/>
          <a:lstStyle/>
          <a:p>
            <a:r>
              <a:rPr lang="en-US" sz="4000"/>
              <a:t>Credibility in Fighting Inflation</a:t>
            </a:r>
          </a:p>
        </p:txBody>
      </p:sp>
      <p:sp>
        <p:nvSpPr>
          <p:cNvPr id="103427" name="Rectangle 3"/>
          <p:cNvSpPr>
            <a:spLocks noGrp="1" noChangeArrowheads="1"/>
          </p:cNvSpPr>
          <p:nvPr>
            <p:ph type="body" idx="1"/>
          </p:nvPr>
        </p:nvSpPr>
        <p:spPr/>
        <p:txBody>
          <a:bodyPr/>
          <a:lstStyle/>
          <a:p>
            <a:r>
              <a:rPr lang="en-US"/>
              <a:t>Public must expect the policy will be implemented</a:t>
            </a:r>
          </a:p>
          <a:p>
            <a:pPr>
              <a:spcBef>
                <a:spcPct val="40000"/>
              </a:spcBef>
            </a:pPr>
            <a:r>
              <a:rPr lang="en-US"/>
              <a:t>New Classical</a:t>
            </a:r>
          </a:p>
          <a:p>
            <a:pPr lvl="1"/>
            <a:r>
              <a:rPr lang="en-US"/>
              <a:t>Cold turkey</a:t>
            </a:r>
          </a:p>
          <a:p>
            <a:pPr>
              <a:spcBef>
                <a:spcPct val="40000"/>
              </a:spcBef>
            </a:pPr>
            <a:r>
              <a:rPr lang="en-US"/>
              <a:t>New Keynesian</a:t>
            </a:r>
          </a:p>
          <a:p>
            <a:pPr lvl="1"/>
            <a:r>
              <a:rPr lang="en-US"/>
              <a:t>More gradual approach</a:t>
            </a:r>
          </a:p>
          <a:p>
            <a:pPr>
              <a:spcBef>
                <a:spcPct val="40000"/>
              </a:spcBef>
            </a:pPr>
            <a:r>
              <a:rPr lang="en-US"/>
              <a:t>Actions speak louder than words</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C2F51B6-9571-4661-9C95-0DB8989BDBE0}" type="slidenum">
              <a:rPr lang="en-US"/>
              <a:pPr/>
              <a:t>51</a:t>
            </a:fld>
            <a:endParaRPr lang="en-US"/>
          </a:p>
        </p:txBody>
      </p:sp>
      <p:sp>
        <p:nvSpPr>
          <p:cNvPr id="105474" name="AutoShape 2"/>
          <p:cNvSpPr>
            <a:spLocks noGrp="1" noChangeArrowheads="1"/>
          </p:cNvSpPr>
          <p:nvPr>
            <p:ph type="title"/>
          </p:nvPr>
        </p:nvSpPr>
        <p:spPr/>
        <p:txBody>
          <a:bodyPr/>
          <a:lstStyle/>
          <a:p>
            <a:r>
              <a:rPr lang="en-US"/>
              <a:t>Impact of the </a:t>
            </a:r>
            <a:br>
              <a:rPr lang="en-US"/>
            </a:br>
            <a:r>
              <a:rPr lang="en-US"/>
              <a:t>Rational Expectations Revolution</a:t>
            </a:r>
          </a:p>
        </p:txBody>
      </p:sp>
      <p:sp>
        <p:nvSpPr>
          <p:cNvPr id="105475" name="Rectangle 3"/>
          <p:cNvSpPr>
            <a:spLocks noGrp="1" noChangeArrowheads="1"/>
          </p:cNvSpPr>
          <p:nvPr>
            <p:ph type="body" idx="1"/>
          </p:nvPr>
        </p:nvSpPr>
        <p:spPr/>
        <p:txBody>
          <a:bodyPr/>
          <a:lstStyle/>
          <a:p>
            <a:pPr>
              <a:lnSpc>
                <a:spcPct val="90000"/>
              </a:lnSpc>
              <a:spcBef>
                <a:spcPct val="40000"/>
              </a:spcBef>
            </a:pPr>
            <a:r>
              <a:rPr lang="en-US" sz="2400"/>
              <a:t>Expectations formation will change when the behavior of forecasted variables changes</a:t>
            </a:r>
          </a:p>
          <a:p>
            <a:pPr>
              <a:lnSpc>
                <a:spcPct val="90000"/>
              </a:lnSpc>
              <a:spcBef>
                <a:spcPct val="40000"/>
              </a:spcBef>
            </a:pPr>
            <a:r>
              <a:rPr lang="en-US" sz="2400"/>
              <a:t>Effect of a policy depends critically on the public’s expectations about that policy</a:t>
            </a:r>
          </a:p>
          <a:p>
            <a:pPr>
              <a:lnSpc>
                <a:spcPct val="90000"/>
              </a:lnSpc>
              <a:spcBef>
                <a:spcPct val="40000"/>
              </a:spcBef>
            </a:pPr>
            <a:r>
              <a:rPr lang="en-US" sz="2400"/>
              <a:t>Empirical evidence on policy ineffectiveness proposition is mixed</a:t>
            </a:r>
          </a:p>
          <a:p>
            <a:pPr>
              <a:lnSpc>
                <a:spcPct val="90000"/>
              </a:lnSpc>
              <a:spcBef>
                <a:spcPct val="40000"/>
              </a:spcBef>
            </a:pPr>
            <a:r>
              <a:rPr lang="en-US" sz="2400"/>
              <a:t>Credibility is essential to the success of anti-inflation policies</a:t>
            </a:r>
          </a:p>
          <a:p>
            <a:pPr>
              <a:lnSpc>
                <a:spcPct val="90000"/>
              </a:lnSpc>
              <a:spcBef>
                <a:spcPct val="40000"/>
              </a:spcBef>
            </a:pPr>
            <a:r>
              <a:rPr lang="en-US" sz="2400"/>
              <a:t>Less fine-tuning and more stability</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p:cNvSpPr>
            <a:spLocks noGrp="1" noChangeArrowheads="1"/>
          </p:cNvSpPr>
          <p:nvPr>
            <p:ph type="title"/>
          </p:nvPr>
        </p:nvSpPr>
        <p:spPr/>
        <p:txBody>
          <a:bodyPr/>
          <a:lstStyle/>
          <a:p>
            <a:r>
              <a:rPr lang="en-US" sz="3200"/>
              <a:t>Efficient Markets—</a:t>
            </a:r>
            <a:br>
              <a:rPr lang="en-US" sz="3200"/>
            </a:br>
            <a:r>
              <a:rPr lang="en-US" sz="3200"/>
              <a:t>Application of Rational Expectations</a:t>
            </a:r>
          </a:p>
        </p:txBody>
      </p:sp>
      <p:graphicFrame>
        <p:nvGraphicFramePr>
          <p:cNvPr id="135171" name="Object 3"/>
          <p:cNvGraphicFramePr>
            <a:graphicFrameLocks noChangeAspect="1"/>
          </p:cNvGraphicFramePr>
          <p:nvPr>
            <p:ph idx="1"/>
          </p:nvPr>
        </p:nvGraphicFramePr>
        <p:xfrm>
          <a:off x="911225" y="2362200"/>
          <a:ext cx="7558088" cy="3554413"/>
        </p:xfrm>
        <a:graphic>
          <a:graphicData uri="http://schemas.openxmlformats.org/presentationml/2006/ole">
            <p:oleObj spid="_x0000_s117762" name="Equation" r:id="rId4" imgW="4419360" imgH="227304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Grp="1" noChangeArrowheads="1"/>
          </p:cNvSpPr>
          <p:nvPr>
            <p:ph type="title"/>
          </p:nvPr>
        </p:nvSpPr>
        <p:spPr/>
        <p:txBody>
          <a:bodyPr/>
          <a:lstStyle/>
          <a:p>
            <a:r>
              <a:rPr lang="en-US" sz="4000"/>
              <a:t>Efficient Markets (cont’d)</a:t>
            </a:r>
          </a:p>
        </p:txBody>
      </p:sp>
      <p:graphicFrame>
        <p:nvGraphicFramePr>
          <p:cNvPr id="137219" name="Object 3"/>
          <p:cNvGraphicFramePr>
            <a:graphicFrameLocks noChangeAspect="1"/>
          </p:cNvGraphicFramePr>
          <p:nvPr>
            <p:ph idx="1"/>
          </p:nvPr>
        </p:nvGraphicFramePr>
        <p:xfrm>
          <a:off x="1030288" y="2362200"/>
          <a:ext cx="7321550" cy="3529013"/>
        </p:xfrm>
        <a:graphic>
          <a:graphicData uri="http://schemas.openxmlformats.org/presentationml/2006/ole">
            <p:oleObj spid="_x0000_s118786" name="Equation" r:id="rId4" imgW="4609800" imgH="231120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Grp="1" noChangeArrowheads="1"/>
          </p:cNvSpPr>
          <p:nvPr>
            <p:ph type="title"/>
          </p:nvPr>
        </p:nvSpPr>
        <p:spPr/>
        <p:txBody>
          <a:bodyPr/>
          <a:lstStyle/>
          <a:p>
            <a:r>
              <a:rPr lang="en-US" sz="4000"/>
              <a:t>Efficient Markets</a:t>
            </a:r>
          </a:p>
        </p:txBody>
      </p:sp>
      <p:sp>
        <p:nvSpPr>
          <p:cNvPr id="139267" name="Rectangle 3"/>
          <p:cNvSpPr>
            <a:spLocks noGrp="1" noChangeArrowheads="1"/>
          </p:cNvSpPr>
          <p:nvPr>
            <p:ph type="body" idx="1"/>
          </p:nvPr>
        </p:nvSpPr>
        <p:spPr/>
        <p:txBody>
          <a:bodyPr/>
          <a:lstStyle/>
          <a:p>
            <a:pPr>
              <a:spcBef>
                <a:spcPct val="50000"/>
              </a:spcBef>
            </a:pPr>
            <a:r>
              <a:rPr lang="en-US"/>
              <a:t>Current prices in a financial market will be set so that the optimal forecast of a security’s return using all available information equals the security’s equilibrium return</a:t>
            </a:r>
          </a:p>
          <a:p>
            <a:pPr>
              <a:spcBef>
                <a:spcPct val="50000"/>
              </a:spcBef>
            </a:pPr>
            <a:r>
              <a:rPr lang="en-US"/>
              <a:t>In an efficient market, a security’s price fully reflects all available information</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AutoShape 2"/>
          <p:cNvSpPr>
            <a:spLocks noGrp="1" noChangeArrowheads="1"/>
          </p:cNvSpPr>
          <p:nvPr>
            <p:ph type="title"/>
          </p:nvPr>
        </p:nvSpPr>
        <p:spPr/>
        <p:txBody>
          <a:bodyPr/>
          <a:lstStyle/>
          <a:p>
            <a:r>
              <a:rPr lang="en-US" sz="4000"/>
              <a:t>Rationale</a:t>
            </a:r>
          </a:p>
        </p:txBody>
      </p:sp>
      <p:graphicFrame>
        <p:nvGraphicFramePr>
          <p:cNvPr id="141315" name="Object 3"/>
          <p:cNvGraphicFramePr>
            <a:graphicFrameLocks noChangeAspect="1"/>
          </p:cNvGraphicFramePr>
          <p:nvPr>
            <p:ph idx="1"/>
          </p:nvPr>
        </p:nvGraphicFramePr>
        <p:xfrm>
          <a:off x="911225" y="2546350"/>
          <a:ext cx="7558088" cy="2503488"/>
        </p:xfrm>
        <a:graphic>
          <a:graphicData uri="http://schemas.openxmlformats.org/presentationml/2006/ole">
            <p:oleObj spid="_x0000_s119810" name="Equation" r:id="rId4" imgW="3784600" imgH="1422400" progId="">
              <p:embed/>
            </p:oleObj>
          </a:graphicData>
        </a:graphic>
      </p:graphicFrame>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1472214471</TotalTime>
  <Pages>13</Pages>
  <Words>1059</Words>
  <Application>Microsoft Office PowerPoint</Application>
  <PresentationFormat>On-screen Show (4:3)</PresentationFormat>
  <Paragraphs>285</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Capsules</vt:lpstr>
      <vt:lpstr>Equation</vt:lpstr>
      <vt:lpstr>Chart</vt:lpstr>
      <vt:lpstr>Rational Expectations  and the Efficient Market Hypothesis</vt:lpstr>
      <vt:lpstr>Role of Expectations</vt:lpstr>
      <vt:lpstr>Theory of Rational Expectations</vt:lpstr>
      <vt:lpstr>Formal Statement of the Theory</vt:lpstr>
      <vt:lpstr>Implications</vt:lpstr>
      <vt:lpstr>Efficient Markets— Application of Rational Expectations</vt:lpstr>
      <vt:lpstr>Efficient Markets (cont’d)</vt:lpstr>
      <vt:lpstr>Efficient Markets</vt:lpstr>
      <vt:lpstr>Rationale</vt:lpstr>
      <vt:lpstr>Forecasting Financial Variables </vt:lpstr>
      <vt:lpstr>Case Study </vt:lpstr>
      <vt:lpstr>A Random Walk</vt:lpstr>
      <vt:lpstr>Slide 13</vt:lpstr>
      <vt:lpstr>Slide 14</vt:lpstr>
      <vt:lpstr>Stationary Autoregressive Process</vt:lpstr>
      <vt:lpstr>Slide 16</vt:lpstr>
      <vt:lpstr>Slide 17</vt:lpstr>
      <vt:lpstr>Slide 18</vt:lpstr>
      <vt:lpstr>Slide 19</vt:lpstr>
      <vt:lpstr>S&amp;P 500</vt:lpstr>
      <vt:lpstr>Evidence in Favor of  Market Efficiency</vt:lpstr>
      <vt:lpstr>Evidence Against Market Efficiency</vt:lpstr>
      <vt:lpstr>Behavioral Finance</vt:lpstr>
      <vt:lpstr>Behavioral Finance</vt:lpstr>
      <vt:lpstr>Slide 25</vt:lpstr>
      <vt:lpstr>Evidence on Efficient Markets Hypothesis</vt:lpstr>
      <vt:lpstr>Implications for Investing</vt:lpstr>
      <vt:lpstr>Application Investing in the  Stock Market</vt:lpstr>
      <vt:lpstr>Hayek: The Fatal Conceit </vt:lpstr>
      <vt:lpstr>Rational Expectations: Implications  for Policy</vt:lpstr>
      <vt:lpstr>Econometric Policy Critique</vt:lpstr>
      <vt:lpstr>New Classical Macroeconomic Model</vt:lpstr>
      <vt:lpstr>Slide 33</vt:lpstr>
      <vt:lpstr>Slide 34</vt:lpstr>
      <vt:lpstr>Slide 35</vt:lpstr>
      <vt:lpstr>Implications for Policymakers</vt:lpstr>
      <vt:lpstr>New Keynesian Model</vt:lpstr>
      <vt:lpstr>Slide 38</vt:lpstr>
      <vt:lpstr>Implications for Policymakers</vt:lpstr>
      <vt:lpstr>Slide 40</vt:lpstr>
      <vt:lpstr>Slide 41</vt:lpstr>
      <vt:lpstr>Slide 42</vt:lpstr>
      <vt:lpstr>Slide 43</vt:lpstr>
      <vt:lpstr>Stabilization Policy</vt:lpstr>
      <vt:lpstr>Slide 45</vt:lpstr>
      <vt:lpstr>Slide 46</vt:lpstr>
      <vt:lpstr>Slide 47</vt:lpstr>
      <vt:lpstr>Anti-Inflation Policy in the Three Models</vt:lpstr>
      <vt:lpstr>Credibility and the Reagan Deficits</vt:lpstr>
      <vt:lpstr>Credibility in Fighting Inflation</vt:lpstr>
      <vt:lpstr>Impact of the  Rational Expectations Revolution</vt:lpstr>
    </vt:vector>
  </TitlesOfParts>
  <Company>Copyright 2004 Pearson Addison-Wesley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Copyright 2004 Pearson Addison-Wesley</dc:creator>
  <cp:keywords/>
  <dc:description/>
  <cp:lastModifiedBy>brooks.tagg</cp:lastModifiedBy>
  <cp:revision>38</cp:revision>
  <cp:lastPrinted>2009-04-22T19:24:48Z</cp:lastPrinted>
  <dcterms:created xsi:type="dcterms:W3CDTF">2000-04-20T09:50:31Z</dcterms:created>
  <dcterms:modified xsi:type="dcterms:W3CDTF">2009-11-18T20:37:18Z</dcterms:modified>
</cp:coreProperties>
</file>