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4"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fld id="{9F42B375-0102-4574-A8EC-EA304257CBF7}" type="datetimeFigureOut">
              <a:rPr lang="en-US" smtClean="0"/>
              <a:t>11-Apr-23</a:t>
            </a:fld>
            <a:endParaRPr lang="en-US"/>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lstStyle>
          <a:p>
            <a:fld id="{9C7281CC-66DB-4C89-A099-C76BC0FC83E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42B375-0102-4574-A8EC-EA304257CBF7}" type="datetimeFigureOut">
              <a:rPr lang="en-US" smtClean="0"/>
              <a:t>11-Apr-23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281CC-66DB-4C89-A099-C76BC0FC83E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57201"/>
            <a:ext cx="2057400" cy="41374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4686302"/>
            <a:ext cx="2209800" cy="273844"/>
          </a:xfrm>
        </p:spPr>
        <p:txBody>
          <a:bodyPr/>
          <a:lstStyle/>
          <a:p>
            <a:fld id="{9F42B375-0102-4574-A8EC-EA304257CBF7}" type="datetimeFigureOut">
              <a:rPr lang="en-US" smtClean="0"/>
              <a:t>11-Apr-23</a:t>
            </a:fld>
            <a:endParaRPr lang="en-US"/>
          </a:p>
        </p:txBody>
      </p:sp>
      <p:sp>
        <p:nvSpPr>
          <p:cNvPr id="5" name="Footer Placeholder 4"/>
          <p:cNvSpPr>
            <a:spLocks noGrp="1"/>
          </p:cNvSpPr>
          <p:nvPr>
            <p:ph type="ftr" sz="quarter" idx="11"/>
          </p:nvPr>
        </p:nvSpPr>
        <p:spPr>
          <a:xfrm>
            <a:off x="457202" y="4686156"/>
            <a:ext cx="5573483" cy="273844"/>
          </a:xfrm>
        </p:spPr>
        <p:txBody>
          <a:bodyPr/>
          <a:lstStyle/>
          <a:p>
            <a:endParaRPr lang="en-US"/>
          </a:p>
        </p:txBody>
      </p:sp>
      <p:sp>
        <p:nvSpPr>
          <p:cNvPr id="7" name="Rectangle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056313" y="77787"/>
            <a:ext cx="400050" cy="244476"/>
          </a:xfrm>
        </p:spPr>
        <p:txBody>
          <a:bodyPr/>
          <a:lstStyle/>
          <a:p>
            <a:fld id="{9C7281CC-66DB-4C89-A099-C76BC0FC83E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F42B375-0102-4574-A8EC-EA304257CBF7}" type="datetimeFigureOut">
              <a:rPr lang="en-US" smtClean="0"/>
              <a:t>11-Apr-23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C7281CC-66DB-4C89-A099-C76BC0FC83E0}" type="slidenum">
              <a:rPr lang="en-US" smtClean="0"/>
              <a:t>‹#›</a:t>
            </a:fld>
            <a:endParaRPr lang="en-US"/>
          </a:p>
        </p:txBody>
      </p:sp>
      <p:sp>
        <p:nvSpPr>
          <p:cNvPr id="8" name="Content Placeholder 7"/>
          <p:cNvSpPr>
            <a:spLocks noGrp="1"/>
          </p:cNvSpPr>
          <p:nvPr>
            <p:ph sz="quarter" idx="1"/>
          </p:nvPr>
        </p:nvSpPr>
        <p:spPr>
          <a:xfrm>
            <a:off x="612648" y="1200150"/>
            <a:ext cx="815340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057400"/>
            <a:ext cx="7123113" cy="1254919"/>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9F42B375-0102-4574-A8EC-EA304257CBF7}" type="datetimeFigureOut">
              <a:rPr lang="en-US" smtClean="0"/>
              <a:t>11-Apr-23</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fld id="{9C7281CC-66DB-4C89-A099-C76BC0FC83E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192175"/>
            <a:ext cx="388620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F42B375-0102-4574-A8EC-EA304257CBF7}" type="datetimeFigureOut">
              <a:rPr lang="en-US" smtClean="0"/>
              <a:t>11-Apr-23</a:t>
            </a:fld>
            <a:endParaRPr lang="en-US"/>
          </a:p>
        </p:txBody>
      </p:sp>
      <p:sp>
        <p:nvSpPr>
          <p:cNvPr id="10" name="Slide Number Placeholder 9"/>
          <p:cNvSpPr>
            <a:spLocks noGrp="1"/>
          </p:cNvSpPr>
          <p:nvPr>
            <p:ph type="sldNum" sz="quarter" idx="16"/>
          </p:nvPr>
        </p:nvSpPr>
        <p:spPr/>
        <p:txBody>
          <a:bodyPr rtlCol="0"/>
          <a:lstStyle/>
          <a:p>
            <a:fld id="{9C7281CC-66DB-4C89-A099-C76BC0FC83E0}"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1828800"/>
            <a:ext cx="388620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1828800"/>
            <a:ext cx="388620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9F42B375-0102-4574-A8EC-EA304257CBF7}" type="datetimeFigureOut">
              <a:rPr lang="en-US" smtClean="0"/>
              <a:t>11-Apr-23</a:t>
            </a:fld>
            <a:endParaRPr lang="en-US"/>
          </a:p>
        </p:txBody>
      </p:sp>
      <p:sp>
        <p:nvSpPr>
          <p:cNvPr id="12" name="Slide Number Placeholder 11"/>
          <p:cNvSpPr>
            <a:spLocks noGrp="1"/>
          </p:cNvSpPr>
          <p:nvPr>
            <p:ph type="sldNum" sz="quarter" idx="16"/>
          </p:nvPr>
        </p:nvSpPr>
        <p:spPr/>
        <p:txBody>
          <a:bodyPr rtlCol="0"/>
          <a:lstStyle/>
          <a:p>
            <a:fld id="{9C7281CC-66DB-4C89-A099-C76BC0FC83E0}"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F42B375-0102-4574-A8EC-EA304257CBF7}" type="datetimeFigureOut">
              <a:rPr lang="en-US" smtClean="0"/>
              <a:t>11-Apr-23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C7281CC-66DB-4C89-A099-C76BC0FC83E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2B375-0102-4574-A8EC-EA304257CBF7}" type="datetimeFigureOut">
              <a:rPr lang="en-US" smtClean="0"/>
              <a:t>11-Apr-23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fld id="{9C7281CC-66DB-4C89-A099-C76BC0FC83E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F42B375-0102-4574-A8EC-EA304257CBF7}" type="datetimeFigureOut">
              <a:rPr lang="en-US" smtClean="0"/>
              <a:t>11-Apr-23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C7281CC-66DB-4C89-A099-C76BC0FC83E0}" type="slidenum">
              <a:rPr lang="en-US" smtClean="0"/>
              <a:t>‹#›</a:t>
            </a:fld>
            <a:endParaRPr lang="en-US"/>
          </a:p>
        </p:txBody>
      </p:sp>
      <p:sp>
        <p:nvSpPr>
          <p:cNvPr id="3" name="Text Placeholder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4686300"/>
            <a:ext cx="2667000" cy="273844"/>
          </a:xfrm>
        </p:spPr>
        <p:txBody>
          <a:bodyPr rtlCol="0"/>
          <a:lstStyle/>
          <a:p>
            <a:fld id="{9F42B375-0102-4574-A8EC-EA304257CBF7}" type="datetimeFigureOut">
              <a:rPr lang="en-US" smtClean="0"/>
              <a:t>11-Apr-23</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lstStyle>
          <a:p>
            <a:fld id="{9C7281CC-66DB-4C89-A099-C76BC0FC83E0}" type="slidenum">
              <a:rPr lang="en-US" smtClean="0"/>
              <a:t>‹#›</a:t>
            </a:fld>
            <a:endParaRPr lang="en-US"/>
          </a:p>
        </p:txBody>
      </p:sp>
      <p:sp>
        <p:nvSpPr>
          <p:cNvPr id="14" name="Footer Placeholder 13"/>
          <p:cNvSpPr>
            <a:spLocks noGrp="1"/>
          </p:cNvSpPr>
          <p:nvPr>
            <p:ph type="ftr" sz="quarter" idx="12"/>
          </p:nvPr>
        </p:nvSpPr>
        <p:spPr>
          <a:xfrm>
            <a:off x="1600200" y="4686155"/>
            <a:ext cx="4572000" cy="273844"/>
          </a:xfrm>
        </p:spPr>
        <p:txBody>
          <a:bodyPr rtlCol="0"/>
          <a:lstStyle/>
          <a:p>
            <a:endParaRPr lang="en-US"/>
          </a:p>
        </p:txBody>
      </p:sp>
      <p:sp>
        <p:nvSpPr>
          <p:cNvPr id="3" name="Picture Placeholder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71450"/>
            <a:ext cx="815340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lstStyle>
          <a:p>
            <a:fld id="{9F42B375-0102-4574-A8EC-EA304257CBF7}" type="datetimeFigureOut">
              <a:rPr lang="en-US" smtClean="0"/>
              <a:t>11-Apr-23</a:t>
            </a:fld>
            <a:endParaRPr lang="en-US"/>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C7281CC-66DB-4C89-A099-C76BC0FC83E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5757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8229600" cy="857250"/>
          </a:xfrm>
        </p:spPr>
        <p:txBody>
          <a:bodyPr/>
          <a:lstStyle/>
          <a:p>
            <a:r>
              <a:rPr lang="en-US" dirty="0"/>
              <a:t>FIRING MECHANISM</a:t>
            </a:r>
          </a:p>
        </p:txBody>
      </p:sp>
      <p:sp>
        <p:nvSpPr>
          <p:cNvPr id="3" name="Content Placeholder 2"/>
          <p:cNvSpPr>
            <a:spLocks noGrp="1"/>
          </p:cNvSpPr>
          <p:nvPr>
            <p:ph sz="quarter" idx="1"/>
          </p:nvPr>
        </p:nvSpPr>
        <p:spPr>
          <a:xfrm>
            <a:off x="314689" y="1170709"/>
            <a:ext cx="6324600" cy="3962400"/>
          </a:xfrm>
        </p:spPr>
        <p:txBody>
          <a:bodyPr>
            <a:noAutofit/>
          </a:bodyPr>
          <a:lstStyle/>
          <a:p>
            <a:r>
              <a:rPr lang="en-US" sz="1800" dirty="0"/>
              <a:t>It's the mechanical system that transfers mechanical energy to generate heat that causes the chemical reaction that propels bullet or spherical projectiles down the barrel of a firearm. </a:t>
            </a:r>
          </a:p>
          <a:p>
            <a:r>
              <a:rPr lang="en-US" sz="1800" dirty="0"/>
              <a:t>When you pull the trigger of a gun, a spring mechanism hammers a metal firing pin into the back end of the cartridge, igniting the small explosive charge in the primer. </a:t>
            </a:r>
          </a:p>
          <a:p>
            <a:r>
              <a:rPr lang="en-US" sz="1800" dirty="0"/>
              <a:t>The primer then ignites the propellant.</a:t>
            </a:r>
          </a:p>
          <a:p>
            <a:r>
              <a:rPr lang="en-US" sz="1800" dirty="0"/>
              <a:t>As the propellant chemicals burn, they generate lots of gas very quickly. The sudden, high pressure of the gas splits the bullet from the end of the cartridge, forcing it down the gun barrel at extremely high speed.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534" y="940741"/>
            <a:ext cx="2381250" cy="2895600"/>
          </a:xfrm>
          <a:prstGeom prst="rect">
            <a:avLst/>
          </a:prstGeom>
        </p:spPr>
      </p:pic>
    </p:spTree>
    <p:extLst>
      <p:ext uri="{BB962C8B-B14F-4D97-AF65-F5344CB8AC3E}">
        <p14:creationId xmlns:p14="http://schemas.microsoft.com/office/powerpoint/2010/main" val="2657446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sz="quarter" idx="1"/>
          </p:nvPr>
        </p:nvSpPr>
        <p:spPr>
          <a:xfrm>
            <a:off x="457200" y="1276350"/>
            <a:ext cx="8229600" cy="4385073"/>
          </a:xfrm>
        </p:spPr>
        <p:txBody>
          <a:bodyPr>
            <a:normAutofit/>
          </a:bodyPr>
          <a:lstStyle/>
          <a:p>
            <a:r>
              <a:rPr lang="en-US" sz="2000" dirty="0"/>
              <a:t>In ballistics, an action is the functional mechanism of a breech loading firearms, that handles (loads, locks, fires, extracts and ejects) the ammunition cartridge, or the method by which that mechanism works. </a:t>
            </a:r>
          </a:p>
          <a:p>
            <a:r>
              <a:rPr lang="en-US" sz="2000" dirty="0"/>
              <a:t>In manual loading guns- Bolt action, lever action, pump action, break through action.</a:t>
            </a:r>
          </a:p>
          <a:p>
            <a:r>
              <a:rPr lang="en-US" sz="2000" dirty="0"/>
              <a:t>In automatic guns- Blow back, blow forward, </a:t>
            </a:r>
          </a:p>
          <a:p>
            <a:r>
              <a:rPr lang="en-US" sz="2000" dirty="0"/>
              <a:t>The muzzleloader ignition mechanism is referred to as the </a:t>
            </a:r>
            <a:r>
              <a:rPr lang="en-US" sz="2000" i="1" dirty="0"/>
              <a:t>lock</a:t>
            </a:r>
            <a:r>
              <a:rPr lang="en-US" sz="2000" dirty="0"/>
              <a:t> (e.g. match lock, flint lock, cap lock, wheel lock).</a:t>
            </a:r>
          </a:p>
        </p:txBody>
      </p:sp>
    </p:spTree>
    <p:extLst>
      <p:ext uri="{BB962C8B-B14F-4D97-AF65-F5344CB8AC3E}">
        <p14:creationId xmlns:p14="http://schemas.microsoft.com/office/powerpoint/2010/main" val="335540049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BOLT ACTION</a:t>
            </a:r>
          </a:p>
        </p:txBody>
      </p:sp>
      <p:sp>
        <p:nvSpPr>
          <p:cNvPr id="3" name="Content Placeholder 2"/>
          <p:cNvSpPr>
            <a:spLocks noGrp="1"/>
          </p:cNvSpPr>
          <p:nvPr>
            <p:ph sz="quarter" idx="1"/>
          </p:nvPr>
        </p:nvSpPr>
        <p:spPr/>
        <p:txBody>
          <a:bodyPr>
            <a:normAutofit/>
          </a:bodyPr>
          <a:lstStyle/>
          <a:p>
            <a:r>
              <a:rPr lang="en-US" sz="1800" dirty="0"/>
              <a:t>In </a:t>
            </a:r>
            <a:r>
              <a:rPr lang="en-US" sz="1800" b="1" dirty="0"/>
              <a:t>bolt-action</a:t>
            </a:r>
            <a:r>
              <a:rPr lang="en-US" sz="1800" dirty="0"/>
              <a:t> firearms, the opening and closing of the breech is operated by direct manual manipulation of the bolt via a protruding bolt handle. </a:t>
            </a:r>
          </a:p>
          <a:p>
            <a:r>
              <a:rPr lang="en-US" sz="1800" dirty="0"/>
              <a:t>Most bolt-actions utilize a rotating bolt ("turn-pull") design, where the bolt handle must be rotated upwards for unlocking before the bolt can be pulled back to opening the breech and eject any spent cartridge, and must be rotated back down for locking after the bolt closes the breech.</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237956"/>
            <a:ext cx="3180862" cy="17721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33750"/>
            <a:ext cx="3287316" cy="1676400"/>
          </a:xfrm>
          <a:prstGeom prst="rect">
            <a:avLst/>
          </a:prstGeom>
        </p:spPr>
      </p:pic>
    </p:spTree>
    <p:extLst>
      <p:ext uri="{BB962C8B-B14F-4D97-AF65-F5344CB8AC3E}">
        <p14:creationId xmlns:p14="http://schemas.microsoft.com/office/powerpoint/2010/main" val="2246160767"/>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73" y="0"/>
            <a:ext cx="8229600" cy="857250"/>
          </a:xfrm>
        </p:spPr>
        <p:txBody>
          <a:bodyPr/>
          <a:lstStyle/>
          <a:p>
            <a:r>
              <a:rPr lang="en-US" dirty="0"/>
              <a:t>LEVER ACTION</a:t>
            </a:r>
          </a:p>
        </p:txBody>
      </p:sp>
      <p:sp>
        <p:nvSpPr>
          <p:cNvPr id="3" name="Content Placeholder 2"/>
          <p:cNvSpPr>
            <a:spLocks noGrp="1"/>
          </p:cNvSpPr>
          <p:nvPr>
            <p:ph sz="quarter" idx="1"/>
          </p:nvPr>
        </p:nvSpPr>
        <p:spPr>
          <a:xfrm>
            <a:off x="457200" y="1095448"/>
            <a:ext cx="8229600" cy="3394472"/>
          </a:xfrm>
        </p:spPr>
        <p:txBody>
          <a:bodyPr>
            <a:normAutofit/>
          </a:bodyPr>
          <a:lstStyle/>
          <a:p>
            <a:r>
              <a:rPr lang="en-US" sz="2400" dirty="0"/>
              <a:t>The </a:t>
            </a:r>
            <a:r>
              <a:rPr lang="en-US" sz="2400" b="1" dirty="0"/>
              <a:t>lever-action</a:t>
            </a:r>
            <a:r>
              <a:rPr lang="en-US" sz="2400" dirty="0"/>
              <a:t> firearms use a linked lever to eject and chamber cartridges.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516" y="2114550"/>
            <a:ext cx="4267199" cy="20767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40127"/>
            <a:ext cx="4572000" cy="2943225"/>
          </a:xfrm>
          <a:prstGeom prst="rect">
            <a:avLst/>
          </a:prstGeom>
        </p:spPr>
      </p:pic>
    </p:spTree>
    <p:extLst>
      <p:ext uri="{BB962C8B-B14F-4D97-AF65-F5344CB8AC3E}">
        <p14:creationId xmlns:p14="http://schemas.microsoft.com/office/powerpoint/2010/main" val="323355380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lstStyle/>
          <a:p>
            <a:r>
              <a:rPr lang="en-US" dirty="0"/>
              <a:t>PUMP ACTION</a:t>
            </a:r>
          </a:p>
        </p:txBody>
      </p:sp>
      <p:sp>
        <p:nvSpPr>
          <p:cNvPr id="3" name="Content Placeholder 2"/>
          <p:cNvSpPr>
            <a:spLocks noGrp="1"/>
          </p:cNvSpPr>
          <p:nvPr>
            <p:ph sz="quarter" idx="1"/>
          </p:nvPr>
        </p:nvSpPr>
        <p:spPr>
          <a:xfrm>
            <a:off x="457200" y="1200150"/>
            <a:ext cx="3352800" cy="1752600"/>
          </a:xfrm>
        </p:spPr>
        <p:txBody>
          <a:bodyPr>
            <a:normAutofit fontScale="85000" lnSpcReduction="10000"/>
          </a:bodyPr>
          <a:lstStyle/>
          <a:p>
            <a:r>
              <a:rPr lang="en-US" sz="2000" dirty="0"/>
              <a:t>In </a:t>
            </a:r>
            <a:r>
              <a:rPr lang="en-US" sz="2000" b="1" dirty="0"/>
              <a:t>pump action</a:t>
            </a:r>
            <a:r>
              <a:rPr lang="en-US" sz="2000" dirty="0"/>
              <a:t> or </a:t>
            </a:r>
            <a:r>
              <a:rPr lang="en-US" sz="2000" b="1" dirty="0"/>
              <a:t>slide action</a:t>
            </a:r>
            <a:r>
              <a:rPr lang="en-US" sz="2000" dirty="0"/>
              <a:t> firearms, a sliding grip at the fore-end beneath the barrel is manually operated by the user to eject and chamber a new round. Pump actions are predominantly found in shotguns.</a:t>
            </a:r>
          </a:p>
          <a:p>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103089"/>
            <a:ext cx="3032466" cy="20317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204" y="514350"/>
            <a:ext cx="4206875" cy="1905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774" y="2800350"/>
            <a:ext cx="3369733" cy="1895475"/>
          </a:xfrm>
          <a:prstGeom prst="rect">
            <a:avLst/>
          </a:prstGeom>
        </p:spPr>
      </p:pic>
    </p:spTree>
    <p:extLst>
      <p:ext uri="{BB962C8B-B14F-4D97-AF65-F5344CB8AC3E}">
        <p14:creationId xmlns:p14="http://schemas.microsoft.com/office/powerpoint/2010/main" val="39335087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BREAK ACTION</a:t>
            </a:r>
          </a:p>
        </p:txBody>
      </p:sp>
      <p:sp>
        <p:nvSpPr>
          <p:cNvPr id="3" name="Content Placeholder 2"/>
          <p:cNvSpPr>
            <a:spLocks noGrp="1"/>
          </p:cNvSpPr>
          <p:nvPr>
            <p:ph sz="quarter" idx="1"/>
          </p:nvPr>
        </p:nvSpPr>
        <p:spPr/>
        <p:txBody>
          <a:bodyPr>
            <a:normAutofit/>
          </a:bodyPr>
          <a:lstStyle/>
          <a:p>
            <a:r>
              <a:rPr lang="en-US" sz="2400" dirty="0"/>
              <a:t>A </a:t>
            </a:r>
            <a:r>
              <a:rPr lang="en-US" sz="2400" b="1" dirty="0"/>
              <a:t>break action</a:t>
            </a:r>
            <a:r>
              <a:rPr lang="en-US" sz="2400" dirty="0"/>
              <a:t> is a type of firearm where the barrel(s) are hinged and can be "broken open" to expose the breech. Multi-barrel break action firearms are usually subdivided into over-and-under or side-by-side configurations for two barrel configurations.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787725"/>
            <a:ext cx="3810000" cy="2114550"/>
          </a:xfrm>
          <a:prstGeom prst="rect">
            <a:avLst/>
          </a:prstGeom>
        </p:spPr>
      </p:pic>
    </p:spTree>
    <p:extLst>
      <p:ext uri="{BB962C8B-B14F-4D97-AF65-F5344CB8AC3E}">
        <p14:creationId xmlns:p14="http://schemas.microsoft.com/office/powerpoint/2010/main" val="12540415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Automatic firearm- Rifling mechanism</a:t>
            </a:r>
          </a:p>
        </p:txBody>
      </p:sp>
      <p:sp>
        <p:nvSpPr>
          <p:cNvPr id="3" name="Content Placeholder 2"/>
          <p:cNvSpPr>
            <a:spLocks noGrp="1"/>
          </p:cNvSpPr>
          <p:nvPr>
            <p:ph sz="quarter" idx="1"/>
          </p:nvPr>
        </p:nvSpPr>
        <p:spPr/>
        <p:txBody>
          <a:bodyPr>
            <a:normAutofit fontScale="62500" lnSpcReduction="20000"/>
          </a:bodyPr>
          <a:lstStyle/>
          <a:p>
            <a:r>
              <a:rPr lang="en-US" dirty="0"/>
              <a:t>The </a:t>
            </a:r>
            <a:r>
              <a:rPr lang="en-US" b="1" dirty="0"/>
              <a:t>blowback operation</a:t>
            </a:r>
            <a:r>
              <a:rPr lang="en-US" dirty="0"/>
              <a:t> is a system in which semi-automatic and fully automatic firearm operate through the energy created by combustion in the chamber and bore acting directly on the bolt face through the cartridge.</a:t>
            </a:r>
          </a:p>
          <a:p>
            <a:r>
              <a:rPr lang="en-US" dirty="0"/>
              <a:t>The </a:t>
            </a:r>
            <a:r>
              <a:rPr lang="en-US" b="1" dirty="0"/>
              <a:t>blow-forward</a:t>
            </a:r>
            <a:r>
              <a:rPr lang="en-US" dirty="0"/>
              <a:t> operation uses a fixed breech and moving barrel that is forced forward relative to the breech by the friction of the projectile against the bore as well as the breech recoiling away from the barrel.</a:t>
            </a:r>
          </a:p>
          <a:p>
            <a:r>
              <a:rPr lang="en-US" dirty="0"/>
              <a:t>The </a:t>
            </a:r>
            <a:r>
              <a:rPr lang="en-US" b="1" dirty="0"/>
              <a:t>recoil operation</a:t>
            </a:r>
            <a:r>
              <a:rPr lang="en-US" dirty="0"/>
              <a:t> is a type of locked breech action used in semi-automatic and fully automatic firearms. It also uses energy from the combustion in the chamber acting directly on the bolt through the cartridge head, but in this case the firearm has a reciprocating barrel and breech assembly, combined with a bolt that locks to the breech. </a:t>
            </a:r>
          </a:p>
          <a:p>
            <a:r>
              <a:rPr lang="en-US" dirty="0"/>
              <a:t> In </a:t>
            </a:r>
            <a:r>
              <a:rPr lang="en-US" b="1" dirty="0"/>
              <a:t>gas-operation</a:t>
            </a:r>
            <a:r>
              <a:rPr lang="en-US" dirty="0"/>
              <a:t>, a portion of high pressure gas from the cartridge being fired is tapped through a hole in the barrel and diverted to operate the action. </a:t>
            </a:r>
            <a:endParaRPr lang="en-US" b="1" dirty="0"/>
          </a:p>
        </p:txBody>
      </p:sp>
    </p:spTree>
    <p:extLst>
      <p:ext uri="{BB962C8B-B14F-4D97-AF65-F5344CB8AC3E}">
        <p14:creationId xmlns:p14="http://schemas.microsoft.com/office/powerpoint/2010/main" val="3234412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1592</TotalTime>
  <Words>562</Words>
  <Application>Microsoft Office PowerPoint</Application>
  <PresentationFormat>On-screen Show (16:9)</PresentationFormat>
  <Paragraphs>23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Tw Cen MT</vt:lpstr>
      <vt:lpstr>Wingdings</vt:lpstr>
      <vt:lpstr>Wingdings 2</vt:lpstr>
      <vt:lpstr>Median</vt:lpstr>
      <vt:lpstr>PowerPoint Presentation</vt:lpstr>
      <vt:lpstr>FIRING MECHANISM</vt:lpstr>
      <vt:lpstr>PowerPoint Presentation</vt:lpstr>
      <vt:lpstr>BOLT ACTION</vt:lpstr>
      <vt:lpstr>LEVER ACTION</vt:lpstr>
      <vt:lpstr>PUMP ACTION</vt:lpstr>
      <vt:lpstr>BREAK ACTION</vt:lpstr>
      <vt:lpstr>Automatic firearm- Rifling mechanism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Mansi</dc:creator>
  <cp:lastModifiedBy>pravallika vataparthi</cp:lastModifiedBy>
  <cp:revision>13</cp:revision>
  <dcterms:created xsi:type="dcterms:W3CDTF">2021-01-24T08:43:32Z</dcterms:created>
  <dcterms:modified xsi:type="dcterms:W3CDTF">2023-04-11T07:40:03Z</dcterms:modified>
</cp:coreProperties>
</file>