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68"/>
  </p:notesMasterIdLst>
  <p:sldIdLst>
    <p:sldId id="276" r:id="rId2"/>
    <p:sldId id="316" r:id="rId3"/>
    <p:sldId id="312" r:id="rId4"/>
    <p:sldId id="308" r:id="rId5"/>
    <p:sldId id="257" r:id="rId6"/>
    <p:sldId id="267" r:id="rId7"/>
    <p:sldId id="268" r:id="rId8"/>
    <p:sldId id="269" r:id="rId9"/>
    <p:sldId id="270" r:id="rId10"/>
    <p:sldId id="271" r:id="rId11"/>
    <p:sldId id="275" r:id="rId12"/>
    <p:sldId id="272" r:id="rId13"/>
    <p:sldId id="273" r:id="rId14"/>
    <p:sldId id="274" r:id="rId15"/>
    <p:sldId id="330" r:id="rId16"/>
    <p:sldId id="258" r:id="rId17"/>
    <p:sldId id="309" r:id="rId18"/>
    <p:sldId id="259" r:id="rId19"/>
    <p:sldId id="282" r:id="rId20"/>
    <p:sldId id="260" r:id="rId21"/>
    <p:sldId id="261" r:id="rId22"/>
    <p:sldId id="262" r:id="rId23"/>
    <p:sldId id="310" r:id="rId24"/>
    <p:sldId id="277" r:id="rId25"/>
    <p:sldId id="263" r:id="rId26"/>
    <p:sldId id="317" r:id="rId27"/>
    <p:sldId id="278" r:id="rId28"/>
    <p:sldId id="280" r:id="rId29"/>
    <p:sldId id="264" r:id="rId30"/>
    <p:sldId id="281" r:id="rId31"/>
    <p:sldId id="265" r:id="rId32"/>
    <p:sldId id="284" r:id="rId33"/>
    <p:sldId id="311" r:id="rId34"/>
    <p:sldId id="320" r:id="rId35"/>
    <p:sldId id="314" r:id="rId36"/>
    <p:sldId id="315" r:id="rId37"/>
    <p:sldId id="290" r:id="rId38"/>
    <p:sldId id="291" r:id="rId39"/>
    <p:sldId id="292" r:id="rId40"/>
    <p:sldId id="313" r:id="rId41"/>
    <p:sldId id="286" r:id="rId42"/>
    <p:sldId id="287" r:id="rId43"/>
    <p:sldId id="288" r:id="rId44"/>
    <p:sldId id="289" r:id="rId45"/>
    <p:sldId id="294" r:id="rId46"/>
    <p:sldId id="296" r:id="rId47"/>
    <p:sldId id="318" r:id="rId48"/>
    <p:sldId id="319" r:id="rId49"/>
    <p:sldId id="297" r:id="rId50"/>
    <p:sldId id="298" r:id="rId51"/>
    <p:sldId id="299" r:id="rId52"/>
    <p:sldId id="321" r:id="rId53"/>
    <p:sldId id="322" r:id="rId54"/>
    <p:sldId id="323" r:id="rId55"/>
    <p:sldId id="324" r:id="rId56"/>
    <p:sldId id="300" r:id="rId57"/>
    <p:sldId id="301" r:id="rId58"/>
    <p:sldId id="303" r:id="rId59"/>
    <p:sldId id="325" r:id="rId60"/>
    <p:sldId id="326" r:id="rId61"/>
    <p:sldId id="304" r:id="rId62"/>
    <p:sldId id="327" r:id="rId63"/>
    <p:sldId id="328" r:id="rId64"/>
    <p:sldId id="329" r:id="rId65"/>
    <p:sldId id="305" r:id="rId66"/>
    <p:sldId id="306"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0000"/>
    <a:srgbClr val="0000FF"/>
    <a:srgbClr val="FF00FF"/>
    <a:srgbClr val="FF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7250" autoAdjust="0"/>
  </p:normalViewPr>
  <p:slideViewPr>
    <p:cSldViewPr>
      <p:cViewPr varScale="1">
        <p:scale>
          <a:sx n="78" d="100"/>
          <a:sy n="78" d="100"/>
        </p:scale>
        <p:origin x="1608"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1FA6670-5237-4D47-A6CB-99EE5B8198BB}" type="datetimeFigureOut">
              <a:rPr lang="en-US"/>
              <a:pPr>
                <a:defRPr/>
              </a:pPr>
              <a:t>25-May-23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F7B5453-38BC-4333-A5F3-08EAD63DDD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0B41E5-C306-467C-A34C-8D8F1F3129BF}"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pPr>
              <a:defRPr/>
            </a:pPr>
            <a:endParaRPr lang="en-US"/>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pPr>
              <a:defRPr/>
            </a:pPr>
            <a:endParaRPr lang="en-US"/>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pPr>
              <a:defRPr/>
            </a:pPr>
            <a:fld id="{884C1F3E-7957-4FF4-8029-4A79F24CD9A7}" type="slidenum">
              <a:rPr lang="en-US" smtClean="0"/>
              <a:pPr>
                <a:defRPr/>
              </a:pPr>
              <a:t>‹#›</a:t>
            </a:fld>
            <a:endParaRPr lang="en-US"/>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a:t>Click to edit Master title style</a:t>
            </a:r>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7C61F2C-BA4B-4629-8D81-7807B0AA9B5E}" type="slidenum">
              <a:rPr lang="en-US" smtClean="0"/>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848600" y="533400"/>
            <a:ext cx="762000" cy="609600"/>
          </a:xfrm>
        </p:spPr>
        <p:txBody>
          <a:bodyPr/>
          <a:lstStyle/>
          <a:p>
            <a:pPr>
              <a:defRPr/>
            </a:pPr>
            <a:fld id="{57CEF966-49F0-47BE-9396-AD9B1E6E44E8}" type="slidenum">
              <a:rPr lang="en-US" smtClean="0"/>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14A0E5-89E8-4A24-8651-9E9295EC4AA9}" type="slidenum">
              <a:rPr lang="en-US" smtClean="0"/>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rmAutofit/>
          </a:bodyPr>
          <a:lstStyle>
            <a:lvl1pPr marL="0" indent="0">
              <a:lnSpc>
                <a:spcPct val="200000"/>
              </a:lnSpc>
              <a:buNone/>
              <a:defRPr sz="16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pPr>
              <a:defRPr/>
            </a:pPr>
            <a:endParaRPr lang="en-US"/>
          </a:p>
        </p:txBody>
      </p:sp>
      <p:sp>
        <p:nvSpPr>
          <p:cNvPr id="5" name="Footer Placeholder 4"/>
          <p:cNvSpPr>
            <a:spLocks noGrp="1"/>
          </p:cNvSpPr>
          <p:nvPr>
            <p:ph type="ftr" sz="quarter" idx="11"/>
          </p:nvPr>
        </p:nvSpPr>
        <p:spPr>
          <a:xfrm>
            <a:off x="1892808" y="6556248"/>
            <a:ext cx="1673352" cy="228600"/>
          </a:xfrm>
        </p:spPr>
        <p:txBody>
          <a:bodyPr/>
          <a:lstStyle/>
          <a:p>
            <a:pPr>
              <a:defRPr/>
            </a:pPr>
            <a:endParaRPr lang="en-US"/>
          </a:p>
        </p:txBody>
      </p:sp>
      <p:sp>
        <p:nvSpPr>
          <p:cNvPr id="6" name="Slide Number Placeholder 5"/>
          <p:cNvSpPr>
            <a:spLocks noGrp="1"/>
          </p:cNvSpPr>
          <p:nvPr>
            <p:ph type="sldNum" sz="quarter" idx="12"/>
          </p:nvPr>
        </p:nvSpPr>
        <p:spPr>
          <a:xfrm>
            <a:off x="4867656" y="6556248"/>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pPr>
              <a:defRPr/>
            </a:pPr>
            <a:fld id="{BB515B16-4753-4BD5-93C3-B6D4F0605C62}" type="slidenum">
              <a:rPr lang="en-US" smtClean="0"/>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1329D4-4361-406C-888B-CC0E1C3F9814}" type="slidenum">
              <a:rPr lang="en-US" smtClean="0"/>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B65D145-A462-4CBA-9A3B-22C4106EC8C7}" type="slidenum">
              <a:rPr lang="en-US" smtClean="0"/>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9560B52-4A57-4FA8-A280-D5E516C72891}" type="slidenum">
              <a:rPr lang="en-US" smtClean="0"/>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60771C9-C2D3-4687-A27D-3239B4774F97}" type="slidenum">
              <a:rPr lang="en-US" smtClean="0"/>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98640A7-FD49-4E37-BBBC-569374B0F48E}" type="slidenum">
              <a:rPr lang="en-US" smtClean="0"/>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BB5246B-E073-4432-B79C-FF2C93D12D65}" type="slidenum">
              <a:rPr lang="en-US" smtClean="0"/>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pPr>
              <a:defRPr/>
            </a:pPr>
            <a:endParaRPr lang="en-US"/>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pPr>
              <a:defRPr/>
            </a:pPr>
            <a:endParaRPr lang="en-US"/>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pPr>
              <a:defRPr/>
            </a:pPr>
            <a:fld id="{D175B044-0A01-4D56-B94E-C89DB582147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fade thruBlk="1"/>
  </p:transition>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ctrTitle"/>
          </p:nvPr>
        </p:nvSpPr>
        <p:spPr>
          <a:xfrm>
            <a:off x="609600" y="3429000"/>
            <a:ext cx="8534400" cy="1219200"/>
          </a:xfrm>
        </p:spPr>
        <p:txBody>
          <a:bodyPr/>
          <a:lstStyle/>
          <a:p>
            <a:pPr eaLnBrk="1" fontAlgn="auto" hangingPunct="1">
              <a:spcAft>
                <a:spcPts val="0"/>
              </a:spcAft>
              <a:defRPr/>
            </a:pPr>
            <a:r>
              <a:rPr sz="6000" b="1" spc="600" dirty="0">
                <a:solidFill>
                  <a:srgbClr val="002060"/>
                </a:solidFill>
                <a:effectLst>
                  <a:outerShdw blurRad="38100" dist="38100" dir="2700000" algn="tl">
                    <a:srgbClr val="000000">
                      <a:alpha val="43137"/>
                    </a:srgbClr>
                  </a:outerShdw>
                </a:effectLst>
                <a:latin typeface="Arial" pitchFamily="34" charset="0"/>
                <a:cs typeface="Arial" pitchFamily="34" charset="0"/>
              </a:rPr>
              <a:t>ANIMAL POISONS</a:t>
            </a:r>
            <a:endParaRPr sz="8000" b="1" spc="6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914400"/>
            <a:ext cx="8382000" cy="990600"/>
          </a:xfrm>
        </p:spPr>
        <p:txBody>
          <a:bodyPr>
            <a:normAutofit fontScale="90000"/>
          </a:bodyPr>
          <a:lstStyle/>
          <a:p>
            <a:pPr marL="342900" indent="-342900" algn="l" eaLnBrk="1" fontAlgn="auto" hangingPunct="1">
              <a:spcAft>
                <a:spcPts val="0"/>
              </a:spcAft>
              <a:defRPr/>
            </a:pPr>
            <a:r>
              <a:rPr lang="en-US" sz="2800" b="1" i="1" dirty="0">
                <a:solidFill>
                  <a:srgbClr val="7030A0"/>
                </a:solidFill>
              </a:rPr>
              <a:t>5- Buthacus leptochelys</a:t>
            </a:r>
            <a:r>
              <a:rPr lang="en-US" sz="2800" b="1" dirty="0">
                <a:solidFill>
                  <a:srgbClr val="7030A0"/>
                </a:solidFill>
              </a:rPr>
              <a:t>: mainly in Jalow, Aujla, and Jekhirrah.</a:t>
            </a:r>
            <a:r>
              <a:rPr lang="en-US" sz="2800" b="1" i="1" dirty="0">
                <a:solidFill>
                  <a:srgbClr val="7030A0"/>
                </a:solidFill>
              </a:rPr>
              <a:t> </a:t>
            </a:r>
            <a:br>
              <a:rPr lang="en-US" sz="2800" b="1" i="1" dirty="0">
                <a:solidFill>
                  <a:srgbClr val="7030A0"/>
                </a:solidFill>
              </a:rPr>
            </a:br>
            <a:br>
              <a:rPr lang="en-US" sz="2800" b="1" i="1" dirty="0">
                <a:solidFill>
                  <a:srgbClr val="7030A0"/>
                </a:solidFill>
              </a:rPr>
            </a:br>
            <a:br>
              <a:rPr lang="en-US" sz="2800" b="1" i="1" dirty="0">
                <a:solidFill>
                  <a:srgbClr val="7030A0"/>
                </a:solidFill>
              </a:rPr>
            </a:br>
            <a:br>
              <a:rPr lang="en-US" sz="2800" b="1" i="1" dirty="0">
                <a:solidFill>
                  <a:srgbClr val="7030A0"/>
                </a:solidFill>
              </a:rPr>
            </a:br>
            <a:endParaRPr lang="en-US" sz="3200" dirty="0">
              <a:solidFill>
                <a:srgbClr val="7030A0"/>
              </a:solidFill>
            </a:endParaRPr>
          </a:p>
        </p:txBody>
      </p:sp>
      <p:pic>
        <p:nvPicPr>
          <p:cNvPr id="13315" name="Content Placeholder 3" descr="butacusleptochelys.bmp"/>
          <p:cNvPicPr>
            <a:picLocks noGrp="1" noChangeAspect="1"/>
          </p:cNvPicPr>
          <p:nvPr>
            <p:ph idx="1"/>
          </p:nvPr>
        </p:nvPicPr>
        <p:blipFill>
          <a:blip r:embed="rId2" cstate="print"/>
          <a:stretch>
            <a:fillRect/>
          </a:stretch>
        </p:blipFill>
        <p:spPr>
          <a:xfrm>
            <a:off x="2057400" y="1577181"/>
            <a:ext cx="6477000" cy="4857751"/>
          </a:xfrm>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228600"/>
            <a:ext cx="8382000" cy="1143000"/>
          </a:xfrm>
        </p:spPr>
        <p:txBody>
          <a:bodyPr>
            <a:normAutofit fontScale="90000"/>
          </a:bodyPr>
          <a:lstStyle/>
          <a:p>
            <a:pPr algn="l" eaLnBrk="1" fontAlgn="auto" hangingPunct="1">
              <a:spcAft>
                <a:spcPts val="0"/>
              </a:spcAft>
              <a:defRPr/>
            </a:pPr>
            <a:r>
              <a:rPr lang="en-US" sz="2800" b="1" i="1" dirty="0">
                <a:solidFill>
                  <a:srgbClr val="7030A0"/>
                </a:solidFill>
              </a:rPr>
              <a:t>6- Buthus occitanus</a:t>
            </a:r>
            <a:r>
              <a:rPr lang="en-US" sz="2800" b="1" dirty="0">
                <a:solidFill>
                  <a:srgbClr val="7030A0"/>
                </a:solidFill>
              </a:rPr>
              <a:t>: in Tajoura, and some other costal regions but not in the southern parts.</a:t>
            </a:r>
            <a:endParaRPr lang="en-US" sz="2800" dirty="0">
              <a:solidFill>
                <a:srgbClr val="7030A0"/>
              </a:solidFill>
            </a:endParaRPr>
          </a:p>
        </p:txBody>
      </p:sp>
      <p:pic>
        <p:nvPicPr>
          <p:cNvPr id="14339" name="Content Placeholder 3" descr="b_occitanus3.jpg"/>
          <p:cNvPicPr>
            <a:picLocks noGrp="1" noChangeAspect="1"/>
          </p:cNvPicPr>
          <p:nvPr>
            <p:ph idx="1"/>
          </p:nvPr>
        </p:nvPicPr>
        <p:blipFill>
          <a:blip r:embed="rId2" cstate="print"/>
          <a:stretch>
            <a:fillRect/>
          </a:stretch>
        </p:blipFill>
        <p:spPr>
          <a:xfrm>
            <a:off x="1295400" y="2066131"/>
            <a:ext cx="6067425" cy="4545013"/>
          </a:xfrm>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228600"/>
            <a:ext cx="8305800" cy="1143000"/>
          </a:xfrm>
        </p:spPr>
        <p:txBody>
          <a:bodyPr>
            <a:normAutofit/>
          </a:bodyPr>
          <a:lstStyle/>
          <a:p>
            <a:pPr algn="l" eaLnBrk="1" fontAlgn="auto" hangingPunct="1">
              <a:spcAft>
                <a:spcPts val="0"/>
              </a:spcAft>
              <a:defRPr/>
            </a:pPr>
            <a:r>
              <a:rPr lang="en-US" sz="2800" b="1" i="1" dirty="0">
                <a:solidFill>
                  <a:srgbClr val="7030A0"/>
                </a:solidFill>
              </a:rPr>
              <a:t>7- Buthacus arenicola</a:t>
            </a:r>
            <a:r>
              <a:rPr lang="en-US" sz="2800" b="1" dirty="0">
                <a:solidFill>
                  <a:srgbClr val="7030A0"/>
                </a:solidFill>
              </a:rPr>
              <a:t>: found in same areas with </a:t>
            </a:r>
            <a:r>
              <a:rPr lang="en-US" sz="2800" b="1" i="1" dirty="0">
                <a:solidFill>
                  <a:srgbClr val="7030A0"/>
                </a:solidFill>
              </a:rPr>
              <a:t>Buthus occitanus</a:t>
            </a:r>
            <a:r>
              <a:rPr lang="en-US" sz="2800" b="1" dirty="0">
                <a:solidFill>
                  <a:srgbClr val="7030A0"/>
                </a:solidFill>
              </a:rPr>
              <a:t> but in small numbers.</a:t>
            </a:r>
            <a:endParaRPr lang="en-US" sz="2800" dirty="0">
              <a:solidFill>
                <a:srgbClr val="7030A0"/>
              </a:solidFill>
            </a:endParaRPr>
          </a:p>
        </p:txBody>
      </p:sp>
      <p:pic>
        <p:nvPicPr>
          <p:cNvPr id="15363" name="Content Placeholder 3" descr="buthacus_arenicola_003.jpg"/>
          <p:cNvPicPr>
            <a:picLocks noGrp="1" noChangeAspect="1"/>
          </p:cNvPicPr>
          <p:nvPr>
            <p:ph idx="1"/>
          </p:nvPr>
        </p:nvPicPr>
        <p:blipFill>
          <a:blip r:embed="rId2" cstate="print"/>
          <a:srcRect/>
          <a:stretch>
            <a:fillRect/>
          </a:stretch>
        </p:blipFill>
        <p:spPr>
          <a:xfrm>
            <a:off x="914400" y="1371600"/>
            <a:ext cx="7315200" cy="5029200"/>
          </a:xfrm>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1143000"/>
          </a:xfrm>
        </p:spPr>
        <p:txBody>
          <a:bodyPr>
            <a:normAutofit fontScale="90000"/>
          </a:bodyPr>
          <a:lstStyle/>
          <a:p>
            <a:pPr algn="l" eaLnBrk="1" fontAlgn="auto" hangingPunct="1">
              <a:spcAft>
                <a:spcPts val="0"/>
              </a:spcAft>
              <a:defRPr/>
            </a:pPr>
            <a:r>
              <a:rPr lang="en-US" sz="3200" b="1" i="1" dirty="0">
                <a:solidFill>
                  <a:srgbClr val="7030A0"/>
                </a:solidFill>
              </a:rPr>
              <a:t>8- </a:t>
            </a:r>
            <a:r>
              <a:rPr lang="en-US" sz="3200" b="1" i="1" dirty="0" err="1">
                <a:solidFill>
                  <a:srgbClr val="7030A0"/>
                </a:solidFill>
              </a:rPr>
              <a:t>Orthochirus</a:t>
            </a:r>
            <a:r>
              <a:rPr lang="en-US" sz="3200" b="1" i="1" dirty="0">
                <a:solidFill>
                  <a:srgbClr val="7030A0"/>
                </a:solidFill>
              </a:rPr>
              <a:t> </a:t>
            </a:r>
            <a:r>
              <a:rPr lang="en-US" sz="3200" b="1" i="1" dirty="0" err="1">
                <a:solidFill>
                  <a:srgbClr val="7030A0"/>
                </a:solidFill>
              </a:rPr>
              <a:t>innesi</a:t>
            </a:r>
            <a:r>
              <a:rPr lang="en-US" sz="3200" b="1" dirty="0">
                <a:solidFill>
                  <a:srgbClr val="7030A0"/>
                </a:solidFill>
              </a:rPr>
              <a:t>: found in restricted areas mainly at </a:t>
            </a:r>
            <a:r>
              <a:rPr lang="en-US" sz="3200" b="1" dirty="0" err="1">
                <a:solidFill>
                  <a:srgbClr val="7030A0"/>
                </a:solidFill>
              </a:rPr>
              <a:t>Morzug</a:t>
            </a:r>
            <a:r>
              <a:rPr lang="en-US" sz="3200" b="1" dirty="0">
                <a:solidFill>
                  <a:srgbClr val="7030A0"/>
                </a:solidFill>
              </a:rPr>
              <a:t>, </a:t>
            </a:r>
            <a:r>
              <a:rPr lang="en-US" sz="3200" b="1" dirty="0" err="1">
                <a:solidFill>
                  <a:srgbClr val="7030A0"/>
                </a:solidFill>
              </a:rPr>
              <a:t>Marhaba</a:t>
            </a:r>
            <a:r>
              <a:rPr lang="en-US" sz="3200" b="1" dirty="0">
                <a:solidFill>
                  <a:srgbClr val="7030A0"/>
                </a:solidFill>
              </a:rPr>
              <a:t>, and </a:t>
            </a:r>
            <a:r>
              <a:rPr lang="en-US" sz="2800" b="1" dirty="0" err="1">
                <a:solidFill>
                  <a:srgbClr val="7030A0"/>
                </a:solidFill>
              </a:rPr>
              <a:t>Tsawah</a:t>
            </a:r>
            <a:r>
              <a:rPr lang="en-US" sz="3200" b="1" dirty="0">
                <a:solidFill>
                  <a:srgbClr val="7030A0"/>
                </a:solidFill>
              </a:rPr>
              <a:t>.</a:t>
            </a:r>
            <a:endParaRPr lang="en-US" sz="3200" dirty="0">
              <a:solidFill>
                <a:srgbClr val="7030A0"/>
              </a:solidFill>
            </a:endParaRPr>
          </a:p>
        </p:txBody>
      </p:sp>
      <p:pic>
        <p:nvPicPr>
          <p:cNvPr id="16387" name="Content Placeholder 3" descr="o_innesi.jpg"/>
          <p:cNvPicPr>
            <a:picLocks noGrp="1" noChangeAspect="1"/>
          </p:cNvPicPr>
          <p:nvPr>
            <p:ph idx="1"/>
          </p:nvPr>
        </p:nvPicPr>
        <p:blipFill>
          <a:blip r:embed="rId2" cstate="print"/>
          <a:srcRect/>
          <a:stretch>
            <a:fillRect/>
          </a:stretch>
        </p:blipFill>
        <p:spPr>
          <a:xfrm>
            <a:off x="2895600" y="1981200"/>
            <a:ext cx="3581400" cy="4495800"/>
          </a:xfrm>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077200" cy="1143000"/>
          </a:xfrm>
        </p:spPr>
        <p:txBody>
          <a:bodyPr>
            <a:normAutofit fontScale="90000"/>
          </a:bodyPr>
          <a:lstStyle/>
          <a:p>
            <a:pPr algn="l" eaLnBrk="1" fontAlgn="auto" hangingPunct="1">
              <a:spcAft>
                <a:spcPts val="0"/>
              </a:spcAft>
              <a:defRPr/>
            </a:pPr>
            <a:r>
              <a:rPr lang="en-US" sz="3200" b="1" i="1" dirty="0">
                <a:solidFill>
                  <a:srgbClr val="7030A0"/>
                </a:solidFill>
              </a:rPr>
              <a:t>9- Scorpion maurus</a:t>
            </a:r>
            <a:r>
              <a:rPr lang="en-US" sz="3200" b="1" dirty="0">
                <a:solidFill>
                  <a:srgbClr val="7030A0"/>
                </a:solidFill>
              </a:rPr>
              <a:t>: the least toxic species and it is restricted to Khums and Msillata. </a:t>
            </a:r>
            <a:br>
              <a:rPr lang="en-US" sz="3200" b="1" dirty="0">
                <a:solidFill>
                  <a:srgbClr val="7030A0"/>
                </a:solidFill>
              </a:rPr>
            </a:br>
            <a:endParaRPr lang="en-US" sz="3200" dirty="0">
              <a:solidFill>
                <a:srgbClr val="7030A0"/>
              </a:solidFill>
            </a:endParaRPr>
          </a:p>
        </p:txBody>
      </p:sp>
      <p:pic>
        <p:nvPicPr>
          <p:cNvPr id="17411" name="Content Placeholder 3" descr="s_maurus_palmatus5.jpg"/>
          <p:cNvPicPr>
            <a:picLocks noGrp="1" noChangeAspect="1"/>
          </p:cNvPicPr>
          <p:nvPr>
            <p:ph idx="1"/>
          </p:nvPr>
        </p:nvPicPr>
        <p:blipFill>
          <a:blip r:embed="rId2" cstate="print"/>
          <a:srcRect/>
          <a:stretch>
            <a:fillRect/>
          </a:stretch>
        </p:blipFill>
        <p:spPr>
          <a:xfrm>
            <a:off x="2362200" y="1828800"/>
            <a:ext cx="6096000" cy="4572000"/>
          </a:xfrm>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686800" cy="762000"/>
          </a:xfrm>
        </p:spPr>
        <p:txBody>
          <a:bodyPr>
            <a:normAutofit fontScale="90000"/>
          </a:bodyPr>
          <a:lstStyle/>
          <a:p>
            <a:r>
              <a:rPr lang="en-US" b="1" dirty="0"/>
              <a:t>Distribution in some parts in Libya</a:t>
            </a:r>
          </a:p>
        </p:txBody>
      </p:sp>
      <p:pic>
        <p:nvPicPr>
          <p:cNvPr id="4" name="Content Placeholder 3" descr="SCORPION MAP.jpg"/>
          <p:cNvPicPr>
            <a:picLocks noGrp="1" noChangeAspect="1"/>
          </p:cNvPicPr>
          <p:nvPr>
            <p:ph idx="1"/>
          </p:nvPr>
        </p:nvPicPr>
        <p:blipFill>
          <a:blip r:embed="rId2" cstate="print"/>
          <a:stretch>
            <a:fillRect/>
          </a:stretch>
        </p:blipFill>
        <p:spPr>
          <a:xfrm>
            <a:off x="831108" y="990600"/>
            <a:ext cx="8312892" cy="5867400"/>
          </a:xfrm>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0"/>
            <a:ext cx="6629400" cy="1143000"/>
          </a:xfrm>
        </p:spPr>
        <p:txBody>
          <a:bodyPr/>
          <a:lstStyle/>
          <a:p>
            <a:pPr eaLnBrk="1" fontAlgn="auto" hangingPunct="1">
              <a:spcAft>
                <a:spcPts val="0"/>
              </a:spcAft>
              <a:defRPr/>
            </a:pPr>
            <a:r>
              <a:rPr lang="en-US" b="1" dirty="0"/>
              <a:t>Pathophysiology</a:t>
            </a:r>
          </a:p>
        </p:txBody>
      </p:sp>
      <p:sp>
        <p:nvSpPr>
          <p:cNvPr id="18435" name="Rectangle 3"/>
          <p:cNvSpPr>
            <a:spLocks noGrp="1" noChangeArrowheads="1"/>
          </p:cNvSpPr>
          <p:nvPr>
            <p:ph idx="1"/>
          </p:nvPr>
        </p:nvSpPr>
        <p:spPr>
          <a:xfrm>
            <a:off x="228600" y="1371600"/>
            <a:ext cx="8534400" cy="4876800"/>
          </a:xfrm>
        </p:spPr>
        <p:txBody>
          <a:bodyPr>
            <a:noAutofit/>
          </a:bodyPr>
          <a:lstStyle/>
          <a:p>
            <a:pPr eaLnBrk="1" fontAlgn="auto" hangingPunct="1">
              <a:lnSpc>
                <a:spcPct val="80000"/>
              </a:lnSpc>
              <a:spcAft>
                <a:spcPts val="0"/>
              </a:spcAft>
              <a:buFont typeface="Wingdings" pitchFamily="2" charset="2"/>
              <a:buNone/>
              <a:defRPr/>
            </a:pPr>
            <a:r>
              <a:rPr lang="en-US" sz="4000" b="1" dirty="0">
                <a:effectLst/>
              </a:rPr>
              <a:t>The venom is composed of varying concentrations of:</a:t>
            </a:r>
          </a:p>
          <a:p>
            <a:pPr eaLnBrk="1" fontAlgn="auto" hangingPunct="1">
              <a:lnSpc>
                <a:spcPct val="80000"/>
              </a:lnSpc>
              <a:spcAft>
                <a:spcPts val="0"/>
              </a:spcAft>
              <a:buClr>
                <a:srgbClr val="FF0000"/>
              </a:buClr>
              <a:buSzPct val="105000"/>
              <a:buFont typeface="Wingdings" pitchFamily="2" charset="2"/>
              <a:buChar char="ü"/>
              <a:defRPr/>
            </a:pPr>
            <a:r>
              <a:rPr lang="en-US" sz="4000" b="1" dirty="0">
                <a:effectLst/>
              </a:rPr>
              <a:t> </a:t>
            </a:r>
            <a:r>
              <a:rPr lang="en-US" sz="2800" b="1" dirty="0">
                <a:effectLst/>
              </a:rPr>
              <a:t>Neurotoxin</a:t>
            </a:r>
          </a:p>
          <a:p>
            <a:pPr eaLnBrk="1" fontAlgn="auto" hangingPunct="1">
              <a:lnSpc>
                <a:spcPct val="80000"/>
              </a:lnSpc>
              <a:spcAft>
                <a:spcPts val="0"/>
              </a:spcAft>
              <a:buClr>
                <a:srgbClr val="FF0000"/>
              </a:buClr>
              <a:buSzPct val="105000"/>
              <a:buFont typeface="Wingdings" pitchFamily="2" charset="2"/>
              <a:buChar char="ü"/>
              <a:defRPr/>
            </a:pPr>
            <a:r>
              <a:rPr lang="en-US" sz="2800" b="1" dirty="0">
                <a:effectLst/>
              </a:rPr>
              <a:t>Cardiotoxin</a:t>
            </a:r>
          </a:p>
          <a:p>
            <a:pPr eaLnBrk="1" fontAlgn="auto" hangingPunct="1">
              <a:lnSpc>
                <a:spcPct val="80000"/>
              </a:lnSpc>
              <a:spcAft>
                <a:spcPts val="0"/>
              </a:spcAft>
              <a:buClr>
                <a:srgbClr val="FF0000"/>
              </a:buClr>
              <a:buSzPct val="105000"/>
              <a:buFont typeface="Wingdings" pitchFamily="2" charset="2"/>
              <a:buChar char="ü"/>
              <a:defRPr/>
            </a:pPr>
            <a:r>
              <a:rPr lang="en-US" sz="2800" b="1" dirty="0">
                <a:effectLst/>
              </a:rPr>
              <a:t> Nephrotoxin</a:t>
            </a:r>
          </a:p>
          <a:p>
            <a:pPr eaLnBrk="1" fontAlgn="auto" hangingPunct="1">
              <a:lnSpc>
                <a:spcPct val="80000"/>
              </a:lnSpc>
              <a:spcAft>
                <a:spcPts val="0"/>
              </a:spcAft>
              <a:buClr>
                <a:srgbClr val="FF0000"/>
              </a:buClr>
              <a:buSzPct val="105000"/>
              <a:buFont typeface="Wingdings" pitchFamily="2" charset="2"/>
              <a:buChar char="ü"/>
              <a:defRPr/>
            </a:pPr>
            <a:r>
              <a:rPr lang="en-US" sz="2800" b="1" dirty="0">
                <a:effectLst/>
              </a:rPr>
              <a:t>Hemolytic toxin</a:t>
            </a:r>
          </a:p>
          <a:p>
            <a:pPr eaLnBrk="1" fontAlgn="auto" hangingPunct="1">
              <a:lnSpc>
                <a:spcPct val="80000"/>
              </a:lnSpc>
              <a:spcAft>
                <a:spcPts val="0"/>
              </a:spcAft>
              <a:buClr>
                <a:srgbClr val="FF0000"/>
              </a:buClr>
              <a:buSzPct val="106000"/>
              <a:buFont typeface="Arial" pitchFamily="34" charset="0"/>
              <a:buChar char="•"/>
              <a:defRPr/>
            </a:pPr>
            <a:r>
              <a:rPr lang="en-US" sz="2800" b="1" dirty="0" err="1">
                <a:effectLst/>
              </a:rPr>
              <a:t>Phosphodiesterases</a:t>
            </a:r>
            <a:r>
              <a:rPr lang="en-US" sz="2800" b="1" dirty="0">
                <a:effectLst/>
              </a:rPr>
              <a:t>, tryptophan, phospholipases, hyaluronidases, glycosaminoglycans, histamine, serotonin, and cytokine releasers. </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458200" cy="5715000"/>
          </a:xfrm>
        </p:spPr>
        <p:txBody>
          <a:bodyPr>
            <a:noAutofit/>
          </a:bodyPr>
          <a:lstStyle/>
          <a:p>
            <a:pPr eaLnBrk="1" fontAlgn="auto" hangingPunct="1">
              <a:lnSpc>
                <a:spcPct val="80000"/>
              </a:lnSpc>
              <a:spcAft>
                <a:spcPts val="0"/>
              </a:spcAft>
              <a:buNone/>
              <a:defRPr/>
            </a:pPr>
            <a:r>
              <a:rPr lang="en-US" sz="3600" b="1" dirty="0">
                <a:effectLst/>
              </a:rPr>
              <a:t>The most potent is the neurotoxin causing cell impairment in nerves, muscles, and the heart by altering ion channel permeability: </a:t>
            </a:r>
          </a:p>
          <a:p>
            <a:pPr eaLnBrk="1" fontAlgn="auto" hangingPunct="1">
              <a:lnSpc>
                <a:spcPct val="80000"/>
              </a:lnSpc>
              <a:spcAft>
                <a:spcPts val="0"/>
              </a:spcAft>
              <a:defRPr/>
            </a:pPr>
            <a:r>
              <a:rPr lang="en-US" sz="3600" b="1" dirty="0">
                <a:effectLst/>
              </a:rPr>
              <a:t>    The </a:t>
            </a:r>
            <a:r>
              <a:rPr lang="en-US" sz="3600" b="1" dirty="0">
                <a:solidFill>
                  <a:srgbClr val="FF0000"/>
                </a:solidFill>
                <a:effectLst/>
              </a:rPr>
              <a:t>long-chain polypeptide</a:t>
            </a:r>
            <a:r>
              <a:rPr lang="en-US" sz="3600" b="1" dirty="0">
                <a:effectLst/>
              </a:rPr>
              <a:t> neurotoxin causes stabilization of voltage-dependent sodium channels in the open position, leading to continuous, prolonged, repetitive firing of the somatic, sympathetic, and parasympathetic neurons</a:t>
            </a:r>
          </a:p>
          <a:p>
            <a:pPr eaLnBrk="1" fontAlgn="auto" hangingPunct="1">
              <a:lnSpc>
                <a:spcPct val="80000"/>
              </a:lnSpc>
              <a:spcAft>
                <a:spcPts val="0"/>
              </a:spcAft>
              <a:defRPr/>
            </a:pPr>
            <a:r>
              <a:rPr lang="en-US" sz="3600" b="1" dirty="0">
                <a:effectLst/>
              </a:rPr>
              <a:t>    The </a:t>
            </a:r>
            <a:r>
              <a:rPr lang="en-US" sz="3600" b="1" dirty="0">
                <a:solidFill>
                  <a:srgbClr val="FF0000"/>
                </a:solidFill>
                <a:effectLst/>
              </a:rPr>
              <a:t>short polypeptide </a:t>
            </a:r>
            <a:r>
              <a:rPr lang="en-US" sz="3600" b="1" dirty="0">
                <a:effectLst/>
              </a:rPr>
              <a:t>neurotoxin blocks the potassium channels. </a:t>
            </a:r>
          </a:p>
          <a:p>
            <a:endParaRPr lang="en-US" sz="3600" dirty="0"/>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fontAlgn="auto" hangingPunct="1">
              <a:spcAft>
                <a:spcPts val="0"/>
              </a:spcAft>
              <a:defRPr/>
            </a:pPr>
            <a:r>
              <a:rPr lang="en-US" b="1"/>
              <a:t>Clinical Manifestations</a:t>
            </a:r>
          </a:p>
        </p:txBody>
      </p:sp>
      <p:sp>
        <p:nvSpPr>
          <p:cNvPr id="19459" name="Rectangle 3"/>
          <p:cNvSpPr>
            <a:spLocks noGrp="1" noChangeArrowheads="1"/>
          </p:cNvSpPr>
          <p:nvPr>
            <p:ph idx="1"/>
          </p:nvPr>
        </p:nvSpPr>
        <p:spPr>
          <a:xfrm>
            <a:off x="0" y="1219200"/>
            <a:ext cx="9144000" cy="4907280"/>
          </a:xfrm>
        </p:spPr>
        <p:txBody>
          <a:bodyPr>
            <a:noAutofit/>
          </a:bodyPr>
          <a:lstStyle/>
          <a:p>
            <a:pPr eaLnBrk="1" fontAlgn="auto" hangingPunct="1">
              <a:lnSpc>
                <a:spcPct val="80000"/>
              </a:lnSpc>
              <a:spcAft>
                <a:spcPts val="0"/>
              </a:spcAft>
              <a:buFont typeface="Wingdings" pitchFamily="2" charset="2"/>
              <a:buNone/>
              <a:defRPr/>
            </a:pPr>
            <a:r>
              <a:rPr lang="en-US" sz="3600" b="1" dirty="0"/>
              <a:t>The toxicity, variation, and duration of the symptoms depends on the following factors:</a:t>
            </a:r>
          </a:p>
          <a:p>
            <a:pPr eaLnBrk="1" fontAlgn="auto" hangingPunct="1">
              <a:lnSpc>
                <a:spcPct val="80000"/>
              </a:lnSpc>
              <a:spcAft>
                <a:spcPts val="0"/>
              </a:spcAft>
              <a:defRPr/>
            </a:pPr>
            <a:r>
              <a:rPr lang="en-US" sz="3600" b="1" dirty="0"/>
              <a:t>Scorpion species</a:t>
            </a:r>
          </a:p>
          <a:p>
            <a:pPr eaLnBrk="1" fontAlgn="auto" hangingPunct="1">
              <a:lnSpc>
                <a:spcPct val="80000"/>
              </a:lnSpc>
              <a:spcAft>
                <a:spcPts val="0"/>
              </a:spcAft>
              <a:defRPr/>
            </a:pPr>
            <a:r>
              <a:rPr lang="en-US" sz="3600" b="1" dirty="0"/>
              <a:t>Scorpion age, size, and nutritional status</a:t>
            </a:r>
          </a:p>
          <a:p>
            <a:pPr eaLnBrk="1" fontAlgn="auto" hangingPunct="1">
              <a:lnSpc>
                <a:spcPct val="80000"/>
              </a:lnSpc>
              <a:spcAft>
                <a:spcPts val="0"/>
              </a:spcAft>
              <a:defRPr/>
            </a:pPr>
            <a:r>
              <a:rPr lang="en-US" sz="3600" b="1" dirty="0"/>
              <a:t>Healthiness of the scorpion's stinging apparatus (telson)</a:t>
            </a:r>
          </a:p>
          <a:p>
            <a:pPr eaLnBrk="1" fontAlgn="auto" hangingPunct="1">
              <a:lnSpc>
                <a:spcPct val="80000"/>
              </a:lnSpc>
              <a:spcAft>
                <a:spcPts val="0"/>
              </a:spcAft>
              <a:defRPr/>
            </a:pPr>
            <a:r>
              <a:rPr lang="en-US" sz="3600" b="1" dirty="0"/>
              <a:t>Number of stings and quantity of venom injected</a:t>
            </a:r>
          </a:p>
          <a:p>
            <a:pPr eaLnBrk="1" fontAlgn="auto" hangingPunct="1">
              <a:lnSpc>
                <a:spcPct val="80000"/>
              </a:lnSpc>
              <a:spcAft>
                <a:spcPts val="0"/>
              </a:spcAft>
              <a:defRPr/>
            </a:pPr>
            <a:r>
              <a:rPr lang="en-US" sz="3600" b="1" dirty="0"/>
              <a:t>Depth of the sting penetration</a:t>
            </a: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839200" cy="5715001"/>
          </a:xfrm>
        </p:spPr>
        <p:txBody>
          <a:bodyPr>
            <a:noAutofit/>
          </a:bodyPr>
          <a:lstStyle/>
          <a:p>
            <a:pPr eaLnBrk="1" fontAlgn="auto" hangingPunct="1">
              <a:lnSpc>
                <a:spcPct val="80000"/>
              </a:lnSpc>
              <a:spcAft>
                <a:spcPts val="0"/>
              </a:spcAft>
              <a:defRPr/>
            </a:pPr>
            <a:r>
              <a:rPr lang="en-US" sz="2800" b="1" dirty="0">
                <a:effectLst/>
              </a:rPr>
              <a:t>Composition of the venom</a:t>
            </a:r>
          </a:p>
          <a:p>
            <a:pPr eaLnBrk="1" fontAlgn="auto" hangingPunct="1">
              <a:lnSpc>
                <a:spcPct val="80000"/>
              </a:lnSpc>
              <a:spcAft>
                <a:spcPts val="0"/>
              </a:spcAft>
              <a:defRPr/>
            </a:pPr>
            <a:r>
              <a:rPr lang="en-US" sz="2800" b="1" dirty="0">
                <a:effectLst/>
              </a:rPr>
              <a:t>Site of envenomation: Closer proximity of the sting to the head and torso results in quicker venom absorption into the central circulation and a quicker onset of symptoms.</a:t>
            </a:r>
          </a:p>
          <a:p>
            <a:pPr eaLnBrk="1" fontAlgn="auto" hangingPunct="1">
              <a:lnSpc>
                <a:spcPct val="80000"/>
              </a:lnSpc>
              <a:spcAft>
                <a:spcPts val="0"/>
              </a:spcAft>
              <a:defRPr/>
            </a:pPr>
            <a:r>
              <a:rPr lang="en-US" sz="2800" b="1" dirty="0">
                <a:effectLst/>
              </a:rPr>
              <a:t>Age of the victim</a:t>
            </a:r>
          </a:p>
          <a:p>
            <a:pPr eaLnBrk="1" fontAlgn="auto" hangingPunct="1">
              <a:lnSpc>
                <a:spcPct val="80000"/>
              </a:lnSpc>
              <a:spcAft>
                <a:spcPts val="0"/>
              </a:spcAft>
              <a:defRPr/>
            </a:pPr>
            <a:r>
              <a:rPr lang="en-US" sz="2800" b="1" dirty="0">
                <a:effectLst/>
              </a:rPr>
              <a:t>Health of the victim</a:t>
            </a:r>
          </a:p>
          <a:p>
            <a:pPr eaLnBrk="1" fontAlgn="auto" hangingPunct="1">
              <a:lnSpc>
                <a:spcPct val="80000"/>
              </a:lnSpc>
              <a:spcAft>
                <a:spcPts val="0"/>
              </a:spcAft>
              <a:defRPr/>
            </a:pPr>
            <a:r>
              <a:rPr lang="en-US" sz="2800" b="1" dirty="0">
                <a:effectLst/>
              </a:rPr>
              <a:t>Weight of the victim relative to amount of venom</a:t>
            </a:r>
          </a:p>
          <a:p>
            <a:pPr eaLnBrk="1" fontAlgn="auto" hangingPunct="1">
              <a:lnSpc>
                <a:spcPct val="80000"/>
              </a:lnSpc>
              <a:spcAft>
                <a:spcPts val="0"/>
              </a:spcAft>
              <a:defRPr/>
            </a:pPr>
            <a:r>
              <a:rPr lang="en-US" sz="2800" b="1" dirty="0">
                <a:effectLst/>
              </a:rPr>
              <a:t>Presence of comorbidities</a:t>
            </a:r>
          </a:p>
          <a:p>
            <a:pPr eaLnBrk="1" fontAlgn="auto" hangingPunct="1">
              <a:lnSpc>
                <a:spcPct val="80000"/>
              </a:lnSpc>
              <a:spcAft>
                <a:spcPts val="0"/>
              </a:spcAft>
              <a:defRPr/>
            </a:pPr>
            <a:r>
              <a:rPr lang="en-US" sz="2800" b="1" dirty="0">
                <a:effectLst/>
              </a:rPr>
              <a:t>Treatment effectiveness</a:t>
            </a:r>
          </a:p>
          <a:p>
            <a:pPr eaLnBrk="1" fontAlgn="auto" hangingPunct="1">
              <a:lnSpc>
                <a:spcPct val="80000"/>
              </a:lnSpc>
              <a:spcAft>
                <a:spcPts val="0"/>
              </a:spcAft>
              <a:defRPr/>
            </a:pPr>
            <a:r>
              <a:rPr lang="en-US" sz="2800" b="1" dirty="0">
                <a:effectLst/>
              </a:rPr>
              <a:t>Generally, intrathecal and intravenous routes have immediate effects, while subcutaneous and intramuscular routes take effect several minutes to hours later.</a:t>
            </a:r>
          </a:p>
          <a:p>
            <a:pPr eaLnBrk="1" hangingPunct="1">
              <a:defRPr/>
            </a:pPr>
            <a:endParaRPr lang="en-US" sz="2800" dirty="0">
              <a:effectLst/>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6096000"/>
          </a:xfrm>
        </p:spPr>
        <p:txBody>
          <a:bodyPr>
            <a:noAutofit/>
          </a:bodyPr>
          <a:lstStyle/>
          <a:p>
            <a:pPr>
              <a:buClr>
                <a:srgbClr val="FF0000"/>
              </a:buClr>
            </a:pPr>
            <a:r>
              <a:rPr lang="en-US" sz="3600" b="1" dirty="0"/>
              <a:t>Difference  between “venomous” &amp;  “poisonous” animals.</a:t>
            </a:r>
          </a:p>
          <a:p>
            <a:pPr>
              <a:buClr>
                <a:srgbClr val="FF0000"/>
              </a:buClr>
            </a:pPr>
            <a:r>
              <a:rPr lang="en-US" sz="3600" b="1" dirty="0">
                <a:solidFill>
                  <a:srgbClr val="FF0000"/>
                </a:solidFill>
              </a:rPr>
              <a:t>Venomous animals </a:t>
            </a:r>
            <a:r>
              <a:rPr lang="en-US" sz="3600" b="1" dirty="0"/>
              <a:t>are capable of producing a poison in a highly developed secretory gland or group of cells and that can deliver their toxin during a biting or stinging act. </a:t>
            </a:r>
          </a:p>
          <a:p>
            <a:pPr>
              <a:buClr>
                <a:srgbClr val="FF0000"/>
              </a:buClr>
            </a:pPr>
            <a:r>
              <a:rPr lang="en-US" sz="3600" b="1" dirty="0">
                <a:solidFill>
                  <a:srgbClr val="FF0000"/>
                </a:solidFill>
              </a:rPr>
              <a:t>Poisonous animals </a:t>
            </a:r>
            <a:r>
              <a:rPr lang="en-US" sz="3600" b="1" dirty="0"/>
              <a:t>are those whose tissues, either in part or in their entirety, are toxic</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0" y="0"/>
            <a:ext cx="9144000" cy="6629400"/>
          </a:xfrm>
        </p:spPr>
        <p:txBody>
          <a:bodyPr>
            <a:noAutofit/>
          </a:bodyPr>
          <a:lstStyle/>
          <a:p>
            <a:pPr>
              <a:lnSpc>
                <a:spcPct val="80000"/>
              </a:lnSpc>
              <a:buClr>
                <a:srgbClr val="FF0000"/>
              </a:buClr>
              <a:buSzPct val="100000"/>
              <a:buFont typeface="Wingdings" pitchFamily="2" charset="2"/>
              <a:buChar char=""/>
              <a:defRPr/>
            </a:pPr>
            <a:r>
              <a:rPr lang="en-US" sz="4000" b="1" dirty="0">
                <a:effectLst/>
              </a:rPr>
              <a:t>Nonlethal scorpion species tend to produce local reactions while lethal scorpion species tend to produce systemic symptoms. </a:t>
            </a:r>
          </a:p>
          <a:p>
            <a:pPr eaLnBrk="1" fontAlgn="auto" hangingPunct="1">
              <a:lnSpc>
                <a:spcPct val="80000"/>
              </a:lnSpc>
              <a:spcAft>
                <a:spcPts val="0"/>
              </a:spcAft>
              <a:buClr>
                <a:srgbClr val="FF0000"/>
              </a:buClr>
              <a:buSzPct val="100000"/>
              <a:buFont typeface="Wingdings" pitchFamily="2" charset="2"/>
              <a:buChar char=""/>
              <a:defRPr/>
            </a:pPr>
            <a:r>
              <a:rPr lang="en-US" sz="4000" b="1" dirty="0">
                <a:effectLst/>
              </a:rPr>
              <a:t>The duration to progress to systemic symptoms ranges from 5 minutes to 4 hours after the sting. </a:t>
            </a:r>
          </a:p>
          <a:p>
            <a:pPr eaLnBrk="1" fontAlgn="auto" hangingPunct="1">
              <a:lnSpc>
                <a:spcPct val="80000"/>
              </a:lnSpc>
              <a:spcAft>
                <a:spcPts val="0"/>
              </a:spcAft>
              <a:buClr>
                <a:srgbClr val="FF0000"/>
              </a:buClr>
              <a:buSzPct val="100000"/>
              <a:buFont typeface="Wingdings" pitchFamily="2" charset="2"/>
              <a:buChar char=""/>
              <a:defRPr/>
            </a:pPr>
            <a:r>
              <a:rPr lang="en-US" sz="4000" b="1" dirty="0">
                <a:effectLst/>
              </a:rPr>
              <a:t>Symptoms generally persist for 10-48 hrs. </a:t>
            </a:r>
          </a:p>
          <a:p>
            <a:pPr eaLnBrk="1" fontAlgn="auto" hangingPunct="1">
              <a:lnSpc>
                <a:spcPct val="80000"/>
              </a:lnSpc>
              <a:spcAft>
                <a:spcPts val="0"/>
              </a:spcAft>
              <a:buClr>
                <a:srgbClr val="FF0000"/>
              </a:buClr>
              <a:buSzPct val="100000"/>
              <a:buFont typeface="Wingdings" pitchFamily="2" charset="2"/>
              <a:buChar char=""/>
              <a:defRPr/>
            </a:pPr>
            <a:r>
              <a:rPr lang="en-US" sz="4000" b="1" dirty="0">
                <a:effectLst/>
              </a:rPr>
              <a:t>Signs last for 24-72 hrs without apparent sequence.  </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04800" y="228600"/>
            <a:ext cx="8382000" cy="6248400"/>
          </a:xfrm>
        </p:spPr>
        <p:txBody>
          <a:bodyPr>
            <a:noAutofit/>
          </a:bodyPr>
          <a:lstStyle/>
          <a:p>
            <a:pPr eaLnBrk="1" fontAlgn="auto" hangingPunct="1">
              <a:lnSpc>
                <a:spcPct val="80000"/>
              </a:lnSpc>
              <a:spcAft>
                <a:spcPts val="0"/>
              </a:spcAft>
              <a:buFont typeface="Wingdings" pitchFamily="2" charset="2"/>
              <a:buNone/>
              <a:defRPr/>
            </a:pPr>
            <a:r>
              <a:rPr lang="en-US" sz="4400" b="1" dirty="0">
                <a:solidFill>
                  <a:srgbClr val="FF0000"/>
                </a:solidFill>
                <a:effectLst/>
              </a:rPr>
              <a:t>1-Local signs</a:t>
            </a:r>
          </a:p>
          <a:p>
            <a:pPr eaLnBrk="1" fontAlgn="auto" hangingPunct="1">
              <a:lnSpc>
                <a:spcPct val="80000"/>
              </a:lnSpc>
              <a:spcAft>
                <a:spcPts val="0"/>
              </a:spcAft>
              <a:buFont typeface="Wingdings" pitchFamily="2" charset="2"/>
              <a:buNone/>
              <a:defRPr/>
            </a:pPr>
            <a:r>
              <a:rPr lang="en-US" sz="3200" b="1" dirty="0">
                <a:effectLst/>
              </a:rPr>
              <a:t>a) Neurotoxic local effects : sharp burning pain sensation at the sting site, followed by pruritus, erythema, local tissue swelling, and ascending hyperesthesia like an electric current.</a:t>
            </a:r>
          </a:p>
          <a:p>
            <a:pPr eaLnBrk="1" fontAlgn="auto" hangingPunct="1">
              <a:lnSpc>
                <a:spcPct val="80000"/>
              </a:lnSpc>
              <a:spcAft>
                <a:spcPts val="0"/>
              </a:spcAft>
              <a:buFont typeface="Wingdings" pitchFamily="2" charset="2"/>
              <a:buNone/>
              <a:defRPr/>
            </a:pPr>
            <a:r>
              <a:rPr lang="en-US" sz="3200" b="1" dirty="0"/>
              <a:t>T</a:t>
            </a:r>
            <a:r>
              <a:rPr lang="en-US" sz="3200" b="1" dirty="0">
                <a:effectLst/>
              </a:rPr>
              <a:t>ap test: tapping at the sting site. A positive result is when the paresthesia worsens with the tapping.</a:t>
            </a:r>
          </a:p>
          <a:p>
            <a:pPr eaLnBrk="1" fontAlgn="auto" hangingPunct="1">
              <a:lnSpc>
                <a:spcPct val="80000"/>
              </a:lnSpc>
              <a:spcAft>
                <a:spcPts val="0"/>
              </a:spcAft>
              <a:buFont typeface="Wingdings" pitchFamily="2" charset="2"/>
              <a:buNone/>
              <a:defRPr/>
            </a:pPr>
            <a:r>
              <a:rPr lang="en-US" sz="3200" b="1" dirty="0">
                <a:effectLst/>
              </a:rPr>
              <a:t>b) Cytotoxic local effects : </a:t>
            </a:r>
            <a:r>
              <a:rPr lang="en-US" sz="3200" b="1" dirty="0" err="1">
                <a:effectLst/>
              </a:rPr>
              <a:t>macule</a:t>
            </a:r>
            <a:r>
              <a:rPr lang="en-US" sz="3200" b="1" dirty="0">
                <a:effectLst/>
              </a:rPr>
              <a:t> or papule appears initially at the sting site within 1</a:t>
            </a:r>
            <a:r>
              <a:rPr lang="en-US" sz="3200" b="1" baseline="30000" dirty="0">
                <a:effectLst/>
              </a:rPr>
              <a:t>st</a:t>
            </a:r>
            <a:r>
              <a:rPr lang="en-US" sz="3200" b="1" dirty="0">
                <a:effectLst/>
              </a:rPr>
              <a:t>. Hr . </a:t>
            </a:r>
            <a:r>
              <a:rPr lang="en-US" sz="3200" b="1" dirty="0" err="1">
                <a:effectLst/>
              </a:rPr>
              <a:t>Lymphangitis</a:t>
            </a:r>
            <a:r>
              <a:rPr lang="en-US" sz="3200" b="1" dirty="0">
                <a:effectLst/>
              </a:rPr>
              <a:t> results from the transfer of the venom through the lymphatic vessels.</a:t>
            </a:r>
          </a:p>
          <a:p>
            <a:pPr eaLnBrk="1" fontAlgn="auto" hangingPunct="1">
              <a:lnSpc>
                <a:spcPct val="80000"/>
              </a:lnSpc>
              <a:spcAft>
                <a:spcPts val="0"/>
              </a:spcAft>
              <a:buFont typeface="Wingdings" pitchFamily="2" charset="2"/>
              <a:buNone/>
              <a:defRPr/>
            </a:pPr>
            <a:r>
              <a:rPr lang="en-US" sz="3200" b="1" dirty="0">
                <a:effectLst/>
              </a:rPr>
              <a:t> </a:t>
            </a:r>
          </a:p>
          <a:p>
            <a:pPr eaLnBrk="1" fontAlgn="auto" hangingPunct="1">
              <a:lnSpc>
                <a:spcPct val="80000"/>
              </a:lnSpc>
              <a:spcAft>
                <a:spcPts val="0"/>
              </a:spcAft>
              <a:buFont typeface="Wingdings" pitchFamily="2" charset="2"/>
              <a:buNone/>
              <a:defRPr/>
            </a:pPr>
            <a:endParaRPr lang="en-US" sz="3200" b="1" dirty="0">
              <a:effectLst/>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228600" y="304800"/>
            <a:ext cx="8686800" cy="6324600"/>
          </a:xfrm>
        </p:spPr>
        <p:txBody>
          <a:bodyPr>
            <a:normAutofit/>
          </a:bodyPr>
          <a:lstStyle/>
          <a:p>
            <a:pPr eaLnBrk="1" fontAlgn="auto" hangingPunct="1">
              <a:lnSpc>
                <a:spcPct val="80000"/>
              </a:lnSpc>
              <a:spcAft>
                <a:spcPts val="0"/>
              </a:spcAft>
              <a:buFont typeface="Wingdings" pitchFamily="2" charset="2"/>
              <a:buNone/>
              <a:defRPr/>
            </a:pPr>
            <a:r>
              <a:rPr lang="en-US" sz="4000" b="1" dirty="0">
                <a:latin typeface="Arial" charset="0"/>
                <a:cs typeface="Arial" charset="0"/>
              </a:rPr>
              <a:t>2- Neurologic signs</a:t>
            </a:r>
          </a:p>
          <a:p>
            <a:pPr eaLnBrk="1" fontAlgn="auto" hangingPunct="1">
              <a:lnSpc>
                <a:spcPct val="80000"/>
              </a:lnSpc>
              <a:spcAft>
                <a:spcPts val="0"/>
              </a:spcAft>
              <a:buFont typeface="Wingdings" pitchFamily="2" charset="2"/>
              <a:buNone/>
              <a:defRPr/>
            </a:pPr>
            <a:r>
              <a:rPr lang="en-US" sz="2800" b="1" dirty="0">
                <a:latin typeface="Arial" charset="0"/>
                <a:cs typeface="Arial" charset="0"/>
              </a:rPr>
              <a:t> Most of the symptoms are due to either the release of catecholamines or acetylcholine:</a:t>
            </a:r>
          </a:p>
          <a:p>
            <a:pPr eaLnBrk="1" fontAlgn="auto" hangingPunct="1">
              <a:lnSpc>
                <a:spcPct val="80000"/>
              </a:lnSpc>
              <a:spcAft>
                <a:spcPts val="0"/>
              </a:spcAft>
              <a:buFont typeface="Wingdings" pitchFamily="2" charset="2"/>
              <a:buNone/>
              <a:defRPr/>
            </a:pPr>
            <a:r>
              <a:rPr lang="en-US" sz="2800" b="1" u="sng" dirty="0">
                <a:solidFill>
                  <a:srgbClr val="FF0000"/>
                </a:solidFill>
                <a:latin typeface="Arial" charset="0"/>
                <a:cs typeface="Arial" charset="0"/>
              </a:rPr>
              <a:t>a) Central nervous system signs </a:t>
            </a:r>
          </a:p>
          <a:p>
            <a:pPr>
              <a:lnSpc>
                <a:spcPct val="80000"/>
              </a:lnSpc>
              <a:defRPr/>
            </a:pPr>
            <a:r>
              <a:rPr lang="en-US" sz="2800" b="1" dirty="0">
                <a:latin typeface="Arial" charset="0"/>
                <a:cs typeface="Arial" charset="0"/>
              </a:rPr>
              <a:t>Paresthesia occurs in all 4 limbs. </a:t>
            </a:r>
          </a:p>
          <a:p>
            <a:pPr>
              <a:lnSpc>
                <a:spcPct val="80000"/>
              </a:lnSpc>
              <a:defRPr/>
            </a:pPr>
            <a:r>
              <a:rPr lang="en-US" sz="2800" b="1" dirty="0">
                <a:latin typeface="Arial" charset="0"/>
                <a:cs typeface="Arial" charset="0"/>
              </a:rPr>
              <a:t>Venom-induced cerebral thrombosis strokes. </a:t>
            </a:r>
          </a:p>
          <a:p>
            <a:pPr>
              <a:lnSpc>
                <a:spcPct val="80000"/>
              </a:lnSpc>
              <a:defRPr/>
            </a:pPr>
            <a:r>
              <a:rPr lang="en-US" sz="2800" b="1" dirty="0">
                <a:latin typeface="Arial" charset="0"/>
                <a:cs typeface="Arial" charset="0"/>
              </a:rPr>
              <a:t>Altered level of consciousness .</a:t>
            </a:r>
          </a:p>
          <a:p>
            <a:pPr>
              <a:lnSpc>
                <a:spcPct val="80000"/>
              </a:lnSpc>
              <a:defRPr/>
            </a:pPr>
            <a:r>
              <a:rPr lang="en-US" sz="2800" b="1" dirty="0">
                <a:latin typeface="Arial" charset="0"/>
                <a:cs typeface="Arial" charset="0"/>
              </a:rPr>
              <a:t>Abnormal behavior. </a:t>
            </a:r>
          </a:p>
          <a:p>
            <a:pPr>
              <a:lnSpc>
                <a:spcPct val="80000"/>
              </a:lnSpc>
              <a:defRPr/>
            </a:pPr>
            <a:r>
              <a:rPr lang="en-US" sz="2800" b="1" dirty="0">
                <a:latin typeface="Arial" charset="0"/>
                <a:cs typeface="Arial" charset="0"/>
              </a:rPr>
              <a:t>Ataxia   </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686800" cy="5715000"/>
          </a:xfrm>
        </p:spPr>
        <p:txBody>
          <a:bodyPr>
            <a:normAutofit/>
          </a:bodyPr>
          <a:lstStyle/>
          <a:p>
            <a:pPr>
              <a:lnSpc>
                <a:spcPct val="80000"/>
              </a:lnSpc>
              <a:buNone/>
              <a:defRPr/>
            </a:pPr>
            <a:r>
              <a:rPr lang="en-US" sz="2400" b="1" dirty="0">
                <a:solidFill>
                  <a:srgbClr val="FF0000"/>
                </a:solidFill>
                <a:latin typeface="Arial" charset="0"/>
                <a:cs typeface="Arial" charset="0"/>
              </a:rPr>
              <a:t>b) </a:t>
            </a:r>
            <a:r>
              <a:rPr lang="en-US" sz="3200" b="1" u="sng" dirty="0">
                <a:solidFill>
                  <a:srgbClr val="FF0000"/>
                </a:solidFill>
                <a:latin typeface="Arial" charset="0"/>
                <a:cs typeface="Arial" charset="0"/>
              </a:rPr>
              <a:t>Autonomic nervous system signs: </a:t>
            </a:r>
            <a:endParaRPr lang="en-US" sz="2400" b="1" u="sng" dirty="0">
              <a:solidFill>
                <a:srgbClr val="FF0000"/>
              </a:solidFill>
              <a:latin typeface="Arial" charset="0"/>
              <a:cs typeface="Arial" charset="0"/>
            </a:endParaRPr>
          </a:p>
          <a:p>
            <a:pPr>
              <a:lnSpc>
                <a:spcPct val="80000"/>
              </a:lnSpc>
              <a:buNone/>
              <a:defRPr/>
            </a:pPr>
            <a:r>
              <a:rPr lang="en-US" sz="2400" b="1" dirty="0">
                <a:latin typeface="Arial" charset="0"/>
                <a:cs typeface="Arial" charset="0"/>
              </a:rPr>
              <a:t>Predominately sympathetic, parasympathetic, or both</a:t>
            </a:r>
          </a:p>
          <a:p>
            <a:pPr>
              <a:lnSpc>
                <a:spcPct val="80000"/>
              </a:lnSpc>
              <a:defRPr/>
            </a:pPr>
            <a:r>
              <a:rPr lang="en-US" sz="2400" b="1" u="sng" dirty="0">
                <a:latin typeface="Arial" charset="0"/>
                <a:cs typeface="Arial" charset="0"/>
              </a:rPr>
              <a:t>Sympathetic signs </a:t>
            </a:r>
          </a:p>
          <a:p>
            <a:pPr>
              <a:lnSpc>
                <a:spcPct val="80000"/>
              </a:lnSpc>
              <a:buNone/>
              <a:defRPr/>
            </a:pPr>
            <a:r>
              <a:rPr lang="en-US" sz="2400" b="1" dirty="0">
                <a:latin typeface="Arial" charset="0"/>
                <a:cs typeface="Arial" charset="0"/>
              </a:rPr>
              <a:t>Hyperthermia - Tachypnea - Tachycardia - Hypertension - Arrhythmia - Hyperkinetic pulmonary edema </a:t>
            </a:r>
          </a:p>
          <a:p>
            <a:pPr>
              <a:lnSpc>
                <a:spcPct val="80000"/>
              </a:lnSpc>
              <a:buNone/>
              <a:defRPr/>
            </a:pPr>
            <a:r>
              <a:rPr lang="en-US" sz="2400" b="1" dirty="0">
                <a:latin typeface="Arial" charset="0"/>
                <a:cs typeface="Arial" charset="0"/>
              </a:rPr>
              <a:t>Hyperglycemia- Diaphoresis- Piloerection- Restlessness - Hyperexcitability - convulsions</a:t>
            </a:r>
          </a:p>
          <a:p>
            <a:pPr>
              <a:lnSpc>
                <a:spcPct val="80000"/>
              </a:lnSpc>
              <a:defRPr/>
            </a:pPr>
            <a:r>
              <a:rPr lang="en-US" sz="2400" b="1" u="sng" dirty="0">
                <a:latin typeface="Arial" charset="0"/>
                <a:cs typeface="Arial" charset="0"/>
              </a:rPr>
              <a:t>Parasympathetic signs </a:t>
            </a:r>
          </a:p>
          <a:p>
            <a:pPr>
              <a:lnSpc>
                <a:spcPct val="80000"/>
              </a:lnSpc>
              <a:buNone/>
              <a:defRPr/>
            </a:pPr>
            <a:r>
              <a:rPr lang="en-US" sz="2400" b="1" dirty="0">
                <a:latin typeface="Arial" charset="0"/>
                <a:cs typeface="Arial" charset="0"/>
              </a:rPr>
              <a:t>Bronchoconstriction - Bradycardia  Hypotension – SLUDGE - Rhinorrhea and bronchorrhea - Goose skin </a:t>
            </a:r>
          </a:p>
          <a:p>
            <a:pPr>
              <a:lnSpc>
                <a:spcPct val="80000"/>
              </a:lnSpc>
              <a:buNone/>
              <a:defRPr/>
            </a:pPr>
            <a:r>
              <a:rPr lang="en-US" sz="2400" b="1" dirty="0">
                <a:latin typeface="Arial" charset="0"/>
                <a:cs typeface="Arial" charset="0"/>
              </a:rPr>
              <a:t>Loss of bowel and bladder control - Priapism - Dysphagia - Miosis - Generalized weakness</a:t>
            </a:r>
          </a:p>
          <a:p>
            <a:endParaRPr lang="en-US" dirty="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304800" y="228600"/>
            <a:ext cx="8839200" cy="6146298"/>
          </a:xfrm>
          <a:prstGeom prst="rect">
            <a:avLst/>
          </a:prstGeom>
          <a:noFill/>
          <a:ln w="9525">
            <a:noFill/>
            <a:miter lim="800000"/>
            <a:headEnd/>
            <a:tailEnd/>
          </a:ln>
        </p:spPr>
        <p:txBody>
          <a:bodyPr wrap="square">
            <a:spAutoFit/>
          </a:bodyPr>
          <a:lstStyle/>
          <a:p>
            <a:pPr marL="273050" indent="-273050">
              <a:lnSpc>
                <a:spcPct val="80000"/>
              </a:lnSpc>
              <a:spcBef>
                <a:spcPts val="575"/>
              </a:spcBef>
              <a:buFont typeface="Wingdings" pitchFamily="2" charset="2"/>
              <a:buNone/>
            </a:pPr>
            <a:r>
              <a:rPr lang="en-US" sz="3200" b="1" dirty="0">
                <a:solidFill>
                  <a:srgbClr val="FF0000"/>
                </a:solidFill>
              </a:rPr>
              <a:t>c) Somatic signs</a:t>
            </a:r>
            <a:r>
              <a:rPr lang="en-US" sz="3200" b="1" dirty="0"/>
              <a:t> </a:t>
            </a:r>
          </a:p>
          <a:p>
            <a:pPr marL="547688" lvl="1">
              <a:lnSpc>
                <a:spcPct val="80000"/>
              </a:lnSpc>
              <a:spcBef>
                <a:spcPts val="375"/>
              </a:spcBef>
              <a:buFont typeface="Wingdings" pitchFamily="2" charset="2"/>
              <a:buNone/>
            </a:pPr>
            <a:r>
              <a:rPr lang="en-US" sz="3200" b="1" dirty="0"/>
              <a:t>Muscle rigidity in limbs</a:t>
            </a:r>
          </a:p>
          <a:p>
            <a:pPr marL="547688" lvl="1">
              <a:lnSpc>
                <a:spcPct val="80000"/>
              </a:lnSpc>
              <a:spcBef>
                <a:spcPts val="375"/>
              </a:spcBef>
              <a:buFont typeface="Wingdings" pitchFamily="2" charset="2"/>
              <a:buNone/>
            </a:pPr>
            <a:r>
              <a:rPr lang="en-US" sz="3200" b="1" dirty="0"/>
              <a:t>Involuntary muscle spasm, twitching, clonus, and contractures </a:t>
            </a:r>
          </a:p>
          <a:p>
            <a:pPr marL="547688" lvl="1">
              <a:lnSpc>
                <a:spcPct val="80000"/>
              </a:lnSpc>
              <a:spcBef>
                <a:spcPts val="375"/>
              </a:spcBef>
              <a:buFont typeface="Wingdings" pitchFamily="2" charset="2"/>
              <a:buNone/>
            </a:pPr>
            <a:r>
              <a:rPr lang="en-US" sz="3200" b="1" dirty="0"/>
              <a:t>Alternating episthotonos and opisthotonus  </a:t>
            </a:r>
          </a:p>
          <a:p>
            <a:pPr marL="547688" lvl="1">
              <a:lnSpc>
                <a:spcPct val="80000"/>
              </a:lnSpc>
              <a:spcBef>
                <a:spcPts val="375"/>
              </a:spcBef>
              <a:buFont typeface="Wingdings" pitchFamily="2" charset="2"/>
              <a:buNone/>
            </a:pPr>
            <a:r>
              <a:rPr lang="en-US" sz="3200" b="1" dirty="0"/>
              <a:t>Increased tendon reflexes </a:t>
            </a:r>
          </a:p>
          <a:p>
            <a:pPr marL="273050" indent="-273050">
              <a:lnSpc>
                <a:spcPct val="80000"/>
              </a:lnSpc>
              <a:spcBef>
                <a:spcPts val="575"/>
              </a:spcBef>
              <a:buFont typeface="Wingdings" pitchFamily="2" charset="2"/>
              <a:buNone/>
            </a:pPr>
            <a:r>
              <a:rPr lang="en-US" sz="3200" b="1" dirty="0">
                <a:solidFill>
                  <a:srgbClr val="FF0000"/>
                </a:solidFill>
              </a:rPr>
              <a:t>d) Cranial nerve signs</a:t>
            </a:r>
            <a:r>
              <a:rPr lang="en-US" sz="3200" b="1" dirty="0"/>
              <a:t> </a:t>
            </a:r>
          </a:p>
          <a:p>
            <a:pPr marL="547688" lvl="1">
              <a:lnSpc>
                <a:spcPct val="80000"/>
              </a:lnSpc>
              <a:spcBef>
                <a:spcPts val="375"/>
              </a:spcBef>
              <a:buFont typeface="Wingdings" pitchFamily="2" charset="2"/>
              <a:buNone/>
            </a:pPr>
            <a:r>
              <a:rPr lang="en-US" sz="3200" b="1" dirty="0"/>
              <a:t>Rotary eye movement may result in ptosis, nystagmus, and blurred vision. </a:t>
            </a:r>
          </a:p>
          <a:p>
            <a:pPr marL="547688" lvl="1">
              <a:lnSpc>
                <a:spcPct val="80000"/>
              </a:lnSpc>
              <a:spcBef>
                <a:spcPts val="375"/>
              </a:spcBef>
              <a:buFont typeface="Wingdings" pitchFamily="2" charset="2"/>
              <a:buNone/>
            </a:pPr>
            <a:r>
              <a:rPr lang="en-US" sz="3200" b="1" dirty="0" err="1"/>
              <a:t>Mydriasis</a:t>
            </a:r>
            <a:r>
              <a:rPr lang="en-US" sz="3200" b="1" dirty="0"/>
              <a:t> </a:t>
            </a:r>
          </a:p>
          <a:p>
            <a:pPr marL="547688" lvl="1">
              <a:lnSpc>
                <a:spcPct val="80000"/>
              </a:lnSpc>
              <a:spcBef>
                <a:spcPts val="375"/>
              </a:spcBef>
              <a:buFont typeface="Wingdings" pitchFamily="2" charset="2"/>
              <a:buNone/>
            </a:pPr>
            <a:r>
              <a:rPr lang="en-US" sz="3200" b="1" dirty="0"/>
              <a:t>Tongue fasciculations. </a:t>
            </a:r>
          </a:p>
          <a:p>
            <a:pPr marL="547688" lvl="1">
              <a:lnSpc>
                <a:spcPct val="80000"/>
              </a:lnSpc>
              <a:spcBef>
                <a:spcPts val="375"/>
              </a:spcBef>
              <a:buFont typeface="Wingdings" pitchFamily="2" charset="2"/>
              <a:buNone/>
            </a:pPr>
            <a:r>
              <a:rPr lang="en-US" sz="3200" b="1" dirty="0"/>
              <a:t>Dysphagia, dysarthria, </a:t>
            </a:r>
            <a:r>
              <a:rPr lang="en-US" sz="3200" b="1" dirty="0" err="1"/>
              <a:t>stridor</a:t>
            </a:r>
            <a:r>
              <a:rPr lang="en-US" sz="3200" b="1" dirty="0"/>
              <a:t>   </a:t>
            </a:r>
          </a:p>
          <a:p>
            <a:pPr marL="547688" lvl="1">
              <a:lnSpc>
                <a:spcPct val="80000"/>
              </a:lnSpc>
              <a:spcBef>
                <a:spcPts val="375"/>
              </a:spcBef>
              <a:buFont typeface="Wingdings" pitchFamily="2" charset="2"/>
              <a:buNone/>
            </a:pPr>
            <a:r>
              <a:rPr lang="en-US" sz="3200" b="1" dirty="0"/>
              <a:t>Excessive salivation and drooling.</a:t>
            </a: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524000" y="1219200"/>
            <a:ext cx="7620000" cy="5334000"/>
          </a:xfrm>
        </p:spPr>
        <p:txBody>
          <a:bodyPr>
            <a:noAutofit/>
          </a:bodyPr>
          <a:lstStyle/>
          <a:p>
            <a:pPr eaLnBrk="1" fontAlgn="auto" hangingPunct="1">
              <a:lnSpc>
                <a:spcPct val="80000"/>
              </a:lnSpc>
              <a:spcAft>
                <a:spcPts val="0"/>
              </a:spcAft>
              <a:buFont typeface="Wingdings" pitchFamily="2" charset="2"/>
              <a:buNone/>
              <a:defRPr/>
            </a:pPr>
            <a:r>
              <a:rPr lang="en-US" sz="3600" b="1" dirty="0">
                <a:solidFill>
                  <a:srgbClr val="FF0000"/>
                </a:solidFill>
                <a:latin typeface="Arial" charset="0"/>
                <a:cs typeface="Arial" charset="0"/>
              </a:rPr>
              <a:t>3- Nonneurologic systemic signs</a:t>
            </a:r>
          </a:p>
          <a:p>
            <a:pPr eaLnBrk="1" fontAlgn="auto" hangingPunct="1">
              <a:lnSpc>
                <a:spcPct val="80000"/>
              </a:lnSpc>
              <a:spcAft>
                <a:spcPts val="0"/>
              </a:spcAft>
              <a:buFont typeface="Wingdings" pitchFamily="2" charset="2"/>
              <a:buNone/>
              <a:defRPr/>
            </a:pPr>
            <a:r>
              <a:rPr lang="en-US" sz="4000" b="1" dirty="0">
                <a:solidFill>
                  <a:srgbClr val="FF0000"/>
                </a:solidFill>
                <a:latin typeface="Arial" charset="0"/>
                <a:cs typeface="Arial" charset="0"/>
              </a:rPr>
              <a:t>a) CVS signs: </a:t>
            </a:r>
            <a:r>
              <a:rPr lang="en-US" sz="2400" b="1" dirty="0">
                <a:latin typeface="Arial" charset="0"/>
                <a:cs typeface="Arial" charset="0"/>
              </a:rPr>
              <a:t>a pattern of a hyperdynamic phase followed by a hypodynamic phase </a:t>
            </a:r>
          </a:p>
          <a:p>
            <a:pPr eaLnBrk="1" fontAlgn="auto" hangingPunct="1">
              <a:lnSpc>
                <a:spcPct val="80000"/>
              </a:lnSpc>
              <a:spcAft>
                <a:spcPts val="0"/>
              </a:spcAft>
              <a:buFont typeface="Wingdings" pitchFamily="2" charset="2"/>
              <a:buNone/>
              <a:defRPr/>
            </a:pPr>
            <a:r>
              <a:rPr lang="en-US" sz="2400" b="1" dirty="0">
                <a:latin typeface="Arial" charset="0"/>
                <a:cs typeface="Arial" charset="0"/>
              </a:rPr>
              <a:t>Hypertension within 4 minutes after the sting and lasts for few hours </a:t>
            </a:r>
          </a:p>
          <a:p>
            <a:pPr eaLnBrk="1" fontAlgn="auto" hangingPunct="1">
              <a:lnSpc>
                <a:spcPct val="80000"/>
              </a:lnSpc>
              <a:spcAft>
                <a:spcPts val="0"/>
              </a:spcAft>
              <a:buFont typeface="Wingdings" pitchFamily="2" charset="2"/>
              <a:buNone/>
              <a:defRPr/>
            </a:pPr>
            <a:r>
              <a:rPr lang="en-US" sz="2400" b="1" dirty="0">
                <a:latin typeface="Arial" charset="0"/>
                <a:cs typeface="Arial" charset="0"/>
              </a:rPr>
              <a:t> Hypotension - Less commonly occurs secondary to excess Ach or catecholamine depletion</a:t>
            </a:r>
          </a:p>
          <a:p>
            <a:pPr eaLnBrk="1" fontAlgn="auto" hangingPunct="1">
              <a:lnSpc>
                <a:spcPct val="80000"/>
              </a:lnSpc>
              <a:spcAft>
                <a:spcPts val="0"/>
              </a:spcAft>
              <a:buFont typeface="Wingdings" pitchFamily="2" charset="2"/>
              <a:buNone/>
              <a:defRPr/>
            </a:pPr>
            <a:r>
              <a:rPr lang="en-US" sz="2400" b="1" dirty="0">
                <a:latin typeface="Arial" charset="0"/>
                <a:cs typeface="Arial" charset="0"/>
              </a:rPr>
              <a:t>Tachycardia is greater than 130 beats per minute, although bradycardia can be observed. </a:t>
            </a:r>
          </a:p>
          <a:p>
            <a:pPr eaLnBrk="1" fontAlgn="auto" hangingPunct="1">
              <a:lnSpc>
                <a:spcPct val="80000"/>
              </a:lnSpc>
              <a:spcAft>
                <a:spcPts val="0"/>
              </a:spcAft>
              <a:buFont typeface="Wingdings" pitchFamily="2" charset="2"/>
              <a:buNone/>
              <a:defRPr/>
            </a:pPr>
            <a:r>
              <a:rPr lang="en-US" sz="2400" b="1" dirty="0">
                <a:latin typeface="Arial" charset="0"/>
                <a:cs typeface="Arial" charset="0"/>
              </a:rPr>
              <a:t>Cardiovascular collapse occurs secondary to biventricular dysfunction and profuse loss of fluids  </a:t>
            </a: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752600"/>
            <a:ext cx="7239000" cy="5105400"/>
          </a:xfrm>
        </p:spPr>
        <p:txBody>
          <a:bodyPr>
            <a:normAutofit/>
          </a:bodyPr>
          <a:lstStyle/>
          <a:p>
            <a:pPr>
              <a:lnSpc>
                <a:spcPct val="80000"/>
              </a:lnSpc>
              <a:buNone/>
              <a:defRPr/>
            </a:pPr>
            <a:r>
              <a:rPr lang="en-US" sz="2400" b="1" dirty="0">
                <a:latin typeface="Arial" charset="0"/>
                <a:cs typeface="Arial" charset="0"/>
              </a:rPr>
              <a:t>b) Respiratory signs </a:t>
            </a:r>
          </a:p>
          <a:p>
            <a:pPr>
              <a:lnSpc>
                <a:spcPct val="80000"/>
              </a:lnSpc>
              <a:buNone/>
              <a:defRPr/>
            </a:pPr>
            <a:r>
              <a:rPr lang="en-US" sz="2400" b="1" dirty="0" err="1">
                <a:latin typeface="Arial" charset="0"/>
                <a:cs typeface="Arial" charset="0"/>
              </a:rPr>
              <a:t>Tachypnea</a:t>
            </a:r>
            <a:r>
              <a:rPr lang="en-US" sz="2400" b="1" dirty="0">
                <a:latin typeface="Arial" charset="0"/>
                <a:cs typeface="Arial" charset="0"/>
              </a:rPr>
              <a:t> may be present. </a:t>
            </a:r>
          </a:p>
          <a:p>
            <a:pPr>
              <a:lnSpc>
                <a:spcPct val="80000"/>
              </a:lnSpc>
              <a:buNone/>
              <a:defRPr/>
            </a:pPr>
            <a:r>
              <a:rPr lang="en-US" sz="2400" b="1" dirty="0">
                <a:latin typeface="Arial" charset="0"/>
                <a:cs typeface="Arial" charset="0"/>
              </a:rPr>
              <a:t>Pulmonary edema </a:t>
            </a:r>
          </a:p>
          <a:p>
            <a:pPr>
              <a:lnSpc>
                <a:spcPct val="80000"/>
              </a:lnSpc>
              <a:buNone/>
              <a:defRPr/>
            </a:pPr>
            <a:r>
              <a:rPr lang="en-US" sz="2400" b="1" dirty="0">
                <a:latin typeface="Arial" charset="0"/>
                <a:cs typeface="Arial" charset="0"/>
              </a:rPr>
              <a:t>Respiratory failure (diaphragm paralysis, alveolar hypoventilation).</a:t>
            </a:r>
          </a:p>
          <a:p>
            <a:pPr>
              <a:lnSpc>
                <a:spcPct val="80000"/>
              </a:lnSpc>
              <a:buNone/>
              <a:defRPr/>
            </a:pPr>
            <a:r>
              <a:rPr lang="en-US" sz="2400" b="1" dirty="0">
                <a:latin typeface="Arial" charset="0"/>
                <a:cs typeface="Arial" charset="0"/>
              </a:rPr>
              <a:t>c) Allergic signs </a:t>
            </a:r>
          </a:p>
          <a:p>
            <a:pPr>
              <a:lnSpc>
                <a:spcPct val="80000"/>
              </a:lnSpc>
              <a:buNone/>
              <a:defRPr/>
            </a:pPr>
            <a:r>
              <a:rPr lang="en-US" sz="2400" b="1" dirty="0">
                <a:latin typeface="Arial" charset="0"/>
                <a:cs typeface="Arial" charset="0"/>
              </a:rPr>
              <a:t>Patients may have </a:t>
            </a:r>
            <a:r>
              <a:rPr lang="en-US" sz="2400" b="1" dirty="0" err="1">
                <a:latin typeface="Arial" charset="0"/>
                <a:cs typeface="Arial" charset="0"/>
              </a:rPr>
              <a:t>urticaria</a:t>
            </a:r>
            <a:r>
              <a:rPr lang="en-US" sz="2400" b="1" dirty="0">
                <a:latin typeface="Arial" charset="0"/>
                <a:cs typeface="Arial" charset="0"/>
              </a:rPr>
              <a:t>, </a:t>
            </a:r>
            <a:r>
              <a:rPr lang="en-US" sz="2400" b="1" dirty="0" err="1">
                <a:latin typeface="Arial" charset="0"/>
                <a:cs typeface="Arial" charset="0"/>
              </a:rPr>
              <a:t>Angioedema</a:t>
            </a:r>
            <a:r>
              <a:rPr lang="en-US" sz="2400" b="1" dirty="0">
                <a:latin typeface="Arial" charset="0"/>
                <a:cs typeface="Arial" charset="0"/>
              </a:rPr>
              <a:t>, or </a:t>
            </a:r>
            <a:r>
              <a:rPr lang="en-US" sz="2400" b="1" dirty="0" err="1">
                <a:latin typeface="Arial" charset="0"/>
                <a:cs typeface="Arial" charset="0"/>
              </a:rPr>
              <a:t>bronchospasm</a:t>
            </a:r>
            <a:r>
              <a:rPr lang="en-US" sz="2400" b="1" dirty="0">
                <a:latin typeface="Arial" charset="0"/>
                <a:cs typeface="Arial" charset="0"/>
              </a:rPr>
              <a:t>. </a:t>
            </a:r>
          </a:p>
          <a:p>
            <a:pPr>
              <a:lnSpc>
                <a:spcPct val="80000"/>
              </a:lnSpc>
              <a:buNone/>
              <a:defRPr/>
            </a:pPr>
            <a:r>
              <a:rPr lang="en-US" sz="2400" b="1" dirty="0">
                <a:latin typeface="Arial" charset="0"/>
                <a:cs typeface="Arial" charset="0"/>
              </a:rPr>
              <a:t>Anaphylaxis is possible.</a:t>
            </a:r>
          </a:p>
          <a:p>
            <a:endParaRPr lang="en-US" dirty="0"/>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828800" y="228600"/>
            <a:ext cx="7315200" cy="6629507"/>
          </a:xfrm>
          <a:prstGeom prst="rect">
            <a:avLst/>
          </a:prstGeom>
          <a:noFill/>
          <a:ln w="9525">
            <a:noFill/>
            <a:miter lim="800000"/>
            <a:headEnd/>
            <a:tailEnd/>
          </a:ln>
        </p:spPr>
        <p:txBody>
          <a:bodyPr wrap="square">
            <a:spAutoFit/>
          </a:bodyPr>
          <a:lstStyle/>
          <a:p>
            <a:pPr marL="273050" indent="-273050">
              <a:lnSpc>
                <a:spcPct val="80000"/>
              </a:lnSpc>
              <a:spcBef>
                <a:spcPts val="575"/>
              </a:spcBef>
              <a:buFont typeface="Wingdings" pitchFamily="2" charset="2"/>
              <a:buNone/>
            </a:pPr>
            <a:r>
              <a:rPr lang="en-US" sz="2400" b="1" dirty="0">
                <a:solidFill>
                  <a:srgbClr val="FF0000"/>
                </a:solidFill>
              </a:rPr>
              <a:t>d) Gastrointestinal signs </a:t>
            </a:r>
          </a:p>
          <a:p>
            <a:pPr marL="273050" indent="-273050">
              <a:lnSpc>
                <a:spcPct val="80000"/>
              </a:lnSpc>
              <a:spcBef>
                <a:spcPts val="575"/>
              </a:spcBef>
              <a:buFont typeface="Wingdings" pitchFamily="2" charset="2"/>
              <a:buNone/>
            </a:pPr>
            <a:r>
              <a:rPr lang="en-US" sz="2400" b="1" dirty="0"/>
              <a:t>Salivation, Dysphagia, Nausea and vomiting, Gastric hyperdistention occurs secondary to vagal stimulation </a:t>
            </a:r>
          </a:p>
          <a:p>
            <a:pPr marL="273050" indent="-273050">
              <a:lnSpc>
                <a:spcPct val="80000"/>
              </a:lnSpc>
              <a:spcBef>
                <a:spcPts val="575"/>
              </a:spcBef>
              <a:buFont typeface="Wingdings" pitchFamily="2" charset="2"/>
              <a:buNone/>
            </a:pPr>
            <a:r>
              <a:rPr lang="en-US" sz="2400" b="1" dirty="0"/>
              <a:t>Acute pancreatitis may lead to hyperglycemia. </a:t>
            </a:r>
          </a:p>
          <a:p>
            <a:pPr marL="273050" indent="-273050">
              <a:lnSpc>
                <a:spcPct val="80000"/>
              </a:lnSpc>
              <a:spcBef>
                <a:spcPts val="575"/>
              </a:spcBef>
              <a:buFont typeface="Wingdings" pitchFamily="2" charset="2"/>
              <a:buNone/>
            </a:pPr>
            <a:r>
              <a:rPr lang="en-US" sz="2400" b="1" dirty="0">
                <a:solidFill>
                  <a:srgbClr val="FF0000"/>
                </a:solidFill>
              </a:rPr>
              <a:t>e) Genitourinary signs</a:t>
            </a:r>
            <a:r>
              <a:rPr lang="en-US" sz="2400" b="1" dirty="0"/>
              <a:t> </a:t>
            </a:r>
          </a:p>
          <a:p>
            <a:pPr marL="273050" indent="-273050">
              <a:lnSpc>
                <a:spcPct val="80000"/>
              </a:lnSpc>
              <a:spcBef>
                <a:spcPts val="575"/>
              </a:spcBef>
              <a:buFont typeface="Wingdings" pitchFamily="2" charset="2"/>
              <a:buNone/>
            </a:pPr>
            <a:r>
              <a:rPr lang="en-US" sz="2400" b="1" dirty="0"/>
              <a:t>Decreased renal plasma flow, acute tubular necrosis. </a:t>
            </a:r>
          </a:p>
          <a:p>
            <a:pPr marL="273050" indent="-273050">
              <a:lnSpc>
                <a:spcPct val="80000"/>
              </a:lnSpc>
              <a:spcBef>
                <a:spcPts val="575"/>
              </a:spcBef>
              <a:buFont typeface="Wingdings" pitchFamily="2" charset="2"/>
              <a:buNone/>
            </a:pPr>
            <a:r>
              <a:rPr lang="en-US" sz="2400" b="1" dirty="0" err="1"/>
              <a:t>Priapism</a:t>
            </a:r>
            <a:r>
              <a:rPr lang="en-US" sz="2400" b="1" dirty="0"/>
              <a:t> secondary to cholinergic stimulation. </a:t>
            </a:r>
          </a:p>
          <a:p>
            <a:pPr marL="273050" indent="-273050">
              <a:lnSpc>
                <a:spcPct val="80000"/>
              </a:lnSpc>
              <a:spcBef>
                <a:spcPts val="575"/>
              </a:spcBef>
              <a:buFont typeface="Wingdings" pitchFamily="2" charset="2"/>
              <a:buNone/>
            </a:pPr>
            <a:r>
              <a:rPr lang="en-US" sz="2400" b="1" dirty="0">
                <a:solidFill>
                  <a:srgbClr val="FF0000"/>
                </a:solidFill>
              </a:rPr>
              <a:t>f) Hematological signs </a:t>
            </a:r>
          </a:p>
          <a:p>
            <a:pPr marL="273050" indent="-273050">
              <a:lnSpc>
                <a:spcPct val="80000"/>
              </a:lnSpc>
              <a:spcBef>
                <a:spcPts val="575"/>
              </a:spcBef>
              <a:buFont typeface="Wingdings" pitchFamily="2" charset="2"/>
              <a:buNone/>
            </a:pPr>
            <a:r>
              <a:rPr lang="en-US" sz="2400" b="1" dirty="0"/>
              <a:t>Platelet aggregation due to catecholamine stimulation. </a:t>
            </a:r>
          </a:p>
          <a:p>
            <a:pPr marL="273050" indent="-273050">
              <a:lnSpc>
                <a:spcPct val="80000"/>
              </a:lnSpc>
              <a:spcBef>
                <a:spcPts val="575"/>
              </a:spcBef>
              <a:buFont typeface="Wingdings" pitchFamily="2" charset="2"/>
              <a:buNone/>
            </a:pPr>
            <a:r>
              <a:rPr lang="en-US" sz="2400" b="1" dirty="0"/>
              <a:t>DIC  </a:t>
            </a:r>
          </a:p>
          <a:p>
            <a:pPr marL="273050" indent="-273050">
              <a:lnSpc>
                <a:spcPct val="80000"/>
              </a:lnSpc>
              <a:spcBef>
                <a:spcPts val="575"/>
              </a:spcBef>
              <a:buFont typeface="Wingdings" pitchFamily="2" charset="2"/>
              <a:buNone/>
            </a:pPr>
            <a:r>
              <a:rPr lang="en-US" sz="2400" b="1" dirty="0">
                <a:solidFill>
                  <a:srgbClr val="FF0000"/>
                </a:solidFill>
              </a:rPr>
              <a:t>g) Metabolic signs </a:t>
            </a:r>
          </a:p>
          <a:p>
            <a:pPr marL="273050" indent="-273050">
              <a:lnSpc>
                <a:spcPct val="80000"/>
              </a:lnSpc>
              <a:spcBef>
                <a:spcPts val="575"/>
              </a:spcBef>
              <a:buFont typeface="Wingdings" pitchFamily="2" charset="2"/>
              <a:buNone/>
            </a:pPr>
            <a:r>
              <a:rPr lang="en-US" sz="2400" b="1" dirty="0"/>
              <a:t>Hyperglycemia: glycogenolysis, pancreatitis, insulin inhibition. </a:t>
            </a:r>
          </a:p>
          <a:p>
            <a:pPr marL="273050" indent="-273050">
              <a:lnSpc>
                <a:spcPct val="80000"/>
              </a:lnSpc>
              <a:spcBef>
                <a:spcPts val="575"/>
              </a:spcBef>
              <a:buFont typeface="Wingdings" pitchFamily="2" charset="2"/>
              <a:buNone/>
            </a:pPr>
            <a:r>
              <a:rPr lang="en-US" sz="2400" b="1" dirty="0"/>
              <a:t>Increased lactic acidosis from hypoxia and increased lactase dehydrogenase activity. </a:t>
            </a:r>
          </a:p>
          <a:p>
            <a:pPr marL="273050" indent="-273050">
              <a:lnSpc>
                <a:spcPct val="80000"/>
              </a:lnSpc>
              <a:spcBef>
                <a:spcPts val="575"/>
              </a:spcBef>
              <a:buFont typeface="Wingdings" pitchFamily="2" charset="2"/>
              <a:buNone/>
            </a:pPr>
            <a:r>
              <a:rPr lang="en-US" sz="2400" b="1" dirty="0"/>
              <a:t>Electrolyte imbalance and dehydration.</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4800" y="0"/>
            <a:ext cx="8458200" cy="715962"/>
          </a:xfrm>
        </p:spPr>
        <p:txBody>
          <a:bodyPr>
            <a:noAutofit/>
          </a:bodyPr>
          <a:lstStyle/>
          <a:p>
            <a:pPr algn="l" eaLnBrk="1" fontAlgn="auto" hangingPunct="1">
              <a:spcAft>
                <a:spcPts val="0"/>
              </a:spcAft>
              <a:defRPr/>
            </a:pPr>
            <a:r>
              <a:rPr lang="en-US" sz="2800" b="1" dirty="0">
                <a:solidFill>
                  <a:srgbClr val="FF0000"/>
                </a:solidFill>
              </a:rPr>
              <a:t>GRADES OF SCORPION STING SEVERITY</a:t>
            </a:r>
          </a:p>
        </p:txBody>
      </p:sp>
      <p:graphicFrame>
        <p:nvGraphicFramePr>
          <p:cNvPr id="5" name="Content Placeholder 4"/>
          <p:cNvGraphicFramePr>
            <a:graphicFrameLocks noGrp="1"/>
          </p:cNvGraphicFramePr>
          <p:nvPr>
            <p:ph idx="1"/>
          </p:nvPr>
        </p:nvGraphicFramePr>
        <p:xfrm>
          <a:off x="0" y="761999"/>
          <a:ext cx="9144000" cy="6096001"/>
        </p:xfrm>
        <a:graphic>
          <a:graphicData uri="http://schemas.openxmlformats.org/drawingml/2006/table">
            <a:tbl>
              <a:tblPr/>
              <a:tblGrid>
                <a:gridCol w="1434981">
                  <a:extLst>
                    <a:ext uri="{9D8B030D-6E8A-4147-A177-3AD203B41FA5}">
                      <a16:colId xmlns:a16="http://schemas.microsoft.com/office/drawing/2014/main" val="20000"/>
                    </a:ext>
                  </a:extLst>
                </a:gridCol>
                <a:gridCol w="7709019">
                  <a:extLst>
                    <a:ext uri="{9D8B030D-6E8A-4147-A177-3AD203B41FA5}">
                      <a16:colId xmlns:a16="http://schemas.microsoft.com/office/drawing/2014/main" val="20001"/>
                    </a:ext>
                  </a:extLst>
                </a:gridCol>
              </a:tblGrid>
              <a:tr h="495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charset="0"/>
                          <a:cs typeface="Arial" charset="0"/>
                        </a:rPr>
                        <a:t>GRADE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charset="0"/>
                          <a:cs typeface="Arial" charset="0"/>
                        </a:rPr>
                        <a:t>CLINICAL PICTURE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8137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Arial" charset="0"/>
                          <a:cs typeface="Arial" charset="0"/>
                        </a:rPr>
                        <a:t>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Arial" charset="0"/>
                          <a:cs typeface="Times New Roman" pitchFamily="18" charset="0"/>
                        </a:rPr>
                        <a:t>Local pain and/or erythema and/or paresthesia at site of envenomation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lumOff val="25000"/>
                      </a:schemeClr>
                    </a:solidFill>
                  </a:tcPr>
                </a:tc>
                <a:extLst>
                  <a:ext uri="{0D108BD9-81ED-4DB2-BD59-A6C34878D82A}">
                    <a16:rowId xmlns:a16="http://schemas.microsoft.com/office/drawing/2014/main" val="10001"/>
                  </a:ext>
                </a:extLst>
              </a:tr>
              <a:tr h="12215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Arial" charset="0"/>
                          <a:cs typeface="Arial" charset="0"/>
                        </a:rPr>
                        <a:t>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Arial" charset="0"/>
                          <a:cs typeface="Times New Roman" pitchFamily="18" charset="0"/>
                        </a:rPr>
                        <a:t>Pain and/or paresthesia remote from the site of the sting and/or tachycardia and mild hypertension in addition to local findings</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lumOff val="25000"/>
                      </a:schemeClr>
                    </a:solidFill>
                  </a:tcPr>
                </a:tc>
                <a:extLst>
                  <a:ext uri="{0D108BD9-81ED-4DB2-BD59-A6C34878D82A}">
                    <a16:rowId xmlns:a16="http://schemas.microsoft.com/office/drawing/2014/main" val="10002"/>
                  </a:ext>
                </a:extLst>
              </a:tr>
              <a:tr h="2750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Arial" charset="0"/>
                          <a:cs typeface="Arial" charset="0"/>
                        </a:rPr>
                        <a:t>III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rgbClr val="FFFF00"/>
                          </a:solidFill>
                          <a:effectLst/>
                          <a:latin typeface="Arial" charset="0"/>
                          <a:cs typeface="Times New Roman" pitchFamily="18" charset="0"/>
                        </a:rPr>
                        <a:t>Cranial nerve or somatic skeletal neuromuscular dysfunction: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FF00"/>
                          </a:solidFill>
                          <a:effectLst>
                            <a:outerShdw blurRad="38100" dist="38100" dir="2700000" algn="tl">
                              <a:srgbClr val="000000"/>
                            </a:outerShdw>
                          </a:effectLst>
                          <a:latin typeface="Arial" charset="0"/>
                          <a:cs typeface="Times New Roman" pitchFamily="18" charset="0"/>
                        </a:rPr>
                        <a:t>Cranial nerve dysfunction</a:t>
                      </a:r>
                      <a:r>
                        <a:rPr kumimoji="0" lang="ar-SA" sz="1800" b="1" i="0" u="none" strike="noStrike" cap="none" normalizeH="0" baseline="0" dirty="0">
                          <a:ln>
                            <a:noFill/>
                          </a:ln>
                          <a:solidFill>
                            <a:srgbClr val="FFFF00"/>
                          </a:solidFill>
                          <a:effectLst/>
                          <a:latin typeface="Arial" charset="0"/>
                          <a:cs typeface="Times New Roman" pitchFamily="18" charset="0"/>
                        </a:rPr>
                        <a:t>:</a:t>
                      </a:r>
                      <a:r>
                        <a:rPr kumimoji="0" lang="en-US" sz="1800" b="1" i="0" u="none" strike="noStrike" cap="none" normalizeH="0" baseline="0" dirty="0">
                          <a:ln>
                            <a:noFill/>
                          </a:ln>
                          <a:solidFill>
                            <a:srgbClr val="FFFF00"/>
                          </a:solidFill>
                          <a:effectLst/>
                          <a:latin typeface="Arial" charset="0"/>
                          <a:cs typeface="Times New Roman" pitchFamily="18" charset="0"/>
                        </a:rPr>
                        <a:t> </a:t>
                      </a:r>
                      <a:r>
                        <a:rPr kumimoji="0" lang="en-US" sz="1800" b="1" i="0" u="none" strike="noStrike" cap="none" normalizeH="0" baseline="0" dirty="0">
                          <a:ln>
                            <a:noFill/>
                          </a:ln>
                          <a:solidFill>
                            <a:srgbClr val="00FF00"/>
                          </a:solidFill>
                          <a:effectLst/>
                          <a:latin typeface="Arial" charset="0"/>
                          <a:cs typeface="Times New Roman" pitchFamily="18" charset="0"/>
                        </a:rPr>
                        <a:t>blurred vision, wandering eye movement, dysphagia, tongue fasciculation, problems with upper airway, slurred speech, and/or ptosis.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a:ln>
                            <a:noFill/>
                          </a:ln>
                          <a:solidFill>
                            <a:srgbClr val="FFFF00"/>
                          </a:solidFill>
                          <a:effectLst>
                            <a:outerShdw blurRad="38100" dist="38100" dir="2700000" algn="tl">
                              <a:srgbClr val="000000"/>
                            </a:outerShdw>
                          </a:effectLst>
                          <a:latin typeface="Arial" charset="0"/>
                          <a:cs typeface="Times New Roman" pitchFamily="18" charset="0"/>
                        </a:rPr>
                        <a:t>Somatic skeletal neuromuscular dysfunction</a:t>
                      </a:r>
                      <a:r>
                        <a:rPr kumimoji="0" lang="en-US" sz="1800" b="1" i="0" u="none" strike="noStrike" cap="none" normalizeH="0" baseline="0" dirty="0">
                          <a:ln>
                            <a:noFill/>
                          </a:ln>
                          <a:solidFill>
                            <a:srgbClr val="FFFF00"/>
                          </a:solidFill>
                          <a:effectLst/>
                          <a:latin typeface="Arial" charset="0"/>
                          <a:cs typeface="Times New Roman" pitchFamily="18" charset="0"/>
                        </a:rPr>
                        <a:t>:</a:t>
                      </a:r>
                      <a:r>
                        <a:rPr kumimoji="0" lang="en-US" sz="1800" b="1" i="0" u="none" strike="noStrike" cap="none" normalizeH="0" baseline="0" dirty="0">
                          <a:ln>
                            <a:noFill/>
                          </a:ln>
                          <a:solidFill>
                            <a:sysClr val="windowText" lastClr="000000"/>
                          </a:solidFill>
                          <a:effectLst/>
                          <a:latin typeface="Arial" charset="0"/>
                          <a:cs typeface="Times New Roman" pitchFamily="18" charset="0"/>
                        </a:rPr>
                        <a:t> </a:t>
                      </a:r>
                      <a:r>
                        <a:rPr kumimoji="0" lang="en-US" sz="1800" b="1" i="0" u="none" strike="noStrike" cap="none" normalizeH="0" baseline="0" dirty="0">
                          <a:ln>
                            <a:noFill/>
                          </a:ln>
                          <a:solidFill>
                            <a:srgbClr val="00FF00"/>
                          </a:solidFill>
                          <a:effectLst/>
                          <a:latin typeface="Arial" charset="0"/>
                          <a:cs typeface="Times New Roman" pitchFamily="18" charset="0"/>
                        </a:rPr>
                        <a:t>jerking extremity, restlessness, severe involuntary shaking and jerking that may be mistaken for a central seizure disorder.</a:t>
                      </a:r>
                      <a:r>
                        <a:rPr kumimoji="0" lang="ar-SA" sz="1800" b="1" i="0" u="none" strike="noStrike" cap="none" normalizeH="0" baseline="0" dirty="0">
                          <a:ln>
                            <a:noFill/>
                          </a:ln>
                          <a:solidFill>
                            <a:srgbClr val="00FF00"/>
                          </a:solidFill>
                          <a:effectLst/>
                          <a:latin typeface="Arial" charset="0"/>
                          <a:cs typeface="Times New Roman" pitchFamily="18" charset="0"/>
                        </a:rPr>
                        <a:t>     </a:t>
                      </a:r>
                      <a:endParaRPr kumimoji="0" lang="en-US" sz="1800" b="1" i="0" u="none" strike="noStrike" cap="none" normalizeH="0" baseline="0" dirty="0">
                        <a:ln>
                          <a:noFill/>
                        </a:ln>
                        <a:solidFill>
                          <a:srgbClr val="00FF00"/>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lumOff val="25000"/>
                      </a:schemeClr>
                    </a:solidFill>
                  </a:tcPr>
                </a:tc>
                <a:extLst>
                  <a:ext uri="{0D108BD9-81ED-4DB2-BD59-A6C34878D82A}">
                    <a16:rowId xmlns:a16="http://schemas.microsoft.com/office/drawing/2014/main" val="10003"/>
                  </a:ext>
                </a:extLst>
              </a:tr>
              <a:tr h="8137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Arial" charset="0"/>
                          <a:cs typeface="Arial" charset="0"/>
                        </a:rPr>
                        <a:t>IV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Arial" charset="0"/>
                          <a:cs typeface="Times New Roman" pitchFamily="18" charset="0"/>
                        </a:rPr>
                        <a:t>Any combination of cranial nerve dysfunction, somatic skeletal neuromuscular dysfunction.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75000"/>
                        <a:lumOff val="25000"/>
                      </a:schemeClr>
                    </a:solidFill>
                  </a:tcPr>
                </a:tc>
                <a:extLst>
                  <a:ext uri="{0D108BD9-81ED-4DB2-BD59-A6C34878D82A}">
                    <a16:rowId xmlns:a16="http://schemas.microsoft.com/office/drawing/2014/main" val="10004"/>
                  </a:ext>
                </a:extLst>
              </a:tr>
            </a:tbl>
          </a:graphicData>
        </a:graphic>
      </p:graphicFrame>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0"/>
            <a:ext cx="7772400" cy="334962"/>
          </a:xfrm>
        </p:spPr>
        <p:txBody>
          <a:bodyPr>
            <a:normAutofit fontScale="90000"/>
          </a:bodyPr>
          <a:lstStyle/>
          <a:p>
            <a:pPr eaLnBrk="1" fontAlgn="auto" hangingPunct="1">
              <a:spcAft>
                <a:spcPts val="0"/>
              </a:spcAft>
              <a:defRPr/>
            </a:pPr>
            <a:r>
              <a:rPr lang="en-US" dirty="0"/>
              <a:t>TREATMENT</a:t>
            </a:r>
          </a:p>
        </p:txBody>
      </p:sp>
      <p:sp>
        <p:nvSpPr>
          <p:cNvPr id="27651" name="Rectangle 3"/>
          <p:cNvSpPr>
            <a:spLocks noGrp="1" noChangeArrowheads="1"/>
          </p:cNvSpPr>
          <p:nvPr>
            <p:ph idx="1"/>
          </p:nvPr>
        </p:nvSpPr>
        <p:spPr>
          <a:xfrm>
            <a:off x="0" y="609600"/>
            <a:ext cx="9144000" cy="5867400"/>
          </a:xfrm>
        </p:spPr>
        <p:txBody>
          <a:bodyPr>
            <a:noAutofit/>
          </a:bodyPr>
          <a:lstStyle/>
          <a:p>
            <a:pPr eaLnBrk="1" fontAlgn="auto" hangingPunct="1">
              <a:lnSpc>
                <a:spcPct val="170000"/>
              </a:lnSpc>
              <a:spcBef>
                <a:spcPts val="1200"/>
              </a:spcBef>
              <a:spcAft>
                <a:spcPts val="600"/>
              </a:spcAft>
              <a:buFont typeface="Wingdings" pitchFamily="2" charset="2"/>
              <a:buNone/>
              <a:defRPr/>
            </a:pPr>
            <a:r>
              <a:rPr lang="en-US" sz="2000" b="1" dirty="0">
                <a:solidFill>
                  <a:srgbClr val="0000FF"/>
                </a:solidFill>
                <a:latin typeface="Arial" charset="0"/>
                <a:cs typeface="Arial" charset="0"/>
              </a:rPr>
              <a:t>1- General measures:</a:t>
            </a:r>
          </a:p>
          <a:p>
            <a:pPr>
              <a:lnSpc>
                <a:spcPct val="150000"/>
              </a:lnSpc>
              <a:spcBef>
                <a:spcPts val="600"/>
              </a:spcBef>
              <a:spcAft>
                <a:spcPts val="600"/>
              </a:spcAft>
              <a:defRPr/>
            </a:pPr>
            <a:r>
              <a:rPr lang="en-US" sz="2000" b="1" dirty="0">
                <a:solidFill>
                  <a:srgbClr val="0000FF"/>
                </a:solidFill>
                <a:latin typeface="Arial" charset="0"/>
                <a:cs typeface="Arial" charset="0"/>
              </a:rPr>
              <a:t> </a:t>
            </a:r>
            <a:r>
              <a:rPr lang="en-US" sz="2000" b="1" dirty="0">
                <a:latin typeface="Arial" charset="0"/>
                <a:cs typeface="Arial" charset="0"/>
              </a:rPr>
              <a:t>Ice bags may reduce pain and slow the absorption. This can be effective during the first 2 hours.</a:t>
            </a:r>
          </a:p>
          <a:p>
            <a:pPr eaLnBrk="1" fontAlgn="auto" hangingPunct="1">
              <a:lnSpc>
                <a:spcPct val="150000"/>
              </a:lnSpc>
              <a:spcBef>
                <a:spcPts val="600"/>
              </a:spcBef>
              <a:spcAft>
                <a:spcPts val="600"/>
              </a:spcAft>
              <a:defRPr/>
            </a:pPr>
            <a:r>
              <a:rPr lang="en-US" sz="2000" b="1" dirty="0">
                <a:latin typeface="Arial" charset="0"/>
                <a:cs typeface="Arial" charset="0"/>
              </a:rPr>
              <a:t>Immobilizing the affected part below level of heart may delay venom absorption.</a:t>
            </a:r>
          </a:p>
          <a:p>
            <a:pPr eaLnBrk="1" fontAlgn="auto" hangingPunct="1">
              <a:lnSpc>
                <a:spcPct val="150000"/>
              </a:lnSpc>
              <a:spcBef>
                <a:spcPts val="600"/>
              </a:spcBef>
              <a:spcAft>
                <a:spcPts val="600"/>
              </a:spcAft>
              <a:defRPr/>
            </a:pPr>
            <a:r>
              <a:rPr lang="en-US" sz="2000" b="1" dirty="0">
                <a:latin typeface="Arial" charset="0"/>
                <a:cs typeface="Arial" charset="0"/>
              </a:rPr>
              <a:t>Application of a local anesthetic to the wound decreases paresthesia.</a:t>
            </a:r>
          </a:p>
          <a:p>
            <a:pPr eaLnBrk="1" fontAlgn="auto" hangingPunct="1">
              <a:lnSpc>
                <a:spcPct val="150000"/>
              </a:lnSpc>
              <a:spcBef>
                <a:spcPts val="600"/>
              </a:spcBef>
              <a:spcAft>
                <a:spcPts val="600"/>
              </a:spcAft>
              <a:buFont typeface="Wingdings" pitchFamily="2" charset="2"/>
              <a:buNone/>
              <a:defRPr/>
            </a:pPr>
            <a:r>
              <a:rPr lang="en-US" sz="2000" b="1" dirty="0">
                <a:solidFill>
                  <a:srgbClr val="0000FF"/>
                </a:solidFill>
                <a:latin typeface="Arial" charset="0"/>
                <a:cs typeface="Arial" charset="0"/>
              </a:rPr>
              <a:t>2-</a:t>
            </a:r>
            <a:r>
              <a:rPr lang="en-US" sz="2000" b="1" dirty="0">
                <a:solidFill>
                  <a:srgbClr val="FF0000"/>
                </a:solidFill>
                <a:latin typeface="Arial" charset="0"/>
                <a:cs typeface="Arial" charset="0"/>
              </a:rPr>
              <a:t> </a:t>
            </a:r>
            <a:r>
              <a:rPr lang="en-US" sz="2000" b="1" dirty="0">
                <a:solidFill>
                  <a:srgbClr val="0000FF"/>
                </a:solidFill>
                <a:latin typeface="Arial" charset="0"/>
                <a:cs typeface="Arial" charset="0"/>
              </a:rPr>
              <a:t>Systemic treatment is instituted by:</a:t>
            </a:r>
          </a:p>
          <a:p>
            <a:pPr lvl="1">
              <a:lnSpc>
                <a:spcPct val="150000"/>
              </a:lnSpc>
              <a:spcBef>
                <a:spcPts val="600"/>
              </a:spcBef>
              <a:spcAft>
                <a:spcPts val="600"/>
              </a:spcAft>
              <a:defRPr/>
            </a:pPr>
            <a:r>
              <a:rPr lang="en-US" sz="1800" b="1" dirty="0">
                <a:solidFill>
                  <a:srgbClr val="0000FF"/>
                </a:solidFill>
                <a:latin typeface="Arial" charset="0"/>
                <a:cs typeface="Arial" charset="0"/>
              </a:rPr>
              <a:t> giving scorpion antivenom and by</a:t>
            </a:r>
          </a:p>
          <a:p>
            <a:pPr lvl="1">
              <a:lnSpc>
                <a:spcPct val="150000"/>
              </a:lnSpc>
              <a:spcBef>
                <a:spcPts val="600"/>
              </a:spcBef>
              <a:spcAft>
                <a:spcPts val="600"/>
              </a:spcAft>
              <a:defRPr/>
            </a:pPr>
            <a:r>
              <a:rPr lang="en-US" sz="1800" b="1" dirty="0">
                <a:solidFill>
                  <a:srgbClr val="0000FF"/>
                </a:solidFill>
                <a:latin typeface="Arial" charset="0"/>
                <a:cs typeface="Arial" charset="0"/>
              </a:rPr>
              <a:t> directing supportive care toward the organ affected by the venom.</a:t>
            </a:r>
            <a:r>
              <a:rPr lang="en-US" sz="1800" b="1" dirty="0">
                <a:solidFill>
                  <a:srgbClr val="FF0000"/>
                </a:solidFill>
                <a:latin typeface="Arial" charset="0"/>
                <a:cs typeface="Arial" charset="0"/>
              </a:rPr>
              <a:t>  </a:t>
            </a:r>
          </a:p>
          <a:p>
            <a:pPr lvl="1">
              <a:lnSpc>
                <a:spcPct val="150000"/>
              </a:lnSpc>
              <a:spcBef>
                <a:spcPts val="600"/>
              </a:spcBef>
              <a:spcAft>
                <a:spcPts val="600"/>
              </a:spcAft>
              <a:defRPr/>
            </a:pPr>
            <a:r>
              <a:rPr lang="en-US" sz="2000" b="1" dirty="0">
                <a:latin typeface="Arial" charset="0"/>
                <a:cs typeface="Arial" charset="0"/>
              </a:rPr>
              <a:t>Continuous monitoring of vital signs (pulse oximetry; HR, BP, and RR).</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172200"/>
          </a:xfrm>
        </p:spPr>
        <p:txBody>
          <a:bodyPr>
            <a:normAutofit/>
          </a:bodyPr>
          <a:lstStyle/>
          <a:p>
            <a:pPr>
              <a:buClr>
                <a:srgbClr val="C00000"/>
              </a:buClr>
              <a:buSzPct val="90000"/>
              <a:buFont typeface="Wingdings" pitchFamily="2" charset="2"/>
              <a:buChar char="Ø"/>
            </a:pPr>
            <a:r>
              <a:rPr lang="en-US" sz="5400" b="1" dirty="0"/>
              <a:t>The least common but the most serious cause of toxicity.</a:t>
            </a:r>
          </a:p>
          <a:p>
            <a:pPr>
              <a:buClr>
                <a:srgbClr val="C00000"/>
              </a:buClr>
              <a:buFont typeface="Wingdings" pitchFamily="2" charset="2"/>
              <a:buChar char="Ø"/>
            </a:pPr>
            <a:r>
              <a:rPr lang="en-US" sz="5400" b="1" dirty="0"/>
              <a:t>Animal poison = venom</a:t>
            </a:r>
          </a:p>
          <a:p>
            <a:pPr>
              <a:buClr>
                <a:srgbClr val="C00000"/>
              </a:buClr>
              <a:buFont typeface="Wingdings" pitchFamily="2" charset="2"/>
              <a:buChar char="Ø"/>
            </a:pPr>
            <a:r>
              <a:rPr lang="en-US" sz="5400" b="1" dirty="0"/>
              <a:t>No statistical data in Libya.</a:t>
            </a:r>
          </a:p>
          <a:p>
            <a:pPr>
              <a:buClr>
                <a:srgbClr val="C00000"/>
              </a:buClr>
              <a:buFont typeface="Wingdings" pitchFamily="2" charset="2"/>
              <a:buChar char="Ø"/>
            </a:pPr>
            <a:r>
              <a:rPr lang="en-US" sz="5400" b="1" dirty="0"/>
              <a:t>Few researches in Libya.</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0" y="381000"/>
            <a:ext cx="9144000" cy="6096000"/>
          </a:xfrm>
        </p:spPr>
        <p:txBody>
          <a:bodyPr>
            <a:noAutofit/>
          </a:bodyPr>
          <a:lstStyle/>
          <a:p>
            <a:pPr eaLnBrk="1" fontAlgn="auto" hangingPunct="1">
              <a:lnSpc>
                <a:spcPct val="120000"/>
              </a:lnSpc>
              <a:spcAft>
                <a:spcPts val="0"/>
              </a:spcAft>
              <a:defRPr/>
            </a:pPr>
            <a:r>
              <a:rPr lang="en-US" sz="3200" b="1" dirty="0">
                <a:solidFill>
                  <a:srgbClr val="0000FF"/>
                </a:solidFill>
                <a:latin typeface="Arial" charset="0"/>
                <a:cs typeface="Arial" charset="0"/>
              </a:rPr>
              <a:t>Antivenom: </a:t>
            </a:r>
          </a:p>
          <a:p>
            <a:pPr eaLnBrk="1" fontAlgn="auto" hangingPunct="1">
              <a:lnSpc>
                <a:spcPct val="120000"/>
              </a:lnSpc>
              <a:spcAft>
                <a:spcPts val="0"/>
              </a:spcAft>
              <a:buClr>
                <a:srgbClr val="C00000"/>
              </a:buClr>
              <a:buSzPct val="121000"/>
              <a:buFont typeface="Wingdings" pitchFamily="2" charset="2"/>
              <a:buChar char="ü"/>
              <a:defRPr/>
            </a:pPr>
            <a:r>
              <a:rPr lang="en-US" sz="2400" b="1" dirty="0">
                <a:latin typeface="Arial" charset="0"/>
                <a:cs typeface="Arial" charset="0"/>
              </a:rPr>
              <a:t>The quantity of antivenom to be used is determined by</a:t>
            </a:r>
          </a:p>
          <a:p>
            <a:pPr lvl="2">
              <a:lnSpc>
                <a:spcPct val="120000"/>
              </a:lnSpc>
              <a:buClr>
                <a:srgbClr val="C00000"/>
              </a:buClr>
              <a:buSzPct val="121000"/>
              <a:buFont typeface="Wingdings" pitchFamily="2" charset="2"/>
              <a:buChar char="ü"/>
              <a:defRPr/>
            </a:pPr>
            <a:r>
              <a:rPr lang="en-US" b="1" dirty="0">
                <a:latin typeface="Arial" charset="0"/>
                <a:cs typeface="Arial" charset="0"/>
              </a:rPr>
              <a:t> the clinical severity of patients and by</a:t>
            </a:r>
          </a:p>
          <a:p>
            <a:pPr lvl="2">
              <a:lnSpc>
                <a:spcPct val="120000"/>
              </a:lnSpc>
              <a:buClr>
                <a:srgbClr val="C00000"/>
              </a:buClr>
              <a:buSzPct val="121000"/>
              <a:buFont typeface="Wingdings" pitchFamily="2" charset="2"/>
              <a:buChar char="ü"/>
              <a:defRPr/>
            </a:pPr>
            <a:r>
              <a:rPr lang="en-US" b="1" dirty="0">
                <a:latin typeface="Arial" charset="0"/>
                <a:cs typeface="Arial" charset="0"/>
              </a:rPr>
              <a:t> their evolution over time. </a:t>
            </a:r>
          </a:p>
          <a:p>
            <a:pPr eaLnBrk="1" fontAlgn="auto" hangingPunct="1">
              <a:lnSpc>
                <a:spcPct val="120000"/>
              </a:lnSpc>
              <a:spcAft>
                <a:spcPts val="0"/>
              </a:spcAft>
              <a:buClr>
                <a:srgbClr val="C00000"/>
              </a:buClr>
              <a:buSzPct val="121000"/>
              <a:buFont typeface="Wingdings" pitchFamily="2" charset="2"/>
              <a:buChar char="ü"/>
              <a:defRPr/>
            </a:pPr>
            <a:r>
              <a:rPr lang="en-US" sz="2400" b="1" dirty="0">
                <a:latin typeface="Arial" charset="0"/>
                <a:cs typeface="Arial" charset="0"/>
              </a:rPr>
              <a:t>Decreases the level of circulating unbound venom within an hour. </a:t>
            </a:r>
          </a:p>
          <a:p>
            <a:pPr eaLnBrk="1" fontAlgn="auto" hangingPunct="1">
              <a:lnSpc>
                <a:spcPct val="120000"/>
              </a:lnSpc>
              <a:spcAft>
                <a:spcPts val="0"/>
              </a:spcAft>
              <a:buClr>
                <a:srgbClr val="C00000"/>
              </a:buClr>
              <a:buSzPct val="121000"/>
              <a:buFont typeface="Wingdings" pitchFamily="2" charset="2"/>
              <a:buChar char="ü"/>
              <a:defRPr/>
            </a:pPr>
            <a:r>
              <a:rPr lang="en-US" sz="2400" b="1" dirty="0">
                <a:latin typeface="Arial" charset="0"/>
                <a:cs typeface="Arial" charset="0"/>
              </a:rPr>
              <a:t>The timing of antivenom administration is important.</a:t>
            </a:r>
          </a:p>
          <a:p>
            <a:pPr eaLnBrk="1" fontAlgn="auto" hangingPunct="1">
              <a:lnSpc>
                <a:spcPct val="120000"/>
              </a:lnSpc>
              <a:spcAft>
                <a:spcPts val="0"/>
              </a:spcAft>
              <a:buClr>
                <a:srgbClr val="C00000"/>
              </a:buClr>
              <a:buSzPct val="121000"/>
              <a:buFont typeface="Wingdings" pitchFamily="2" charset="2"/>
              <a:buChar char="ü"/>
              <a:defRPr/>
            </a:pPr>
            <a:r>
              <a:rPr lang="en-US" sz="2400" b="1" dirty="0" err="1">
                <a:latin typeface="Arial" charset="0"/>
                <a:cs typeface="Arial" charset="0"/>
              </a:rPr>
              <a:t>Polyantivenom</a:t>
            </a:r>
            <a:r>
              <a:rPr lang="en-US" sz="2400" b="1" dirty="0">
                <a:latin typeface="Arial" charset="0"/>
                <a:cs typeface="Arial" charset="0"/>
              </a:rPr>
              <a:t> contains antibodies against equine immunoglobulin fragments against </a:t>
            </a:r>
            <a:r>
              <a:rPr lang="en-US" sz="2800" b="1" i="1" dirty="0">
                <a:solidFill>
                  <a:srgbClr val="0000FF"/>
                </a:solidFill>
                <a:latin typeface="Arial" charset="0"/>
                <a:cs typeface="Arial" charset="0"/>
              </a:rPr>
              <a:t>Androctonus australis, Buthus occitanus, Leiurus quinqestriatus</a:t>
            </a:r>
            <a:r>
              <a:rPr lang="en-US" sz="2800" b="1" dirty="0">
                <a:solidFill>
                  <a:srgbClr val="0000FF"/>
                </a:solidFill>
                <a:latin typeface="Arial" charset="0"/>
                <a:cs typeface="Arial" charset="0"/>
              </a:rPr>
              <a:t>.    </a:t>
            </a:r>
            <a:endParaRPr lang="en-US" sz="3600" b="1" dirty="0">
              <a:solidFill>
                <a:srgbClr val="0000FF"/>
              </a:solidFill>
              <a:latin typeface="Arial" charset="0"/>
              <a:cs typeface="Arial" charset="0"/>
            </a:endParaRPr>
          </a:p>
          <a:p>
            <a:pPr eaLnBrk="1" fontAlgn="auto" hangingPunct="1">
              <a:lnSpc>
                <a:spcPct val="120000"/>
              </a:lnSpc>
              <a:spcAft>
                <a:spcPts val="0"/>
              </a:spcAft>
              <a:defRPr/>
            </a:pPr>
            <a:endParaRPr lang="en-US" sz="1800" b="1" dirty="0"/>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0" y="228600"/>
            <a:ext cx="9144000" cy="6629400"/>
          </a:xfrm>
        </p:spPr>
        <p:txBody>
          <a:bodyPr>
            <a:noAutofit/>
          </a:bodyPr>
          <a:lstStyle/>
          <a:p>
            <a:pPr eaLnBrk="1" fontAlgn="auto" hangingPunct="1">
              <a:spcBef>
                <a:spcPts val="1200"/>
              </a:spcBef>
              <a:spcAft>
                <a:spcPts val="600"/>
              </a:spcAft>
              <a:defRPr/>
            </a:pPr>
            <a:r>
              <a:rPr lang="en-US" sz="2400" b="1" dirty="0" err="1">
                <a:solidFill>
                  <a:srgbClr val="FF0000"/>
                </a:solidFill>
                <a:latin typeface="Arial" charset="0"/>
                <a:cs typeface="Arial" charset="0"/>
              </a:rPr>
              <a:t>Hyperdynamic</a:t>
            </a:r>
            <a:r>
              <a:rPr lang="en-US" sz="2400" b="1" dirty="0">
                <a:solidFill>
                  <a:srgbClr val="FF0000"/>
                </a:solidFill>
                <a:latin typeface="Arial" charset="0"/>
                <a:cs typeface="Arial" charset="0"/>
              </a:rPr>
              <a:t> CVS effects</a:t>
            </a:r>
            <a:r>
              <a:rPr lang="en-US" sz="2400" b="1" dirty="0">
                <a:latin typeface="Arial" charset="0"/>
                <a:cs typeface="Arial" charset="0"/>
              </a:rPr>
              <a:t>: </a:t>
            </a:r>
          </a:p>
          <a:p>
            <a:pPr lvl="1">
              <a:spcBef>
                <a:spcPts val="1200"/>
              </a:spcBef>
              <a:spcAft>
                <a:spcPts val="600"/>
              </a:spcAft>
              <a:defRPr/>
            </a:pPr>
            <a:r>
              <a:rPr lang="en-US" b="1" dirty="0">
                <a:latin typeface="Arial" charset="0"/>
                <a:cs typeface="Arial" charset="0"/>
              </a:rPr>
              <a:t>administration of an α-blockers is effective in reversing this venom-induced effect. β-blockers alone are not recommended as they may lead to an unopposed α-adrenergic effect. </a:t>
            </a:r>
          </a:p>
          <a:p>
            <a:pPr lvl="1">
              <a:spcBef>
                <a:spcPts val="1200"/>
              </a:spcBef>
              <a:spcAft>
                <a:spcPts val="600"/>
              </a:spcAft>
              <a:defRPr/>
            </a:pPr>
            <a:r>
              <a:rPr lang="en-US" sz="2400" b="1" dirty="0">
                <a:latin typeface="Arial" charset="0"/>
                <a:cs typeface="Arial" charset="0"/>
              </a:rPr>
              <a:t>Nitrates can be used for hypertension and myocardial ischemia. </a:t>
            </a:r>
          </a:p>
          <a:p>
            <a:pPr eaLnBrk="1" fontAlgn="auto" hangingPunct="1">
              <a:spcBef>
                <a:spcPts val="1200"/>
              </a:spcBef>
              <a:spcAft>
                <a:spcPts val="600"/>
              </a:spcAft>
              <a:defRPr/>
            </a:pPr>
            <a:r>
              <a:rPr lang="en-US" sz="2400" b="1" dirty="0">
                <a:solidFill>
                  <a:srgbClr val="FF0000"/>
                </a:solidFill>
                <a:latin typeface="Arial" charset="0"/>
                <a:cs typeface="Arial" charset="0"/>
              </a:rPr>
              <a:t>Hypodynamic CVS effects</a:t>
            </a:r>
            <a:r>
              <a:rPr lang="en-US" sz="2400" b="1" dirty="0">
                <a:latin typeface="Arial" charset="0"/>
                <a:cs typeface="Arial" charset="0"/>
              </a:rPr>
              <a:t>: </a:t>
            </a:r>
          </a:p>
          <a:p>
            <a:pPr lvl="1">
              <a:spcBef>
                <a:spcPts val="1200"/>
              </a:spcBef>
              <a:spcAft>
                <a:spcPts val="600"/>
              </a:spcAft>
              <a:defRPr/>
            </a:pPr>
            <a:r>
              <a:rPr lang="en-US" b="1" dirty="0">
                <a:latin typeface="Arial" charset="0"/>
                <a:cs typeface="Arial" charset="0"/>
              </a:rPr>
              <a:t>monitored fluid infusion  </a:t>
            </a:r>
          </a:p>
          <a:p>
            <a:pPr lvl="1">
              <a:spcBef>
                <a:spcPts val="1200"/>
              </a:spcBef>
              <a:spcAft>
                <a:spcPts val="600"/>
              </a:spcAft>
              <a:defRPr/>
            </a:pPr>
            <a:r>
              <a:rPr lang="en-US" sz="2400" b="1" dirty="0">
                <a:latin typeface="Arial" charset="0"/>
                <a:cs typeface="Arial" charset="0"/>
              </a:rPr>
              <a:t>A diuretic may be used for pulmonary  </a:t>
            </a:r>
          </a:p>
          <a:p>
            <a:pPr lvl="1">
              <a:spcBef>
                <a:spcPts val="1200"/>
              </a:spcBef>
              <a:spcAft>
                <a:spcPts val="600"/>
              </a:spcAft>
              <a:defRPr/>
            </a:pPr>
            <a:r>
              <a:rPr lang="en-US" sz="2400" b="1" dirty="0" err="1">
                <a:latin typeface="Arial" charset="0"/>
                <a:cs typeface="Arial" charset="0"/>
              </a:rPr>
              <a:t>Dobutamine</a:t>
            </a:r>
            <a:r>
              <a:rPr lang="en-US" sz="2400" b="1" dirty="0">
                <a:latin typeface="Arial" charset="0"/>
                <a:cs typeface="Arial" charset="0"/>
              </a:rPr>
              <a:t> seems to have better effects in Pulmonary edema when given with sodium nitroprusside for children.</a:t>
            </a:r>
          </a:p>
          <a:p>
            <a:pPr eaLnBrk="1" fontAlgn="auto" hangingPunct="1">
              <a:spcBef>
                <a:spcPts val="1200"/>
              </a:spcBef>
              <a:spcAft>
                <a:spcPts val="600"/>
              </a:spcAft>
              <a:defRPr/>
            </a:pPr>
            <a:r>
              <a:rPr lang="en-US" sz="2400" b="1" dirty="0">
                <a:solidFill>
                  <a:srgbClr val="FF0000"/>
                </a:solidFill>
                <a:latin typeface="Arial" charset="0"/>
                <a:cs typeface="Arial" charset="0"/>
              </a:rPr>
              <a:t>Insulin administration </a:t>
            </a:r>
            <a:r>
              <a:rPr lang="en-US" sz="2400" b="1" dirty="0">
                <a:latin typeface="Arial" charset="0"/>
                <a:cs typeface="Arial" charset="0"/>
              </a:rPr>
              <a:t>in scorpion envenomation has helped in preventing multisystem failure.  </a:t>
            </a:r>
          </a:p>
          <a:p>
            <a:pPr eaLnBrk="1" fontAlgn="auto" hangingPunct="1">
              <a:spcBef>
                <a:spcPts val="1200"/>
              </a:spcBef>
              <a:spcAft>
                <a:spcPts val="600"/>
              </a:spcAft>
              <a:buFont typeface="Wingdings" pitchFamily="2" charset="2"/>
              <a:buNone/>
              <a:defRPr/>
            </a:pPr>
            <a:endParaRPr lang="en-US" sz="2400" b="1" dirty="0">
              <a:latin typeface="Arial" charset="0"/>
              <a:cs typeface="Arial" charset="0"/>
            </a:endParaRPr>
          </a:p>
        </p:txBody>
      </p:sp>
      <p:sp>
        <p:nvSpPr>
          <p:cNvPr id="38916" name="AutoShape 4" descr="http://img220.imageshack.us/img220/8376/bannerfm.gif"/>
          <p:cNvSpPr>
            <a:spLocks noChangeAspect="1" noChangeArrowheads="1"/>
          </p:cNvSpPr>
          <p:nvPr/>
        </p:nvSpPr>
        <p:spPr bwMode="auto">
          <a:xfrm>
            <a:off x="157163" y="-365125"/>
            <a:ext cx="7629525"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http://img220.imageshack.us/img220/8376/bannerfm.gif"/>
          <p:cNvSpPr>
            <a:spLocks noChangeAspect="1" noChangeArrowheads="1"/>
          </p:cNvSpPr>
          <p:nvPr/>
        </p:nvSpPr>
        <p:spPr bwMode="auto">
          <a:xfrm>
            <a:off x="157163" y="-365125"/>
            <a:ext cx="7629525" cy="76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981200" y="3540125"/>
            <a:ext cx="5943600" cy="1101725"/>
          </a:xfrm>
        </p:spPr>
        <p:txBody>
          <a:bodyPr>
            <a:normAutofit/>
          </a:bodyPr>
          <a:lstStyle/>
          <a:p>
            <a:pPr eaLnBrk="1" hangingPunct="1"/>
            <a:r>
              <a:rPr lang="en-US" sz="3600" b="1" dirty="0">
                <a:solidFill>
                  <a:schemeClr val="tx1"/>
                </a:solidFill>
                <a:effectLst/>
              </a:rPr>
              <a:t>VENOMOUS SNAKES</a:t>
            </a:r>
          </a:p>
        </p:txBody>
      </p:sp>
      <p:sp>
        <p:nvSpPr>
          <p:cNvPr id="2050" name="Rectangle 2"/>
          <p:cNvSpPr>
            <a:spLocks noGrp="1" noChangeArrowheads="1"/>
          </p:cNvSpPr>
          <p:nvPr>
            <p:ph type="ctrTitle"/>
          </p:nvPr>
        </p:nvSpPr>
        <p:spPr>
          <a:xfrm>
            <a:off x="1676400" y="2438400"/>
            <a:ext cx="7467600" cy="1295400"/>
          </a:xfrm>
        </p:spPr>
        <p:txBody>
          <a:bodyPr>
            <a:noAutofit/>
          </a:bodyPr>
          <a:lstStyle/>
          <a:p>
            <a:pPr eaLnBrk="1" fontAlgn="auto" hangingPunct="1">
              <a:spcAft>
                <a:spcPts val="0"/>
              </a:spcAft>
              <a:defRPr/>
            </a:pPr>
            <a:r>
              <a:rPr lang="en-US" sz="10300" b="1" dirty="0">
                <a:solidFill>
                  <a:srgbClr val="FF0000"/>
                </a:solidFill>
                <a:effectLst>
                  <a:outerShdw blurRad="38100" dist="38100" dir="2700000" algn="tl">
                    <a:srgbClr val="000000"/>
                  </a:outerShdw>
                </a:effectLst>
                <a:latin typeface="Blade 2" pitchFamily="34" charset="0"/>
                <a:cs typeface="Miriam" pitchFamily="2" charset="-79"/>
              </a:rPr>
              <a:t>SNAKES</a:t>
            </a:r>
            <a:r>
              <a:rPr lang="en-US" sz="19900" b="1" dirty="0">
                <a:solidFill>
                  <a:srgbClr val="FF0000"/>
                </a:solidFill>
                <a:effectLst>
                  <a:outerShdw blurRad="38100" dist="38100" dir="2700000" algn="tl">
                    <a:srgbClr val="000000"/>
                  </a:outerShdw>
                </a:effectLst>
                <a:latin typeface="Blade 2" pitchFamily="34" charset="0"/>
                <a:cs typeface="Miriam" pitchFamily="2" charset="-79"/>
              </a:rPr>
              <a:t>  </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447800"/>
            <a:ext cx="7467600" cy="5029200"/>
          </a:xfrm>
        </p:spPr>
        <p:txBody>
          <a:bodyPr>
            <a:noAutofit/>
          </a:bodyPr>
          <a:lstStyle/>
          <a:p>
            <a:r>
              <a:rPr lang="en-US" sz="2400" b="1" dirty="0"/>
              <a:t>Most snakebites are harmless and are delivered by </a:t>
            </a:r>
            <a:r>
              <a:rPr lang="en-US" sz="2400" b="1" dirty="0" err="1"/>
              <a:t>nonvenomous</a:t>
            </a:r>
            <a:r>
              <a:rPr lang="en-US" sz="2400" b="1" dirty="0"/>
              <a:t> species.</a:t>
            </a:r>
          </a:p>
          <a:p>
            <a:r>
              <a:rPr lang="en-US" sz="2400" b="1" dirty="0"/>
              <a:t>Worldwide, only about 15% of the more than 3000 species of snakes are considered dangerous to humans. </a:t>
            </a:r>
          </a:p>
          <a:p>
            <a:r>
              <a:rPr lang="en-US" sz="2400" b="1" dirty="0"/>
              <a:t>In Libya, no statistics.</a:t>
            </a:r>
          </a:p>
          <a:p>
            <a:r>
              <a:rPr lang="en-US" sz="2400" b="1" dirty="0"/>
              <a:t>The family Viperidae is the largest family of venomous snakes, and members of this family can be found in Africa, Europe, Asia, and the Americas. </a:t>
            </a:r>
          </a:p>
          <a:p>
            <a:r>
              <a:rPr lang="en-US" sz="2400" b="1" dirty="0"/>
              <a:t>The family Elapidae is the next largest family of venomous snakes.</a:t>
            </a: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503459-snake-bite-identifier-for-safetythriftypetsupply.jpg"/>
          <p:cNvPicPr>
            <a:picLocks noGrp="1" noChangeAspect="1"/>
          </p:cNvPicPr>
          <p:nvPr>
            <p:ph idx="1"/>
          </p:nvPr>
        </p:nvPicPr>
        <p:blipFill>
          <a:blip r:embed="rId2" cstate="print"/>
          <a:stretch>
            <a:fillRect/>
          </a:stretch>
        </p:blipFill>
        <p:spPr>
          <a:xfrm>
            <a:off x="14975" y="0"/>
            <a:ext cx="9129025" cy="6858000"/>
          </a:xfrm>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28600"/>
            <a:ext cx="6324600" cy="685800"/>
          </a:xfrm>
        </p:spPr>
        <p:txBody>
          <a:bodyPr>
            <a:noAutofit/>
          </a:bodyPr>
          <a:lstStyle/>
          <a:p>
            <a:r>
              <a:rPr lang="en-US" b="1" dirty="0">
                <a:solidFill>
                  <a:srgbClr val="0000FF"/>
                </a:solidFill>
              </a:rPr>
              <a:t>Snake venoms</a:t>
            </a:r>
          </a:p>
        </p:txBody>
      </p:sp>
      <p:sp>
        <p:nvSpPr>
          <p:cNvPr id="3" name="Content Placeholder 2"/>
          <p:cNvSpPr>
            <a:spLocks noGrp="1"/>
          </p:cNvSpPr>
          <p:nvPr>
            <p:ph idx="1"/>
          </p:nvPr>
        </p:nvSpPr>
        <p:spPr>
          <a:xfrm>
            <a:off x="1524000" y="1447800"/>
            <a:ext cx="7620000" cy="5105400"/>
          </a:xfrm>
        </p:spPr>
        <p:txBody>
          <a:bodyPr>
            <a:noAutofit/>
          </a:bodyPr>
          <a:lstStyle/>
          <a:p>
            <a:pPr>
              <a:buClr>
                <a:srgbClr val="FF0000"/>
              </a:buClr>
            </a:pPr>
            <a:r>
              <a:rPr lang="en-US" sz="2800" b="1" dirty="0"/>
              <a:t>Venom is produced and stored in paired glands below the eye. </a:t>
            </a:r>
          </a:p>
          <a:p>
            <a:pPr>
              <a:buClr>
                <a:srgbClr val="FF0000"/>
              </a:buClr>
            </a:pPr>
            <a:r>
              <a:rPr lang="en-US" sz="2800" b="1" dirty="0"/>
              <a:t>It is discharged from hollow fangs located in the upper jaw. </a:t>
            </a:r>
          </a:p>
          <a:p>
            <a:pPr>
              <a:buClr>
                <a:srgbClr val="FF0000"/>
              </a:buClr>
            </a:pPr>
            <a:r>
              <a:rPr lang="en-US" sz="2800" b="1" dirty="0"/>
              <a:t>Fangs are variable in length and size.</a:t>
            </a:r>
          </a:p>
          <a:p>
            <a:pPr>
              <a:buClr>
                <a:srgbClr val="FF0000"/>
              </a:buClr>
            </a:pPr>
            <a:r>
              <a:rPr lang="en-US" sz="2800" b="1" dirty="0"/>
              <a:t> Venom dosage per bite depends on:</a:t>
            </a:r>
          </a:p>
          <a:p>
            <a:pPr lvl="1">
              <a:buClr>
                <a:srgbClr val="FF0000"/>
              </a:buClr>
            </a:pPr>
            <a:r>
              <a:rPr lang="en-US" sz="2800" b="1" dirty="0"/>
              <a:t>The elapsed time since the last bite</a:t>
            </a:r>
          </a:p>
          <a:p>
            <a:pPr lvl="1">
              <a:buClr>
                <a:srgbClr val="FF0000"/>
              </a:buClr>
            </a:pPr>
            <a:r>
              <a:rPr lang="en-US" sz="2800" b="1" dirty="0"/>
              <a:t>The size of the prey. </a:t>
            </a:r>
          </a:p>
          <a:p>
            <a:pPr lvl="1">
              <a:buClr>
                <a:srgbClr val="FF0000"/>
              </a:buClr>
              <a:buNone/>
            </a:pPr>
            <a:endParaRPr lang="en-US" sz="2800" b="1" dirty="0"/>
          </a:p>
          <a:p>
            <a:endParaRPr lang="en-US" sz="2800" b="1" dirty="0"/>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914400"/>
          </a:xfrm>
        </p:spPr>
        <p:txBody>
          <a:bodyPr/>
          <a:lstStyle/>
          <a:p>
            <a:r>
              <a:rPr lang="en-US" b="1" dirty="0">
                <a:solidFill>
                  <a:srgbClr val="0000FF"/>
                </a:solidFill>
              </a:rPr>
              <a:t>Snake venoms</a:t>
            </a:r>
          </a:p>
        </p:txBody>
      </p:sp>
      <p:sp>
        <p:nvSpPr>
          <p:cNvPr id="3" name="Content Placeholder 2"/>
          <p:cNvSpPr>
            <a:spLocks noGrp="1"/>
          </p:cNvSpPr>
          <p:nvPr>
            <p:ph idx="1"/>
          </p:nvPr>
        </p:nvSpPr>
        <p:spPr>
          <a:xfrm>
            <a:off x="1600200" y="1447800"/>
            <a:ext cx="7239000" cy="5410200"/>
          </a:xfrm>
        </p:spPr>
        <p:txBody>
          <a:bodyPr>
            <a:noAutofit/>
          </a:bodyPr>
          <a:lstStyle/>
          <a:p>
            <a:r>
              <a:rPr lang="en-US" sz="2800" b="1" dirty="0"/>
              <a:t>Snake venoms are complex mixtures of 50 or more components. </a:t>
            </a:r>
          </a:p>
          <a:p>
            <a:r>
              <a:rPr lang="en-US" sz="2800" b="1" dirty="0"/>
              <a:t>In human victims, these substances produce local “digestive” effects on tissues as well as hemotoxic, neurotoxic, and other systemic effects. </a:t>
            </a:r>
          </a:p>
          <a:p>
            <a:r>
              <a:rPr lang="en-US" sz="2800" b="1" dirty="0"/>
              <a:t>The relative predominance of digestive, hemotoxoic, or neurotoxic venom components depends on the species of the snake and geographic variables.</a:t>
            </a: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828800"/>
            <a:ext cx="7010400" cy="4495801"/>
          </a:xfrm>
        </p:spPr>
        <p:txBody>
          <a:bodyPr>
            <a:noAutofit/>
          </a:bodyPr>
          <a:lstStyle/>
          <a:p>
            <a:pPr marL="274320" indent="-274320" eaLnBrk="1" fontAlgn="auto" hangingPunct="1">
              <a:lnSpc>
                <a:spcPct val="80000"/>
              </a:lnSpc>
              <a:spcAft>
                <a:spcPts val="0"/>
              </a:spcAft>
              <a:buFontTx/>
              <a:buNone/>
              <a:defRPr/>
            </a:pPr>
            <a:r>
              <a:rPr lang="en-US" sz="4400" b="1" dirty="0">
                <a:effectLst/>
              </a:rPr>
              <a:t>1- </a:t>
            </a:r>
            <a:r>
              <a:rPr lang="en-US" sz="4400" b="1" i="1" dirty="0" err="1">
                <a:effectLst/>
              </a:rPr>
              <a:t>Viperidae</a:t>
            </a:r>
            <a:r>
              <a:rPr lang="en-US" sz="4400" b="1" dirty="0">
                <a:effectLst/>
              </a:rPr>
              <a:t>:   </a:t>
            </a:r>
          </a:p>
          <a:p>
            <a:pPr marL="274320" indent="-274320" eaLnBrk="1" fontAlgn="auto" hangingPunct="1">
              <a:lnSpc>
                <a:spcPct val="80000"/>
              </a:lnSpc>
              <a:spcAft>
                <a:spcPts val="0"/>
              </a:spcAft>
              <a:buFontTx/>
              <a:buNone/>
              <a:defRPr/>
            </a:pPr>
            <a:r>
              <a:rPr lang="en-US" sz="2800" b="1" dirty="0">
                <a:effectLst/>
              </a:rPr>
              <a:t>A) Rattlesnakes (Crotalus) (Subfamily Crotalidae)</a:t>
            </a:r>
          </a:p>
          <a:p>
            <a:pPr marL="274320" indent="-274320" eaLnBrk="1" fontAlgn="auto" hangingPunct="1">
              <a:lnSpc>
                <a:spcPct val="80000"/>
              </a:lnSpc>
              <a:spcAft>
                <a:spcPts val="0"/>
              </a:spcAft>
              <a:buFontTx/>
              <a:buNone/>
              <a:defRPr/>
            </a:pPr>
            <a:r>
              <a:rPr lang="en-US" sz="2800" b="1" dirty="0">
                <a:effectLst/>
              </a:rPr>
              <a:t>B) Moccasins (</a:t>
            </a:r>
            <a:r>
              <a:rPr lang="en-US" sz="2800" b="1" dirty="0" err="1">
                <a:effectLst/>
              </a:rPr>
              <a:t>Agkistrodon</a:t>
            </a:r>
            <a:r>
              <a:rPr lang="en-US" sz="2800" b="1" dirty="0">
                <a:effectLst/>
              </a:rPr>
              <a:t>)</a:t>
            </a:r>
          </a:p>
          <a:p>
            <a:pPr marL="274320" indent="-274320" eaLnBrk="1" fontAlgn="auto" hangingPunct="1">
              <a:lnSpc>
                <a:spcPct val="80000"/>
              </a:lnSpc>
              <a:spcAft>
                <a:spcPts val="0"/>
              </a:spcAft>
              <a:buFontTx/>
              <a:buNone/>
              <a:defRPr/>
            </a:pPr>
            <a:r>
              <a:rPr lang="en-US" sz="2800" b="1" dirty="0">
                <a:effectLst/>
              </a:rPr>
              <a:t>C) Lance-headed vipers (</a:t>
            </a:r>
            <a:r>
              <a:rPr lang="en-US" sz="2800" b="1" dirty="0" err="1">
                <a:effectLst/>
              </a:rPr>
              <a:t>Bothrops</a:t>
            </a:r>
            <a:r>
              <a:rPr lang="en-US" sz="2800" b="1" dirty="0">
                <a:effectLst/>
              </a:rPr>
              <a:t>) of the Americas</a:t>
            </a:r>
          </a:p>
          <a:p>
            <a:pPr marL="274320" indent="-274320" eaLnBrk="1" fontAlgn="auto" hangingPunct="1">
              <a:lnSpc>
                <a:spcPct val="80000"/>
              </a:lnSpc>
              <a:spcAft>
                <a:spcPts val="0"/>
              </a:spcAft>
              <a:buFontTx/>
              <a:buNone/>
              <a:defRPr/>
            </a:pPr>
            <a:r>
              <a:rPr lang="en-US" sz="2800" b="1" dirty="0">
                <a:effectLst/>
              </a:rPr>
              <a:t>D) Saw-scaled vipers (</a:t>
            </a:r>
            <a:r>
              <a:rPr lang="en-US" sz="2800" b="1" dirty="0" err="1">
                <a:effectLst/>
              </a:rPr>
              <a:t>Echis</a:t>
            </a:r>
            <a:r>
              <a:rPr lang="en-US" sz="2800" b="1" dirty="0">
                <a:effectLst/>
              </a:rPr>
              <a:t>) of Asia and Africa</a:t>
            </a:r>
          </a:p>
          <a:p>
            <a:pPr marL="274320" indent="-274320" eaLnBrk="1" fontAlgn="auto" hangingPunct="1">
              <a:spcAft>
                <a:spcPts val="0"/>
              </a:spcAft>
              <a:buFont typeface="Wingdings 2"/>
              <a:buChar char=""/>
              <a:defRPr/>
            </a:pPr>
            <a:endParaRPr lang="en-US" sz="3200" dirty="0">
              <a:effectLst/>
            </a:endParaRPr>
          </a:p>
        </p:txBody>
      </p:sp>
      <p:sp>
        <p:nvSpPr>
          <p:cNvPr id="4" name="Title 1"/>
          <p:cNvSpPr>
            <a:spLocks noGrp="1"/>
          </p:cNvSpPr>
          <p:nvPr>
            <p:ph type="title"/>
          </p:nvPr>
        </p:nvSpPr>
        <p:spPr>
          <a:xfrm>
            <a:off x="1447800" y="228600"/>
            <a:ext cx="7239000" cy="1143000"/>
          </a:xfrm>
        </p:spPr>
        <p:txBody>
          <a:bodyPr>
            <a:noAutofit/>
          </a:bodyPr>
          <a:lstStyle/>
          <a:p>
            <a:pPr algn="l"/>
            <a:r>
              <a:rPr lang="en-US" sz="3600" b="1" dirty="0"/>
              <a:t>Venomous snakes (5 families)</a:t>
            </a:r>
            <a:br>
              <a:rPr lang="en-US" sz="3600" b="1" dirty="0"/>
            </a:br>
            <a:endParaRPr lang="en-US" sz="3600" dirty="0"/>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ormAutofit/>
          </a:bodyPr>
          <a:lstStyle/>
          <a:p>
            <a:pPr eaLnBrk="1" fontAlgn="auto" hangingPunct="1">
              <a:spcAft>
                <a:spcPts val="0"/>
              </a:spcAft>
              <a:defRPr/>
            </a:pPr>
            <a:r>
              <a:rPr lang="en-US" dirty="0"/>
              <a:t>SNAKES FROM LIBYA</a:t>
            </a:r>
          </a:p>
        </p:txBody>
      </p:sp>
      <p:pic>
        <p:nvPicPr>
          <p:cNvPr id="15363" name="Content Placeholder 3" descr="rattlesnakes.jpg"/>
          <p:cNvPicPr>
            <a:picLocks noGrp="1" noChangeAspect="1"/>
          </p:cNvPicPr>
          <p:nvPr>
            <p:ph idx="1"/>
          </p:nvPr>
        </p:nvPicPr>
        <p:blipFill>
          <a:blip r:embed="rId2" cstate="print"/>
          <a:srcRect/>
          <a:stretch>
            <a:fillRect/>
          </a:stretch>
        </p:blipFill>
        <p:spPr>
          <a:xfrm>
            <a:off x="1828800" y="1854740"/>
            <a:ext cx="6400800" cy="4698459"/>
          </a:xfrm>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a:t>DESERT VIPER</a:t>
            </a:r>
          </a:p>
        </p:txBody>
      </p:sp>
      <p:pic>
        <p:nvPicPr>
          <p:cNvPr id="16387" name="Content Placeholder 3" descr="desert-viper.jpg"/>
          <p:cNvPicPr>
            <a:picLocks noGrp="1" noChangeAspect="1"/>
          </p:cNvPicPr>
          <p:nvPr>
            <p:ph idx="1"/>
          </p:nvPr>
        </p:nvPicPr>
        <p:blipFill>
          <a:blip r:embed="rId2" cstate="print"/>
          <a:srcRect/>
          <a:stretch>
            <a:fillRect/>
          </a:stretch>
        </p:blipFill>
        <p:spPr>
          <a:xfrm>
            <a:off x="2133600" y="1752600"/>
            <a:ext cx="6472918" cy="5105400"/>
          </a:xfrm>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848600" cy="1524000"/>
          </a:xfrm>
        </p:spPr>
        <p:txBody>
          <a:bodyPr>
            <a:noAutofit/>
          </a:bodyPr>
          <a:lstStyle/>
          <a:p>
            <a:r>
              <a:rPr lang="en-US" sz="11500" b="1" dirty="0">
                <a:solidFill>
                  <a:srgbClr val="C00000"/>
                </a:solidFill>
                <a:effectLst>
                  <a:outerShdw blurRad="38100" dist="38100" dir="2700000" algn="tl">
                    <a:srgbClr val="000000">
                      <a:alpha val="43137"/>
                    </a:srgbClr>
                  </a:outerShdw>
                </a:effectLst>
                <a:latin typeface="Dustismo" pitchFamily="2" charset="0"/>
              </a:rPr>
              <a:t>SCORPIONS</a:t>
            </a:r>
          </a:p>
        </p:txBody>
      </p:sp>
      <p:pic>
        <p:nvPicPr>
          <p:cNvPr id="4" name="Content Placeholder 3" descr="andoctonus amoreuxi.bmp"/>
          <p:cNvPicPr>
            <a:picLocks noGrp="1" noChangeAspect="1"/>
          </p:cNvPicPr>
          <p:nvPr>
            <p:ph idx="1"/>
          </p:nvPr>
        </p:nvPicPr>
        <p:blipFill>
          <a:blip r:embed="rId2" cstate="print"/>
          <a:stretch>
            <a:fillRect/>
          </a:stretch>
        </p:blipFill>
        <p:spPr>
          <a:xfrm>
            <a:off x="2667000" y="1905000"/>
            <a:ext cx="5638800" cy="4495800"/>
          </a:xfrm>
        </p:spPr>
      </p:pic>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828800"/>
            <a:ext cx="6781800" cy="4297363"/>
          </a:xfrm>
        </p:spPr>
        <p:txBody>
          <a:bodyPr>
            <a:normAutofit/>
          </a:bodyPr>
          <a:lstStyle/>
          <a:p>
            <a:pPr>
              <a:lnSpc>
                <a:spcPct val="80000"/>
              </a:lnSpc>
              <a:buNone/>
            </a:pPr>
            <a:r>
              <a:rPr lang="en-US" sz="5400" b="1" dirty="0"/>
              <a:t>2- </a:t>
            </a:r>
            <a:r>
              <a:rPr lang="en-US" sz="5400" b="1" i="1" dirty="0"/>
              <a:t>Elapidae</a:t>
            </a:r>
            <a:r>
              <a:rPr lang="en-US" sz="5400" b="1" dirty="0"/>
              <a:t>:  </a:t>
            </a:r>
          </a:p>
          <a:p>
            <a:pPr>
              <a:lnSpc>
                <a:spcPct val="80000"/>
              </a:lnSpc>
              <a:buNone/>
            </a:pPr>
            <a:r>
              <a:rPr lang="en-US" sz="3200" b="1" dirty="0"/>
              <a:t>A) Cobras (Naja) of Asia &amp; Africa</a:t>
            </a:r>
          </a:p>
          <a:p>
            <a:pPr>
              <a:lnSpc>
                <a:spcPct val="80000"/>
              </a:lnSpc>
              <a:buNone/>
            </a:pPr>
            <a:r>
              <a:rPr lang="en-US" sz="3200" b="1" dirty="0"/>
              <a:t>B) Mambas of Africa</a:t>
            </a:r>
          </a:p>
          <a:p>
            <a:pPr>
              <a:lnSpc>
                <a:spcPct val="80000"/>
              </a:lnSpc>
              <a:buNone/>
            </a:pPr>
            <a:r>
              <a:rPr lang="en-US" sz="3200" b="1" dirty="0"/>
              <a:t>C) Kraits (Bungarus) of Asia</a:t>
            </a:r>
          </a:p>
          <a:p>
            <a:pPr>
              <a:lnSpc>
                <a:spcPct val="80000"/>
              </a:lnSpc>
              <a:buNone/>
            </a:pPr>
            <a:r>
              <a:rPr lang="en-US" sz="3200" b="1" dirty="0"/>
              <a:t>D) Coral snakes of the Americas</a:t>
            </a:r>
          </a:p>
          <a:p>
            <a:endParaRPr lang="en-US" sz="2800" dirty="0"/>
          </a:p>
        </p:txBody>
      </p:sp>
      <p:sp>
        <p:nvSpPr>
          <p:cNvPr id="4" name="Title 3"/>
          <p:cNvSpPr>
            <a:spLocks noGrp="1"/>
          </p:cNvSpPr>
          <p:nvPr>
            <p:ph type="title"/>
          </p:nvPr>
        </p:nvSpPr>
        <p:spPr/>
        <p:txBody>
          <a:bodyPr/>
          <a:lstStyle/>
          <a:p>
            <a:endParaRPr lang="en-US"/>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066800"/>
          </a:xfrm>
        </p:spPr>
        <p:txBody>
          <a:bodyPr/>
          <a:lstStyle/>
          <a:p>
            <a:pPr algn="ctr" eaLnBrk="1" fontAlgn="auto" hangingPunct="1">
              <a:spcAft>
                <a:spcPts val="0"/>
              </a:spcAft>
              <a:defRPr/>
            </a:pPr>
            <a:r>
              <a:rPr lang="en-US" dirty="0"/>
              <a:t>COBRA</a:t>
            </a:r>
          </a:p>
        </p:txBody>
      </p:sp>
      <p:pic>
        <p:nvPicPr>
          <p:cNvPr id="5" name="Content Placeholder 4" descr="ph-10008.jpg"/>
          <p:cNvPicPr>
            <a:picLocks noGrp="1" noChangeAspect="1"/>
          </p:cNvPicPr>
          <p:nvPr>
            <p:ph idx="1"/>
          </p:nvPr>
        </p:nvPicPr>
        <p:blipFill>
          <a:blip r:embed="rId2" cstate="print"/>
          <a:stretch>
            <a:fillRect/>
          </a:stretch>
        </p:blipFill>
        <p:spPr>
          <a:xfrm>
            <a:off x="1828800" y="1143000"/>
            <a:ext cx="6324600" cy="5527561"/>
          </a:xfrm>
        </p:spPr>
      </p:pic>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a:t>MAMBA</a:t>
            </a:r>
          </a:p>
        </p:txBody>
      </p:sp>
      <p:pic>
        <p:nvPicPr>
          <p:cNvPr id="9219" name="Content Placeholder 3" descr="mamba snake.jpg"/>
          <p:cNvPicPr>
            <a:picLocks noGrp="1" noChangeAspect="1"/>
          </p:cNvPicPr>
          <p:nvPr>
            <p:ph idx="1"/>
          </p:nvPr>
        </p:nvPicPr>
        <p:blipFill>
          <a:blip r:embed="rId2" cstate="print"/>
          <a:srcRect/>
          <a:stretch>
            <a:fillRect/>
          </a:stretch>
        </p:blipFill>
        <p:spPr>
          <a:xfrm>
            <a:off x="1905000" y="1676400"/>
            <a:ext cx="6461125" cy="4846638"/>
          </a:xfrm>
        </p:spPr>
      </p:pic>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a:t>KRAIT</a:t>
            </a:r>
          </a:p>
        </p:txBody>
      </p:sp>
      <p:pic>
        <p:nvPicPr>
          <p:cNvPr id="10243" name="Content Placeholder 3" descr="rma_kraitBlack.jpg"/>
          <p:cNvPicPr>
            <a:picLocks noGrp="1" noChangeAspect="1"/>
          </p:cNvPicPr>
          <p:nvPr>
            <p:ph idx="1"/>
          </p:nvPr>
        </p:nvPicPr>
        <p:blipFill>
          <a:blip r:embed="rId2" cstate="print"/>
          <a:srcRect/>
          <a:stretch>
            <a:fillRect/>
          </a:stretch>
        </p:blipFill>
        <p:spPr>
          <a:xfrm>
            <a:off x="1928813" y="2286000"/>
            <a:ext cx="5310187" cy="4071330"/>
          </a:xfrm>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algn="ctr" eaLnBrk="1" fontAlgn="auto" hangingPunct="1">
              <a:spcAft>
                <a:spcPts val="0"/>
              </a:spcAft>
              <a:defRPr/>
            </a:pPr>
            <a:r>
              <a:rPr lang="en-US" dirty="0"/>
              <a:t>CORAL</a:t>
            </a:r>
          </a:p>
        </p:txBody>
      </p:sp>
      <p:pic>
        <p:nvPicPr>
          <p:cNvPr id="11267" name="Content Placeholder 3" descr="coral snake -elapidae.jpg"/>
          <p:cNvPicPr>
            <a:picLocks noGrp="1" noChangeAspect="1"/>
          </p:cNvPicPr>
          <p:nvPr>
            <p:ph idx="1"/>
          </p:nvPr>
        </p:nvPicPr>
        <p:blipFill>
          <a:blip r:embed="rId2" cstate="print"/>
          <a:srcRect/>
          <a:stretch>
            <a:fillRect/>
          </a:stretch>
        </p:blipFill>
        <p:spPr>
          <a:xfrm>
            <a:off x="1828800" y="1371600"/>
            <a:ext cx="7315200" cy="5486400"/>
          </a:xfrm>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7772400" cy="685800"/>
          </a:xfrm>
        </p:spPr>
        <p:txBody>
          <a:bodyPr>
            <a:normAutofit fontScale="90000"/>
          </a:bodyPr>
          <a:lstStyle/>
          <a:p>
            <a:pPr eaLnBrk="1" fontAlgn="auto" hangingPunct="1">
              <a:spcAft>
                <a:spcPts val="0"/>
              </a:spcAft>
              <a:defRPr/>
            </a:pPr>
            <a:r>
              <a:rPr lang="en-US" b="1" dirty="0">
                <a:solidFill>
                  <a:srgbClr val="FF0000"/>
                </a:solidFill>
              </a:rPr>
              <a:t>Pathophysiology</a:t>
            </a:r>
          </a:p>
        </p:txBody>
      </p:sp>
      <p:sp>
        <p:nvSpPr>
          <p:cNvPr id="17411" name="Rectangle 3"/>
          <p:cNvSpPr>
            <a:spLocks noGrp="1" noChangeArrowheads="1"/>
          </p:cNvSpPr>
          <p:nvPr>
            <p:ph idx="1"/>
          </p:nvPr>
        </p:nvSpPr>
        <p:spPr>
          <a:xfrm>
            <a:off x="1981200" y="1828800"/>
            <a:ext cx="6934200" cy="4419600"/>
          </a:xfrm>
        </p:spPr>
        <p:txBody>
          <a:bodyPr>
            <a:normAutofit fontScale="85000" lnSpcReduction="10000"/>
          </a:bodyPr>
          <a:lstStyle/>
          <a:p>
            <a:pPr eaLnBrk="1" hangingPunct="1">
              <a:buFontTx/>
              <a:buNone/>
            </a:pPr>
            <a:r>
              <a:rPr lang="en-US" sz="3600" b="1" dirty="0"/>
              <a:t>Venom is mostly water. </a:t>
            </a:r>
          </a:p>
          <a:p>
            <a:pPr eaLnBrk="1" hangingPunct="1">
              <a:buFontTx/>
              <a:buNone/>
            </a:pPr>
            <a:r>
              <a:rPr lang="en-US" sz="3600" b="1" dirty="0"/>
              <a:t>Enzymatic proteins in venom impart its destructive properties. </a:t>
            </a:r>
          </a:p>
          <a:p>
            <a:pPr eaLnBrk="1" hangingPunct="1">
              <a:buFontTx/>
              <a:buNone/>
            </a:pPr>
            <a:r>
              <a:rPr lang="en-US" sz="3600" b="1" dirty="0"/>
              <a:t>Venoms are different in action according to family:</a:t>
            </a:r>
          </a:p>
          <a:p>
            <a:pPr eaLnBrk="1" hangingPunct="1">
              <a:buFontTx/>
              <a:buNone/>
            </a:pPr>
            <a:r>
              <a:rPr lang="en-US" sz="3600" b="1" dirty="0"/>
              <a:t>1- </a:t>
            </a:r>
            <a:r>
              <a:rPr lang="en-US" sz="3600" b="1" dirty="0" err="1"/>
              <a:t>Viperidae</a:t>
            </a:r>
            <a:r>
              <a:rPr lang="en-US" sz="3600" b="1" dirty="0"/>
              <a:t> : produce hemolytic venoms.</a:t>
            </a:r>
          </a:p>
          <a:p>
            <a:pPr eaLnBrk="1" hangingPunct="1">
              <a:buFontTx/>
              <a:buNone/>
            </a:pPr>
            <a:r>
              <a:rPr lang="en-US" sz="3600" b="1" dirty="0"/>
              <a:t>2- </a:t>
            </a:r>
            <a:r>
              <a:rPr lang="en-US" sz="3600" b="1" dirty="0" err="1"/>
              <a:t>Elapidae</a:t>
            </a:r>
            <a:r>
              <a:rPr lang="en-US" sz="3600" b="1" dirty="0"/>
              <a:t>: produce </a:t>
            </a:r>
            <a:r>
              <a:rPr lang="en-US" sz="3600" b="1" dirty="0" err="1"/>
              <a:t>neurotoxic</a:t>
            </a:r>
            <a:r>
              <a:rPr lang="en-US" sz="3600" b="1" dirty="0"/>
              <a:t> venom.</a:t>
            </a: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20040"/>
            <a:ext cx="8077200" cy="899160"/>
          </a:xfrm>
        </p:spPr>
        <p:txBody>
          <a:bodyPr>
            <a:normAutofit/>
          </a:bodyPr>
          <a:lstStyle/>
          <a:p>
            <a:pPr eaLnBrk="1" fontAlgn="auto" hangingPunct="1">
              <a:spcAft>
                <a:spcPts val="0"/>
              </a:spcAft>
              <a:defRPr/>
            </a:pPr>
            <a:r>
              <a:rPr lang="en-US" sz="4000" b="1" dirty="0">
                <a:solidFill>
                  <a:srgbClr val="0000FF"/>
                </a:solidFill>
              </a:rPr>
              <a:t>Clinical Features  </a:t>
            </a:r>
          </a:p>
        </p:txBody>
      </p:sp>
      <p:sp>
        <p:nvSpPr>
          <p:cNvPr id="21507" name="Rectangle 3"/>
          <p:cNvSpPr>
            <a:spLocks noGrp="1" noChangeArrowheads="1"/>
          </p:cNvSpPr>
          <p:nvPr>
            <p:ph idx="1"/>
          </p:nvPr>
        </p:nvSpPr>
        <p:spPr>
          <a:xfrm>
            <a:off x="533400" y="1447800"/>
            <a:ext cx="8382000" cy="4495800"/>
          </a:xfrm>
        </p:spPr>
        <p:txBody>
          <a:bodyPr>
            <a:noAutofit/>
          </a:bodyPr>
          <a:lstStyle/>
          <a:p>
            <a:pPr eaLnBrk="1" hangingPunct="1">
              <a:lnSpc>
                <a:spcPct val="80000"/>
              </a:lnSpc>
            </a:pPr>
            <a:r>
              <a:rPr lang="en-US" sz="2400" b="1" dirty="0">
                <a:effectLst/>
              </a:rPr>
              <a:t>Immediate, local pain, soft tissue swelling (may be progressive), </a:t>
            </a:r>
          </a:p>
          <a:p>
            <a:pPr lvl="1">
              <a:spcBef>
                <a:spcPts val="0"/>
              </a:spcBef>
            </a:pPr>
            <a:r>
              <a:rPr lang="en-US" b="1" dirty="0">
                <a:solidFill>
                  <a:srgbClr val="0000FF"/>
                </a:solidFill>
                <a:effectLst/>
              </a:rPr>
              <a:t>Signs of necrosis appear within 48hrs</a:t>
            </a:r>
          </a:p>
          <a:p>
            <a:pPr lvl="1">
              <a:spcBef>
                <a:spcPts val="0"/>
              </a:spcBef>
            </a:pPr>
            <a:r>
              <a:rPr lang="en-US" b="1" dirty="0">
                <a:solidFill>
                  <a:srgbClr val="0000FF"/>
                </a:solidFill>
                <a:effectLst/>
              </a:rPr>
              <a:t>The area around fang punctures darkens</a:t>
            </a:r>
          </a:p>
          <a:p>
            <a:pPr lvl="1">
              <a:spcBef>
                <a:spcPts val="0"/>
              </a:spcBef>
            </a:pPr>
            <a:r>
              <a:rPr lang="en-US" b="1" dirty="0">
                <a:solidFill>
                  <a:srgbClr val="0000FF"/>
                </a:solidFill>
                <a:effectLst/>
              </a:rPr>
              <a:t>Blistering may follow.</a:t>
            </a:r>
          </a:p>
          <a:p>
            <a:pPr eaLnBrk="1" hangingPunct="1">
              <a:lnSpc>
                <a:spcPct val="80000"/>
              </a:lnSpc>
            </a:pPr>
            <a:r>
              <a:rPr lang="en-US" sz="2400" b="1" dirty="0">
                <a:effectLst/>
              </a:rPr>
              <a:t>Neurologic findings: may begin early or delayed in onset as long as 24 hours </a:t>
            </a:r>
          </a:p>
          <a:p>
            <a:pPr eaLnBrk="1" hangingPunct="1">
              <a:lnSpc>
                <a:spcPct val="80000"/>
              </a:lnSpc>
            </a:pPr>
            <a:r>
              <a:rPr lang="en-US" sz="2400" b="1" dirty="0">
                <a:effectLst/>
              </a:rPr>
              <a:t>Respiratory distress or weakness, Cyanosis</a:t>
            </a:r>
          </a:p>
          <a:p>
            <a:pPr eaLnBrk="1" hangingPunct="1">
              <a:lnSpc>
                <a:spcPct val="80000"/>
              </a:lnSpc>
            </a:pPr>
            <a:r>
              <a:rPr lang="en-US" sz="2400" b="1" dirty="0">
                <a:effectLst/>
              </a:rPr>
              <a:t>Neurologic dysfunction; Altered mental status</a:t>
            </a:r>
          </a:p>
          <a:p>
            <a:pPr eaLnBrk="1" hangingPunct="1">
              <a:lnSpc>
                <a:spcPct val="80000"/>
              </a:lnSpc>
            </a:pPr>
            <a:r>
              <a:rPr lang="en-US" sz="2400" b="1" dirty="0">
                <a:effectLst/>
              </a:rPr>
              <a:t>Ptosis (may be earliest sign of systemic toxicity</a:t>
            </a:r>
          </a:p>
          <a:p>
            <a:pPr eaLnBrk="1" hangingPunct="1">
              <a:lnSpc>
                <a:spcPct val="80000"/>
              </a:lnSpc>
            </a:pPr>
            <a:r>
              <a:rPr lang="en-US" sz="2400" b="1" dirty="0">
                <a:effectLst/>
              </a:rPr>
              <a:t>Generalized weakness or paralysis</a:t>
            </a:r>
          </a:p>
          <a:p>
            <a:pPr eaLnBrk="1" hangingPunct="1">
              <a:lnSpc>
                <a:spcPct val="80000"/>
              </a:lnSpc>
            </a:pPr>
            <a:r>
              <a:rPr lang="en-US" sz="2400" b="1" dirty="0">
                <a:effectLst/>
              </a:rPr>
              <a:t>Cardiovascular collapse</a:t>
            </a: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CA676SQP.jpg"/>
          <p:cNvPicPr>
            <a:picLocks noGrp="1" noChangeAspect="1"/>
          </p:cNvPicPr>
          <p:nvPr>
            <p:ph idx="1"/>
          </p:nvPr>
        </p:nvPicPr>
        <p:blipFill>
          <a:blip r:embed="rId2" cstate="print"/>
          <a:stretch>
            <a:fillRect/>
          </a:stretch>
        </p:blipFill>
        <p:spPr>
          <a:xfrm>
            <a:off x="2133600" y="1670461"/>
            <a:ext cx="6172199" cy="4564117"/>
          </a:xfrm>
        </p:spPr>
      </p:pic>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ustin-rattle-snake-bite.jpg"/>
          <p:cNvPicPr>
            <a:picLocks noGrp="1" noChangeAspect="1"/>
          </p:cNvPicPr>
          <p:nvPr>
            <p:ph idx="1"/>
          </p:nvPr>
        </p:nvPicPr>
        <p:blipFill>
          <a:blip r:embed="rId2" cstate="print"/>
          <a:stretch>
            <a:fillRect/>
          </a:stretch>
        </p:blipFill>
        <p:spPr>
          <a:xfrm>
            <a:off x="1905000" y="1462881"/>
            <a:ext cx="6629400" cy="4972050"/>
          </a:xfrm>
        </p:spPr>
      </p:pic>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04800" y="381000"/>
            <a:ext cx="7772400" cy="609600"/>
          </a:xfrm>
        </p:spPr>
        <p:txBody>
          <a:bodyPr>
            <a:noAutofit/>
          </a:bodyPr>
          <a:lstStyle/>
          <a:p>
            <a:pPr eaLnBrk="1" fontAlgn="auto" hangingPunct="1">
              <a:spcAft>
                <a:spcPts val="0"/>
              </a:spcAft>
              <a:defRPr/>
            </a:pPr>
            <a:r>
              <a:rPr lang="en-US" sz="5400" b="1" dirty="0">
                <a:solidFill>
                  <a:srgbClr val="FFFF00"/>
                </a:solidFill>
              </a:rPr>
              <a:t>Management </a:t>
            </a:r>
            <a:br>
              <a:rPr lang="en-US" sz="5400" b="1" dirty="0">
                <a:solidFill>
                  <a:srgbClr val="FFFF00"/>
                </a:solidFill>
              </a:rPr>
            </a:br>
            <a:endParaRPr lang="en-US" sz="5400" b="1" dirty="0">
              <a:solidFill>
                <a:srgbClr val="FFFF00"/>
              </a:solidFill>
            </a:endParaRPr>
          </a:p>
        </p:txBody>
      </p:sp>
      <p:sp>
        <p:nvSpPr>
          <p:cNvPr id="22531" name="Rectangle 3"/>
          <p:cNvSpPr>
            <a:spLocks noGrp="1" noChangeArrowheads="1"/>
          </p:cNvSpPr>
          <p:nvPr>
            <p:ph idx="1"/>
          </p:nvPr>
        </p:nvSpPr>
        <p:spPr>
          <a:xfrm>
            <a:off x="914400" y="914400"/>
            <a:ext cx="8229600" cy="5410200"/>
          </a:xfrm>
        </p:spPr>
        <p:txBody>
          <a:bodyPr>
            <a:noAutofit/>
          </a:bodyPr>
          <a:lstStyle/>
          <a:p>
            <a:pPr eaLnBrk="1" hangingPunct="1">
              <a:lnSpc>
                <a:spcPct val="90000"/>
              </a:lnSpc>
              <a:buFontTx/>
              <a:buNone/>
            </a:pPr>
            <a:r>
              <a:rPr lang="en-US" sz="2800" b="1" dirty="0">
                <a:effectLst/>
              </a:rPr>
              <a:t>1-Prolonged use of arterial tourniquets is unwise and has caused loss of limb function. </a:t>
            </a:r>
          </a:p>
          <a:p>
            <a:pPr lvl="1">
              <a:lnSpc>
                <a:spcPct val="90000"/>
              </a:lnSpc>
            </a:pPr>
            <a:r>
              <a:rPr lang="en-US" sz="2800" b="1" dirty="0">
                <a:effectLst/>
              </a:rPr>
              <a:t>A completely occlusive tourniquet is reasonable when a victim has been bitten by a highly toxic snake, such as a cobra, and is a short distance from medical care. </a:t>
            </a:r>
          </a:p>
          <a:p>
            <a:pPr eaLnBrk="1" hangingPunct="1">
              <a:lnSpc>
                <a:spcPct val="90000"/>
              </a:lnSpc>
              <a:buFontTx/>
              <a:buNone/>
            </a:pPr>
            <a:r>
              <a:rPr lang="en-US" sz="2800" b="1" dirty="0">
                <a:effectLst/>
              </a:rPr>
              <a:t>An alternative first aid procedure is the </a:t>
            </a:r>
            <a:r>
              <a:rPr lang="en-US" sz="2800" b="1" dirty="0">
                <a:solidFill>
                  <a:srgbClr val="FF0000"/>
                </a:solidFill>
                <a:effectLst/>
              </a:rPr>
              <a:t>Australian pressure immobilization technique</a:t>
            </a:r>
            <a:r>
              <a:rPr lang="en-US" sz="2800" b="1" dirty="0">
                <a:effectLst/>
              </a:rPr>
              <a:t>.   An elastic compress (</a:t>
            </a:r>
            <a:r>
              <a:rPr lang="en-US" sz="2800" b="1" dirty="0" err="1">
                <a:effectLst/>
              </a:rPr>
              <a:t>eg</a:t>
            </a:r>
            <a:r>
              <a:rPr lang="en-US" sz="2800" b="1" dirty="0">
                <a:effectLst/>
              </a:rPr>
              <a:t>, crepe bandage) is wrapped rapidly around the bitten extremity, beginning distally and progressing proximally to encompass the entire limb. The extremity is splinted and kept at heart level. </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52400" y="304800"/>
            <a:ext cx="8991600" cy="6324600"/>
          </a:xfrm>
        </p:spPr>
        <p:txBody>
          <a:bodyPr>
            <a:noAutofit/>
          </a:bodyPr>
          <a:lstStyle/>
          <a:p>
            <a:pPr marL="609600" indent="-609600" eaLnBrk="1" fontAlgn="auto" hangingPunct="1">
              <a:lnSpc>
                <a:spcPct val="80000"/>
              </a:lnSpc>
              <a:spcBef>
                <a:spcPts val="580"/>
              </a:spcBef>
              <a:spcAft>
                <a:spcPts val="0"/>
              </a:spcAft>
              <a:buFont typeface="Wingdings 2"/>
              <a:buChar char=""/>
              <a:defRPr/>
            </a:pPr>
            <a:r>
              <a:rPr lang="en-US" sz="3600" b="1" dirty="0"/>
              <a:t>Scorpions belong to</a:t>
            </a:r>
          </a:p>
          <a:p>
            <a:pPr marL="883920" lvl="1" indent="-609600" eaLnBrk="1" fontAlgn="auto" hangingPunct="1">
              <a:lnSpc>
                <a:spcPct val="80000"/>
              </a:lnSpc>
              <a:spcBef>
                <a:spcPts val="370"/>
              </a:spcBef>
              <a:spcAft>
                <a:spcPts val="0"/>
              </a:spcAft>
              <a:buClr>
                <a:srgbClr val="002060"/>
              </a:buClr>
              <a:buSzPct val="105000"/>
              <a:buFont typeface="Wingdings 2"/>
              <a:buChar char=""/>
              <a:defRPr/>
            </a:pPr>
            <a:r>
              <a:rPr lang="en-US" sz="3200" b="1" dirty="0"/>
              <a:t>phylum </a:t>
            </a:r>
            <a:r>
              <a:rPr lang="en-US" sz="3200" b="1" dirty="0" err="1"/>
              <a:t>Arthropoda</a:t>
            </a:r>
            <a:r>
              <a:rPr lang="en-US" sz="3200" b="1" dirty="0"/>
              <a:t> </a:t>
            </a:r>
          </a:p>
          <a:p>
            <a:pPr marL="1158240" lvl="2" indent="-609600" eaLnBrk="1" fontAlgn="auto" hangingPunct="1">
              <a:lnSpc>
                <a:spcPct val="80000"/>
              </a:lnSpc>
              <a:spcBef>
                <a:spcPts val="370"/>
              </a:spcBef>
              <a:spcAft>
                <a:spcPts val="0"/>
              </a:spcAft>
              <a:buClr>
                <a:srgbClr val="7030A0"/>
              </a:buClr>
              <a:buSzPct val="91000"/>
              <a:buFont typeface="Wingdings 2"/>
              <a:buChar char=""/>
              <a:defRPr/>
            </a:pPr>
            <a:r>
              <a:rPr lang="en-US" sz="3200" b="1" dirty="0"/>
              <a:t>class </a:t>
            </a:r>
            <a:r>
              <a:rPr lang="en-US" sz="3200" b="1" dirty="0" err="1"/>
              <a:t>Arachnida</a:t>
            </a:r>
            <a:endParaRPr lang="en-US" sz="3200" b="1" dirty="0"/>
          </a:p>
          <a:p>
            <a:pPr marL="1432560" lvl="3" indent="-609600" eaLnBrk="1" fontAlgn="auto" hangingPunct="1">
              <a:lnSpc>
                <a:spcPct val="80000"/>
              </a:lnSpc>
              <a:spcBef>
                <a:spcPts val="370"/>
              </a:spcBef>
              <a:spcAft>
                <a:spcPts val="0"/>
              </a:spcAft>
              <a:buClr>
                <a:srgbClr val="FF0000"/>
              </a:buClr>
              <a:buFont typeface="Wingdings 2"/>
              <a:buChar char=""/>
              <a:defRPr/>
            </a:pPr>
            <a:r>
              <a:rPr lang="en-US" sz="3200" b="1" dirty="0"/>
              <a:t>order </a:t>
            </a:r>
            <a:r>
              <a:rPr lang="en-US" sz="3200" b="1" dirty="0" err="1"/>
              <a:t>scorpionida</a:t>
            </a:r>
            <a:endParaRPr lang="en-US" sz="3200" b="1" dirty="0"/>
          </a:p>
          <a:p>
            <a:pPr marL="2164080" lvl="5" indent="-609600">
              <a:lnSpc>
                <a:spcPct val="80000"/>
              </a:lnSpc>
              <a:spcBef>
                <a:spcPts val="370"/>
              </a:spcBef>
              <a:buClr>
                <a:srgbClr val="7030A0"/>
              </a:buClr>
              <a:defRPr/>
            </a:pPr>
            <a:r>
              <a:rPr lang="en-US" sz="3200" b="1" dirty="0"/>
              <a:t>9 living families: </a:t>
            </a:r>
            <a:r>
              <a:rPr lang="en-US" sz="3200" b="1" i="1" dirty="0" err="1">
                <a:solidFill>
                  <a:srgbClr val="7030A0"/>
                </a:solidFill>
              </a:rPr>
              <a:t>Buthidae</a:t>
            </a:r>
            <a:r>
              <a:rPr lang="en-US" sz="3200" b="1" dirty="0">
                <a:solidFill>
                  <a:srgbClr val="7030A0"/>
                </a:solidFill>
              </a:rPr>
              <a:t>, </a:t>
            </a:r>
            <a:r>
              <a:rPr lang="en-US" sz="3200" b="1" i="1" dirty="0" err="1">
                <a:solidFill>
                  <a:srgbClr val="7030A0"/>
                </a:solidFill>
              </a:rPr>
              <a:t>Scorpionidae</a:t>
            </a:r>
            <a:r>
              <a:rPr lang="en-US" sz="3200" b="1" dirty="0"/>
              <a:t>, </a:t>
            </a:r>
            <a:r>
              <a:rPr lang="en-US" sz="3200" b="1" i="1" dirty="0" err="1"/>
              <a:t>Diplocentridae</a:t>
            </a:r>
            <a:r>
              <a:rPr lang="en-US" sz="3200" b="1" dirty="0"/>
              <a:t>, </a:t>
            </a:r>
            <a:r>
              <a:rPr lang="en-US" sz="3200" b="1" i="1" dirty="0" err="1"/>
              <a:t>Chaerilidae</a:t>
            </a:r>
            <a:r>
              <a:rPr lang="en-US" sz="3200" b="1" dirty="0"/>
              <a:t>,</a:t>
            </a:r>
            <a:r>
              <a:rPr lang="en-US" sz="3200" b="1" i="1" dirty="0"/>
              <a:t> </a:t>
            </a:r>
            <a:r>
              <a:rPr lang="en-US" sz="3200" b="1" i="1" dirty="0" err="1"/>
              <a:t>Ischnuridae</a:t>
            </a:r>
            <a:r>
              <a:rPr lang="en-US" sz="3200" b="1" dirty="0"/>
              <a:t>, </a:t>
            </a:r>
            <a:r>
              <a:rPr lang="en-US" sz="3200" b="1" i="1" dirty="0" err="1"/>
              <a:t>Bothruridae</a:t>
            </a:r>
            <a:r>
              <a:rPr lang="en-US" sz="3200" b="1" dirty="0"/>
              <a:t>, </a:t>
            </a:r>
            <a:r>
              <a:rPr lang="en-US" sz="3200" b="1" i="1" dirty="0" err="1"/>
              <a:t>Chactidae</a:t>
            </a:r>
            <a:r>
              <a:rPr lang="en-US" sz="3200" b="1" dirty="0"/>
              <a:t>, </a:t>
            </a:r>
            <a:r>
              <a:rPr lang="en-US" sz="3200" b="1" i="1" dirty="0" err="1"/>
              <a:t>Iuridae</a:t>
            </a:r>
            <a:r>
              <a:rPr lang="en-US" sz="3200" b="1" dirty="0"/>
              <a:t>, and </a:t>
            </a:r>
            <a:r>
              <a:rPr lang="en-US" sz="3200" b="1" i="1" dirty="0" err="1"/>
              <a:t>Vaejovidae</a:t>
            </a:r>
            <a:r>
              <a:rPr lang="en-US" sz="3200" b="1" dirty="0"/>
              <a:t> </a:t>
            </a:r>
          </a:p>
          <a:p>
            <a:pPr marL="1706880" lvl="4" indent="-609600" eaLnBrk="1" fontAlgn="auto" hangingPunct="1">
              <a:lnSpc>
                <a:spcPct val="80000"/>
              </a:lnSpc>
              <a:spcBef>
                <a:spcPts val="370"/>
              </a:spcBef>
              <a:spcAft>
                <a:spcPts val="0"/>
              </a:spcAft>
              <a:buClr>
                <a:schemeClr val="accent3"/>
              </a:buClr>
              <a:buFontTx/>
              <a:buNone/>
              <a:defRPr/>
            </a:pPr>
            <a:endParaRPr lang="en-US" sz="3200" b="1" dirty="0"/>
          </a:p>
          <a:p>
            <a:pPr marL="609600" indent="-609600" eaLnBrk="1" fontAlgn="auto" hangingPunct="1">
              <a:lnSpc>
                <a:spcPct val="80000"/>
              </a:lnSpc>
              <a:spcBef>
                <a:spcPts val="580"/>
              </a:spcBef>
              <a:spcAft>
                <a:spcPts val="0"/>
              </a:spcAft>
              <a:buFont typeface="Wingdings 2"/>
              <a:buChar char=""/>
              <a:defRPr/>
            </a:pPr>
            <a:r>
              <a:rPr lang="en-US" sz="3600" b="1" dirty="0"/>
              <a:t>In Libya, 9 different species have been recognized; most of them belong to </a:t>
            </a:r>
            <a:r>
              <a:rPr lang="en-US" sz="3600" b="1" i="1" dirty="0" err="1"/>
              <a:t>Buthidae</a:t>
            </a:r>
            <a:r>
              <a:rPr lang="en-US" sz="3600" b="1" dirty="0"/>
              <a:t> family whereas others belong to the family </a:t>
            </a:r>
            <a:r>
              <a:rPr lang="en-US" sz="3600" b="1" i="1" dirty="0" err="1"/>
              <a:t>Scorpionidae</a:t>
            </a:r>
            <a:r>
              <a:rPr lang="en-US" sz="3600" b="1" dirty="0"/>
              <a:t>:</a:t>
            </a:r>
            <a:endParaRPr lang="en-US" sz="3600" b="1" i="1" dirty="0"/>
          </a:p>
          <a:p>
            <a:pPr marL="971550" lvl="1" indent="-514350" eaLnBrk="1" fontAlgn="auto" hangingPunct="1">
              <a:lnSpc>
                <a:spcPct val="80000"/>
              </a:lnSpc>
              <a:spcBef>
                <a:spcPts val="370"/>
              </a:spcBef>
              <a:spcAft>
                <a:spcPts val="0"/>
              </a:spcAft>
              <a:buClr>
                <a:srgbClr val="FF0000"/>
              </a:buClr>
              <a:buFont typeface="Wingdings 2"/>
              <a:buNone/>
              <a:defRPr/>
            </a:pPr>
            <a:endParaRPr lang="en-US" sz="2800" b="1" i="1" dirty="0"/>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1981200" y="1752600"/>
            <a:ext cx="6477000" cy="5105400"/>
          </a:xfrm>
        </p:spPr>
        <p:txBody>
          <a:bodyPr>
            <a:noAutofit/>
          </a:bodyPr>
          <a:lstStyle/>
          <a:p>
            <a:pPr eaLnBrk="1" hangingPunct="1">
              <a:buFontTx/>
              <a:buNone/>
            </a:pPr>
            <a:r>
              <a:rPr lang="en-US" sz="2800" b="1" dirty="0">
                <a:effectLst/>
              </a:rPr>
              <a:t>2- Incisions are not helpful. </a:t>
            </a:r>
          </a:p>
          <a:p>
            <a:pPr eaLnBrk="1" hangingPunct="1">
              <a:buFontTx/>
              <a:buNone/>
            </a:pPr>
            <a:r>
              <a:rPr lang="en-US" sz="2800" b="1" dirty="0">
                <a:effectLst/>
              </a:rPr>
              <a:t>Using a mechanical suction device is unlikely to return any significant amount of venom, and it could increase local tissue damage when necrotizing venom is involved. Suction should, therefore, be avoided.</a:t>
            </a:r>
          </a:p>
          <a:p>
            <a:pPr eaLnBrk="1" hangingPunct="1">
              <a:buFontTx/>
              <a:buNone/>
            </a:pPr>
            <a:r>
              <a:rPr lang="en-US" sz="2800" b="1" dirty="0">
                <a:effectLst/>
              </a:rPr>
              <a:t>3- Avoid cooling measures and ice application. They have been associated with increased necrotic complications.</a:t>
            </a:r>
          </a:p>
          <a:p>
            <a:pPr eaLnBrk="1" hangingPunct="1">
              <a:buFontTx/>
              <a:buNone/>
            </a:pPr>
            <a:endParaRPr lang="en-US" sz="2800" b="1" dirty="0">
              <a:effectLst/>
            </a:endParaRP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1600200" y="1295400"/>
            <a:ext cx="7315200" cy="5257800"/>
          </a:xfrm>
        </p:spPr>
        <p:txBody>
          <a:bodyPr>
            <a:normAutofit fontScale="92500" lnSpcReduction="20000"/>
          </a:bodyPr>
          <a:lstStyle/>
          <a:p>
            <a:pPr eaLnBrk="1" hangingPunct="1">
              <a:lnSpc>
                <a:spcPct val="90000"/>
              </a:lnSpc>
              <a:buClr>
                <a:srgbClr val="FF0000"/>
              </a:buClr>
            </a:pPr>
            <a:r>
              <a:rPr lang="en-US" sz="3600" b="1" dirty="0" err="1">
                <a:solidFill>
                  <a:srgbClr val="FF0000"/>
                </a:solidFill>
              </a:rPr>
              <a:t>Antivenom</a:t>
            </a:r>
            <a:r>
              <a:rPr lang="en-US" sz="3600" b="1" dirty="0">
                <a:solidFill>
                  <a:srgbClr val="FF0000"/>
                </a:solidFill>
              </a:rPr>
              <a:t> is the only proven therapy </a:t>
            </a:r>
            <a:r>
              <a:rPr lang="en-US" sz="2800" b="1" dirty="0"/>
              <a:t>for significant snakebites, most are polyvalent against venoms of all the important snakes of a region. </a:t>
            </a:r>
          </a:p>
          <a:p>
            <a:pPr eaLnBrk="1" hangingPunct="1">
              <a:lnSpc>
                <a:spcPct val="90000"/>
              </a:lnSpc>
              <a:buClr>
                <a:srgbClr val="FF0000"/>
              </a:buClr>
            </a:pPr>
            <a:r>
              <a:rPr lang="en-US" sz="2800" b="1" dirty="0"/>
              <a:t>It should be started as soon as possible if evidence of systemic envenoming is present. </a:t>
            </a:r>
          </a:p>
          <a:p>
            <a:pPr eaLnBrk="1" hangingPunct="1">
              <a:lnSpc>
                <a:spcPct val="90000"/>
              </a:lnSpc>
              <a:buClr>
                <a:srgbClr val="FF0000"/>
              </a:buClr>
            </a:pPr>
            <a:r>
              <a:rPr lang="en-US" sz="2800" b="1" dirty="0"/>
              <a:t>Administer </a:t>
            </a:r>
            <a:r>
              <a:rPr lang="en-US" sz="2800" b="1" dirty="0" err="1"/>
              <a:t>antivenom</a:t>
            </a:r>
            <a:r>
              <a:rPr lang="en-US" sz="2800" b="1" dirty="0"/>
              <a:t> according to the manufacturer’s instructions. </a:t>
            </a:r>
          </a:p>
          <a:p>
            <a:pPr eaLnBrk="1" hangingPunct="1">
              <a:lnSpc>
                <a:spcPct val="90000"/>
              </a:lnSpc>
              <a:buClr>
                <a:srgbClr val="FF0000"/>
              </a:buClr>
            </a:pPr>
            <a:r>
              <a:rPr lang="en-US" sz="2800" b="1" dirty="0"/>
              <a:t>Adult and child doses are similar. </a:t>
            </a:r>
          </a:p>
          <a:p>
            <a:pPr eaLnBrk="1" hangingPunct="1">
              <a:lnSpc>
                <a:spcPct val="90000"/>
              </a:lnSpc>
              <a:buClr>
                <a:srgbClr val="FF0000"/>
              </a:buClr>
            </a:pPr>
            <a:r>
              <a:rPr lang="en-US" sz="2800" b="1" dirty="0"/>
              <a:t>Dilute in 500-1000 </a:t>
            </a:r>
            <a:r>
              <a:rPr lang="en-US" sz="2800" b="1" dirty="0" err="1"/>
              <a:t>mL</a:t>
            </a:r>
            <a:r>
              <a:rPr lang="en-US" sz="2800" b="1" dirty="0"/>
              <a:t> isotonic crystalloid, and begin IV at a slow rate with the physician in immediate attendance, if no reaction, increase rate in order to administer full starting dose in 1-2 h.</a:t>
            </a:r>
          </a:p>
          <a:p>
            <a:pPr eaLnBrk="1" hangingPunct="1">
              <a:lnSpc>
                <a:spcPct val="90000"/>
              </a:lnSpc>
            </a:pPr>
            <a:endParaRPr lang="en-US" sz="2800" b="1" dirty="0"/>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1143000"/>
          </a:xfrm>
        </p:spPr>
        <p:txBody>
          <a:bodyPr>
            <a:noAutofit/>
          </a:bodyPr>
          <a:lstStyle/>
          <a:p>
            <a:r>
              <a:rPr lang="en-US" sz="2400" b="1" dirty="0" err="1">
                <a:solidFill>
                  <a:srgbClr val="0000FF"/>
                </a:solidFill>
              </a:rPr>
              <a:t>polyantivenom</a:t>
            </a:r>
            <a:r>
              <a:rPr lang="en-US" sz="2400" b="1" dirty="0">
                <a:solidFill>
                  <a:srgbClr val="0000FF"/>
                </a:solidFill>
              </a:rPr>
              <a:t> may be administered if a patient develops one or more of the following</a:t>
            </a:r>
          </a:p>
        </p:txBody>
      </p:sp>
      <p:sp>
        <p:nvSpPr>
          <p:cNvPr id="3" name="Content Placeholder 2"/>
          <p:cNvSpPr>
            <a:spLocks noGrp="1"/>
          </p:cNvSpPr>
          <p:nvPr>
            <p:ph idx="1"/>
          </p:nvPr>
        </p:nvSpPr>
        <p:spPr>
          <a:xfrm>
            <a:off x="533400" y="1524000"/>
            <a:ext cx="8153400" cy="4953000"/>
          </a:xfrm>
        </p:spPr>
        <p:txBody>
          <a:bodyPr>
            <a:normAutofit lnSpcReduction="10000"/>
          </a:bodyPr>
          <a:lstStyle/>
          <a:p>
            <a:pPr>
              <a:buNone/>
            </a:pPr>
            <a:r>
              <a:rPr lang="en-US" b="1" dirty="0"/>
              <a:t>Systemic envenoming</a:t>
            </a:r>
            <a:endParaRPr lang="en-US" dirty="0"/>
          </a:p>
          <a:p>
            <a:pPr lvl="0"/>
            <a:r>
              <a:rPr lang="en-US" b="1" dirty="0">
                <a:solidFill>
                  <a:srgbClr val="FF0000"/>
                </a:solidFill>
              </a:rPr>
              <a:t>Evidence of </a:t>
            </a:r>
            <a:r>
              <a:rPr lang="en-US" b="1" dirty="0" err="1">
                <a:solidFill>
                  <a:srgbClr val="FF0000"/>
                </a:solidFill>
              </a:rPr>
              <a:t>coagulopathy</a:t>
            </a:r>
            <a:r>
              <a:rPr lang="en-US" b="1" dirty="0">
                <a:solidFill>
                  <a:srgbClr val="FF0000"/>
                </a:solidFill>
              </a:rPr>
              <a:t> primarily detected by 20 WBCT or visible spontaneous systemic bleeding, bleeding gums, etc., Further laboratory tests for thrombocytopenia, </a:t>
            </a:r>
            <a:r>
              <a:rPr lang="en-US" b="1" dirty="0" err="1">
                <a:solidFill>
                  <a:srgbClr val="FF0000"/>
                </a:solidFill>
              </a:rPr>
              <a:t>Hb</a:t>
            </a:r>
            <a:r>
              <a:rPr lang="en-US" b="1" dirty="0">
                <a:solidFill>
                  <a:srgbClr val="FF0000"/>
                </a:solidFill>
              </a:rPr>
              <a:t> abnormalities, PCV, peripheral smear etc may provide confirmation, but 20 WBCT is paramount. </a:t>
            </a:r>
          </a:p>
          <a:p>
            <a:pPr lvl="0"/>
            <a:r>
              <a:rPr lang="en-US" b="1" dirty="0">
                <a:solidFill>
                  <a:srgbClr val="FF0000"/>
                </a:solidFill>
              </a:rPr>
              <a:t>Evidence of neurotoxicity: </a:t>
            </a:r>
            <a:r>
              <a:rPr lang="en-US" b="1" dirty="0" err="1">
                <a:solidFill>
                  <a:srgbClr val="FF0000"/>
                </a:solidFill>
              </a:rPr>
              <a:t>ptosis</a:t>
            </a:r>
            <a:r>
              <a:rPr lang="en-US" b="1" dirty="0">
                <a:solidFill>
                  <a:srgbClr val="FF0000"/>
                </a:solidFill>
              </a:rPr>
              <a:t>, external </a:t>
            </a:r>
            <a:r>
              <a:rPr lang="en-US" b="1" dirty="0" err="1">
                <a:solidFill>
                  <a:srgbClr val="FF0000"/>
                </a:solidFill>
              </a:rPr>
              <a:t>ophthalmoplegia</a:t>
            </a:r>
            <a:r>
              <a:rPr lang="en-US" b="1" dirty="0">
                <a:solidFill>
                  <a:srgbClr val="FF0000"/>
                </a:solidFill>
              </a:rPr>
              <a:t>, muscle paralysis,</a:t>
            </a:r>
          </a:p>
          <a:p>
            <a:r>
              <a:rPr lang="en-US" b="1" dirty="0">
                <a:solidFill>
                  <a:srgbClr val="FF0000"/>
                </a:solidFill>
              </a:rPr>
              <a:t>inability to lift the head etc.,</a:t>
            </a:r>
          </a:p>
          <a:p>
            <a:r>
              <a:rPr lang="en-US" b="1" dirty="0">
                <a:solidFill>
                  <a:srgbClr val="FF0000"/>
                </a:solidFill>
              </a:rPr>
              <a:t>Cardiovascular abnormalities: hypotension, shock, cardiac arrhythmia, abnormal ECG.</a:t>
            </a:r>
          </a:p>
          <a:p>
            <a:r>
              <a:rPr lang="en-US" b="1" dirty="0">
                <a:solidFill>
                  <a:srgbClr val="FF0000"/>
                </a:solidFill>
              </a:rPr>
              <a:t>Persistent and severe vomiting or abdominal pain</a:t>
            </a:r>
            <a:r>
              <a:rPr lang="en-US" dirty="0"/>
              <a:t>.</a:t>
            </a:r>
          </a:p>
          <a:p>
            <a:endParaRPr lang="en-US" dirty="0"/>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1219200"/>
            <a:ext cx="7924800" cy="5410200"/>
          </a:xfrm>
        </p:spPr>
        <p:txBody>
          <a:bodyPr>
            <a:noAutofit/>
          </a:bodyPr>
          <a:lstStyle/>
          <a:p>
            <a:r>
              <a:rPr lang="en-US" sz="2400" b="1" dirty="0"/>
              <a:t>Local envenomation  </a:t>
            </a:r>
            <a:endParaRPr lang="en-US" sz="2400" dirty="0"/>
          </a:p>
          <a:p>
            <a:pPr lvl="0"/>
            <a:r>
              <a:rPr lang="en-US" sz="2800" b="1" dirty="0">
                <a:solidFill>
                  <a:srgbClr val="FF0000"/>
                </a:solidFill>
              </a:rPr>
              <a:t>P</a:t>
            </a:r>
            <a:r>
              <a:rPr lang="en-US" sz="2800" dirty="0">
                <a:solidFill>
                  <a:srgbClr val="FF0000"/>
                </a:solidFill>
              </a:rPr>
              <a:t>ain at the site of bite, swelling and regional lymph node</a:t>
            </a:r>
          </a:p>
          <a:p>
            <a:pPr lvl="0"/>
            <a:r>
              <a:rPr lang="en-US" sz="2800" b="1" dirty="0">
                <a:solidFill>
                  <a:srgbClr val="FF0000"/>
                </a:solidFill>
              </a:rPr>
              <a:t>O</a:t>
            </a:r>
            <a:r>
              <a:rPr lang="en-US" sz="2800" dirty="0">
                <a:solidFill>
                  <a:srgbClr val="FF0000"/>
                </a:solidFill>
              </a:rPr>
              <a:t>ozing- </a:t>
            </a:r>
            <a:r>
              <a:rPr lang="en-US" sz="2800" dirty="0" err="1">
                <a:solidFill>
                  <a:srgbClr val="FF0000"/>
                </a:solidFill>
              </a:rPr>
              <a:t>sero</a:t>
            </a:r>
            <a:r>
              <a:rPr lang="en-US" sz="2800" dirty="0">
                <a:solidFill>
                  <a:srgbClr val="FF0000"/>
                </a:solidFill>
              </a:rPr>
              <a:t> / </a:t>
            </a:r>
            <a:r>
              <a:rPr lang="en-US" sz="2800" dirty="0" err="1">
                <a:solidFill>
                  <a:srgbClr val="FF0000"/>
                </a:solidFill>
              </a:rPr>
              <a:t>sanguinous</a:t>
            </a:r>
            <a:r>
              <a:rPr lang="en-US" sz="2800" dirty="0">
                <a:solidFill>
                  <a:srgbClr val="FF0000"/>
                </a:solidFill>
              </a:rPr>
              <a:t> oozing from the site of bite</a:t>
            </a:r>
          </a:p>
          <a:p>
            <a:pPr lvl="0"/>
            <a:r>
              <a:rPr lang="en-US" sz="2800" b="1" dirty="0">
                <a:solidFill>
                  <a:srgbClr val="FF0000"/>
                </a:solidFill>
              </a:rPr>
              <a:t>D</a:t>
            </a:r>
            <a:r>
              <a:rPr lang="en-US" sz="2800" dirty="0">
                <a:solidFill>
                  <a:srgbClr val="FF0000"/>
                </a:solidFill>
              </a:rPr>
              <a:t>iscoloration- discoloration at the site of bite</a:t>
            </a:r>
          </a:p>
          <a:p>
            <a:pPr lvl="0"/>
            <a:r>
              <a:rPr lang="en-US" sz="2800" dirty="0">
                <a:solidFill>
                  <a:srgbClr val="FF0000"/>
                </a:solidFill>
              </a:rPr>
              <a:t>Swelling is seen at the site of the bites on the digits and swelling extends rapidly beyond the site of bite (</a:t>
            </a:r>
            <a:r>
              <a:rPr lang="en-US" sz="2800" dirty="0" err="1">
                <a:solidFill>
                  <a:srgbClr val="FF0000"/>
                </a:solidFill>
              </a:rPr>
              <a:t>eg</a:t>
            </a:r>
            <a:r>
              <a:rPr lang="en-US" sz="2800" dirty="0">
                <a:solidFill>
                  <a:srgbClr val="FF0000"/>
                </a:solidFill>
              </a:rPr>
              <a:t>. beyond the wrist or ankle within a few hours of bites on the hands or feet</a:t>
            </a:r>
            <a:r>
              <a:rPr lang="en-US" sz="2800" b="1" dirty="0">
                <a:solidFill>
                  <a:srgbClr val="FF0000"/>
                </a:solidFill>
              </a:rPr>
              <a:t> </a:t>
            </a:r>
            <a:endParaRPr lang="en-US" sz="2800" dirty="0">
              <a:solidFill>
                <a:srgbClr val="FF0000"/>
              </a:solidFill>
            </a:endParaRPr>
          </a:p>
          <a:p>
            <a:endParaRPr lang="en-US" sz="2400" dirty="0"/>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Dosage of </a:t>
            </a:r>
            <a:r>
              <a:rPr lang="en-US" b="1" dirty="0" err="1"/>
              <a:t>polyantivenom</a:t>
            </a:r>
            <a:br>
              <a:rPr lang="en-US" dirty="0"/>
            </a:br>
            <a:endParaRPr lang="en-US" dirty="0"/>
          </a:p>
        </p:txBody>
      </p:sp>
      <p:sp>
        <p:nvSpPr>
          <p:cNvPr id="3" name="Content Placeholder 2"/>
          <p:cNvSpPr>
            <a:spLocks noGrp="1"/>
          </p:cNvSpPr>
          <p:nvPr>
            <p:ph idx="1"/>
          </p:nvPr>
        </p:nvSpPr>
        <p:spPr>
          <a:xfrm>
            <a:off x="0" y="914400"/>
            <a:ext cx="8915400" cy="5715000"/>
          </a:xfrm>
        </p:spPr>
        <p:txBody>
          <a:bodyPr>
            <a:normAutofit fontScale="92500" lnSpcReduction="20000"/>
          </a:bodyPr>
          <a:lstStyle/>
          <a:p>
            <a:r>
              <a:rPr lang="en-US" b="1" dirty="0"/>
              <a:t>The recommended dosage level has been based on published research that </a:t>
            </a:r>
            <a:r>
              <a:rPr lang="en-US" b="1" dirty="0" err="1"/>
              <a:t>Russells</a:t>
            </a:r>
            <a:r>
              <a:rPr lang="en-US" b="1" dirty="0"/>
              <a:t> Viper injects on average 63mg (SD 7) of venom.  </a:t>
            </a:r>
          </a:p>
          <a:p>
            <a:r>
              <a:rPr lang="en-US" b="1" dirty="0">
                <a:solidFill>
                  <a:srgbClr val="FF0000"/>
                </a:solidFill>
                <a:effectLst>
                  <a:outerShdw blurRad="38100" dist="38100" dir="2700000" algn="tl">
                    <a:srgbClr val="000000">
                      <a:alpha val="43137"/>
                    </a:srgbClr>
                  </a:outerShdw>
                </a:effectLst>
              </a:rPr>
              <a:t>One vial of PAV </a:t>
            </a:r>
            <a:r>
              <a:rPr lang="en-US" b="1" dirty="0" err="1">
                <a:solidFill>
                  <a:srgbClr val="FF0000"/>
                </a:solidFill>
                <a:effectLst>
                  <a:outerShdw blurRad="38100" dist="38100" dir="2700000" algn="tl">
                    <a:srgbClr val="000000">
                      <a:alpha val="43137"/>
                    </a:srgbClr>
                  </a:outerShdw>
                </a:effectLst>
              </a:rPr>
              <a:t>neutralises</a:t>
            </a:r>
            <a:r>
              <a:rPr lang="en-US" b="1" dirty="0">
                <a:solidFill>
                  <a:srgbClr val="FF0000"/>
                </a:solidFill>
                <a:effectLst>
                  <a:outerShdw blurRad="38100" dist="38100" dir="2700000" algn="tl">
                    <a:srgbClr val="000000">
                      <a:alpha val="43137"/>
                    </a:srgbClr>
                  </a:outerShdw>
                </a:effectLst>
              </a:rPr>
              <a:t> 6mg of </a:t>
            </a:r>
            <a:r>
              <a:rPr lang="en-US" b="1" dirty="0" err="1">
                <a:solidFill>
                  <a:srgbClr val="FF0000"/>
                </a:solidFill>
                <a:effectLst>
                  <a:outerShdw blurRad="38100" dist="38100" dir="2700000" algn="tl">
                    <a:srgbClr val="000000">
                      <a:alpha val="43137"/>
                    </a:srgbClr>
                  </a:outerShdw>
                </a:effectLst>
              </a:rPr>
              <a:t>Russells</a:t>
            </a:r>
            <a:r>
              <a:rPr lang="en-US" b="1" dirty="0">
                <a:solidFill>
                  <a:srgbClr val="FF0000"/>
                </a:solidFill>
                <a:effectLst>
                  <a:outerShdw blurRad="38100" dist="38100" dir="2700000" algn="tl">
                    <a:srgbClr val="000000">
                      <a:alpha val="43137"/>
                    </a:srgbClr>
                  </a:outerShdw>
                </a:effectLst>
              </a:rPr>
              <a:t> Viper venom. </a:t>
            </a:r>
          </a:p>
          <a:p>
            <a:pPr lvl="1">
              <a:spcBef>
                <a:spcPts val="600"/>
              </a:spcBef>
            </a:pPr>
            <a:r>
              <a:rPr lang="en-US" b="1" dirty="0">
                <a:solidFill>
                  <a:srgbClr val="0000FF"/>
                </a:solidFill>
              </a:rPr>
              <a:t>To neutralize 63mg of venom, 10 vials are needed. </a:t>
            </a:r>
          </a:p>
          <a:p>
            <a:pPr lvl="1">
              <a:spcBef>
                <a:spcPts val="600"/>
              </a:spcBef>
            </a:pPr>
            <a:r>
              <a:rPr lang="en-US" b="1" dirty="0">
                <a:solidFill>
                  <a:srgbClr val="0000FF"/>
                </a:solidFill>
              </a:rPr>
              <a:t>Not all victims will require 10 vials as some may be injected with less than 63mg. However, starting with 10 vials ensures that there is sufficient neutralizing power to neutralize the average amount of venom injected and during the next 12 hours to neutralize any remaining free flowing venom.</a:t>
            </a:r>
          </a:p>
          <a:p>
            <a:r>
              <a:rPr lang="en-US" b="1" dirty="0" err="1"/>
              <a:t>Warrell</a:t>
            </a:r>
            <a:r>
              <a:rPr lang="en-US" b="1" dirty="0"/>
              <a:t> et al have shown that test doses for PAV have no predictive value in detecting </a:t>
            </a:r>
            <a:r>
              <a:rPr lang="en-US" b="1" dirty="0" err="1"/>
              <a:t>anaphylactoid</a:t>
            </a:r>
            <a:r>
              <a:rPr lang="en-US" b="1" dirty="0"/>
              <a:t> or late serum reactions and should not be used. </a:t>
            </a:r>
          </a:p>
          <a:p>
            <a:pPr lvl="1">
              <a:spcBef>
                <a:spcPts val="1200"/>
              </a:spcBef>
            </a:pPr>
            <a:r>
              <a:rPr lang="en-US" b="1" dirty="0">
                <a:solidFill>
                  <a:srgbClr val="0000FF"/>
                </a:solidFill>
              </a:rPr>
              <a:t>These reactions are not </a:t>
            </a:r>
            <a:r>
              <a:rPr lang="en-US" b="1" dirty="0" err="1">
                <a:solidFill>
                  <a:srgbClr val="0000FF"/>
                </a:solidFill>
              </a:rPr>
              <a:t>IgE</a:t>
            </a:r>
            <a:r>
              <a:rPr lang="en-US" b="1" dirty="0">
                <a:solidFill>
                  <a:srgbClr val="0000FF"/>
                </a:solidFill>
              </a:rPr>
              <a:t> mediated but Complement activated. </a:t>
            </a:r>
          </a:p>
          <a:p>
            <a:pPr lvl="1">
              <a:spcBef>
                <a:spcPts val="1200"/>
              </a:spcBef>
            </a:pPr>
            <a:r>
              <a:rPr lang="en-US" b="1" dirty="0">
                <a:solidFill>
                  <a:srgbClr val="0000FF"/>
                </a:solidFill>
              </a:rPr>
              <a:t>They may also pre-</a:t>
            </a:r>
            <a:r>
              <a:rPr lang="en-US" b="1" dirty="0" err="1">
                <a:solidFill>
                  <a:srgbClr val="0000FF"/>
                </a:solidFill>
              </a:rPr>
              <a:t>sensitise</a:t>
            </a:r>
            <a:r>
              <a:rPr lang="en-US" b="1" dirty="0">
                <a:solidFill>
                  <a:srgbClr val="0000FF"/>
                </a:solidFill>
              </a:rPr>
              <a:t> the patient and thereby create greater risk. </a:t>
            </a:r>
          </a:p>
          <a:p>
            <a:r>
              <a:rPr lang="en-US" b="1" dirty="0"/>
              <a:t>For </a:t>
            </a:r>
            <a:r>
              <a:rPr lang="en-US" b="1" dirty="0" err="1"/>
              <a:t>Neurotoxic</a:t>
            </a:r>
            <a:r>
              <a:rPr lang="en-US" b="1" dirty="0"/>
              <a:t> / </a:t>
            </a:r>
            <a:r>
              <a:rPr lang="en-US" b="1" dirty="0" err="1"/>
              <a:t>Hemotoxic</a:t>
            </a:r>
            <a:r>
              <a:rPr lang="en-US" b="1" dirty="0"/>
              <a:t> envenomation, 8 to 10 vials of PAV is recommended to be administered as initial dose. </a:t>
            </a:r>
          </a:p>
          <a:p>
            <a:r>
              <a:rPr lang="en-US" b="1" dirty="0"/>
              <a:t>Children receive the same ASV dosage as adults, as snakes inject the same amount of venom into adults and children.  </a:t>
            </a:r>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polyantivenom</a:t>
            </a:r>
            <a:r>
              <a:rPr lang="en-US" b="1" dirty="0"/>
              <a:t> Reactions</a:t>
            </a:r>
            <a:br>
              <a:rPr lang="en-US" dirty="0"/>
            </a:br>
            <a:endParaRPr lang="en-US" dirty="0"/>
          </a:p>
        </p:txBody>
      </p:sp>
      <p:sp>
        <p:nvSpPr>
          <p:cNvPr id="3" name="Content Placeholder 2"/>
          <p:cNvSpPr>
            <a:spLocks noGrp="1"/>
          </p:cNvSpPr>
          <p:nvPr>
            <p:ph idx="1"/>
          </p:nvPr>
        </p:nvSpPr>
        <p:spPr>
          <a:xfrm>
            <a:off x="2057400" y="2133600"/>
            <a:ext cx="6629400" cy="3992563"/>
          </a:xfrm>
        </p:spPr>
        <p:txBody>
          <a:bodyPr>
            <a:normAutofit/>
          </a:bodyPr>
          <a:lstStyle/>
          <a:p>
            <a:r>
              <a:rPr lang="en-US" b="1" dirty="0"/>
              <a:t>Reaction to PAV develop usually within 15 to 30 minutes or within 2 hours. So monitor the case on at 5min. interval for first 30min. and then at 15min. interval for two hours.  </a:t>
            </a:r>
          </a:p>
          <a:p>
            <a:r>
              <a:rPr lang="en-US" b="1" dirty="0"/>
              <a:t>Some times, anaphylaxis (Type I) following PAV may develop rapidly and deteriorate into a life-threatening emergency, and hence anticipate and observe for it in every case.</a:t>
            </a:r>
            <a:endParaRPr lang="en-US" b="1"/>
          </a:p>
          <a:p>
            <a:r>
              <a:rPr lang="en-US" b="1"/>
              <a:t>If </a:t>
            </a:r>
            <a:r>
              <a:rPr lang="en-US" b="1" dirty="0"/>
              <a:t>the correct guidelines are followed, anaphylaxis can be effectively treated.</a:t>
            </a:r>
          </a:p>
          <a:p>
            <a:endParaRPr lang="en-US" b="1" dirty="0"/>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7800" y="2895600"/>
            <a:ext cx="7696200" cy="1219200"/>
          </a:xfrm>
        </p:spPr>
        <p:txBody>
          <a:bodyPr>
            <a:noAutofit/>
          </a:bodyPr>
          <a:lstStyle/>
          <a:p>
            <a:r>
              <a:rPr lang="en-US" sz="9600" b="1" dirty="0">
                <a:solidFill>
                  <a:srgbClr val="C00000"/>
                </a:solidFill>
                <a:effectLst>
                  <a:outerShdw blurRad="38100" dist="38100" dir="2700000" algn="tl">
                    <a:srgbClr val="000000">
                      <a:alpha val="43137"/>
                    </a:srgbClr>
                  </a:outerShdw>
                </a:effectLst>
                <a:latin typeface="Microsoft YaHei" pitchFamily="34" charset="-122"/>
                <a:ea typeface="Microsoft YaHei" pitchFamily="34" charset="-122"/>
                <a:cs typeface="Miriam" pitchFamily="2" charset="-79"/>
              </a:rPr>
              <a:t>SPIDERS</a:t>
            </a:r>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Rot="1" noChangeArrowheads="1"/>
          </p:cNvSpPr>
          <p:nvPr>
            <p:ph idx="1"/>
          </p:nvPr>
        </p:nvSpPr>
        <p:spPr>
          <a:xfrm>
            <a:off x="1447800" y="1524000"/>
            <a:ext cx="7696200" cy="5334000"/>
          </a:xfrm>
        </p:spPr>
        <p:txBody>
          <a:bodyPr>
            <a:noAutofit/>
          </a:bodyPr>
          <a:lstStyle/>
          <a:p>
            <a:pPr marL="660400" indent="-660400">
              <a:buFont typeface="Wingdings" pitchFamily="2" charset="2"/>
              <a:buNone/>
            </a:pPr>
            <a:r>
              <a:rPr lang="en-US" sz="3200" b="1" dirty="0">
                <a:effectLst/>
              </a:rPr>
              <a:t>There are more than 30,000 species of spiders, most of which are venomous, but they cannot cause serious bites due to delicate mouthparts and short fangs. </a:t>
            </a:r>
          </a:p>
          <a:p>
            <a:pPr marL="660400" indent="-660400">
              <a:buFont typeface="Wingdings" pitchFamily="2" charset="2"/>
              <a:buNone/>
            </a:pPr>
            <a:r>
              <a:rPr lang="en-US" sz="3200" b="1" dirty="0">
                <a:effectLst/>
              </a:rPr>
              <a:t>Many spiders produce toxic venoms that can cause skin lesions, systemic illnesses, neurotoxicity, and death. </a:t>
            </a:r>
          </a:p>
          <a:p>
            <a:pPr marL="660400" indent="-660400">
              <a:buFont typeface="Wingdings" pitchFamily="2" charset="2"/>
              <a:buNone/>
            </a:pPr>
            <a:r>
              <a:rPr lang="en-US" sz="3200" b="1" dirty="0">
                <a:effectLst/>
              </a:rPr>
              <a:t>The term "</a:t>
            </a:r>
            <a:r>
              <a:rPr lang="en-US" sz="3200" b="1" dirty="0" err="1">
                <a:solidFill>
                  <a:srgbClr val="FF0000"/>
                </a:solidFill>
                <a:effectLst/>
              </a:rPr>
              <a:t>arachnidism</a:t>
            </a:r>
            <a:r>
              <a:rPr lang="en-US" sz="3200" b="1" dirty="0">
                <a:effectLst/>
              </a:rPr>
              <a:t>" is often used to refer to envenoming spider bites. </a:t>
            </a:r>
          </a:p>
          <a:p>
            <a:pPr marL="660400" indent="-660400">
              <a:buFont typeface="Wingdings" pitchFamily="2" charset="2"/>
              <a:buNone/>
            </a:pPr>
            <a:r>
              <a:rPr lang="en-US" sz="3200" b="1" dirty="0">
                <a:effectLst/>
              </a:rPr>
              <a:t> </a:t>
            </a:r>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Rot="1" noChangeArrowheads="1"/>
          </p:cNvSpPr>
          <p:nvPr>
            <p:ph idx="1"/>
          </p:nvPr>
        </p:nvSpPr>
        <p:spPr>
          <a:xfrm>
            <a:off x="533400" y="228600"/>
            <a:ext cx="8610600" cy="6324600"/>
          </a:xfrm>
        </p:spPr>
        <p:txBody>
          <a:bodyPr>
            <a:noAutofit/>
          </a:bodyPr>
          <a:lstStyle/>
          <a:p>
            <a:pPr>
              <a:lnSpc>
                <a:spcPct val="80000"/>
              </a:lnSpc>
              <a:buFont typeface="Wingdings" pitchFamily="2" charset="2"/>
              <a:buNone/>
            </a:pPr>
            <a:r>
              <a:rPr lang="en-US" sz="2800" b="1" dirty="0">
                <a:effectLst/>
              </a:rPr>
              <a:t>There are many families each containing many species but the most important of them in Libya is the family </a:t>
            </a:r>
            <a:r>
              <a:rPr lang="en-US" sz="2800" b="1" i="1" dirty="0" err="1">
                <a:effectLst/>
              </a:rPr>
              <a:t>Latrodectus</a:t>
            </a:r>
            <a:r>
              <a:rPr lang="en-US" sz="2800" b="1" i="1" dirty="0">
                <a:effectLst/>
              </a:rPr>
              <a:t> (black widows)</a:t>
            </a:r>
            <a:r>
              <a:rPr lang="en-US" sz="2800" b="1" dirty="0">
                <a:effectLst/>
              </a:rPr>
              <a:t>, examples of these families:</a:t>
            </a:r>
          </a:p>
          <a:p>
            <a:pPr>
              <a:lnSpc>
                <a:spcPct val="80000"/>
              </a:lnSpc>
            </a:pPr>
            <a:r>
              <a:rPr lang="en-US" sz="2800" b="1" dirty="0">
                <a:effectLst/>
              </a:rPr>
              <a:t>Family </a:t>
            </a:r>
            <a:r>
              <a:rPr lang="en-US" sz="2800" b="1" i="1" dirty="0" err="1">
                <a:solidFill>
                  <a:srgbClr val="FF3300"/>
                </a:solidFill>
                <a:effectLst/>
              </a:rPr>
              <a:t>Latrodectus</a:t>
            </a:r>
            <a:r>
              <a:rPr lang="en-US" sz="2800" b="1" dirty="0">
                <a:effectLst/>
              </a:rPr>
              <a:t> (Black widows)</a:t>
            </a:r>
          </a:p>
          <a:p>
            <a:pPr>
              <a:lnSpc>
                <a:spcPct val="80000"/>
              </a:lnSpc>
            </a:pPr>
            <a:r>
              <a:rPr lang="en-US" sz="2800" b="1" dirty="0">
                <a:effectLst/>
              </a:rPr>
              <a:t>Family </a:t>
            </a:r>
            <a:r>
              <a:rPr lang="en-US" sz="2800" b="1" i="1" dirty="0" err="1">
                <a:solidFill>
                  <a:srgbClr val="FF3300"/>
                </a:solidFill>
                <a:effectLst/>
              </a:rPr>
              <a:t>Loxosceles</a:t>
            </a:r>
            <a:r>
              <a:rPr lang="en-US" sz="2800" b="1" i="1" dirty="0">
                <a:effectLst/>
              </a:rPr>
              <a:t>: </a:t>
            </a:r>
            <a:r>
              <a:rPr lang="en-US" sz="2800" b="1" dirty="0">
                <a:effectLst/>
              </a:rPr>
              <a:t>(L. </a:t>
            </a:r>
            <a:r>
              <a:rPr lang="en-US" sz="2800" b="1" dirty="0" err="1">
                <a:effectLst/>
              </a:rPr>
              <a:t>reclusae</a:t>
            </a:r>
            <a:r>
              <a:rPr lang="en-US" sz="2800" b="1" dirty="0">
                <a:effectLst/>
              </a:rPr>
              <a:t>, L. </a:t>
            </a:r>
            <a:r>
              <a:rPr lang="en-US" sz="2800" b="1" dirty="0" err="1">
                <a:effectLst/>
              </a:rPr>
              <a:t>parrami</a:t>
            </a:r>
            <a:r>
              <a:rPr lang="en-US" sz="2800" b="1" dirty="0">
                <a:effectLst/>
              </a:rPr>
              <a:t>)</a:t>
            </a:r>
          </a:p>
          <a:p>
            <a:pPr>
              <a:lnSpc>
                <a:spcPct val="80000"/>
              </a:lnSpc>
            </a:pPr>
            <a:r>
              <a:rPr lang="en-US" sz="2800" b="1" dirty="0">
                <a:effectLst/>
              </a:rPr>
              <a:t>Family</a:t>
            </a:r>
            <a:r>
              <a:rPr lang="en-US" sz="2800" b="1" i="1" dirty="0">
                <a:effectLst/>
              </a:rPr>
              <a:t> </a:t>
            </a:r>
            <a:r>
              <a:rPr lang="en-US" sz="2800" b="1" i="1" dirty="0" err="1">
                <a:solidFill>
                  <a:srgbClr val="FF3300"/>
                </a:solidFill>
                <a:effectLst/>
              </a:rPr>
              <a:t>Atrax</a:t>
            </a:r>
            <a:r>
              <a:rPr lang="en-US" sz="2800" b="1" dirty="0">
                <a:effectLst/>
              </a:rPr>
              <a:t> and other funnel-web spiders: </a:t>
            </a:r>
            <a:r>
              <a:rPr lang="en-US" sz="2800" b="1" i="1" dirty="0" err="1">
                <a:effectLst/>
              </a:rPr>
              <a:t>Atrax</a:t>
            </a:r>
            <a:r>
              <a:rPr lang="en-US" sz="2800" b="1" i="1" dirty="0">
                <a:effectLst/>
              </a:rPr>
              <a:t> </a:t>
            </a:r>
            <a:r>
              <a:rPr lang="en-US" sz="2800" b="1" dirty="0">
                <a:effectLst/>
              </a:rPr>
              <a:t>species are large, aggressive spiders. Most notorious is Australian </a:t>
            </a:r>
            <a:r>
              <a:rPr lang="en-US" sz="2800" b="1" i="1" dirty="0" err="1">
                <a:effectLst/>
              </a:rPr>
              <a:t>Atrax</a:t>
            </a:r>
            <a:r>
              <a:rPr lang="en-US" sz="2800" b="1" i="1" dirty="0">
                <a:effectLst/>
              </a:rPr>
              <a:t> </a:t>
            </a:r>
            <a:r>
              <a:rPr lang="en-US" sz="2800" b="1" i="1" dirty="0" err="1">
                <a:effectLst/>
              </a:rPr>
              <a:t>robustus</a:t>
            </a:r>
            <a:r>
              <a:rPr lang="en-US" sz="2800" b="1" dirty="0">
                <a:effectLst/>
              </a:rPr>
              <a:t> or Sydney funnel-web spider </a:t>
            </a:r>
          </a:p>
          <a:p>
            <a:pPr>
              <a:lnSpc>
                <a:spcPct val="80000"/>
              </a:lnSpc>
            </a:pPr>
            <a:r>
              <a:rPr lang="en-US" sz="2800" b="1" dirty="0">
                <a:effectLst/>
              </a:rPr>
              <a:t>Family </a:t>
            </a:r>
            <a:r>
              <a:rPr lang="en-US" sz="2800" b="1" i="1" dirty="0" err="1">
                <a:solidFill>
                  <a:srgbClr val="FF3300"/>
                </a:solidFill>
                <a:effectLst/>
              </a:rPr>
              <a:t>Pheneutria</a:t>
            </a:r>
            <a:r>
              <a:rPr lang="en-US" sz="2800" b="1" i="1" dirty="0">
                <a:effectLst/>
              </a:rPr>
              <a:t>: P.</a:t>
            </a:r>
            <a:r>
              <a:rPr lang="en-US" sz="2800" b="1" dirty="0">
                <a:effectLst/>
              </a:rPr>
              <a:t> </a:t>
            </a:r>
            <a:r>
              <a:rPr lang="en-US" sz="2800" b="1" i="1" dirty="0" err="1">
                <a:effectLst/>
              </a:rPr>
              <a:t>keyserlingi</a:t>
            </a:r>
            <a:r>
              <a:rPr lang="en-US" sz="2800" b="1" dirty="0">
                <a:effectLst/>
              </a:rPr>
              <a:t> </a:t>
            </a:r>
          </a:p>
          <a:p>
            <a:pPr>
              <a:lnSpc>
                <a:spcPct val="80000"/>
              </a:lnSpc>
            </a:pPr>
            <a:r>
              <a:rPr lang="en-US" sz="2800" b="1" dirty="0">
                <a:effectLst/>
              </a:rPr>
              <a:t>Family </a:t>
            </a:r>
            <a:r>
              <a:rPr lang="en-US" sz="2800" b="1" i="1" dirty="0" err="1">
                <a:solidFill>
                  <a:srgbClr val="FF3300"/>
                </a:solidFill>
                <a:effectLst/>
              </a:rPr>
              <a:t>Lycosa</a:t>
            </a:r>
            <a:r>
              <a:rPr lang="en-US" sz="2800" b="1" i="1" dirty="0">
                <a:effectLst/>
              </a:rPr>
              <a:t>: L. tarantula</a:t>
            </a:r>
          </a:p>
          <a:p>
            <a:pPr>
              <a:lnSpc>
                <a:spcPct val="80000"/>
              </a:lnSpc>
              <a:buFont typeface="Wingdings" pitchFamily="2" charset="2"/>
              <a:buNone/>
            </a:pPr>
            <a:r>
              <a:rPr lang="en-US" sz="2800" b="1" i="1" dirty="0">
                <a:effectLst/>
              </a:rPr>
              <a:t> </a:t>
            </a:r>
            <a:r>
              <a:rPr lang="en-US" sz="2800" b="1" dirty="0">
                <a:effectLst/>
              </a:rPr>
              <a:t>The black widow, or hourglass, spider is dangerous because of its potent venom. </a:t>
            </a:r>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828800" y="1905000"/>
            <a:ext cx="2971800" cy="639762"/>
          </a:xfrm>
        </p:spPr>
        <p:txBody>
          <a:bodyPr/>
          <a:lstStyle/>
          <a:p>
            <a:r>
              <a:rPr lang="en-US" dirty="0"/>
              <a:t>BLACK WIDOW</a:t>
            </a:r>
          </a:p>
        </p:txBody>
      </p:sp>
      <p:pic>
        <p:nvPicPr>
          <p:cNvPr id="7" name="Content Placeholder 6" descr="black widow.jpg"/>
          <p:cNvPicPr>
            <a:picLocks noGrp="1" noChangeAspect="1"/>
          </p:cNvPicPr>
          <p:nvPr>
            <p:ph sz="half" idx="2"/>
          </p:nvPr>
        </p:nvPicPr>
        <p:blipFill>
          <a:blip r:embed="rId2" cstate="print"/>
          <a:stretch>
            <a:fillRect/>
          </a:stretch>
        </p:blipFill>
        <p:spPr>
          <a:xfrm>
            <a:off x="1828800" y="2532062"/>
            <a:ext cx="3590925" cy="3590925"/>
          </a:xfrm>
        </p:spPr>
      </p:pic>
      <p:sp>
        <p:nvSpPr>
          <p:cNvPr id="5" name="Text Placeholder 4"/>
          <p:cNvSpPr>
            <a:spLocks noGrp="1"/>
          </p:cNvSpPr>
          <p:nvPr>
            <p:ph type="body" sz="quarter" idx="3"/>
          </p:nvPr>
        </p:nvSpPr>
        <p:spPr>
          <a:xfrm>
            <a:off x="5562600" y="1752600"/>
            <a:ext cx="2971800" cy="639762"/>
          </a:xfrm>
        </p:spPr>
        <p:txBody>
          <a:bodyPr/>
          <a:lstStyle/>
          <a:p>
            <a:r>
              <a:rPr lang="en-US" dirty="0"/>
              <a:t>Mediterranean Recluse Spider </a:t>
            </a:r>
          </a:p>
        </p:txBody>
      </p:sp>
      <p:pic>
        <p:nvPicPr>
          <p:cNvPr id="8" name="Content Placeholder 7" descr="medeterranian recluse spider.jpg"/>
          <p:cNvPicPr>
            <a:picLocks noGrp="1" noChangeAspect="1"/>
          </p:cNvPicPr>
          <p:nvPr>
            <p:ph sz="quarter" idx="4"/>
          </p:nvPr>
        </p:nvPicPr>
        <p:blipFill>
          <a:blip r:embed="rId3" cstate="print"/>
          <a:stretch>
            <a:fillRect/>
          </a:stretch>
        </p:blipFill>
        <p:spPr>
          <a:xfrm>
            <a:off x="5592459" y="2514600"/>
            <a:ext cx="3386317" cy="3347245"/>
          </a:xfrm>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609600"/>
            <a:ext cx="8839200" cy="685800"/>
          </a:xfrm>
        </p:spPr>
        <p:txBody>
          <a:bodyPr>
            <a:normAutofit fontScale="90000"/>
          </a:bodyPr>
          <a:lstStyle/>
          <a:p>
            <a:pPr marL="91440" indent="-342900" algn="l" eaLnBrk="1" fontAlgn="auto" hangingPunct="1">
              <a:spcAft>
                <a:spcPts val="0"/>
              </a:spcAft>
              <a:defRPr/>
            </a:pPr>
            <a:r>
              <a:rPr lang="en-US" sz="2400" b="1" i="1" dirty="0">
                <a:solidFill>
                  <a:srgbClr val="FF0000"/>
                </a:solidFill>
              </a:rPr>
              <a:t>1-Leiurus quinquestriatus</a:t>
            </a:r>
            <a:r>
              <a:rPr lang="en-US" sz="2400" b="1" dirty="0">
                <a:solidFill>
                  <a:srgbClr val="FF0000"/>
                </a:solidFill>
              </a:rPr>
              <a:t>: the most abundant and toxic species in Libya and it is restricted to the southern parts e.g. Aujla, jkharra, </a:t>
            </a:r>
            <a:r>
              <a:rPr lang="en-US" sz="2400" b="1" dirty="0" err="1">
                <a:solidFill>
                  <a:srgbClr val="FF0000"/>
                </a:solidFill>
              </a:rPr>
              <a:t>Gdamas</a:t>
            </a:r>
            <a:r>
              <a:rPr lang="en-US" sz="2400" b="1" dirty="0">
                <a:solidFill>
                  <a:srgbClr val="FF0000"/>
                </a:solidFill>
              </a:rPr>
              <a:t>, </a:t>
            </a:r>
            <a:r>
              <a:rPr lang="en-US" sz="2400" b="1" dirty="0" err="1">
                <a:solidFill>
                  <a:srgbClr val="FF0000"/>
                </a:solidFill>
              </a:rPr>
              <a:t>Elkufra</a:t>
            </a:r>
            <a:r>
              <a:rPr lang="en-US" sz="2400" b="1" dirty="0">
                <a:solidFill>
                  <a:srgbClr val="FF0000"/>
                </a:solidFill>
              </a:rPr>
              <a:t>. Not found in costal areas.</a:t>
            </a:r>
            <a:br>
              <a:rPr lang="en-US" sz="2400" b="1" i="1" dirty="0">
                <a:solidFill>
                  <a:srgbClr val="FF0000"/>
                </a:solidFill>
              </a:rPr>
            </a:br>
            <a:endParaRPr lang="en-US" sz="2800" dirty="0">
              <a:solidFill>
                <a:srgbClr val="FF0000"/>
              </a:solidFill>
            </a:endParaRPr>
          </a:p>
        </p:txBody>
      </p:sp>
      <p:pic>
        <p:nvPicPr>
          <p:cNvPr id="9219" name="Content Placeholder 3" descr="leirius Quinq.bmp"/>
          <p:cNvPicPr>
            <a:picLocks noGrp="1" noChangeAspect="1"/>
          </p:cNvPicPr>
          <p:nvPr>
            <p:ph idx="1"/>
          </p:nvPr>
        </p:nvPicPr>
        <p:blipFill>
          <a:blip r:embed="rId2" cstate="print"/>
          <a:srcRect/>
          <a:stretch>
            <a:fillRect/>
          </a:stretch>
        </p:blipFill>
        <p:spPr>
          <a:xfrm>
            <a:off x="762000" y="1295400"/>
            <a:ext cx="7924800" cy="5105400"/>
          </a:xfrm>
        </p:spPr>
      </p:pic>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 spiders</a:t>
            </a:r>
          </a:p>
        </p:txBody>
      </p:sp>
      <p:sp>
        <p:nvSpPr>
          <p:cNvPr id="3" name="Text Placeholder 2"/>
          <p:cNvSpPr>
            <a:spLocks noGrp="1"/>
          </p:cNvSpPr>
          <p:nvPr>
            <p:ph type="body" idx="1"/>
          </p:nvPr>
        </p:nvSpPr>
        <p:spPr/>
        <p:txBody>
          <a:bodyPr/>
          <a:lstStyle/>
          <a:p>
            <a:r>
              <a:rPr lang="en-US" dirty="0"/>
              <a:t>Huntsman spider</a:t>
            </a:r>
          </a:p>
        </p:txBody>
      </p:sp>
      <p:pic>
        <p:nvPicPr>
          <p:cNvPr id="7" name="Content Placeholder 6" descr="huntsmanani.gif"/>
          <p:cNvPicPr>
            <a:picLocks noGrp="1" noChangeAspect="1"/>
          </p:cNvPicPr>
          <p:nvPr>
            <p:ph sz="half" idx="2"/>
          </p:nvPr>
        </p:nvPicPr>
        <p:blipFill>
          <a:blip r:embed="rId2" cstate="print"/>
          <a:stretch>
            <a:fillRect/>
          </a:stretch>
        </p:blipFill>
        <p:spPr>
          <a:xfrm>
            <a:off x="2057400" y="3110928"/>
            <a:ext cx="3670170" cy="2985072"/>
          </a:xfrm>
        </p:spPr>
      </p:pic>
      <p:sp>
        <p:nvSpPr>
          <p:cNvPr id="5" name="Text Placeholder 4"/>
          <p:cNvSpPr>
            <a:spLocks noGrp="1"/>
          </p:cNvSpPr>
          <p:nvPr>
            <p:ph type="body" sz="quarter" idx="3"/>
          </p:nvPr>
        </p:nvSpPr>
        <p:spPr/>
        <p:txBody>
          <a:bodyPr/>
          <a:lstStyle/>
          <a:p>
            <a:r>
              <a:rPr lang="en-US" dirty="0"/>
              <a:t>Jumping spider</a:t>
            </a:r>
          </a:p>
        </p:txBody>
      </p:sp>
      <p:pic>
        <p:nvPicPr>
          <p:cNvPr id="8" name="Content Placeholder 7" descr="jumping spiders.jpg"/>
          <p:cNvPicPr>
            <a:picLocks noGrp="1" noChangeAspect="1"/>
          </p:cNvPicPr>
          <p:nvPr>
            <p:ph sz="quarter" idx="4"/>
          </p:nvPr>
        </p:nvPicPr>
        <p:blipFill>
          <a:blip r:embed="rId3" cstate="print"/>
          <a:stretch>
            <a:fillRect/>
          </a:stretch>
        </p:blipFill>
        <p:spPr>
          <a:xfrm>
            <a:off x="5962650" y="3709194"/>
            <a:ext cx="2979208" cy="2234406"/>
          </a:xfrm>
        </p:spPr>
      </p:pic>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828800" y="762000"/>
            <a:ext cx="6705600" cy="639762"/>
          </a:xfrm>
        </p:spPr>
        <p:txBody>
          <a:bodyPr>
            <a:normAutofit fontScale="90000"/>
          </a:bodyPr>
          <a:lstStyle/>
          <a:p>
            <a:r>
              <a:rPr lang="en-US" b="1" dirty="0">
                <a:solidFill>
                  <a:srgbClr val="FF3300"/>
                </a:solidFill>
              </a:rPr>
              <a:t>MECHANISM OF TOXICITY</a:t>
            </a:r>
            <a:br>
              <a:rPr lang="en-US" b="1" dirty="0">
                <a:solidFill>
                  <a:srgbClr val="FF3300"/>
                </a:solidFill>
              </a:rPr>
            </a:br>
            <a:endParaRPr lang="en-US" b="1" dirty="0">
              <a:solidFill>
                <a:srgbClr val="FF3300"/>
              </a:solidFill>
            </a:endParaRPr>
          </a:p>
        </p:txBody>
      </p:sp>
      <p:sp>
        <p:nvSpPr>
          <p:cNvPr id="40963" name="Rectangle 3"/>
          <p:cNvSpPr>
            <a:spLocks noGrp="1" noRot="1" noChangeArrowheads="1"/>
          </p:cNvSpPr>
          <p:nvPr>
            <p:ph idx="1"/>
          </p:nvPr>
        </p:nvSpPr>
        <p:spPr>
          <a:xfrm>
            <a:off x="1905000" y="1752600"/>
            <a:ext cx="6858000" cy="4800600"/>
          </a:xfrm>
        </p:spPr>
        <p:txBody>
          <a:bodyPr>
            <a:normAutofit/>
          </a:bodyPr>
          <a:lstStyle/>
          <a:p>
            <a:r>
              <a:rPr lang="en-US" sz="2800" b="1" dirty="0"/>
              <a:t>Spiders use their hollow fangs to inject their venoms, which contain various protein and polypeptide toxins that are poorly characterized but appear to be designed to induce rapid paralysis of the insect victim and to aid in digestion.</a:t>
            </a:r>
          </a:p>
          <a:p>
            <a:r>
              <a:rPr lang="en-US" sz="2800" b="1" i="1" dirty="0"/>
              <a:t> </a:t>
            </a:r>
            <a:endParaRPr lang="en-US" sz="2800" b="1" dirty="0"/>
          </a:p>
          <a:p>
            <a:endParaRPr lang="en-US" sz="2800" b="1" dirty="0"/>
          </a:p>
          <a:p>
            <a:pPr>
              <a:buFont typeface="Wingdings" pitchFamily="2" charset="2"/>
              <a:buNone/>
            </a:pPr>
            <a:endParaRPr lang="en-US" sz="2000" b="1" dirty="0"/>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752600" y="1752600"/>
            <a:ext cx="6934200" cy="4373563"/>
          </a:xfrm>
        </p:spPr>
        <p:txBody>
          <a:bodyPr>
            <a:normAutofit/>
          </a:bodyPr>
          <a:lstStyle/>
          <a:p>
            <a:r>
              <a:rPr lang="en-US" sz="2800" b="1" i="1" dirty="0" err="1"/>
              <a:t>Latrodectus</a:t>
            </a:r>
            <a:r>
              <a:rPr lang="en-US" sz="2800" b="1" i="1" dirty="0"/>
              <a:t> </a:t>
            </a:r>
            <a:r>
              <a:rPr lang="en-US" sz="2800" b="1" dirty="0"/>
              <a:t>(black widow) spider venom contains </a:t>
            </a:r>
            <a:r>
              <a:rPr lang="el-GR" sz="2800" b="1" dirty="0"/>
              <a:t>α</a:t>
            </a:r>
            <a:r>
              <a:rPr lang="en-US" sz="2800" b="1" dirty="0"/>
              <a:t>-</a:t>
            </a:r>
            <a:r>
              <a:rPr lang="en-US" sz="2800" b="1" dirty="0" err="1"/>
              <a:t>latrotoxin</a:t>
            </a:r>
            <a:r>
              <a:rPr lang="en-US" sz="2800" b="1" dirty="0"/>
              <a:t>. </a:t>
            </a:r>
          </a:p>
          <a:p>
            <a:r>
              <a:rPr lang="en-US" sz="2800" b="1" dirty="0"/>
              <a:t>This extremely potent toxin causes opening of nonspecific </a:t>
            </a:r>
            <a:r>
              <a:rPr lang="en-US" sz="2800" b="1" dirty="0" err="1"/>
              <a:t>cation</a:t>
            </a:r>
            <a:r>
              <a:rPr lang="en-US" sz="2800" b="1" dirty="0"/>
              <a:t> channels, leading to: </a:t>
            </a:r>
          </a:p>
          <a:p>
            <a:pPr lvl="2"/>
            <a:r>
              <a:rPr lang="en-US" sz="2400" b="1" dirty="0"/>
              <a:t>increased influx of calcium</a:t>
            </a:r>
          </a:p>
          <a:p>
            <a:pPr lvl="3"/>
            <a:r>
              <a:rPr lang="en-US" sz="2200" b="1" dirty="0"/>
              <a:t>indiscriminate </a:t>
            </a:r>
            <a:r>
              <a:rPr lang="en-US" sz="2200" b="1" dirty="0">
                <a:solidFill>
                  <a:srgbClr val="FF0000"/>
                </a:solidFill>
              </a:rPr>
              <a:t>release of acetylcholine</a:t>
            </a:r>
          </a:p>
          <a:p>
            <a:pPr lvl="4"/>
            <a:r>
              <a:rPr lang="en-US" sz="2200" b="1" dirty="0"/>
              <a:t>excessive stimulation of NMJ</a:t>
            </a:r>
            <a:endParaRPr lang="en-US" sz="2200" dirty="0"/>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6248400"/>
          </a:xfrm>
        </p:spPr>
        <p:txBody>
          <a:bodyPr>
            <a:noAutofit/>
          </a:bodyPr>
          <a:lstStyle/>
          <a:p>
            <a:r>
              <a:rPr lang="en-US" sz="2400" b="1" dirty="0"/>
              <a:t>Mediterranean recluse spider</a:t>
            </a:r>
          </a:p>
          <a:p>
            <a:r>
              <a:rPr lang="en-US" sz="2400" b="1" dirty="0">
                <a:solidFill>
                  <a:srgbClr val="FF0000"/>
                </a:solidFill>
              </a:rPr>
              <a:t>The close cousin of the venomous Brown Recluse Spider in America. </a:t>
            </a:r>
          </a:p>
          <a:p>
            <a:r>
              <a:rPr lang="en-US" sz="2400" b="1" dirty="0">
                <a:solidFill>
                  <a:srgbClr val="FF0000"/>
                </a:solidFill>
              </a:rPr>
              <a:t>The toxin from this little beauty is </a:t>
            </a:r>
            <a:r>
              <a:rPr lang="en-US" sz="2400" b="1" dirty="0" err="1">
                <a:solidFill>
                  <a:srgbClr val="FF0000"/>
                </a:solidFill>
              </a:rPr>
              <a:t>hemotoxic</a:t>
            </a:r>
            <a:r>
              <a:rPr lang="en-US" sz="2400" b="1" dirty="0">
                <a:solidFill>
                  <a:srgbClr val="FF0000"/>
                </a:solidFill>
              </a:rPr>
              <a:t>. </a:t>
            </a:r>
          </a:p>
          <a:p>
            <a:r>
              <a:rPr lang="en-US" sz="2400" b="1" dirty="0">
                <a:solidFill>
                  <a:srgbClr val="FF0000"/>
                </a:solidFill>
              </a:rPr>
              <a:t>The initial bite from the Mediterranean recluse spider is usually not felt, and there is no instant pain, which is part of the problem.</a:t>
            </a:r>
          </a:p>
          <a:p>
            <a:r>
              <a:rPr lang="en-US" sz="2400" b="1" dirty="0">
                <a:solidFill>
                  <a:srgbClr val="FF0000"/>
                </a:solidFill>
              </a:rPr>
              <a:t> Symptoms of a person being bitten include nausea, rashes, vomiting, and fever. </a:t>
            </a:r>
          </a:p>
          <a:p>
            <a:r>
              <a:rPr lang="en-US" sz="2400" b="1" dirty="0">
                <a:solidFill>
                  <a:srgbClr val="FF0000"/>
                </a:solidFill>
              </a:rPr>
              <a:t>This is followed by muscle aches and joint pain.</a:t>
            </a:r>
          </a:p>
          <a:p>
            <a:r>
              <a:rPr lang="en-US" sz="2400" b="1" dirty="0">
                <a:solidFill>
                  <a:srgbClr val="FF0000"/>
                </a:solidFill>
              </a:rPr>
              <a:t> In rare cases, internal organs will be damaged as the venom surges through the blood stream and then death.</a:t>
            </a:r>
          </a:p>
          <a:p>
            <a:endParaRPr lang="en-US" sz="2400" b="1" dirty="0"/>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recluse spider bite wound.jpg"/>
          <p:cNvPicPr>
            <a:picLocks noGrp="1" noChangeAspect="1"/>
          </p:cNvPicPr>
          <p:nvPr>
            <p:ph idx="1"/>
          </p:nvPr>
        </p:nvPicPr>
        <p:blipFill>
          <a:blip r:embed="rId2" cstate="print"/>
          <a:stretch>
            <a:fillRect/>
          </a:stretch>
        </p:blipFill>
        <p:spPr>
          <a:xfrm>
            <a:off x="2743200" y="2205190"/>
            <a:ext cx="5253980" cy="3738409"/>
          </a:xfrm>
        </p:spPr>
      </p:pic>
      <p:sp>
        <p:nvSpPr>
          <p:cNvPr id="4" name="Text Placeholder 3"/>
          <p:cNvSpPr>
            <a:spLocks noGrp="1"/>
          </p:cNvSpPr>
          <p:nvPr>
            <p:ph type="body" sz="half" idx="2"/>
          </p:nvPr>
        </p:nvSpPr>
        <p:spPr>
          <a:xfrm>
            <a:off x="164592" y="2667000"/>
            <a:ext cx="1524000" cy="2726690"/>
          </a:xfrm>
        </p:spPr>
        <p:txBody>
          <a:bodyPr>
            <a:noAutofit/>
          </a:bodyPr>
          <a:lstStyle/>
          <a:p>
            <a:r>
              <a:rPr lang="en-US" sz="2400" dirty="0">
                <a:solidFill>
                  <a:srgbClr val="FF0000"/>
                </a:solidFill>
              </a:rPr>
              <a:t>A wound by Mediterranean recluse spider</a:t>
            </a:r>
          </a:p>
          <a:p>
            <a:endParaRPr lang="en-US" sz="2400" dirty="0">
              <a:solidFill>
                <a:srgbClr val="FF0000"/>
              </a:solidFill>
            </a:endParaRPr>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685800" y="228600"/>
            <a:ext cx="8001000" cy="1143000"/>
          </a:xfrm>
        </p:spPr>
        <p:txBody>
          <a:bodyPr>
            <a:noAutofit/>
          </a:bodyPr>
          <a:lstStyle/>
          <a:p>
            <a:r>
              <a:rPr lang="en-US" sz="2800" b="1" dirty="0">
                <a:solidFill>
                  <a:srgbClr val="FF3300"/>
                </a:solidFill>
              </a:rPr>
              <a:t>Clinical Manifestations of </a:t>
            </a:r>
            <a:r>
              <a:rPr lang="en-US" sz="2800" b="1" dirty="0" err="1">
                <a:solidFill>
                  <a:srgbClr val="FF3300"/>
                </a:solidFill>
              </a:rPr>
              <a:t>Latrodectism</a:t>
            </a:r>
            <a:br>
              <a:rPr lang="en-US" sz="2800" b="1" dirty="0">
                <a:solidFill>
                  <a:srgbClr val="FF3300"/>
                </a:solidFill>
              </a:rPr>
            </a:br>
            <a:endParaRPr lang="en-US" sz="2800" b="1" dirty="0">
              <a:solidFill>
                <a:srgbClr val="FF3300"/>
              </a:solidFill>
            </a:endParaRPr>
          </a:p>
        </p:txBody>
      </p:sp>
      <p:sp>
        <p:nvSpPr>
          <p:cNvPr id="41987" name="Rectangle 3"/>
          <p:cNvSpPr>
            <a:spLocks noGrp="1" noRot="1" noChangeArrowheads="1"/>
          </p:cNvSpPr>
          <p:nvPr>
            <p:ph idx="1"/>
          </p:nvPr>
        </p:nvSpPr>
        <p:spPr>
          <a:xfrm>
            <a:off x="1828800" y="1676400"/>
            <a:ext cx="7315200" cy="5181600"/>
          </a:xfrm>
        </p:spPr>
        <p:txBody>
          <a:bodyPr>
            <a:normAutofit fontScale="62500" lnSpcReduction="20000"/>
          </a:bodyPr>
          <a:lstStyle/>
          <a:p>
            <a:pPr>
              <a:lnSpc>
                <a:spcPct val="160000"/>
              </a:lnSpc>
            </a:pPr>
            <a:r>
              <a:rPr lang="en-US" sz="3200" b="1" dirty="0" err="1"/>
              <a:t>Envenomation</a:t>
            </a:r>
            <a:r>
              <a:rPr lang="en-US" sz="3200" b="1" dirty="0"/>
              <a:t> can occur in people of any age. </a:t>
            </a:r>
          </a:p>
          <a:p>
            <a:pPr>
              <a:lnSpc>
                <a:spcPct val="160000"/>
              </a:lnSpc>
            </a:pPr>
            <a:r>
              <a:rPr lang="en-US" sz="3200" b="1" dirty="0"/>
              <a:t>Initially, a severe pain in local muscle groups occurs, which then spreads to regional muscle groups. Severe cramps and contraction of musculature may extend throughout the body. The abdominal pains are frequently most severe, mimicking appendicitis, colic, or food poisoning. Other symptoms include headache, restlessness, anxiety, fatigue, and insomnia.  </a:t>
            </a:r>
          </a:p>
          <a:p>
            <a:pPr>
              <a:lnSpc>
                <a:spcPct val="160000"/>
              </a:lnSpc>
            </a:pPr>
            <a:r>
              <a:rPr lang="en-US" sz="3200" b="1" dirty="0"/>
              <a:t>Signs of latrodectism include:  Salivation  –Lacrimation – Diaphoresis – Tremors – Tachycardia - Bradycardia – Hypertension - Shock - Coma</a:t>
            </a:r>
            <a:r>
              <a:rPr lang="en-US" sz="2800" b="1" dirty="0"/>
              <a:t>. </a:t>
            </a:r>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en-US" b="1" dirty="0">
                <a:solidFill>
                  <a:srgbClr val="FF3300"/>
                </a:solidFill>
              </a:rPr>
              <a:t>TREATMENT</a:t>
            </a:r>
          </a:p>
        </p:txBody>
      </p:sp>
      <p:sp>
        <p:nvSpPr>
          <p:cNvPr id="43011" name="Rectangle 3"/>
          <p:cNvSpPr>
            <a:spLocks noGrp="1" noRot="1" noChangeArrowheads="1"/>
          </p:cNvSpPr>
          <p:nvPr>
            <p:ph idx="1"/>
          </p:nvPr>
        </p:nvSpPr>
        <p:spPr>
          <a:xfrm>
            <a:off x="1600200" y="1447800"/>
            <a:ext cx="7543800" cy="5181600"/>
          </a:xfrm>
        </p:spPr>
        <p:txBody>
          <a:bodyPr>
            <a:noAutofit/>
          </a:bodyPr>
          <a:lstStyle/>
          <a:p>
            <a:pPr marL="609600" indent="-609600"/>
            <a:r>
              <a:rPr lang="en-US" sz="4400" b="1" dirty="0">
                <a:effectLst/>
              </a:rPr>
              <a:t>Pain relievers such as narcotics</a:t>
            </a:r>
          </a:p>
          <a:p>
            <a:pPr marL="609600" indent="-609600"/>
            <a:r>
              <a:rPr lang="en-US" sz="4400" b="1" dirty="0">
                <a:effectLst/>
              </a:rPr>
              <a:t>Muscle relaxants</a:t>
            </a:r>
          </a:p>
          <a:p>
            <a:pPr marL="609600" indent="-609600"/>
            <a:r>
              <a:rPr lang="en-US" sz="4400" b="1" dirty="0">
                <a:effectLst/>
              </a:rPr>
              <a:t>Intravenous calcium </a:t>
            </a:r>
            <a:r>
              <a:rPr lang="en-US" sz="4400" b="1" dirty="0" err="1">
                <a:effectLst/>
              </a:rPr>
              <a:t>gluconate</a:t>
            </a:r>
            <a:r>
              <a:rPr lang="en-US" sz="4400" b="1" dirty="0">
                <a:effectLst/>
              </a:rPr>
              <a:t>. Mechanism of action remains uncertain.  </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228600"/>
            <a:ext cx="8991600" cy="609600"/>
          </a:xfrm>
        </p:spPr>
        <p:txBody>
          <a:bodyPr>
            <a:normAutofit fontScale="90000"/>
          </a:bodyPr>
          <a:lstStyle/>
          <a:p>
            <a:pPr marL="342900" indent="-342900" algn="l" eaLnBrk="1" fontAlgn="auto" hangingPunct="1">
              <a:spcAft>
                <a:spcPts val="0"/>
              </a:spcAft>
              <a:defRPr/>
            </a:pPr>
            <a:br>
              <a:rPr lang="en-US" sz="2400" b="1" i="1" dirty="0">
                <a:solidFill>
                  <a:srgbClr val="FF0000"/>
                </a:solidFill>
              </a:rPr>
            </a:br>
            <a:br>
              <a:rPr lang="en-US" sz="2400" b="1" i="1" dirty="0">
                <a:solidFill>
                  <a:srgbClr val="FF0000"/>
                </a:solidFill>
              </a:rPr>
            </a:br>
            <a:br>
              <a:rPr lang="en-US" sz="2400" b="1" i="1" dirty="0">
                <a:solidFill>
                  <a:srgbClr val="FF0000"/>
                </a:solidFill>
              </a:rPr>
            </a:br>
            <a:r>
              <a:rPr lang="en-US" sz="2400" b="1" i="1" dirty="0">
                <a:solidFill>
                  <a:srgbClr val="FF0000"/>
                </a:solidFill>
              </a:rPr>
              <a:t>2- Androctonus amoreuxi</a:t>
            </a:r>
            <a:r>
              <a:rPr lang="en-US" sz="2400" b="1" dirty="0">
                <a:solidFill>
                  <a:srgbClr val="FF0000"/>
                </a:solidFill>
              </a:rPr>
              <a:t>: the second most abundant and toxic species, they are found in the same areas with </a:t>
            </a:r>
            <a:r>
              <a:rPr lang="en-US" sz="2400" b="1" i="1" dirty="0">
                <a:solidFill>
                  <a:srgbClr val="FF0000"/>
                </a:solidFill>
              </a:rPr>
              <a:t>L. quinquestriatus</a:t>
            </a:r>
            <a:r>
              <a:rPr lang="en-US" sz="2400" b="1" dirty="0">
                <a:solidFill>
                  <a:srgbClr val="FF0000"/>
                </a:solidFill>
              </a:rPr>
              <a:t> forming a co-occurrence.</a:t>
            </a:r>
            <a:br>
              <a:rPr lang="en-US" sz="2400" b="1" i="1" dirty="0">
                <a:solidFill>
                  <a:srgbClr val="FF0000"/>
                </a:solidFill>
              </a:rPr>
            </a:br>
            <a:endParaRPr lang="en-US" sz="2800" dirty="0">
              <a:solidFill>
                <a:srgbClr val="FF0000"/>
              </a:solidFill>
            </a:endParaRPr>
          </a:p>
        </p:txBody>
      </p:sp>
      <p:pic>
        <p:nvPicPr>
          <p:cNvPr id="10243" name="Content Placeholder 3" descr="andoctonus amoreuxi.bmp"/>
          <p:cNvPicPr>
            <a:picLocks noGrp="1" noChangeAspect="1"/>
          </p:cNvPicPr>
          <p:nvPr>
            <p:ph idx="1"/>
          </p:nvPr>
        </p:nvPicPr>
        <p:blipFill>
          <a:blip r:embed="rId2" cstate="print"/>
          <a:stretch>
            <a:fillRect/>
          </a:stretch>
        </p:blipFill>
        <p:spPr>
          <a:xfrm>
            <a:off x="1981200" y="1828800"/>
            <a:ext cx="5562600" cy="5026180"/>
          </a:xfr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304800"/>
            <a:ext cx="9144000" cy="1143000"/>
          </a:xfrm>
        </p:spPr>
        <p:txBody>
          <a:bodyPr>
            <a:normAutofit fontScale="90000"/>
          </a:bodyPr>
          <a:lstStyle/>
          <a:p>
            <a:pPr marL="342900" indent="-342900" algn="l" eaLnBrk="1" fontAlgn="auto" hangingPunct="1">
              <a:spcAft>
                <a:spcPts val="0"/>
              </a:spcAft>
              <a:defRPr/>
            </a:pPr>
            <a:r>
              <a:rPr lang="en-US" sz="2400" b="1" i="1" dirty="0"/>
              <a:t>3-Androctonus </a:t>
            </a:r>
            <a:r>
              <a:rPr lang="en-US" sz="2400" b="1" i="1" dirty="0" err="1"/>
              <a:t>aeneas</a:t>
            </a:r>
            <a:r>
              <a:rPr lang="en-US" sz="2400" b="1" i="1" dirty="0"/>
              <a:t> (bicolor)</a:t>
            </a:r>
            <a:r>
              <a:rPr lang="en-US" sz="2400" b="1" dirty="0"/>
              <a:t>: widely distributed in low numbers, especially in Aljabal Elgarbi, Wadi Elshati, Zawia, Tripoli, Sirt, Benghazi, ElJabal AlAKHDHAR.</a:t>
            </a:r>
            <a:br>
              <a:rPr lang="en-US" sz="2400" b="1" i="1" dirty="0"/>
            </a:br>
            <a:endParaRPr lang="en-US" sz="2800" dirty="0"/>
          </a:p>
        </p:txBody>
      </p:sp>
      <p:pic>
        <p:nvPicPr>
          <p:cNvPr id="11267" name="Content Placeholder 3" descr="ANdroctonus aneas.jpg"/>
          <p:cNvPicPr>
            <a:picLocks noGrp="1" noChangeAspect="1"/>
          </p:cNvPicPr>
          <p:nvPr>
            <p:ph idx="1"/>
          </p:nvPr>
        </p:nvPicPr>
        <p:blipFill>
          <a:blip r:embed="rId2" cstate="print"/>
          <a:srcRect/>
          <a:stretch>
            <a:fillRect/>
          </a:stretch>
        </p:blipFill>
        <p:spPr>
          <a:xfrm>
            <a:off x="914400" y="1371600"/>
            <a:ext cx="7488382" cy="5257800"/>
          </a:xfr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838200"/>
            <a:ext cx="7772400" cy="1143000"/>
          </a:xfrm>
        </p:spPr>
        <p:txBody>
          <a:bodyPr>
            <a:normAutofit fontScale="90000"/>
          </a:bodyPr>
          <a:lstStyle/>
          <a:p>
            <a:pPr marL="342900" indent="-342900" algn="l" eaLnBrk="1" fontAlgn="auto" hangingPunct="1">
              <a:spcAft>
                <a:spcPts val="0"/>
              </a:spcAft>
              <a:defRPr/>
            </a:pPr>
            <a:r>
              <a:rPr lang="en-US" sz="2400" b="1" i="1" dirty="0"/>
              <a:t>4- Androctonus australis</a:t>
            </a:r>
            <a:r>
              <a:rPr lang="en-US" sz="2400" b="1" dirty="0"/>
              <a:t>: in costal and southern parts of Libya, but more abundant in Sirt, Algariat, and Shwerif, TRIPOLI, BENGHAZI, ELKUFRA, AUJLA, JALU, WADI ATBAH.</a:t>
            </a:r>
            <a:br>
              <a:rPr lang="en-US" sz="2400" b="1" i="1" dirty="0"/>
            </a:br>
            <a:endParaRPr lang="en-US" sz="2800" dirty="0"/>
          </a:p>
        </p:txBody>
      </p:sp>
      <p:pic>
        <p:nvPicPr>
          <p:cNvPr id="12291" name="Content Placeholder 3" descr="andoctonus australis.jpg"/>
          <p:cNvPicPr>
            <a:picLocks noGrp="1" noChangeAspect="1"/>
          </p:cNvPicPr>
          <p:nvPr>
            <p:ph idx="1"/>
          </p:nvPr>
        </p:nvPicPr>
        <p:blipFill>
          <a:blip r:embed="rId2" cstate="print"/>
          <a:stretch>
            <a:fillRect/>
          </a:stretch>
        </p:blipFill>
        <p:spPr>
          <a:xfrm>
            <a:off x="3002491" y="2286000"/>
            <a:ext cx="5120217" cy="3840163"/>
          </a:xfrm>
        </p:spPr>
      </p:pic>
    </p:spTree>
  </p:cSld>
  <p:clrMapOvr>
    <a:masterClrMapping/>
  </p:clrMapOvr>
  <p:transition>
    <p:fade thruBlk="1"/>
  </p:transition>
</p:sld>
</file>

<file path=ppt/theme/theme1.xml><?xml version="1.0" encoding="utf-8"?>
<a:theme xmlns:a="http://schemas.openxmlformats.org/drawingml/2006/main" name="Theme33">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Theme33</Template>
  <TotalTime>978</TotalTime>
  <Words>3056</Words>
  <Application>Microsoft Office PowerPoint</Application>
  <PresentationFormat>On-screen Show (4:3)</PresentationFormat>
  <Paragraphs>282</Paragraphs>
  <Slides>66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Microsoft YaHei</vt:lpstr>
      <vt:lpstr>Arial</vt:lpstr>
      <vt:lpstr>Blade 2</vt:lpstr>
      <vt:lpstr>Calibri</vt:lpstr>
      <vt:lpstr>Courier New</vt:lpstr>
      <vt:lpstr>Dustismo</vt:lpstr>
      <vt:lpstr>Trebuchet MS</vt:lpstr>
      <vt:lpstr>Wingdings</vt:lpstr>
      <vt:lpstr>Wingdings 2</vt:lpstr>
      <vt:lpstr>Theme33</vt:lpstr>
      <vt:lpstr>ANIMAL POISONS</vt:lpstr>
      <vt:lpstr>PowerPoint Presentation</vt:lpstr>
      <vt:lpstr>PowerPoint Presentation</vt:lpstr>
      <vt:lpstr>SCORPIONS</vt:lpstr>
      <vt:lpstr>PowerPoint Presentation</vt:lpstr>
      <vt:lpstr>1-Leiurus quinquestriatus: the most abundant and toxic species in Libya and it is restricted to the southern parts e.g. Aujla, jkharra, Gdamas, Elkufra. Not found in costal areas. </vt:lpstr>
      <vt:lpstr>   2- Androctonus amoreuxi: the second most abundant and toxic species, they are found in the same areas with L. quinquestriatus forming a co-occurrence. </vt:lpstr>
      <vt:lpstr>3-Androctonus aeneas (bicolor): widely distributed in low numbers, especially in Aljabal Elgarbi, Wadi Elshati, Zawia, Tripoli, Sirt, Benghazi, ElJabal AlAKHDHAR. </vt:lpstr>
      <vt:lpstr>4- Androctonus australis: in costal and southern parts of Libya, but more abundant in Sirt, Algariat, and Shwerif, TRIPOLI, BENGHAZI, ELKUFRA, AUJLA, JALU, WADI ATBAH. </vt:lpstr>
      <vt:lpstr>5- Buthacus leptochelys: mainly in Jalow, Aujla, and Jekhirrah.     </vt:lpstr>
      <vt:lpstr>6- Buthus occitanus: in Tajoura, and some other costal regions but not in the southern parts.</vt:lpstr>
      <vt:lpstr>7- Buthacus arenicola: found in same areas with Buthus occitanus but in small numbers.</vt:lpstr>
      <vt:lpstr>8- Orthochirus innesi: found in restricted areas mainly at Morzug, Marhaba, and Tsawah.</vt:lpstr>
      <vt:lpstr>9- Scorpion maurus: the least toxic species and it is restricted to Khums and Msillata.  </vt:lpstr>
      <vt:lpstr>Distribution in some parts in Libya</vt:lpstr>
      <vt:lpstr>Pathophysiology</vt:lpstr>
      <vt:lpstr>PowerPoint Presentation</vt:lpstr>
      <vt:lpstr>Clinical Manifestations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GRADES OF SCORPION STING SEVERITY</vt:lpstr>
      <vt:lpstr>TREATMENT</vt:lpstr>
      <vt:lpstr>PowerPoint Presentation</vt:lpstr>
      <vt:lpstr>PowerPoint Presentation</vt:lpstr>
      <vt:lpstr>SNAKES  </vt:lpstr>
      <vt:lpstr>PowerPoint Presentation</vt:lpstr>
      <vt:lpstr>PowerPoint Presentation</vt:lpstr>
      <vt:lpstr>Snake venoms</vt:lpstr>
      <vt:lpstr>Snake venoms</vt:lpstr>
      <vt:lpstr>Venomous snakes (5 families) </vt:lpstr>
      <vt:lpstr>SNAKES FROM LIBYA</vt:lpstr>
      <vt:lpstr>DESERT VIPER</vt:lpstr>
      <vt:lpstr>PowerPoint Presentation</vt:lpstr>
      <vt:lpstr>COBRA</vt:lpstr>
      <vt:lpstr>MAMBA</vt:lpstr>
      <vt:lpstr>KRAIT</vt:lpstr>
      <vt:lpstr>CORAL</vt:lpstr>
      <vt:lpstr>Pathophysiology</vt:lpstr>
      <vt:lpstr>Clinical Features  </vt:lpstr>
      <vt:lpstr>PowerPoint Presentation</vt:lpstr>
      <vt:lpstr>PowerPoint Presentation</vt:lpstr>
      <vt:lpstr>Management  </vt:lpstr>
      <vt:lpstr>PowerPoint Presentation</vt:lpstr>
      <vt:lpstr>PowerPoint Presentation</vt:lpstr>
      <vt:lpstr>polyantivenom may be administered if a patient develops one or more of the following</vt:lpstr>
      <vt:lpstr>PowerPoint Presentation</vt:lpstr>
      <vt:lpstr>Dosage of polyantivenom </vt:lpstr>
      <vt:lpstr>polyantivenom Reactions </vt:lpstr>
      <vt:lpstr>SPIDERS</vt:lpstr>
      <vt:lpstr>PowerPoint Presentation</vt:lpstr>
      <vt:lpstr>PowerPoint Presentation</vt:lpstr>
      <vt:lpstr>PowerPoint Presentation</vt:lpstr>
      <vt:lpstr>House spiders</vt:lpstr>
      <vt:lpstr>MECHANISM OF TOXICITY </vt:lpstr>
      <vt:lpstr>PowerPoint Presentation</vt:lpstr>
      <vt:lpstr>PowerPoint Presentation</vt:lpstr>
      <vt:lpstr>PowerPoint Presentation</vt:lpstr>
      <vt:lpstr>Clinical Manifestations of Latrodectism </vt:lpstr>
      <vt:lpstr>TREATMENT</vt:lpstr>
    </vt:vector>
  </TitlesOfParts>
  <Company>LIBYA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SCORPION STING</dc:title>
  <dc:creator>TAHAR SOLIMAN</dc:creator>
  <cp:lastModifiedBy>pravallika vataparthi</cp:lastModifiedBy>
  <cp:revision>73</cp:revision>
  <dcterms:created xsi:type="dcterms:W3CDTF">2007-08-16T18:39:59Z</dcterms:created>
  <dcterms:modified xsi:type="dcterms:W3CDTF">2023-05-25T09:40:55Z</dcterms:modified>
</cp:coreProperties>
</file>