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70" r:id="rId4"/>
    <p:sldId id="268" r:id="rId5"/>
    <p:sldId id="269" r:id="rId6"/>
    <p:sldId id="271"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2" name="Title 1">
            <a:extLst>
              <a:ext uri="{FF2B5EF4-FFF2-40B4-BE49-F238E27FC236}">
                <a16:creationId xmlns:a16="http://schemas.microsoft.com/office/drawing/2014/main" id="{1C5209BE-892C-C255-E862-1158BB17771E}"/>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1</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Ethics &amp; Values</a:t>
            </a:r>
          </a:p>
        </p:txBody>
      </p:sp>
      <p:sp>
        <p:nvSpPr>
          <p:cNvPr id="3" name="Title 1">
            <a:extLst>
              <a:ext uri="{FF2B5EF4-FFF2-40B4-BE49-F238E27FC236}">
                <a16:creationId xmlns:a16="http://schemas.microsoft.com/office/drawing/2014/main" id="{730AC4AF-93A1-53D1-4BCA-53C868459CB6}"/>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267763-3E7A-E624-8623-20D4D147C446}"/>
              </a:ext>
            </a:extLst>
          </p:cNvPr>
          <p:cNvSpPr txBox="1"/>
          <p:nvPr/>
        </p:nvSpPr>
        <p:spPr>
          <a:xfrm>
            <a:off x="267286" y="1645919"/>
            <a:ext cx="11633982" cy="4524315"/>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Human values and ethics refer to the principles, ideals, and standards that guide human behavior and decision-making. They are fundamental beliefs and concepts that help individuals determine what is right and wrong, and how they should interact with others and the world around them. While values are personal and can vary from person to person, ethics are a broader set of principles that society deems acceptable and ethical behavior.</a:t>
            </a:r>
            <a:endParaRPr lang="en-IN" sz="36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2D040E9E-3988-87A1-99C5-A7A3ECF6B027}"/>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Human values</a:t>
            </a:r>
            <a:endParaRPr lang="en-IN" sz="3600" b="1" dirty="0">
              <a:solidFill>
                <a:schemeClr val="bg1"/>
              </a:solidFill>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7AA484-4CA6-7BD1-FEA1-AC26AC46267D}"/>
              </a:ext>
            </a:extLst>
          </p:cNvPr>
          <p:cNvSpPr txBox="1"/>
          <p:nvPr/>
        </p:nvSpPr>
        <p:spPr>
          <a:xfrm>
            <a:off x="236806" y="1595021"/>
            <a:ext cx="11718387" cy="4708981"/>
          </a:xfrm>
          <a:prstGeom prst="rect">
            <a:avLst/>
          </a:prstGeom>
          <a:noFill/>
        </p:spPr>
        <p:txBody>
          <a:bodyPr wrap="square">
            <a:spAutoFit/>
          </a:bodyPr>
          <a:lstStyle/>
          <a:p>
            <a:pPr algn="l"/>
            <a:r>
              <a:rPr lang="en-US" sz="2000" b="0" i="0" dirty="0">
                <a:solidFill>
                  <a:srgbClr val="374151"/>
                </a:solidFill>
                <a:effectLst/>
                <a:latin typeface="Times New Roman" panose="02020603050405020304" pitchFamily="18" charset="0"/>
                <a:cs typeface="Times New Roman" panose="02020603050405020304" pitchFamily="18" charset="0"/>
              </a:rPr>
              <a:t>Human values encompass a wide range of aspects, including:</a:t>
            </a:r>
          </a:p>
          <a:p>
            <a:pPr algn="l">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Respect</a:t>
            </a:r>
            <a:r>
              <a:rPr lang="en-US" sz="2000" b="0" i="0" dirty="0">
                <a:solidFill>
                  <a:srgbClr val="374151"/>
                </a:solidFill>
                <a:effectLst/>
                <a:latin typeface="Times New Roman" panose="02020603050405020304" pitchFamily="18" charset="0"/>
                <a:cs typeface="Times New Roman" panose="02020603050405020304" pitchFamily="18" charset="0"/>
              </a:rPr>
              <a:t>: Treating others with dignity, consideration, and empathy, valuing diversity and individual differences.</a:t>
            </a:r>
          </a:p>
          <a:p>
            <a:pPr algn="l">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Integrity</a:t>
            </a:r>
            <a:r>
              <a:rPr lang="en-US" sz="2000" b="0" i="0" dirty="0">
                <a:solidFill>
                  <a:srgbClr val="374151"/>
                </a:solidFill>
                <a:effectLst/>
                <a:latin typeface="Times New Roman" panose="02020603050405020304" pitchFamily="18" charset="0"/>
                <a:cs typeface="Times New Roman" panose="02020603050405020304" pitchFamily="18" charset="0"/>
              </a:rPr>
              <a:t>: Acting honestly, ethically, and consistently, maintaining strong moral principles and adhering to them even when faced with challenges or temptations.</a:t>
            </a:r>
          </a:p>
          <a:p>
            <a:pPr algn="l">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Responsibilit</a:t>
            </a:r>
            <a:r>
              <a:rPr lang="en-US" sz="2000" b="0" i="0" dirty="0">
                <a:solidFill>
                  <a:srgbClr val="374151"/>
                </a:solidFill>
                <a:effectLst/>
                <a:latin typeface="Times New Roman" panose="02020603050405020304" pitchFamily="18" charset="0"/>
                <a:cs typeface="Times New Roman" panose="02020603050405020304" pitchFamily="18" charset="0"/>
              </a:rPr>
              <a:t>y: Being accountable for one's actions and their consequences, fulfilling obligations, and recognizing the impact of individual choices on others and the environment.</a:t>
            </a:r>
          </a:p>
          <a:p>
            <a:pPr algn="l">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Fairness</a:t>
            </a:r>
            <a:r>
              <a:rPr lang="en-US" sz="2000" b="0" i="0" dirty="0">
                <a:solidFill>
                  <a:srgbClr val="374151"/>
                </a:solidFill>
                <a:effectLst/>
                <a:latin typeface="Times New Roman" panose="02020603050405020304" pitchFamily="18" charset="0"/>
                <a:cs typeface="Times New Roman" panose="02020603050405020304" pitchFamily="18" charset="0"/>
              </a:rPr>
              <a:t>: Promoting equality and justice, ensuring impartiality and equal treatment for all individuals regardless of their backgrounds or circumstances. </a:t>
            </a:r>
          </a:p>
          <a:p>
            <a:pPr algn="l">
              <a:buFont typeface="+mj-lt"/>
              <a:buAutoNum type="arabicPeriod"/>
            </a:pPr>
            <a:r>
              <a:rPr lang="en-US" sz="2000" b="1" i="0" dirty="0">
                <a:solidFill>
                  <a:srgbClr val="374151"/>
                </a:solidFill>
                <a:effectLst/>
                <a:latin typeface="Times New Roman" panose="02020603050405020304" pitchFamily="18" charset="0"/>
                <a:cs typeface="Times New Roman" panose="02020603050405020304" pitchFamily="18" charset="0"/>
              </a:rPr>
              <a:t>Compassion</a:t>
            </a:r>
            <a:r>
              <a:rPr lang="en-US" sz="2000" b="0" i="0" dirty="0">
                <a:solidFill>
                  <a:srgbClr val="374151"/>
                </a:solidFill>
                <a:effectLst/>
                <a:latin typeface="Times New Roman" panose="02020603050405020304" pitchFamily="18" charset="0"/>
                <a:cs typeface="Times New Roman" panose="02020603050405020304" pitchFamily="18" charset="0"/>
              </a:rPr>
              <a:t>: Showing kindness, understanding, and empathy towards others, and actively seeking to alleviate their suffering or distress.</a:t>
            </a:r>
          </a:p>
          <a:p>
            <a:pPr algn="l">
              <a:buFont typeface="+mj-lt"/>
              <a:buAutoNum type="arabicPeriod"/>
            </a:pPr>
            <a:r>
              <a:rPr lang="en-US" sz="2000" b="1" dirty="0">
                <a:solidFill>
                  <a:srgbClr val="374151"/>
                </a:solidFill>
                <a:latin typeface="Times New Roman" panose="02020603050405020304" pitchFamily="18" charset="0"/>
                <a:cs typeface="Times New Roman" panose="02020603050405020304" pitchFamily="18" charset="0"/>
              </a:rPr>
              <a:t>Honesty: </a:t>
            </a:r>
            <a:r>
              <a:rPr lang="en-US" sz="2000" dirty="0">
                <a:solidFill>
                  <a:srgbClr val="374151"/>
                </a:solidFill>
                <a:latin typeface="Times New Roman" panose="02020603050405020304" pitchFamily="18" charset="0"/>
                <a:cs typeface="Times New Roman" panose="02020603050405020304" pitchFamily="18" charset="0"/>
              </a:rPr>
              <a:t>Being truthful, sincere, and transparent in communication and interactions with others.</a:t>
            </a:r>
          </a:p>
          <a:p>
            <a:pPr algn="l">
              <a:buFont typeface="+mj-lt"/>
              <a:buAutoNum type="arabicPeriod"/>
            </a:pPr>
            <a:r>
              <a:rPr lang="en-US" sz="2000" b="1" dirty="0">
                <a:solidFill>
                  <a:srgbClr val="374151"/>
                </a:solidFill>
                <a:latin typeface="Times New Roman" panose="02020603050405020304" pitchFamily="18" charset="0"/>
                <a:cs typeface="Times New Roman" panose="02020603050405020304" pitchFamily="18" charset="0"/>
              </a:rPr>
              <a:t>Trustworthiness: </a:t>
            </a:r>
            <a:r>
              <a:rPr lang="en-US" sz="2000" dirty="0">
                <a:solidFill>
                  <a:srgbClr val="374151"/>
                </a:solidFill>
                <a:latin typeface="Times New Roman" panose="02020603050405020304" pitchFamily="18" charset="0"/>
                <a:cs typeface="Times New Roman" panose="02020603050405020304" pitchFamily="18" charset="0"/>
              </a:rPr>
              <a:t>Establishing trust through reliability, dependability, and maintaining confidentiality when necessary.</a:t>
            </a:r>
          </a:p>
          <a:p>
            <a:pPr algn="l">
              <a:buFont typeface="+mj-lt"/>
              <a:buAutoNum type="arabicPeriod"/>
            </a:pPr>
            <a:r>
              <a:rPr lang="en-US" sz="2000" b="1" dirty="0">
                <a:solidFill>
                  <a:srgbClr val="374151"/>
                </a:solidFill>
                <a:latin typeface="Times New Roman" panose="02020603050405020304" pitchFamily="18" charset="0"/>
                <a:cs typeface="Times New Roman" panose="02020603050405020304" pitchFamily="18" charset="0"/>
              </a:rPr>
              <a:t>Cooperation: </a:t>
            </a:r>
            <a:r>
              <a:rPr lang="en-US" sz="2000" dirty="0">
                <a:solidFill>
                  <a:srgbClr val="374151"/>
                </a:solidFill>
                <a:latin typeface="Times New Roman" panose="02020603050405020304" pitchFamily="18" charset="0"/>
                <a:cs typeface="Times New Roman" panose="02020603050405020304" pitchFamily="18" charset="0"/>
              </a:rPr>
              <a:t>Promoting collaboration, teamwork, and mutual support, recognizing the value of working together to achieve common goals.</a:t>
            </a:r>
          </a:p>
        </p:txBody>
      </p:sp>
      <p:sp>
        <p:nvSpPr>
          <p:cNvPr id="2" name="TextBox 1">
            <a:extLst>
              <a:ext uri="{FF2B5EF4-FFF2-40B4-BE49-F238E27FC236}">
                <a16:creationId xmlns:a16="http://schemas.microsoft.com/office/drawing/2014/main" id="{98ABCFCB-70B2-D35E-8CD4-5BA1674A49AB}"/>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Human values</a:t>
            </a:r>
            <a:endParaRPr lang="en-IN" sz="3600" b="1" dirty="0">
              <a:solidFill>
                <a:schemeClr val="bg1"/>
              </a:solidFill>
            </a:endParaRPr>
          </a:p>
        </p:txBody>
      </p:sp>
    </p:spTree>
    <p:extLst>
      <p:ext uri="{BB962C8B-B14F-4D97-AF65-F5344CB8AC3E}">
        <p14:creationId xmlns:p14="http://schemas.microsoft.com/office/powerpoint/2010/main" val="381619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7AA484-4CA6-7BD1-FEA1-AC26AC46267D}"/>
              </a:ext>
            </a:extLst>
          </p:cNvPr>
          <p:cNvSpPr txBox="1"/>
          <p:nvPr/>
        </p:nvSpPr>
        <p:spPr>
          <a:xfrm>
            <a:off x="236806" y="2274838"/>
            <a:ext cx="11718387" cy="2308324"/>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Ethics, on the other hand, are broader guidelines or frameworks that help individuals and societies determine right and wrong behavior. Ethical principles often arise from philosophical, religious, cultural, and legal sources.</a:t>
            </a:r>
          </a:p>
        </p:txBody>
      </p:sp>
      <p:sp>
        <p:nvSpPr>
          <p:cNvPr id="8" name="TextBox 7">
            <a:extLst>
              <a:ext uri="{FF2B5EF4-FFF2-40B4-BE49-F238E27FC236}">
                <a16:creationId xmlns:a16="http://schemas.microsoft.com/office/drawing/2014/main" id="{F4EA5D71-4037-B945-B2F9-574756D48659}"/>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Ethics</a:t>
            </a:r>
            <a:endParaRPr lang="en-IN" sz="3600" b="1" dirty="0">
              <a:solidFill>
                <a:schemeClr val="bg1"/>
              </a:solidFill>
            </a:endParaRPr>
          </a:p>
        </p:txBody>
      </p:sp>
    </p:spTree>
    <p:extLst>
      <p:ext uri="{BB962C8B-B14F-4D97-AF65-F5344CB8AC3E}">
        <p14:creationId xmlns:p14="http://schemas.microsoft.com/office/powerpoint/2010/main" val="3049999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7AA484-4CA6-7BD1-FEA1-AC26AC46267D}"/>
              </a:ext>
            </a:extLst>
          </p:cNvPr>
          <p:cNvSpPr txBox="1"/>
          <p:nvPr/>
        </p:nvSpPr>
        <p:spPr>
          <a:xfrm>
            <a:off x="236806" y="1693495"/>
            <a:ext cx="11718387" cy="4493538"/>
          </a:xfrm>
          <a:prstGeom prst="rect">
            <a:avLst/>
          </a:prstGeom>
          <a:noFill/>
        </p:spPr>
        <p:txBody>
          <a:bodyPr wrap="square">
            <a:spAutoFit/>
          </a:bodyPr>
          <a:lstStyle/>
          <a:p>
            <a:pPr algn="l"/>
            <a:r>
              <a:rPr lang="en-US" sz="2200" b="0" i="0" dirty="0">
                <a:solidFill>
                  <a:srgbClr val="374151"/>
                </a:solidFill>
                <a:effectLst/>
                <a:latin typeface="Times New Roman" panose="02020603050405020304" pitchFamily="18" charset="0"/>
                <a:cs typeface="Times New Roman" panose="02020603050405020304" pitchFamily="18" charset="0"/>
              </a:rPr>
              <a:t>Some commonly recognized ethical frameworks include:</a:t>
            </a:r>
          </a:p>
          <a:p>
            <a:pPr algn="l">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Utilitarianism</a:t>
            </a:r>
            <a:r>
              <a:rPr lang="en-US" sz="2200" b="0" i="0" dirty="0">
                <a:solidFill>
                  <a:srgbClr val="374151"/>
                </a:solidFill>
                <a:effectLst/>
                <a:latin typeface="Times New Roman" panose="02020603050405020304" pitchFamily="18" charset="0"/>
                <a:cs typeface="Times New Roman" panose="02020603050405020304" pitchFamily="18" charset="0"/>
              </a:rPr>
              <a:t>: The ethical theory that focuses on maximizing overall happiness or well-being for the greatest number of people. It emphasizes the consequences of actions in determining their morality.</a:t>
            </a:r>
          </a:p>
          <a:p>
            <a:pPr algn="l">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Deontological Ethics</a:t>
            </a:r>
            <a:r>
              <a:rPr lang="en-US" sz="2200" b="0" i="0" dirty="0">
                <a:solidFill>
                  <a:srgbClr val="374151"/>
                </a:solidFill>
                <a:effectLst/>
                <a:latin typeface="Times New Roman" panose="02020603050405020304" pitchFamily="18" charset="0"/>
                <a:cs typeface="Times New Roman" panose="02020603050405020304" pitchFamily="18" charset="0"/>
              </a:rPr>
              <a:t>: This approach emphasizes the inherent rightness or wrongness of actions based on principles and duties. It focuses on the intention behind actions and adherence to moral rules.</a:t>
            </a:r>
          </a:p>
          <a:p>
            <a:pPr algn="l">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Virtue Ethics</a:t>
            </a:r>
            <a:r>
              <a:rPr lang="en-US" sz="2200" b="0" i="0" dirty="0">
                <a:solidFill>
                  <a:srgbClr val="374151"/>
                </a:solidFill>
                <a:effectLst/>
                <a:latin typeface="Times New Roman" panose="02020603050405020304" pitchFamily="18" charset="0"/>
                <a:cs typeface="Times New Roman" panose="02020603050405020304" pitchFamily="18" charset="0"/>
              </a:rPr>
              <a:t>: This ethical framework emphasizes the development of virtuous character traits and moral virtues, such as honesty, compassion, and courage. It focuses on the cultivation of good character rather than specific actions.</a:t>
            </a:r>
          </a:p>
          <a:p>
            <a:pPr algn="l">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Rights-based Ethics</a:t>
            </a:r>
            <a:r>
              <a:rPr lang="en-US" sz="2200" b="0" i="0" dirty="0">
                <a:solidFill>
                  <a:srgbClr val="374151"/>
                </a:solidFill>
                <a:effectLst/>
                <a:latin typeface="Times New Roman" panose="02020603050405020304" pitchFamily="18" charset="0"/>
                <a:cs typeface="Times New Roman" panose="02020603050405020304" pitchFamily="18" charset="0"/>
              </a:rPr>
              <a:t>: This approach emphasizes the importance of individual rights and freedoms. It asserts that ethical behavior involves respecting and protecting the rights of others.</a:t>
            </a:r>
          </a:p>
          <a:p>
            <a:pPr algn="l">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Ethical Relativism</a:t>
            </a:r>
            <a:r>
              <a:rPr lang="en-US" sz="2200" b="0" i="0" dirty="0">
                <a:solidFill>
                  <a:srgbClr val="374151"/>
                </a:solidFill>
                <a:effectLst/>
                <a:latin typeface="Times New Roman" panose="02020603050405020304" pitchFamily="18" charset="0"/>
                <a:cs typeface="Times New Roman" panose="02020603050405020304" pitchFamily="18" charset="0"/>
              </a:rPr>
              <a:t>: This perspective suggests that ethical principles and judgments are relative to individual or cultural perspectives. It acknowledges that different cultures or individuals may have different ethical beliefs and practices.</a:t>
            </a:r>
          </a:p>
        </p:txBody>
      </p:sp>
      <p:sp>
        <p:nvSpPr>
          <p:cNvPr id="2" name="TextBox 1">
            <a:extLst>
              <a:ext uri="{FF2B5EF4-FFF2-40B4-BE49-F238E27FC236}">
                <a16:creationId xmlns:a16="http://schemas.microsoft.com/office/drawing/2014/main" id="{75280C55-E943-A032-1076-D03393C740A1}"/>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Ethics</a:t>
            </a:r>
            <a:endParaRPr lang="en-IN" sz="3600" b="1" dirty="0">
              <a:solidFill>
                <a:schemeClr val="bg1"/>
              </a:solidFill>
            </a:endParaRPr>
          </a:p>
        </p:txBody>
      </p:sp>
    </p:spTree>
    <p:extLst>
      <p:ext uri="{BB962C8B-B14F-4D97-AF65-F5344CB8AC3E}">
        <p14:creationId xmlns:p14="http://schemas.microsoft.com/office/powerpoint/2010/main" val="174794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7AA484-4CA6-7BD1-FEA1-AC26AC46267D}"/>
              </a:ext>
            </a:extLst>
          </p:cNvPr>
          <p:cNvSpPr txBox="1"/>
          <p:nvPr/>
        </p:nvSpPr>
        <p:spPr>
          <a:xfrm>
            <a:off x="236806" y="1997839"/>
            <a:ext cx="11718387" cy="2862322"/>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It is important to note that human values and ethics can vary across cultures, societies, and individuals. However, they serve as important guiding principles to promote harmony, fairness, and well-being in interpersonal relationships, communities, and broader society.</a:t>
            </a:r>
          </a:p>
        </p:txBody>
      </p:sp>
      <p:sp>
        <p:nvSpPr>
          <p:cNvPr id="2" name="TextBox 1">
            <a:extLst>
              <a:ext uri="{FF2B5EF4-FFF2-40B4-BE49-F238E27FC236}">
                <a16:creationId xmlns:a16="http://schemas.microsoft.com/office/drawing/2014/main" id="{96410C9A-0135-0AD8-6B8E-FC9680FFC026}"/>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Human values and ethics</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9555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7AA484-4CA6-7BD1-FEA1-AC26AC46267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14279634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2232</TotalTime>
  <Words>544</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206</cp:revision>
  <dcterms:created xsi:type="dcterms:W3CDTF">2023-04-01T04:44:33Z</dcterms:created>
  <dcterms:modified xsi:type="dcterms:W3CDTF">2023-07-06T08:13:01Z</dcterms:modified>
</cp:coreProperties>
</file>