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68" r:id="rId2"/>
    <p:sldId id="269" r:id="rId3"/>
    <p:sldId id="271" r:id="rId4"/>
    <p:sldId id="273" r:id="rId5"/>
    <p:sldId id="272" r:id="rId6"/>
    <p:sldId id="274" r:id="rId7"/>
    <p:sldId id="275" r:id="rId8"/>
    <p:sldId id="276" r:id="rId9"/>
    <p:sldId id="277" r:id="rId10"/>
    <p:sldId id="27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p:normalViewPr>
  <p:slideViewPr>
    <p:cSldViewPr snapToGrid="0">
      <p:cViewPr varScale="1">
        <p:scale>
          <a:sx n="68" d="100"/>
          <a:sy n="68" d="100"/>
        </p:scale>
        <p:origin x="948" y="-2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endParaRPr>
          </a:p>
        </p:txBody>
      </p:sp>
      <p:sp>
        <p:nvSpPr>
          <p:cNvPr id="2" name="Title 1">
            <a:extLst>
              <a:ext uri="{FF2B5EF4-FFF2-40B4-BE49-F238E27FC236}">
                <a16:creationId xmlns:a16="http://schemas.microsoft.com/office/drawing/2014/main" id="{30F8D63F-23F5-613F-B293-1744B52FDFCD}"/>
              </a:ext>
            </a:extLst>
          </p:cNvPr>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rPr>
              <a:t>HUMAN VALUES AND ETHICS</a:t>
            </a:r>
          </a:p>
        </p:txBody>
      </p:sp>
      <p:sp>
        <p:nvSpPr>
          <p:cNvPr id="3" name="Title 1">
            <a:extLst>
              <a:ext uri="{FF2B5EF4-FFF2-40B4-BE49-F238E27FC236}">
                <a16:creationId xmlns:a16="http://schemas.microsoft.com/office/drawing/2014/main" id="{93F058E6-5E43-2038-61E7-4ECA5E804258}"/>
              </a:ext>
            </a:extLst>
          </p:cNvPr>
          <p:cNvSpPr txBox="1">
            <a:spLocks/>
          </p:cNvSpPr>
          <p:nvPr/>
        </p:nvSpPr>
        <p:spPr>
          <a:xfrm>
            <a:off x="1820273" y="3798277"/>
            <a:ext cx="8581767" cy="833462"/>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Lecture No. 10</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Success and Sensitivity</a:t>
            </a:r>
          </a:p>
        </p:txBody>
      </p:sp>
      <p:sp>
        <p:nvSpPr>
          <p:cNvPr id="4" name="Title 1">
            <a:extLst>
              <a:ext uri="{FF2B5EF4-FFF2-40B4-BE49-F238E27FC236}">
                <a16:creationId xmlns:a16="http://schemas.microsoft.com/office/drawing/2014/main" id="{2BA9252B-733F-B5BA-0B96-0109E53EE7D0}"/>
              </a:ext>
            </a:extLst>
          </p:cNvPr>
          <p:cNvSpPr txBox="1">
            <a:spLocks/>
          </p:cNvSpPr>
          <p:nvPr/>
        </p:nvSpPr>
        <p:spPr>
          <a:xfrm>
            <a:off x="1820273" y="5062024"/>
            <a:ext cx="8581767" cy="973016"/>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7030A0"/>
                </a:solidFill>
                <a:effectLst/>
                <a:uLnTx/>
                <a:uFillTx/>
                <a:latin typeface="Arial Black" pitchFamily="34" charset="0"/>
                <a:ea typeface="+mj-ea"/>
                <a:cs typeface="+mj-cs"/>
              </a:rPr>
              <a:t>Dwity Sundar Rout</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2000" b="1" dirty="0">
                <a:solidFill>
                  <a:schemeClr val="accent6">
                    <a:lumMod val="50000"/>
                  </a:schemeClr>
                </a:solidFill>
                <a:latin typeface="Arial Black" pitchFamily="34" charset="0"/>
                <a:ea typeface="+mj-ea"/>
                <a:cs typeface="+mj-cs"/>
              </a:rPr>
              <a:t>Assistant Professor</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0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Department of </a:t>
            </a:r>
            <a:r>
              <a:rPr kumimoji="0" lang="en-US" sz="2000" b="1" i="0" u="none" strike="noStrike" kern="1200" cap="none" spc="0" normalizeH="0" baseline="0" noProof="0" dirty="0" err="1">
                <a:ln>
                  <a:noFill/>
                </a:ln>
                <a:solidFill>
                  <a:schemeClr val="accent6">
                    <a:lumMod val="50000"/>
                  </a:schemeClr>
                </a:solidFill>
                <a:effectLst/>
                <a:uLnTx/>
                <a:uFillTx/>
                <a:latin typeface="Arial Black" pitchFamily="34" charset="0"/>
                <a:ea typeface="+mj-ea"/>
                <a:cs typeface="+mj-cs"/>
              </a:rPr>
              <a:t>Agril</a:t>
            </a:r>
            <a:r>
              <a:rPr kumimoji="0" lang="en-US" sz="20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 Extension Education</a:t>
            </a:r>
          </a:p>
        </p:txBody>
      </p:sp>
    </p:spTree>
    <p:extLst>
      <p:ext uri="{BB962C8B-B14F-4D97-AF65-F5344CB8AC3E}">
        <p14:creationId xmlns:p14="http://schemas.microsoft.com/office/powerpoint/2010/main" val="746674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DE236B-799E-EF8E-57DA-AADDFCB4633D}"/>
              </a:ext>
            </a:extLst>
          </p:cNvPr>
          <p:cNvSpPr txBox="1"/>
          <p:nvPr/>
        </p:nvSpPr>
        <p:spPr>
          <a:xfrm>
            <a:off x="473613" y="2967335"/>
            <a:ext cx="11718387" cy="923330"/>
          </a:xfrm>
          <a:prstGeom prst="rect">
            <a:avLst/>
          </a:prstGeom>
          <a:noFill/>
        </p:spPr>
        <p:txBody>
          <a:bodyPr wrap="square">
            <a:spAutoFit/>
          </a:bodyPr>
          <a:lstStyle/>
          <a:p>
            <a:pPr algn="ctr"/>
            <a:r>
              <a:rPr lang="en-US" sz="5400" b="0" i="0" dirty="0">
                <a:solidFill>
                  <a:srgbClr val="374151"/>
                </a:solidFill>
                <a:effectLst/>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2916435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67286" y="1645919"/>
            <a:ext cx="11633982" cy="3970318"/>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Success is a subjective concept that can have different meanings to different individuals. </a:t>
            </a:r>
          </a:p>
          <a:p>
            <a:pPr algn="just"/>
            <a:endParaRPr lang="en-US" sz="3600" dirty="0">
              <a:solidFill>
                <a:srgbClr val="374151"/>
              </a:solidFill>
              <a:latin typeface="Times New Roman" panose="02020603050405020304" pitchFamily="18" charset="0"/>
              <a:cs typeface="Times New Roman" panose="02020603050405020304" pitchFamily="18" charset="0"/>
            </a:endParaRPr>
          </a:p>
          <a:p>
            <a:pPr algn="just"/>
            <a:r>
              <a:rPr lang="en-US" sz="3600" b="0" i="0" dirty="0">
                <a:solidFill>
                  <a:srgbClr val="374151"/>
                </a:solidFill>
                <a:effectLst/>
                <a:latin typeface="Times New Roman" panose="02020603050405020304" pitchFamily="18" charset="0"/>
                <a:cs typeface="Times New Roman" panose="02020603050405020304" pitchFamily="18" charset="0"/>
              </a:rPr>
              <a:t>Generally, success refers to the accomplishment of goals or the attainment of a desired outcome. It can encompass various aspects of life, including career, relationships, personal development, and overall well-being.</a:t>
            </a:r>
            <a:endParaRPr lang="en-IN" sz="3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kumimoji="0" lang="en-US" sz="3600" b="1" i="0" u="none" strike="noStrike" kern="1200" cap="none" spc="0" normalizeH="0" baseline="0" noProof="0" dirty="0">
                <a:ln>
                  <a:noFill/>
                </a:ln>
                <a:solidFill>
                  <a:schemeClr val="bg1"/>
                </a:solidFill>
                <a:effectLst/>
                <a:uLnTx/>
                <a:uFillTx/>
                <a:latin typeface="Times New Roman" panose="02020603050405020304" pitchFamily="18" charset="0"/>
                <a:ea typeface="+mj-ea"/>
                <a:cs typeface="Times New Roman" panose="02020603050405020304" pitchFamily="18" charset="0"/>
              </a:rPr>
              <a:t>Success</a:t>
            </a:r>
            <a:endParaRPr lang="en-IN"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5265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814731"/>
            <a:ext cx="11633982" cy="4401205"/>
          </a:xfrm>
          <a:prstGeom prst="rect">
            <a:avLst/>
          </a:prstGeom>
          <a:noFill/>
        </p:spPr>
        <p:txBody>
          <a:bodyPr wrap="square">
            <a:spAutoFit/>
          </a:bodyPr>
          <a:lstStyle/>
          <a:p>
            <a:pPr algn="just"/>
            <a:r>
              <a:rPr lang="en-US" sz="2800" b="0" i="0" dirty="0">
                <a:solidFill>
                  <a:srgbClr val="374151"/>
                </a:solidFill>
                <a:effectLst/>
                <a:latin typeface="Times New Roman" panose="02020603050405020304" pitchFamily="18" charset="0"/>
                <a:cs typeface="Times New Roman" panose="02020603050405020304" pitchFamily="18" charset="0"/>
              </a:rPr>
              <a:t>Success is often associated with achieving recognition, wealth, or status in society, but it can also be defined by personal fulfillment and happiness. It is important to note that success is a highly individualized concept, and what may be considered successful for one person may not necessarily be the same for another.</a:t>
            </a:r>
          </a:p>
          <a:p>
            <a:pPr algn="just"/>
            <a:r>
              <a:rPr lang="en-US" sz="2800" b="0" i="0" dirty="0">
                <a:solidFill>
                  <a:srgbClr val="374151"/>
                </a:solidFill>
                <a:effectLst/>
                <a:latin typeface="Times New Roman" panose="02020603050405020304" pitchFamily="18" charset="0"/>
                <a:cs typeface="Times New Roman" panose="02020603050405020304" pitchFamily="18" charset="0"/>
              </a:rPr>
              <a:t>Ultimately, success is about setting meaningful goals and working towards them with determination, perseverance, and a sense of purpose. It involves overcoming challenges, learning from failures, and continually growing and evolving. Success is a journey rather than a destination, and it can be different for everyone based on their unique values, aspirations, and circumstances.</a:t>
            </a:r>
            <a:endParaRPr lang="en-IN" sz="28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kumimoji="0" lang="en-US" sz="3600" b="1" i="0" u="none" strike="noStrike" kern="1200" cap="none" spc="0" normalizeH="0" baseline="0" noProof="0" dirty="0">
                <a:ln>
                  <a:noFill/>
                </a:ln>
                <a:solidFill>
                  <a:schemeClr val="bg1"/>
                </a:solidFill>
                <a:effectLst/>
                <a:uLnTx/>
                <a:uFillTx/>
                <a:latin typeface="Times New Roman" panose="02020603050405020304" pitchFamily="18" charset="0"/>
                <a:ea typeface="+mj-ea"/>
                <a:cs typeface="Times New Roman" panose="02020603050405020304" pitchFamily="18" charset="0"/>
              </a:rPr>
              <a:t>Success</a:t>
            </a:r>
            <a:endParaRPr lang="en-IN"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0006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772529"/>
            <a:ext cx="11633982" cy="4401205"/>
          </a:xfrm>
          <a:prstGeom prst="rect">
            <a:avLst/>
          </a:prstGeom>
          <a:noFill/>
        </p:spPr>
        <p:txBody>
          <a:bodyPr wrap="square">
            <a:spAutoFit/>
          </a:bodyPr>
          <a:lstStyle/>
          <a:p>
            <a:pPr algn="just"/>
            <a:r>
              <a:rPr lang="en-US" sz="2800" b="0" i="0" dirty="0">
                <a:solidFill>
                  <a:srgbClr val="202122"/>
                </a:solidFill>
                <a:effectLst/>
                <a:latin typeface="Times New Roman" panose="02020603050405020304" pitchFamily="18" charset="0"/>
                <a:cs typeface="Times New Roman" panose="02020603050405020304" pitchFamily="18" charset="0"/>
              </a:rPr>
              <a:t>Although fame and success are widely sought by many people, successful people are often displeased by their status. Overall, there is a general correlation between success and unhappiness. A study done in 2008 notes that CEOs are depressed at more than double the rate of the public at large, suggesting that this is not a phenomenon exclusive to celebrities. </a:t>
            </a:r>
          </a:p>
          <a:p>
            <a:pPr algn="just"/>
            <a:r>
              <a:rPr lang="en-US" sz="2800" b="0" i="0" dirty="0">
                <a:solidFill>
                  <a:srgbClr val="202122"/>
                </a:solidFill>
                <a:effectLst/>
                <a:latin typeface="Times New Roman" panose="02020603050405020304" pitchFamily="18" charset="0"/>
                <a:cs typeface="Times New Roman" panose="02020603050405020304" pitchFamily="18" charset="0"/>
              </a:rPr>
              <a:t>Research suggests that people tend to focus more on objective success (i.e., status, wealth, reputation) as benchmarks for success, rather than subjective success (</a:t>
            </a:r>
            <a:r>
              <a:rPr lang="en-US" sz="2800" b="0" i="0" dirty="0" err="1">
                <a:solidFill>
                  <a:srgbClr val="202122"/>
                </a:solidFill>
                <a:effectLst/>
                <a:latin typeface="Times New Roman" panose="02020603050405020304" pitchFamily="18" charset="0"/>
                <a:cs typeface="Times New Roman" panose="02020603050405020304" pitchFamily="18" charset="0"/>
              </a:rPr>
              <a:t>ie</a:t>
            </a:r>
            <a:r>
              <a:rPr lang="en-US" sz="2800" b="0" i="0" dirty="0">
                <a:solidFill>
                  <a:srgbClr val="202122"/>
                </a:solidFill>
                <a:effectLst/>
                <a:latin typeface="Times New Roman" panose="02020603050405020304" pitchFamily="18" charset="0"/>
                <a:cs typeface="Times New Roman" panose="02020603050405020304" pitchFamily="18" charset="0"/>
              </a:rPr>
              <a:t>: self-worth, relationships, moral introspection), and as a result become disillusioned with the success they do have. Celebrities in particular face specific circumstances that cause them to be displeased by their success.</a:t>
            </a:r>
            <a:endParaRPr lang="en-IN" sz="28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IN" sz="3600" b="1" i="0" dirty="0">
                <a:solidFill>
                  <a:schemeClr val="bg1"/>
                </a:solidFill>
                <a:effectLst/>
                <a:latin typeface="Times New Roman" panose="02020603050405020304" pitchFamily="18" charset="0"/>
                <a:cs typeface="Times New Roman" panose="02020603050405020304" pitchFamily="18" charset="0"/>
              </a:rPr>
              <a:t>Dissatisfaction with Success</a:t>
            </a:r>
          </a:p>
        </p:txBody>
      </p:sp>
    </p:spTree>
    <p:extLst>
      <p:ext uri="{BB962C8B-B14F-4D97-AF65-F5344CB8AC3E}">
        <p14:creationId xmlns:p14="http://schemas.microsoft.com/office/powerpoint/2010/main" val="3760538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2236762"/>
            <a:ext cx="11633982" cy="3416320"/>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Sensitivity is a term used to describe the responsiveness or reactivity of a system or organism to changes in its environment or inputs. </a:t>
            </a:r>
          </a:p>
          <a:p>
            <a:pPr algn="just"/>
            <a:endParaRPr lang="en-US" sz="3600" dirty="0">
              <a:solidFill>
                <a:srgbClr val="374151"/>
              </a:solidFill>
              <a:latin typeface="Times New Roman" panose="02020603050405020304" pitchFamily="18" charset="0"/>
              <a:cs typeface="Times New Roman" panose="02020603050405020304" pitchFamily="18" charset="0"/>
            </a:endParaRPr>
          </a:p>
          <a:p>
            <a:pPr algn="just"/>
            <a:r>
              <a:rPr lang="en-US" sz="3600" b="0" i="0" dirty="0">
                <a:solidFill>
                  <a:srgbClr val="374151"/>
                </a:solidFill>
                <a:effectLst/>
                <a:latin typeface="Times New Roman" panose="02020603050405020304" pitchFamily="18" charset="0"/>
                <a:cs typeface="Times New Roman" panose="02020603050405020304" pitchFamily="18" charset="0"/>
              </a:rPr>
              <a:t>It can refer to various contexts, including physical, emotional, or social sensitivity.</a:t>
            </a:r>
            <a:endParaRPr lang="en-IN" sz="3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kumimoji="0" lang="en-US" sz="3600" b="1" i="0" u="none" strike="noStrike" kern="1200" cap="none" spc="0" normalizeH="0" baseline="0" noProof="0" dirty="0">
                <a:ln>
                  <a:noFill/>
                </a:ln>
                <a:solidFill>
                  <a:schemeClr val="bg1"/>
                </a:solidFill>
                <a:effectLst/>
                <a:uLnTx/>
                <a:uFillTx/>
                <a:latin typeface="Times New Roman" panose="02020603050405020304" pitchFamily="18" charset="0"/>
                <a:ea typeface="+mj-ea"/>
                <a:cs typeface="Times New Roman" panose="02020603050405020304" pitchFamily="18" charset="0"/>
              </a:rPr>
              <a:t>Sensitivity</a:t>
            </a:r>
            <a:endParaRPr lang="en-IN"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3026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702190"/>
            <a:ext cx="11633982" cy="4524315"/>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Physical sensitivity refers to the heightened responsiveness of an organism to physical stimuli. </a:t>
            </a:r>
          </a:p>
          <a:p>
            <a:pPr algn="just"/>
            <a:endParaRPr lang="en-US" sz="3600" dirty="0">
              <a:solidFill>
                <a:srgbClr val="374151"/>
              </a:solidFill>
              <a:latin typeface="Times New Roman" panose="02020603050405020304" pitchFamily="18" charset="0"/>
              <a:cs typeface="Times New Roman" panose="02020603050405020304" pitchFamily="18" charset="0"/>
            </a:endParaRPr>
          </a:p>
          <a:p>
            <a:pPr algn="just"/>
            <a:r>
              <a:rPr lang="en-US" sz="3600" b="0" i="0" dirty="0">
                <a:solidFill>
                  <a:srgbClr val="374151"/>
                </a:solidFill>
                <a:effectLst/>
                <a:latin typeface="Times New Roman" panose="02020603050405020304" pitchFamily="18" charset="0"/>
                <a:cs typeface="Times New Roman" panose="02020603050405020304" pitchFamily="18" charset="0"/>
              </a:rPr>
              <a:t>For example, individuals with sensitive skin may experience discomfort or irritation when exposed to certain fabrics, chemicals, or temperature extremes. Similarly, some people may have heightened sensitivity to noise, light, or certain tastes or smells.</a:t>
            </a:r>
            <a:endParaRPr lang="en-IN" sz="3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kumimoji="0" lang="en-US" sz="3600" b="1" i="0" u="none" strike="noStrike" kern="1200" cap="none" spc="0" normalizeH="0" baseline="0" noProof="0" dirty="0">
                <a:ln>
                  <a:noFill/>
                </a:ln>
                <a:solidFill>
                  <a:schemeClr val="bg1"/>
                </a:solidFill>
                <a:effectLst/>
                <a:uLnTx/>
                <a:uFillTx/>
                <a:latin typeface="Times New Roman" panose="02020603050405020304" pitchFamily="18" charset="0"/>
                <a:ea typeface="+mj-ea"/>
                <a:cs typeface="Times New Roman" panose="02020603050405020304" pitchFamily="18" charset="0"/>
              </a:rPr>
              <a:t>Physical Sensitivity</a:t>
            </a:r>
            <a:endParaRPr lang="en-IN"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7849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854292"/>
            <a:ext cx="11633982" cy="4031873"/>
          </a:xfrm>
          <a:prstGeom prst="rect">
            <a:avLst/>
          </a:prstGeom>
          <a:noFill/>
        </p:spPr>
        <p:txBody>
          <a:bodyPr wrap="square">
            <a:spAutoFit/>
          </a:bodyPr>
          <a:lstStyle/>
          <a:p>
            <a:pPr algn="just"/>
            <a:r>
              <a:rPr lang="en-US" sz="3200" b="0" i="0" dirty="0">
                <a:solidFill>
                  <a:srgbClr val="374151"/>
                </a:solidFill>
                <a:effectLst/>
                <a:latin typeface="Times New Roman" panose="02020603050405020304" pitchFamily="18" charset="0"/>
                <a:cs typeface="Times New Roman" panose="02020603050405020304" pitchFamily="18" charset="0"/>
              </a:rPr>
              <a:t>Emotional sensitivity relates to the intensity with which an individual experiences and reacts to emotions. </a:t>
            </a:r>
          </a:p>
          <a:p>
            <a:pPr algn="just"/>
            <a:endParaRPr lang="en-US" sz="3200" dirty="0">
              <a:solidFill>
                <a:srgbClr val="374151"/>
              </a:solidFill>
              <a:latin typeface="Times New Roman" panose="02020603050405020304" pitchFamily="18" charset="0"/>
              <a:cs typeface="Times New Roman" panose="02020603050405020304" pitchFamily="18" charset="0"/>
            </a:endParaRPr>
          </a:p>
          <a:p>
            <a:pPr algn="just"/>
            <a:r>
              <a:rPr lang="en-US" sz="3200" b="0" i="0" dirty="0">
                <a:solidFill>
                  <a:srgbClr val="374151"/>
                </a:solidFill>
                <a:effectLst/>
                <a:latin typeface="Times New Roman" panose="02020603050405020304" pitchFamily="18" charset="0"/>
                <a:cs typeface="Times New Roman" panose="02020603050405020304" pitchFamily="18" charset="0"/>
              </a:rPr>
              <a:t>People with high emotional sensitivity may be more prone to experiencing strong emotional reactions to stimuli or events. </a:t>
            </a:r>
          </a:p>
          <a:p>
            <a:pPr algn="just"/>
            <a:endParaRPr lang="en-US" sz="3200" dirty="0">
              <a:solidFill>
                <a:srgbClr val="374151"/>
              </a:solidFill>
              <a:latin typeface="Times New Roman" panose="02020603050405020304" pitchFamily="18" charset="0"/>
              <a:cs typeface="Times New Roman" panose="02020603050405020304" pitchFamily="18" charset="0"/>
            </a:endParaRPr>
          </a:p>
          <a:p>
            <a:pPr algn="just"/>
            <a:r>
              <a:rPr lang="en-US" sz="3200" b="0" i="0" dirty="0">
                <a:solidFill>
                  <a:srgbClr val="374151"/>
                </a:solidFill>
                <a:effectLst/>
                <a:latin typeface="Times New Roman" panose="02020603050405020304" pitchFamily="18" charset="0"/>
                <a:cs typeface="Times New Roman" panose="02020603050405020304" pitchFamily="18" charset="0"/>
              </a:rPr>
              <a:t>They may be deeply affected by others' emotions, exhibit empathy, and be more attuned to subtle emotional cues in social interactions.</a:t>
            </a:r>
            <a:endParaRPr lang="en-IN" sz="32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kumimoji="0" lang="en-US" sz="3600" b="1" i="0" u="none" strike="noStrike" kern="1200" cap="none" spc="0" normalizeH="0" baseline="0" noProof="0" dirty="0">
                <a:ln>
                  <a:noFill/>
                </a:ln>
                <a:solidFill>
                  <a:schemeClr val="bg1"/>
                </a:solidFill>
                <a:effectLst/>
                <a:uLnTx/>
                <a:uFillTx/>
                <a:latin typeface="Times New Roman" panose="02020603050405020304" pitchFamily="18" charset="0"/>
                <a:ea typeface="+mj-ea"/>
                <a:cs typeface="Times New Roman" panose="02020603050405020304" pitchFamily="18" charset="0"/>
              </a:rPr>
              <a:t>Emotional Sensitivity</a:t>
            </a:r>
            <a:endParaRPr lang="en-IN"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4437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854292"/>
            <a:ext cx="11633982" cy="4031873"/>
          </a:xfrm>
          <a:prstGeom prst="rect">
            <a:avLst/>
          </a:prstGeom>
          <a:noFill/>
        </p:spPr>
        <p:txBody>
          <a:bodyPr wrap="square">
            <a:spAutoFit/>
          </a:bodyPr>
          <a:lstStyle/>
          <a:p>
            <a:pPr algn="just"/>
            <a:r>
              <a:rPr lang="en-US" sz="3200" b="0" i="0" dirty="0">
                <a:solidFill>
                  <a:srgbClr val="374151"/>
                </a:solidFill>
                <a:effectLst/>
                <a:latin typeface="Times New Roman" panose="02020603050405020304" pitchFamily="18" charset="0"/>
                <a:cs typeface="Times New Roman" panose="02020603050405020304" pitchFamily="18" charset="0"/>
              </a:rPr>
              <a:t>Social sensitivity refers to the ability to perceive and understand social dynamics, cues, and norms. Individuals with high social sensitivity are often skilled at recognizing and interpreting nonverbal cues, understanding the emotions and intentions of others, and adjusting their behavior accordingly. </a:t>
            </a:r>
          </a:p>
          <a:p>
            <a:pPr algn="just"/>
            <a:endParaRPr lang="en-US" sz="3200" dirty="0">
              <a:solidFill>
                <a:srgbClr val="374151"/>
              </a:solidFill>
              <a:latin typeface="Times New Roman" panose="02020603050405020304" pitchFamily="18" charset="0"/>
              <a:cs typeface="Times New Roman" panose="02020603050405020304" pitchFamily="18" charset="0"/>
            </a:endParaRPr>
          </a:p>
          <a:p>
            <a:pPr algn="just"/>
            <a:r>
              <a:rPr lang="en-US" sz="3200" b="0" i="0" dirty="0">
                <a:solidFill>
                  <a:srgbClr val="374151"/>
                </a:solidFill>
                <a:effectLst/>
                <a:latin typeface="Times New Roman" panose="02020603050405020304" pitchFamily="18" charset="0"/>
                <a:cs typeface="Times New Roman" panose="02020603050405020304" pitchFamily="18" charset="0"/>
              </a:rPr>
              <a:t>This sensitivity can facilitate effective communication, empathy, and building positive relationships.</a:t>
            </a:r>
            <a:endParaRPr lang="en-IN" sz="32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kumimoji="0" lang="en-US" sz="3600" b="1" i="0" u="none" strike="noStrike" kern="1200" cap="none" spc="0" normalizeH="0" baseline="0" noProof="0" dirty="0" err="1">
                <a:ln>
                  <a:noFill/>
                </a:ln>
                <a:solidFill>
                  <a:schemeClr val="bg1"/>
                </a:solidFill>
                <a:effectLst/>
                <a:uLnTx/>
                <a:uFillTx/>
                <a:latin typeface="Times New Roman" panose="02020603050405020304" pitchFamily="18" charset="0"/>
                <a:ea typeface="+mj-ea"/>
                <a:cs typeface="Times New Roman" panose="02020603050405020304" pitchFamily="18" charset="0"/>
              </a:rPr>
              <a:t>Socia</a:t>
            </a:r>
            <a:r>
              <a:rPr lang="en-US" sz="3600" b="1" dirty="0">
                <a:solidFill>
                  <a:schemeClr val="bg1"/>
                </a:solidFill>
                <a:latin typeface="Times New Roman" panose="02020603050405020304" pitchFamily="18" charset="0"/>
                <a:ea typeface="+mj-ea"/>
                <a:cs typeface="Times New Roman" panose="02020603050405020304" pitchFamily="18" charset="0"/>
              </a:rPr>
              <a:t>l</a:t>
            </a:r>
            <a:r>
              <a:rPr kumimoji="0" lang="en-US" sz="3600" b="1" i="0" u="none" strike="noStrike" kern="1200" cap="none" spc="0" normalizeH="0" baseline="0" noProof="0" dirty="0">
                <a:ln>
                  <a:noFill/>
                </a:ln>
                <a:solidFill>
                  <a:schemeClr val="bg1"/>
                </a:solidFill>
                <a:effectLst/>
                <a:uLnTx/>
                <a:uFillTx/>
                <a:latin typeface="Times New Roman" panose="02020603050405020304" pitchFamily="18" charset="0"/>
                <a:ea typeface="+mj-ea"/>
                <a:cs typeface="Times New Roman" panose="02020603050405020304" pitchFamily="18" charset="0"/>
              </a:rPr>
              <a:t> Sensitivity</a:t>
            </a:r>
            <a:endParaRPr lang="en-IN"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3483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854292"/>
            <a:ext cx="11633982" cy="3970318"/>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sensitivity can vary greatly among individuals. Some individuals may have naturally higher sensitivity levels, while others may develop or acquire sensitivity due to specific circumstances, experiences, or physiological factors. Sensitivity is a complex trait influenced by various factors such as genetics, environment, upbringing, and personal characteristics.</a:t>
            </a:r>
            <a:endParaRPr lang="en-IN" sz="3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kumimoji="0" lang="en-US" sz="3600" b="1" i="0" u="none" strike="noStrike" kern="1200" cap="none" spc="0" normalizeH="0" baseline="0" noProof="0" dirty="0">
                <a:ln>
                  <a:noFill/>
                </a:ln>
                <a:solidFill>
                  <a:schemeClr val="bg1"/>
                </a:solidFill>
                <a:effectLst/>
                <a:uLnTx/>
                <a:uFillTx/>
                <a:latin typeface="Times New Roman" panose="02020603050405020304" pitchFamily="18" charset="0"/>
                <a:ea typeface="+mj-ea"/>
                <a:cs typeface="Times New Roman" panose="02020603050405020304" pitchFamily="18" charset="0"/>
              </a:rPr>
              <a:t>Conclusion</a:t>
            </a:r>
            <a:endParaRPr lang="en-IN"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11252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2241</TotalTime>
  <Words>619</Words>
  <Application>Microsoft Office PowerPoint</Application>
  <PresentationFormat>Widescreen</PresentationFormat>
  <Paragraphs>37</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Black</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Dwity Sundar Rout</cp:lastModifiedBy>
  <cp:revision>209</cp:revision>
  <dcterms:created xsi:type="dcterms:W3CDTF">2023-04-01T04:44:33Z</dcterms:created>
  <dcterms:modified xsi:type="dcterms:W3CDTF">2023-07-06T12:49:43Z</dcterms:modified>
</cp:coreProperties>
</file>