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68" r:id="rId2"/>
    <p:sldId id="269" r:id="rId3"/>
    <p:sldId id="271" r:id="rId4"/>
    <p:sldId id="272" r:id="rId5"/>
    <p:sldId id="273" r:id="rId6"/>
    <p:sldId id="274" r:id="rId7"/>
    <p:sldId id="275" r:id="rId8"/>
    <p:sldId id="276" r:id="rId9"/>
    <p:sldId id="277" r:id="rId10"/>
    <p:sldId id="279" r:id="rId11"/>
    <p:sldId id="280" r:id="rId12"/>
    <p:sldId id="278" r:id="rId13"/>
    <p:sldId id="281" r:id="rId14"/>
    <p:sldId id="282" r:id="rId15"/>
    <p:sldId id="283"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53" autoAdjust="0"/>
    <p:restoredTop sz="94660"/>
  </p:normalViewPr>
  <p:slideViewPr>
    <p:cSldViewPr snapToGrid="0">
      <p:cViewPr varScale="1">
        <p:scale>
          <a:sx n="64" d="100"/>
          <a:sy n="64" d="100"/>
        </p:scale>
        <p:origin x="1110" y="-1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endParaRPr>
          </a:p>
        </p:txBody>
      </p:sp>
      <p:sp>
        <p:nvSpPr>
          <p:cNvPr id="2" name="Title 1">
            <a:extLst>
              <a:ext uri="{FF2B5EF4-FFF2-40B4-BE49-F238E27FC236}">
                <a16:creationId xmlns:a16="http://schemas.microsoft.com/office/drawing/2014/main" id="{30F8D63F-23F5-613F-B293-1744B52FDFCD}"/>
              </a:ext>
            </a:extLst>
          </p:cNvPr>
          <p:cNvSpPr txBox="1">
            <a:spLocks/>
          </p:cNvSpPr>
          <p:nvPr/>
        </p:nvSpPr>
        <p:spPr>
          <a:xfrm>
            <a:off x="1822621" y="2142782"/>
            <a:ext cx="8581767" cy="1470025"/>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chemeClr val="accent1">
                    <a:lumMod val="75000"/>
                  </a:schemeClr>
                </a:solidFill>
                <a:effectLst/>
                <a:uLnTx/>
                <a:uFillTx/>
                <a:latin typeface="Arial Black" pitchFamily="34" charset="0"/>
                <a:ea typeface="+mj-ea"/>
                <a:cs typeface="+mj-cs"/>
              </a:rPr>
              <a:t>HUMAN VALUES AND ETHICS</a:t>
            </a:r>
          </a:p>
        </p:txBody>
      </p:sp>
      <p:sp>
        <p:nvSpPr>
          <p:cNvPr id="3" name="Title 1">
            <a:extLst>
              <a:ext uri="{FF2B5EF4-FFF2-40B4-BE49-F238E27FC236}">
                <a16:creationId xmlns:a16="http://schemas.microsoft.com/office/drawing/2014/main" id="{93F058E6-5E43-2038-61E7-4ECA5E804258}"/>
              </a:ext>
            </a:extLst>
          </p:cNvPr>
          <p:cNvSpPr txBox="1">
            <a:spLocks/>
          </p:cNvSpPr>
          <p:nvPr/>
        </p:nvSpPr>
        <p:spPr>
          <a:xfrm>
            <a:off x="1820273" y="3798277"/>
            <a:ext cx="8581767" cy="833462"/>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Lecture No. 12</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Case studies of ethical life</a:t>
            </a:r>
          </a:p>
        </p:txBody>
      </p:sp>
      <p:sp>
        <p:nvSpPr>
          <p:cNvPr id="4" name="Title 1">
            <a:extLst>
              <a:ext uri="{FF2B5EF4-FFF2-40B4-BE49-F238E27FC236}">
                <a16:creationId xmlns:a16="http://schemas.microsoft.com/office/drawing/2014/main" id="{2BA9252B-733F-B5BA-0B96-0109E53EE7D0}"/>
              </a:ext>
            </a:extLst>
          </p:cNvPr>
          <p:cNvSpPr txBox="1">
            <a:spLocks/>
          </p:cNvSpPr>
          <p:nvPr/>
        </p:nvSpPr>
        <p:spPr>
          <a:xfrm>
            <a:off x="1820273" y="5062024"/>
            <a:ext cx="8581767" cy="973016"/>
          </a:xfrm>
          <a:prstGeom prst="rect">
            <a:avLst/>
          </a:prstGeo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rgbClr val="7030A0"/>
                </a:solidFill>
                <a:effectLst/>
                <a:uLnTx/>
                <a:uFillTx/>
                <a:latin typeface="Arial Black" pitchFamily="34" charset="0"/>
                <a:ea typeface="+mj-ea"/>
                <a:cs typeface="+mj-cs"/>
              </a:rPr>
              <a:t>Dwity Sundar Rout</a:t>
            </a:r>
          </a:p>
          <a:p>
            <a:pPr marL="0" marR="0" lvl="0" indent="0" algn="ctr" defTabSz="914400" rtl="0" eaLnBrk="1" fontAlgn="auto" latinLnBrk="0" hangingPunct="1">
              <a:lnSpc>
                <a:spcPct val="90000"/>
              </a:lnSpc>
              <a:spcBef>
                <a:spcPct val="0"/>
              </a:spcBef>
              <a:spcAft>
                <a:spcPts val="0"/>
              </a:spcAft>
              <a:buClrTx/>
              <a:buSzTx/>
              <a:buFontTx/>
              <a:buNone/>
              <a:tabLst/>
              <a:defRPr/>
            </a:pPr>
            <a:r>
              <a:rPr lang="en-US" sz="2000" b="1" dirty="0">
                <a:solidFill>
                  <a:schemeClr val="accent6">
                    <a:lumMod val="50000"/>
                  </a:schemeClr>
                </a:solidFill>
                <a:latin typeface="Arial Black" pitchFamily="34" charset="0"/>
                <a:ea typeface="+mj-ea"/>
                <a:cs typeface="+mj-cs"/>
              </a:rPr>
              <a:t>Assistant Professor</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Department of </a:t>
            </a:r>
            <a:r>
              <a:rPr kumimoji="0" lang="en-US" sz="2000" b="1" i="0" u="none" strike="noStrike" kern="1200" cap="none" spc="0" normalizeH="0" baseline="0" noProof="0" dirty="0" err="1">
                <a:ln>
                  <a:noFill/>
                </a:ln>
                <a:solidFill>
                  <a:schemeClr val="accent6">
                    <a:lumMod val="50000"/>
                  </a:schemeClr>
                </a:solidFill>
                <a:effectLst/>
                <a:uLnTx/>
                <a:uFillTx/>
                <a:latin typeface="Arial Black" pitchFamily="34" charset="0"/>
                <a:ea typeface="+mj-ea"/>
                <a:cs typeface="+mj-cs"/>
              </a:rPr>
              <a:t>Agril</a:t>
            </a:r>
            <a:r>
              <a:rPr kumimoji="0" lang="en-US" sz="2000" b="1" i="0" u="none" strike="noStrike" kern="1200" cap="none" spc="0" normalizeH="0" baseline="0" noProof="0" dirty="0">
                <a:ln>
                  <a:noFill/>
                </a:ln>
                <a:solidFill>
                  <a:schemeClr val="accent6">
                    <a:lumMod val="50000"/>
                  </a:schemeClr>
                </a:solidFill>
                <a:effectLst/>
                <a:uLnTx/>
                <a:uFillTx/>
                <a:latin typeface="Arial Black" pitchFamily="34" charset="0"/>
                <a:ea typeface="+mj-ea"/>
                <a:cs typeface="+mj-cs"/>
              </a:rPr>
              <a:t>. Extension Education</a:t>
            </a:r>
          </a:p>
        </p:txBody>
      </p:sp>
    </p:spTree>
    <p:extLst>
      <p:ext uri="{BB962C8B-B14F-4D97-AF65-F5344CB8AC3E}">
        <p14:creationId xmlns:p14="http://schemas.microsoft.com/office/powerpoint/2010/main" val="2405387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960712"/>
            <a:ext cx="11633982" cy="3416320"/>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While Gandhi was widely respected for his ethical principles, he was also a complex figure, and his views and actions were not without criticism or controversy. Nonetheless, his commitment to nonviolence, truth, simplicity, and service to others has left a lasting impact on the world and continues to inspire people in their pursuit of an ethical life.</a:t>
            </a:r>
            <a:endParaRPr lang="en-IN" sz="36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13C59F5D-6C02-7CEE-9AB1-3AB0EAAE9EA7}"/>
              </a:ext>
            </a:extLst>
          </p:cNvPr>
          <p:cNvSpPr txBox="1"/>
          <p:nvPr/>
        </p:nvSpPr>
        <p:spPr>
          <a:xfrm>
            <a:off x="2743201" y="219084"/>
            <a:ext cx="7749914"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Important to note</a:t>
            </a:r>
            <a:endParaRPr lang="en-IN" sz="3600" b="1" dirty="0">
              <a:solidFill>
                <a:schemeClr val="bg1"/>
              </a:solidFill>
            </a:endParaRPr>
          </a:p>
        </p:txBody>
      </p:sp>
    </p:spTree>
    <p:extLst>
      <p:ext uri="{BB962C8B-B14F-4D97-AF65-F5344CB8AC3E}">
        <p14:creationId xmlns:p14="http://schemas.microsoft.com/office/powerpoint/2010/main" val="2127001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630929"/>
            <a:ext cx="11633982" cy="4832092"/>
          </a:xfrm>
          <a:prstGeom prst="rect">
            <a:avLst/>
          </a:prstGeom>
          <a:noFill/>
        </p:spPr>
        <p:txBody>
          <a:bodyPr wrap="square">
            <a:spAutoFit/>
          </a:bodyPr>
          <a:lstStyle/>
          <a:p>
            <a:pPr algn="just"/>
            <a:r>
              <a:rPr lang="en-US" sz="2800" b="0" i="0" dirty="0">
                <a:solidFill>
                  <a:srgbClr val="374151"/>
                </a:solidFill>
                <a:effectLst/>
                <a:latin typeface="Times New Roman" panose="02020603050405020304" pitchFamily="18" charset="0"/>
                <a:cs typeface="Times New Roman" panose="02020603050405020304" pitchFamily="18" charset="0"/>
              </a:rPr>
              <a:t>Mother Teresa, born </a:t>
            </a:r>
            <a:r>
              <a:rPr lang="en-US" sz="2800" b="0" i="0" dirty="0" err="1">
                <a:solidFill>
                  <a:srgbClr val="374151"/>
                </a:solidFill>
                <a:effectLst/>
                <a:latin typeface="Times New Roman" panose="02020603050405020304" pitchFamily="18" charset="0"/>
                <a:cs typeface="Times New Roman" panose="02020603050405020304" pitchFamily="18" charset="0"/>
              </a:rPr>
              <a:t>Anjezë</a:t>
            </a:r>
            <a:r>
              <a:rPr lang="en-US" sz="2800" b="0" i="0" dirty="0">
                <a:solidFill>
                  <a:srgbClr val="374151"/>
                </a:solidFill>
                <a:effectLst/>
                <a:latin typeface="Times New Roman" panose="02020603050405020304" pitchFamily="18" charset="0"/>
                <a:cs typeface="Times New Roman" panose="02020603050405020304" pitchFamily="18" charset="0"/>
              </a:rPr>
              <a:t> </a:t>
            </a:r>
            <a:r>
              <a:rPr lang="en-US" sz="2800" b="0" i="0" dirty="0" err="1">
                <a:solidFill>
                  <a:srgbClr val="374151"/>
                </a:solidFill>
                <a:effectLst/>
                <a:latin typeface="Times New Roman" panose="02020603050405020304" pitchFamily="18" charset="0"/>
                <a:cs typeface="Times New Roman" panose="02020603050405020304" pitchFamily="18" charset="0"/>
              </a:rPr>
              <a:t>Gonxhe</a:t>
            </a:r>
            <a:r>
              <a:rPr lang="en-US" sz="2800" b="0" i="0" dirty="0">
                <a:solidFill>
                  <a:srgbClr val="374151"/>
                </a:solidFill>
                <a:effectLst/>
                <a:latin typeface="Times New Roman" panose="02020603050405020304" pitchFamily="18" charset="0"/>
                <a:cs typeface="Times New Roman" panose="02020603050405020304" pitchFamily="18" charset="0"/>
              </a:rPr>
              <a:t> Bojaxhiu on August 26, 1910, in Skopje, now North Macedonia, was a Catholic nun who dedicated her life to serving the poor and needy. She is widely regarded as one of the most influential humanitarians of the 20th century and was awarded the Nobel Peace Prize in 1979.</a:t>
            </a:r>
          </a:p>
          <a:p>
            <a:pPr algn="just"/>
            <a:endParaRPr lang="en-US" sz="800" b="0" i="0" dirty="0">
              <a:solidFill>
                <a:srgbClr val="374151"/>
              </a:solidFill>
              <a:effectLst/>
              <a:latin typeface="Times New Roman" panose="02020603050405020304" pitchFamily="18" charset="0"/>
              <a:cs typeface="Times New Roman" panose="02020603050405020304" pitchFamily="18" charset="0"/>
            </a:endParaRPr>
          </a:p>
          <a:p>
            <a:pPr algn="just"/>
            <a:r>
              <a:rPr lang="en-US" sz="2800" b="0" i="0" dirty="0">
                <a:solidFill>
                  <a:srgbClr val="374151"/>
                </a:solidFill>
                <a:effectLst/>
                <a:latin typeface="Times New Roman" panose="02020603050405020304" pitchFamily="18" charset="0"/>
                <a:cs typeface="Times New Roman" panose="02020603050405020304" pitchFamily="18" charset="0"/>
              </a:rPr>
              <a:t>Throughout her life, Mother Teresa exemplified a strong commitment to ethical principles, which guided her work and interactions with others. </a:t>
            </a:r>
          </a:p>
          <a:p>
            <a:pPr algn="just"/>
            <a:endParaRPr lang="en-US" sz="1000" b="0" i="0" dirty="0">
              <a:solidFill>
                <a:srgbClr val="374151"/>
              </a:solidFill>
              <a:effectLst/>
              <a:latin typeface="Times New Roman" panose="02020603050405020304" pitchFamily="18" charset="0"/>
              <a:cs typeface="Times New Roman" panose="02020603050405020304" pitchFamily="18" charset="0"/>
            </a:endParaRPr>
          </a:p>
          <a:p>
            <a:pPr algn="just"/>
            <a:r>
              <a:rPr lang="en-US" sz="2800" b="0" i="0" dirty="0">
                <a:solidFill>
                  <a:srgbClr val="374151"/>
                </a:solidFill>
                <a:effectLst/>
                <a:latin typeface="Times New Roman" panose="02020603050405020304" pitchFamily="18" charset="0"/>
                <a:cs typeface="Times New Roman" panose="02020603050405020304" pitchFamily="18" charset="0"/>
              </a:rPr>
              <a:t>Some key aspects of her ethical life are: </a:t>
            </a:r>
            <a:r>
              <a:rPr lang="en-IN" sz="2800" b="0" i="0" dirty="0">
                <a:solidFill>
                  <a:srgbClr val="374151"/>
                </a:solidFill>
                <a:effectLst/>
                <a:latin typeface="Times New Roman" panose="02020603050405020304" pitchFamily="18" charset="0"/>
                <a:cs typeface="Times New Roman" panose="02020603050405020304" pitchFamily="18" charset="0"/>
              </a:rPr>
              <a:t>Compassion and Empathy, Respect for Human Dignity, Selflessness and Sacrifice, Non-Judgmental Attitude, </a:t>
            </a:r>
            <a:r>
              <a:rPr lang="en-US" sz="2800" b="0" i="0" dirty="0">
                <a:solidFill>
                  <a:srgbClr val="374151"/>
                </a:solidFill>
                <a:effectLst/>
                <a:latin typeface="Times New Roman" panose="02020603050405020304" pitchFamily="18" charset="0"/>
                <a:cs typeface="Times New Roman" panose="02020603050405020304" pitchFamily="18" charset="0"/>
              </a:rPr>
              <a:t>Commitment to the Value of Life, </a:t>
            </a:r>
            <a:r>
              <a:rPr lang="en-IN" sz="2800" b="0" i="0" dirty="0">
                <a:solidFill>
                  <a:srgbClr val="374151"/>
                </a:solidFill>
                <a:effectLst/>
                <a:latin typeface="Times New Roman" panose="02020603050405020304" pitchFamily="18" charset="0"/>
                <a:cs typeface="Times New Roman" panose="02020603050405020304" pitchFamily="18" charset="0"/>
              </a:rPr>
              <a:t>Faith and Spirituality.</a:t>
            </a:r>
            <a:endParaRPr lang="en-IN" sz="28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13C59F5D-6C02-7CEE-9AB1-3AB0EAAE9EA7}"/>
              </a:ext>
            </a:extLst>
          </p:cNvPr>
          <p:cNvSpPr txBox="1"/>
          <p:nvPr/>
        </p:nvSpPr>
        <p:spPr>
          <a:xfrm>
            <a:off x="2743201" y="219084"/>
            <a:ext cx="7749914"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Ethical life of Mother Teresa</a:t>
            </a:r>
            <a:endParaRPr lang="en-IN" sz="3600" b="1" dirty="0">
              <a:solidFill>
                <a:schemeClr val="bg1"/>
              </a:solidFill>
            </a:endParaRPr>
          </a:p>
        </p:txBody>
      </p:sp>
    </p:spTree>
    <p:extLst>
      <p:ext uri="{BB962C8B-B14F-4D97-AF65-F5344CB8AC3E}">
        <p14:creationId xmlns:p14="http://schemas.microsoft.com/office/powerpoint/2010/main" val="2328370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2110614"/>
            <a:ext cx="11633982" cy="3539430"/>
          </a:xfrm>
          <a:prstGeom prst="rect">
            <a:avLst/>
          </a:prstGeom>
          <a:noFill/>
        </p:spPr>
        <p:txBody>
          <a:bodyPr wrap="square">
            <a:spAutoFit/>
          </a:bodyPr>
          <a:lstStyle/>
          <a:p>
            <a:pPr algn="just"/>
            <a:r>
              <a:rPr lang="en-US" sz="3200" b="0" i="0" dirty="0">
                <a:solidFill>
                  <a:srgbClr val="374151"/>
                </a:solidFill>
                <a:effectLst/>
                <a:latin typeface="Times New Roman" panose="02020603050405020304" pitchFamily="18" charset="0"/>
                <a:cs typeface="Times New Roman" panose="02020603050405020304" pitchFamily="18" charset="0"/>
              </a:rPr>
              <a:t>Dr. A. P. J. Abdul Kalam, the former President of India, was widely regarded as a man of great integrity and ethical values. Throughout his life, he demonstrated a strong commitment to honesty, humility, and social responsibility. </a:t>
            </a:r>
          </a:p>
          <a:p>
            <a:pPr algn="just"/>
            <a:endParaRPr lang="en-US" sz="2800" b="0" i="0" dirty="0">
              <a:solidFill>
                <a:srgbClr val="374151"/>
              </a:solidFill>
              <a:effectLst/>
              <a:latin typeface="Times New Roman" panose="02020603050405020304" pitchFamily="18" charset="0"/>
              <a:cs typeface="Times New Roman" panose="02020603050405020304" pitchFamily="18" charset="0"/>
            </a:endParaRPr>
          </a:p>
          <a:p>
            <a:pPr algn="just"/>
            <a:r>
              <a:rPr lang="en-US" sz="3200" b="0" i="0" dirty="0">
                <a:solidFill>
                  <a:srgbClr val="374151"/>
                </a:solidFill>
                <a:effectLst/>
                <a:latin typeface="Times New Roman" panose="02020603050405020304" pitchFamily="18" charset="0"/>
                <a:cs typeface="Times New Roman" panose="02020603050405020304" pitchFamily="18" charset="0"/>
              </a:rPr>
              <a:t>Some aspects of his ethical life are: </a:t>
            </a:r>
            <a:r>
              <a:rPr lang="en-IN" sz="3200" b="0" i="0" dirty="0">
                <a:solidFill>
                  <a:srgbClr val="374151"/>
                </a:solidFill>
                <a:effectLst/>
                <a:latin typeface="Times New Roman" panose="02020603050405020304" pitchFamily="18" charset="0"/>
                <a:cs typeface="Times New Roman" panose="02020603050405020304" pitchFamily="18" charset="0"/>
              </a:rPr>
              <a:t>Integrity, Humility, Social Responsibility, Ethical Leadership and Commitment to Education.</a:t>
            </a:r>
            <a:endParaRPr lang="en-IN" sz="32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13C59F5D-6C02-7CEE-9AB1-3AB0EAAE9EA7}"/>
              </a:ext>
            </a:extLst>
          </p:cNvPr>
          <p:cNvSpPr txBox="1"/>
          <p:nvPr/>
        </p:nvSpPr>
        <p:spPr>
          <a:xfrm>
            <a:off x="2743201" y="219084"/>
            <a:ext cx="7749914"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Ethical life of Dr. A. P. J. Abdul Kalam</a:t>
            </a:r>
            <a:endParaRPr lang="en-IN" sz="3600" b="1" dirty="0">
              <a:solidFill>
                <a:schemeClr val="bg1"/>
              </a:solidFill>
            </a:endParaRPr>
          </a:p>
        </p:txBody>
      </p:sp>
    </p:spTree>
    <p:extLst>
      <p:ext uri="{BB962C8B-B14F-4D97-AF65-F5344CB8AC3E}">
        <p14:creationId xmlns:p14="http://schemas.microsoft.com/office/powerpoint/2010/main" val="3369155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585958"/>
            <a:ext cx="11633982" cy="4832092"/>
          </a:xfrm>
          <a:prstGeom prst="rect">
            <a:avLst/>
          </a:prstGeom>
          <a:noFill/>
        </p:spPr>
        <p:txBody>
          <a:bodyPr wrap="square">
            <a:spAutoFit/>
          </a:bodyPr>
          <a:lstStyle/>
          <a:p>
            <a:pPr algn="just"/>
            <a:r>
              <a:rPr lang="en-US" sz="2800" b="0" i="0" dirty="0">
                <a:solidFill>
                  <a:srgbClr val="374151"/>
                </a:solidFill>
                <a:effectLst/>
                <a:latin typeface="Times New Roman" panose="02020603050405020304" pitchFamily="18" charset="0"/>
                <a:cs typeface="Times New Roman" panose="02020603050405020304" pitchFamily="18" charset="0"/>
              </a:rPr>
              <a:t>Lal Bahadur Shastri, born on October 2, 1904, and passed away on January 11, 1966, was an Indian politician and statesman who served as the second Prime Minister of India. He was known for his simplicity, integrity, and ethical conduct throughout his life.</a:t>
            </a:r>
          </a:p>
          <a:p>
            <a:pPr algn="just"/>
            <a:endParaRPr lang="en-US" sz="2800" b="0" i="0" dirty="0">
              <a:solidFill>
                <a:srgbClr val="374151"/>
              </a:solidFill>
              <a:effectLst/>
              <a:latin typeface="Times New Roman" panose="02020603050405020304" pitchFamily="18" charset="0"/>
              <a:cs typeface="Times New Roman" panose="02020603050405020304" pitchFamily="18" charset="0"/>
            </a:endParaRPr>
          </a:p>
          <a:p>
            <a:pPr algn="just"/>
            <a:r>
              <a:rPr lang="en-US" sz="2800" b="0" i="0" dirty="0">
                <a:solidFill>
                  <a:srgbClr val="374151"/>
                </a:solidFill>
                <a:effectLst/>
                <a:latin typeface="Times New Roman" panose="02020603050405020304" pitchFamily="18" charset="0"/>
                <a:cs typeface="Times New Roman" panose="02020603050405020304" pitchFamily="18" charset="0"/>
              </a:rPr>
              <a:t>Throughout his tenure as Prime Minister, Shastri focused on policies that aimed to uplift the poor and marginalized sections of society. He promoted the concept of self-sufficiency in food production and initiated the famous "Green Revolution" in India. His commitment to ethical governance was evident in his emphasis on transparency, accountability, and the welfare of the common people.</a:t>
            </a:r>
            <a:endParaRPr lang="en-IN" sz="28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13C59F5D-6C02-7CEE-9AB1-3AB0EAAE9EA7}"/>
              </a:ext>
            </a:extLst>
          </p:cNvPr>
          <p:cNvSpPr txBox="1"/>
          <p:nvPr/>
        </p:nvSpPr>
        <p:spPr>
          <a:xfrm>
            <a:off x="2743201" y="219084"/>
            <a:ext cx="7749914"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Ethical life of Lal Bahadur </a:t>
            </a:r>
            <a:r>
              <a:rPr lang="en-US" sz="3600" b="1" i="0" dirty="0" err="1">
                <a:solidFill>
                  <a:schemeClr val="bg1"/>
                </a:solidFill>
                <a:effectLst/>
                <a:latin typeface="Times New Roman" panose="02020603050405020304" pitchFamily="18" charset="0"/>
                <a:cs typeface="Times New Roman" panose="02020603050405020304" pitchFamily="18" charset="0"/>
              </a:rPr>
              <a:t>Sastri</a:t>
            </a:r>
            <a:endParaRPr lang="en-IN" sz="3600" b="1" dirty="0">
              <a:solidFill>
                <a:schemeClr val="bg1"/>
              </a:solidFill>
            </a:endParaRPr>
          </a:p>
        </p:txBody>
      </p:sp>
    </p:spTree>
    <p:extLst>
      <p:ext uri="{BB962C8B-B14F-4D97-AF65-F5344CB8AC3E}">
        <p14:creationId xmlns:p14="http://schemas.microsoft.com/office/powerpoint/2010/main" val="2173379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675899"/>
            <a:ext cx="11633982" cy="4524315"/>
          </a:xfrm>
          <a:prstGeom prst="rect">
            <a:avLst/>
          </a:prstGeom>
          <a:noFill/>
        </p:spPr>
        <p:txBody>
          <a:bodyPr wrap="square">
            <a:spAutoFit/>
          </a:bodyPr>
          <a:lstStyle/>
          <a:p>
            <a:pPr algn="just"/>
            <a:r>
              <a:rPr lang="en-US" sz="3200" b="0" i="0" dirty="0">
                <a:solidFill>
                  <a:srgbClr val="374151"/>
                </a:solidFill>
                <a:effectLst/>
                <a:latin typeface="Times New Roman" panose="02020603050405020304" pitchFamily="18" charset="0"/>
                <a:cs typeface="Times New Roman" panose="02020603050405020304" pitchFamily="18" charset="0"/>
              </a:rPr>
              <a:t>Anna Hazare, born on June 15, 1937, is an Indian social activist known for his anti-corruption movement and advocacy for government transparency. Throughout his life, Hazare has demonstrated a strong commitment to ethical principles and has been recognized for his integrity and selflessness. </a:t>
            </a:r>
          </a:p>
          <a:p>
            <a:pPr algn="just"/>
            <a:endParaRPr lang="en-US" sz="3200" b="0" i="0" dirty="0">
              <a:solidFill>
                <a:srgbClr val="374151"/>
              </a:solidFill>
              <a:effectLst/>
              <a:latin typeface="Times New Roman" panose="02020603050405020304" pitchFamily="18" charset="0"/>
              <a:cs typeface="Times New Roman" panose="02020603050405020304" pitchFamily="18" charset="0"/>
            </a:endParaRPr>
          </a:p>
          <a:p>
            <a:pPr algn="just"/>
            <a:r>
              <a:rPr lang="en-US" sz="3200" b="0" i="0" dirty="0">
                <a:solidFill>
                  <a:srgbClr val="374151"/>
                </a:solidFill>
                <a:effectLst/>
                <a:latin typeface="Times New Roman" panose="02020603050405020304" pitchFamily="18" charset="0"/>
                <a:cs typeface="Times New Roman" panose="02020603050405020304" pitchFamily="18" charset="0"/>
              </a:rPr>
              <a:t>Some key aspects of Anna Hazare's ethical life are: </a:t>
            </a:r>
            <a:r>
              <a:rPr lang="en-IN" sz="3200" b="0" i="0" dirty="0">
                <a:solidFill>
                  <a:srgbClr val="374151"/>
                </a:solidFill>
                <a:effectLst/>
                <a:latin typeface="Times New Roman" panose="02020603050405020304" pitchFamily="18" charset="0"/>
                <a:cs typeface="Times New Roman" panose="02020603050405020304" pitchFamily="18" charset="0"/>
              </a:rPr>
              <a:t>Anti-Corruption Movement, Commitment to Nonviolence, Simplicity and Personal Integrity, Service to Society and Personal Sacrifice.</a:t>
            </a:r>
            <a:endParaRPr lang="en-IN" sz="32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13C59F5D-6C02-7CEE-9AB1-3AB0EAAE9EA7}"/>
              </a:ext>
            </a:extLst>
          </p:cNvPr>
          <p:cNvSpPr txBox="1"/>
          <p:nvPr/>
        </p:nvSpPr>
        <p:spPr>
          <a:xfrm>
            <a:off x="2743201" y="219084"/>
            <a:ext cx="7749914"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Ethical life of Anna Hazare</a:t>
            </a:r>
            <a:endParaRPr lang="en-IN" sz="3600" b="1" dirty="0">
              <a:solidFill>
                <a:schemeClr val="bg1"/>
              </a:solidFill>
            </a:endParaRPr>
          </a:p>
        </p:txBody>
      </p:sp>
    </p:spTree>
    <p:extLst>
      <p:ext uri="{BB962C8B-B14F-4D97-AF65-F5344CB8AC3E}">
        <p14:creationId xmlns:p14="http://schemas.microsoft.com/office/powerpoint/2010/main" val="3112712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496017"/>
            <a:ext cx="11633982" cy="4785926"/>
          </a:xfrm>
          <a:prstGeom prst="rect">
            <a:avLst/>
          </a:prstGeom>
          <a:noFill/>
        </p:spPr>
        <p:txBody>
          <a:bodyPr wrap="square">
            <a:spAutoFit/>
          </a:bodyPr>
          <a:lstStyle/>
          <a:p>
            <a:pPr algn="just"/>
            <a:r>
              <a:rPr lang="en-US" sz="2400" b="0" i="0" dirty="0">
                <a:solidFill>
                  <a:srgbClr val="374151"/>
                </a:solidFill>
                <a:effectLst/>
                <a:latin typeface="Times New Roman" panose="02020603050405020304" pitchFamily="18" charset="0"/>
                <a:cs typeface="Times New Roman" panose="02020603050405020304" pitchFamily="18" charset="0"/>
              </a:rPr>
              <a:t>Anand Kumar is an Indian mathematician and educator who gained prominence for his initiative, Super 30, which provides free coaching and support to economically disadvantaged students preparing for the highly competitive Indian Institutes of Technology (IIT) entrance examination. While I cannot provide real-time information about his current life or ongoing activities, I can speak about the known aspects of his ethical life up until my last knowledge update in September 2021.</a:t>
            </a:r>
          </a:p>
          <a:p>
            <a:pPr algn="just"/>
            <a:endParaRPr lang="en-US" sz="600" b="0" i="0" dirty="0">
              <a:solidFill>
                <a:srgbClr val="374151"/>
              </a:solidFill>
              <a:effectLst/>
              <a:latin typeface="Times New Roman" panose="02020603050405020304" pitchFamily="18" charset="0"/>
              <a:cs typeface="Times New Roman" panose="02020603050405020304" pitchFamily="18" charset="0"/>
            </a:endParaRPr>
          </a:p>
          <a:p>
            <a:pPr algn="just"/>
            <a:r>
              <a:rPr lang="en-US" sz="2400" b="0" i="0" dirty="0">
                <a:solidFill>
                  <a:srgbClr val="374151"/>
                </a:solidFill>
                <a:effectLst/>
                <a:latin typeface="Times New Roman" panose="02020603050405020304" pitchFamily="18" charset="0"/>
                <a:cs typeface="Times New Roman" panose="02020603050405020304" pitchFamily="18" charset="0"/>
              </a:rPr>
              <a:t>Anand Kumar's ethical life revolves around his commitment to promoting education and equal opportunities for all. Through Super 30, he has been instrumental in helping talented students from underprivileged backgrounds gain admission to prestigious institutions like the IITs. His work has received recognition both in India and internationally.</a:t>
            </a:r>
          </a:p>
          <a:p>
            <a:pPr algn="just"/>
            <a:endParaRPr lang="en-US" sz="600" dirty="0">
              <a:solidFill>
                <a:srgbClr val="374151"/>
              </a:solidFill>
              <a:latin typeface="Times New Roman" panose="02020603050405020304" pitchFamily="18" charset="0"/>
              <a:cs typeface="Times New Roman" panose="02020603050405020304" pitchFamily="18" charset="0"/>
            </a:endParaRPr>
          </a:p>
          <a:p>
            <a:pPr algn="just"/>
            <a:r>
              <a:rPr lang="en-US" sz="2400" b="0" i="0" dirty="0">
                <a:solidFill>
                  <a:srgbClr val="374151"/>
                </a:solidFill>
                <a:effectLst/>
                <a:latin typeface="Times New Roman" panose="02020603050405020304" pitchFamily="18" charset="0"/>
                <a:cs typeface="Times New Roman" panose="02020603050405020304" pitchFamily="18" charset="0"/>
              </a:rPr>
              <a:t>some key aspects of Anand Kumar's ethical life are: Access to Education, </a:t>
            </a:r>
            <a:r>
              <a:rPr lang="en-IN" sz="2400" b="0" i="0" dirty="0">
                <a:solidFill>
                  <a:srgbClr val="374151"/>
                </a:solidFill>
                <a:effectLst/>
                <a:latin typeface="Times New Roman" panose="02020603050405020304" pitchFamily="18" charset="0"/>
                <a:cs typeface="Times New Roman" panose="02020603050405020304" pitchFamily="18" charset="0"/>
              </a:rPr>
              <a:t>Empowering the Marginalized, Transparency and Integrity, Social Impact, Inspiration and Role Model.</a:t>
            </a:r>
            <a:endParaRPr lang="en-US" sz="2400" b="0" i="0" dirty="0">
              <a:solidFill>
                <a:srgbClr val="374151"/>
              </a:solidFill>
              <a:effectLst/>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13C59F5D-6C02-7CEE-9AB1-3AB0EAAE9EA7}"/>
              </a:ext>
            </a:extLst>
          </p:cNvPr>
          <p:cNvSpPr txBox="1"/>
          <p:nvPr/>
        </p:nvSpPr>
        <p:spPr>
          <a:xfrm>
            <a:off x="2743201" y="219084"/>
            <a:ext cx="7749914"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Ethical life of Anand Kumar</a:t>
            </a:r>
            <a:endParaRPr lang="en-IN" sz="3600" b="1" dirty="0">
              <a:solidFill>
                <a:schemeClr val="bg1"/>
              </a:solidFill>
            </a:endParaRPr>
          </a:p>
        </p:txBody>
      </p:sp>
    </p:spTree>
    <p:extLst>
      <p:ext uri="{BB962C8B-B14F-4D97-AF65-F5344CB8AC3E}">
        <p14:creationId xmlns:p14="http://schemas.microsoft.com/office/powerpoint/2010/main" val="424991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DE236B-799E-EF8E-57DA-AADDFCB4633D}"/>
              </a:ext>
            </a:extLst>
          </p:cNvPr>
          <p:cNvSpPr txBox="1"/>
          <p:nvPr/>
        </p:nvSpPr>
        <p:spPr>
          <a:xfrm>
            <a:off x="473613" y="2967335"/>
            <a:ext cx="11718387" cy="923330"/>
          </a:xfrm>
          <a:prstGeom prst="rect">
            <a:avLst/>
          </a:prstGeom>
          <a:noFill/>
        </p:spPr>
        <p:txBody>
          <a:bodyPr wrap="square">
            <a:spAutoFit/>
          </a:bodyPr>
          <a:lstStyle/>
          <a:p>
            <a:pPr algn="ctr"/>
            <a:r>
              <a:rPr lang="en-US" sz="5400" b="0" i="0" dirty="0">
                <a:solidFill>
                  <a:srgbClr val="374151"/>
                </a:solidFill>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2916435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960712"/>
            <a:ext cx="11633982" cy="4031873"/>
          </a:xfrm>
          <a:prstGeom prst="rect">
            <a:avLst/>
          </a:prstGeom>
          <a:noFill/>
        </p:spPr>
        <p:txBody>
          <a:bodyPr wrap="square">
            <a:spAutoFit/>
          </a:bodyPr>
          <a:lstStyle/>
          <a:p>
            <a:pPr algn="just"/>
            <a:r>
              <a:rPr lang="en-US" sz="3200" b="0" i="0" dirty="0">
                <a:solidFill>
                  <a:srgbClr val="374151"/>
                </a:solidFill>
                <a:effectLst/>
                <a:latin typeface="Times New Roman" panose="02020603050405020304" pitchFamily="18" charset="0"/>
                <a:cs typeface="Times New Roman" panose="02020603050405020304" pitchFamily="18" charset="0"/>
              </a:rPr>
              <a:t>Mahatma Gandhi, also known as Mohandas Karamchand Gandhi, was a prominent leader of the Indian independence movement against British rule. Throughout his life, Gandhi adhered to a strong ethical framework that guided his thoughts, actions, and philosophy. </a:t>
            </a:r>
          </a:p>
          <a:p>
            <a:pPr algn="just"/>
            <a:endParaRPr lang="en-US" sz="3200" b="0" i="0" dirty="0">
              <a:solidFill>
                <a:srgbClr val="374151"/>
              </a:solidFill>
              <a:effectLst/>
              <a:latin typeface="Times New Roman" panose="02020603050405020304" pitchFamily="18" charset="0"/>
              <a:cs typeface="Times New Roman" panose="02020603050405020304" pitchFamily="18" charset="0"/>
            </a:endParaRPr>
          </a:p>
          <a:p>
            <a:pPr algn="just"/>
            <a:r>
              <a:rPr lang="en-US" sz="3200" b="0" i="0" dirty="0">
                <a:solidFill>
                  <a:srgbClr val="374151"/>
                </a:solidFill>
                <a:effectLst/>
                <a:latin typeface="Times New Roman" panose="02020603050405020304" pitchFamily="18" charset="0"/>
                <a:cs typeface="Times New Roman" panose="02020603050405020304" pitchFamily="18" charset="0"/>
              </a:rPr>
              <a:t>Some key aspects of Gandhi's ethical life are: </a:t>
            </a:r>
            <a:r>
              <a:rPr lang="en-IN" sz="3200" b="0" i="0" dirty="0">
                <a:solidFill>
                  <a:srgbClr val="374151"/>
                </a:solidFill>
                <a:effectLst/>
                <a:latin typeface="Times New Roman" panose="02020603050405020304" pitchFamily="18" charset="0"/>
                <a:cs typeface="Times New Roman" panose="02020603050405020304" pitchFamily="18" charset="0"/>
              </a:rPr>
              <a:t>Nonviolence, Truth and Honesty, Simplicity and Minimalism, Service to Others, Equality and Justice, Personal Discipline, Environmental Stewardship.</a:t>
            </a:r>
            <a:endParaRPr lang="en-IN" sz="32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297836" y="40956"/>
            <a:ext cx="6499159" cy="646331"/>
          </a:xfrm>
          <a:prstGeom prst="rect">
            <a:avLst/>
          </a:prstGeom>
          <a:noFill/>
        </p:spPr>
        <p:txBody>
          <a:bodyPr wrap="square">
            <a:spAutoFit/>
          </a:bodyPr>
          <a:lstStyle/>
          <a:p>
            <a:pPr algn="ctr"/>
            <a:r>
              <a:rPr lang="en-US" sz="3600" b="1" i="0" dirty="0">
                <a:solidFill>
                  <a:schemeClr val="bg1"/>
                </a:solidFill>
                <a:effectLst/>
                <a:latin typeface="Times New Roman" panose="02020603050405020304" pitchFamily="18" charset="0"/>
                <a:cs typeface="Times New Roman" panose="02020603050405020304" pitchFamily="18" charset="0"/>
              </a:rPr>
              <a:t>Ethical life of Mahatma Gandhi</a:t>
            </a:r>
            <a:endParaRPr lang="en-IN" sz="3600" b="1" dirty="0">
              <a:solidFill>
                <a:schemeClr val="bg1"/>
              </a:solidFill>
            </a:endParaRPr>
          </a:p>
        </p:txBody>
      </p:sp>
    </p:spTree>
    <p:extLst>
      <p:ext uri="{BB962C8B-B14F-4D97-AF65-F5344CB8AC3E}">
        <p14:creationId xmlns:p14="http://schemas.microsoft.com/office/powerpoint/2010/main" val="572185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675898"/>
            <a:ext cx="11633982" cy="4524315"/>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Gandhi is best known for his principle of nonviolence, which he called Ahimsa. He believed in resolving conflicts through peaceful means and rejected the use of violence or harm towards others. </a:t>
            </a:r>
          </a:p>
          <a:p>
            <a:pPr algn="just"/>
            <a:endParaRPr lang="en-US" sz="3600" b="0" i="0" dirty="0">
              <a:solidFill>
                <a:srgbClr val="374151"/>
              </a:solidFill>
              <a:effectLst/>
              <a:latin typeface="Times New Roman" panose="02020603050405020304" pitchFamily="18" charset="0"/>
              <a:cs typeface="Times New Roman" panose="02020603050405020304" pitchFamily="18" charset="0"/>
            </a:endParaRPr>
          </a:p>
          <a:p>
            <a:pPr algn="just"/>
            <a:r>
              <a:rPr lang="en-US" sz="3600" b="0" i="0" dirty="0">
                <a:solidFill>
                  <a:srgbClr val="374151"/>
                </a:solidFill>
                <a:effectLst/>
                <a:latin typeface="Times New Roman" panose="02020603050405020304" pitchFamily="18" charset="0"/>
                <a:cs typeface="Times New Roman" panose="02020603050405020304" pitchFamily="18" charset="0"/>
              </a:rPr>
              <a:t>Gandhi's commitment to nonviolence was a cornerstone of his philosophy and formed the basis for his approach to social and political activism.</a:t>
            </a:r>
            <a:endParaRPr lang="en-IN" sz="36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3EFB5E5F-1CFB-F730-2654-2083E1B3C1FF}"/>
              </a:ext>
            </a:extLst>
          </p:cNvPr>
          <p:cNvSpPr txBox="1"/>
          <p:nvPr/>
        </p:nvSpPr>
        <p:spPr>
          <a:xfrm>
            <a:off x="3297836" y="40956"/>
            <a:ext cx="6499159" cy="646331"/>
          </a:xfrm>
          <a:prstGeom prst="rect">
            <a:avLst/>
          </a:prstGeom>
          <a:noFill/>
        </p:spPr>
        <p:txBody>
          <a:bodyPr wrap="square">
            <a:spAutoFit/>
          </a:bodyPr>
          <a:lstStyle/>
          <a:p>
            <a:pPr algn="ctr"/>
            <a:r>
              <a:rPr lang="en-IN" sz="3600" b="1" i="0" dirty="0">
                <a:solidFill>
                  <a:schemeClr val="bg1"/>
                </a:solidFill>
                <a:effectLst/>
                <a:latin typeface="Times New Roman" panose="02020603050405020304" pitchFamily="18" charset="0"/>
                <a:cs typeface="Times New Roman" panose="02020603050405020304" pitchFamily="18" charset="0"/>
              </a:rPr>
              <a:t>Nonviolence</a:t>
            </a:r>
            <a:endParaRPr lang="en-IN" sz="3600" b="1" dirty="0">
              <a:solidFill>
                <a:schemeClr val="bg1"/>
              </a:solidFill>
            </a:endParaRPr>
          </a:p>
        </p:txBody>
      </p:sp>
    </p:spTree>
    <p:extLst>
      <p:ext uri="{BB962C8B-B14F-4D97-AF65-F5344CB8AC3E}">
        <p14:creationId xmlns:p14="http://schemas.microsoft.com/office/powerpoint/2010/main" val="832724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900752"/>
            <a:ext cx="11633982" cy="3970318"/>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Gandhi valued truth and honesty in all aspects of life. He emphasized the importance of speaking the truth, even when it was difficult or unpopular.</a:t>
            </a:r>
          </a:p>
          <a:p>
            <a:pPr algn="just"/>
            <a:r>
              <a:rPr lang="en-US" sz="3600" b="0" i="0" dirty="0">
                <a:solidFill>
                  <a:srgbClr val="374151"/>
                </a:solidFill>
                <a:effectLst/>
                <a:latin typeface="Times New Roman" panose="02020603050405020304" pitchFamily="18" charset="0"/>
                <a:cs typeface="Times New Roman" panose="02020603050405020304" pitchFamily="18" charset="0"/>
              </a:rPr>
              <a:t> </a:t>
            </a:r>
          </a:p>
          <a:p>
            <a:pPr algn="just"/>
            <a:r>
              <a:rPr lang="en-US" sz="3600" b="0" i="0" dirty="0">
                <a:solidFill>
                  <a:srgbClr val="374151"/>
                </a:solidFill>
                <a:effectLst/>
                <a:latin typeface="Times New Roman" panose="02020603050405020304" pitchFamily="18" charset="0"/>
                <a:cs typeface="Times New Roman" panose="02020603050405020304" pitchFamily="18" charset="0"/>
              </a:rPr>
              <a:t>Gandhi believed that truth was a universal principle and that individuals should strive to align their actions with their beliefs and values.</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IN" sz="3600" b="1" i="0" dirty="0">
                <a:solidFill>
                  <a:schemeClr val="bg1"/>
                </a:solidFill>
                <a:effectLst/>
                <a:latin typeface="Times New Roman" panose="02020603050405020304" pitchFamily="18" charset="0"/>
                <a:cs typeface="Times New Roman" panose="02020603050405020304" pitchFamily="18" charset="0"/>
              </a:rPr>
              <a:t>Truth and Honesty</a:t>
            </a:r>
            <a:endParaRPr lang="en-IN" sz="3600" b="1" dirty="0">
              <a:solidFill>
                <a:schemeClr val="bg1"/>
              </a:solidFill>
            </a:endParaRPr>
          </a:p>
        </p:txBody>
      </p:sp>
    </p:spTree>
    <p:extLst>
      <p:ext uri="{BB962C8B-B14F-4D97-AF65-F5344CB8AC3E}">
        <p14:creationId xmlns:p14="http://schemas.microsoft.com/office/powerpoint/2010/main" val="213524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690889"/>
            <a:ext cx="11633982" cy="4524315"/>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Gandhi advocated for a simple and minimalistic lifestyle. He himself lived a modest life, wearing simple clothes and practicing self-restraint when it came to material possessions. </a:t>
            </a:r>
          </a:p>
          <a:p>
            <a:pPr algn="just"/>
            <a:endParaRPr lang="en-US" sz="3600" dirty="0">
              <a:solidFill>
                <a:srgbClr val="374151"/>
              </a:solidFill>
              <a:latin typeface="Times New Roman" panose="02020603050405020304" pitchFamily="18" charset="0"/>
              <a:cs typeface="Times New Roman" panose="02020603050405020304" pitchFamily="18" charset="0"/>
            </a:endParaRPr>
          </a:p>
          <a:p>
            <a:pPr algn="just"/>
            <a:r>
              <a:rPr lang="en-US" sz="3600" b="0" i="0" dirty="0">
                <a:solidFill>
                  <a:srgbClr val="374151"/>
                </a:solidFill>
                <a:effectLst/>
                <a:latin typeface="Times New Roman" panose="02020603050405020304" pitchFamily="18" charset="0"/>
                <a:cs typeface="Times New Roman" panose="02020603050405020304" pitchFamily="18" charset="0"/>
              </a:rPr>
              <a:t>Gandhi believed that excessive materialism and consumerism led to greed, inequality, and environmental degradation. He promoted a lifestyle focused on essential needs and a sense of contentment.</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IN" sz="3600" b="1" i="0" dirty="0">
                <a:solidFill>
                  <a:schemeClr val="bg1"/>
                </a:solidFill>
                <a:effectLst/>
                <a:latin typeface="Times New Roman" panose="02020603050405020304" pitchFamily="18" charset="0"/>
                <a:cs typeface="Times New Roman" panose="02020603050405020304" pitchFamily="18" charset="0"/>
              </a:rPr>
              <a:t>Simplicity and Minimalism</a:t>
            </a:r>
            <a:endParaRPr lang="en-IN" sz="3600" b="1" dirty="0">
              <a:solidFill>
                <a:schemeClr val="bg1"/>
              </a:solidFill>
            </a:endParaRPr>
          </a:p>
        </p:txBody>
      </p:sp>
    </p:spTree>
    <p:extLst>
      <p:ext uri="{BB962C8B-B14F-4D97-AF65-F5344CB8AC3E}">
        <p14:creationId xmlns:p14="http://schemas.microsoft.com/office/powerpoint/2010/main" val="945729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630929"/>
            <a:ext cx="11633982" cy="4616648"/>
          </a:xfrm>
          <a:prstGeom prst="rect">
            <a:avLst/>
          </a:prstGeom>
          <a:noFill/>
        </p:spPr>
        <p:txBody>
          <a:bodyPr wrap="square">
            <a:spAutoFit/>
          </a:bodyPr>
          <a:lstStyle/>
          <a:p>
            <a:pPr algn="just"/>
            <a:r>
              <a:rPr lang="en-US" sz="3200" b="0" i="0" dirty="0">
                <a:solidFill>
                  <a:srgbClr val="374151"/>
                </a:solidFill>
                <a:effectLst/>
                <a:latin typeface="Times New Roman" panose="02020603050405020304" pitchFamily="18" charset="0"/>
                <a:cs typeface="Times New Roman" panose="02020603050405020304" pitchFamily="18" charset="0"/>
              </a:rPr>
              <a:t>Gandhi dedicated his life to serving others and believed in the concept of selfless service. </a:t>
            </a:r>
          </a:p>
          <a:p>
            <a:pPr algn="just"/>
            <a:endParaRPr lang="en-US" dirty="0">
              <a:solidFill>
                <a:srgbClr val="374151"/>
              </a:solidFill>
              <a:latin typeface="Times New Roman" panose="02020603050405020304" pitchFamily="18" charset="0"/>
              <a:cs typeface="Times New Roman" panose="02020603050405020304" pitchFamily="18" charset="0"/>
            </a:endParaRPr>
          </a:p>
          <a:p>
            <a:pPr algn="just"/>
            <a:r>
              <a:rPr lang="en-US" sz="3200" b="0" i="0" dirty="0">
                <a:solidFill>
                  <a:srgbClr val="374151"/>
                </a:solidFill>
                <a:effectLst/>
                <a:latin typeface="Times New Roman" panose="02020603050405020304" pitchFamily="18" charset="0"/>
                <a:cs typeface="Times New Roman" panose="02020603050405020304" pitchFamily="18" charset="0"/>
              </a:rPr>
              <a:t>He encouraged individuals to work for the betterment of society and the upliftment of the marginalized. </a:t>
            </a:r>
          </a:p>
          <a:p>
            <a:pPr algn="just"/>
            <a:endParaRPr lang="en-US" sz="2000" dirty="0">
              <a:solidFill>
                <a:srgbClr val="374151"/>
              </a:solidFill>
              <a:latin typeface="Times New Roman" panose="02020603050405020304" pitchFamily="18" charset="0"/>
              <a:cs typeface="Times New Roman" panose="02020603050405020304" pitchFamily="18" charset="0"/>
            </a:endParaRPr>
          </a:p>
          <a:p>
            <a:pPr algn="just"/>
            <a:r>
              <a:rPr lang="en-US" sz="3200" b="0" i="0" dirty="0">
                <a:solidFill>
                  <a:srgbClr val="374151"/>
                </a:solidFill>
                <a:effectLst/>
                <a:latin typeface="Times New Roman" panose="02020603050405020304" pitchFamily="18" charset="0"/>
                <a:cs typeface="Times New Roman" panose="02020603050405020304" pitchFamily="18" charset="0"/>
              </a:rPr>
              <a:t>Gandhi famously said, "The best way to find yourself is to lose yourself in the service of others." He actively engaged in social and political activism, striving to address issues such as poverty, untouchability, and women's rights.</a:t>
            </a:r>
            <a:endParaRPr lang="en-IN" sz="32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IN" sz="3600" b="1" i="0" dirty="0">
                <a:solidFill>
                  <a:schemeClr val="bg1"/>
                </a:solidFill>
                <a:effectLst/>
                <a:latin typeface="Times New Roman" panose="02020603050405020304" pitchFamily="18" charset="0"/>
                <a:cs typeface="Times New Roman" panose="02020603050405020304" pitchFamily="18" charset="0"/>
              </a:rPr>
              <a:t>Service to Others</a:t>
            </a:r>
            <a:endParaRPr lang="en-IN" sz="3600" b="1" dirty="0">
              <a:solidFill>
                <a:schemeClr val="bg1"/>
              </a:solidFill>
            </a:endParaRPr>
          </a:p>
        </p:txBody>
      </p:sp>
    </p:spTree>
    <p:extLst>
      <p:ext uri="{BB962C8B-B14F-4D97-AF65-F5344CB8AC3E}">
        <p14:creationId xmlns:p14="http://schemas.microsoft.com/office/powerpoint/2010/main" val="3206203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960712"/>
            <a:ext cx="11633982" cy="3970318"/>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Gandhi fought against discrimination and inequality in all forms. He campaigned for the rights of the lower castes, women, and other marginalized groups in Indian society. </a:t>
            </a:r>
          </a:p>
          <a:p>
            <a:pPr algn="just"/>
            <a:endParaRPr lang="en-US" sz="3600" dirty="0">
              <a:solidFill>
                <a:srgbClr val="374151"/>
              </a:solidFill>
              <a:latin typeface="Times New Roman" panose="02020603050405020304" pitchFamily="18" charset="0"/>
              <a:cs typeface="Times New Roman" panose="02020603050405020304" pitchFamily="18" charset="0"/>
            </a:endParaRPr>
          </a:p>
          <a:p>
            <a:pPr algn="just"/>
            <a:r>
              <a:rPr lang="en-US" sz="3600" b="0" i="0" dirty="0">
                <a:solidFill>
                  <a:srgbClr val="374151"/>
                </a:solidFill>
                <a:effectLst/>
                <a:latin typeface="Times New Roman" panose="02020603050405020304" pitchFamily="18" charset="0"/>
                <a:cs typeface="Times New Roman" panose="02020603050405020304" pitchFamily="18" charset="0"/>
              </a:rPr>
              <a:t>Gandhi believed that every individual, regardless of their background, deserved equal respect, opportunities, and access to justice.</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IN" sz="3600" b="1" i="0" dirty="0">
                <a:solidFill>
                  <a:schemeClr val="bg1"/>
                </a:solidFill>
                <a:effectLst/>
                <a:latin typeface="Times New Roman" panose="02020603050405020304" pitchFamily="18" charset="0"/>
                <a:cs typeface="Times New Roman" panose="02020603050405020304" pitchFamily="18" charset="0"/>
              </a:rPr>
              <a:t>Equality and Justice</a:t>
            </a:r>
            <a:endParaRPr lang="en-IN" sz="3600" b="1" dirty="0">
              <a:solidFill>
                <a:schemeClr val="bg1"/>
              </a:solidFill>
            </a:endParaRPr>
          </a:p>
        </p:txBody>
      </p:sp>
    </p:spTree>
    <p:extLst>
      <p:ext uri="{BB962C8B-B14F-4D97-AF65-F5344CB8AC3E}">
        <p14:creationId xmlns:p14="http://schemas.microsoft.com/office/powerpoint/2010/main" val="1522440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960712"/>
            <a:ext cx="11633982" cy="3970318"/>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Gandhi emphasized the importance of personal discipline and self-control. He believed that by cultivating discipline within oneself, individuals could overcome their weaknesses and work towards self-improvement. </a:t>
            </a:r>
          </a:p>
          <a:p>
            <a:pPr algn="just"/>
            <a:endParaRPr lang="en-US" sz="3600" dirty="0">
              <a:solidFill>
                <a:srgbClr val="374151"/>
              </a:solidFill>
              <a:latin typeface="Times New Roman" panose="02020603050405020304" pitchFamily="18" charset="0"/>
              <a:cs typeface="Times New Roman" panose="02020603050405020304" pitchFamily="18" charset="0"/>
            </a:endParaRPr>
          </a:p>
          <a:p>
            <a:pPr algn="just"/>
            <a:r>
              <a:rPr lang="en-US" sz="3600" b="0" i="0" dirty="0">
                <a:solidFill>
                  <a:srgbClr val="374151"/>
                </a:solidFill>
                <a:effectLst/>
                <a:latin typeface="Times New Roman" panose="02020603050405020304" pitchFamily="18" charset="0"/>
                <a:cs typeface="Times New Roman" panose="02020603050405020304" pitchFamily="18" charset="0"/>
              </a:rPr>
              <a:t>Gandhi practiced fasting as a means of self-purification and as a form of nonviolent protest.</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IN" sz="3600" b="1" i="0" dirty="0">
                <a:solidFill>
                  <a:schemeClr val="bg1"/>
                </a:solidFill>
                <a:effectLst/>
                <a:latin typeface="Times New Roman" panose="02020603050405020304" pitchFamily="18" charset="0"/>
                <a:cs typeface="Times New Roman" panose="02020603050405020304" pitchFamily="18" charset="0"/>
              </a:rPr>
              <a:t>Personal Discipline</a:t>
            </a:r>
            <a:endParaRPr lang="en-IN" sz="3600" b="1" dirty="0">
              <a:solidFill>
                <a:schemeClr val="bg1"/>
              </a:solidFill>
            </a:endParaRPr>
          </a:p>
        </p:txBody>
      </p:sp>
    </p:spTree>
    <p:extLst>
      <p:ext uri="{BB962C8B-B14F-4D97-AF65-F5344CB8AC3E}">
        <p14:creationId xmlns:p14="http://schemas.microsoft.com/office/powerpoint/2010/main" val="266974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338D2C-BCB4-2BA4-9EA8-EAC820DB1DA5}"/>
              </a:ext>
            </a:extLst>
          </p:cNvPr>
          <p:cNvSpPr txBox="1"/>
          <p:nvPr/>
        </p:nvSpPr>
        <p:spPr>
          <a:xfrm>
            <a:off x="279009" y="1720869"/>
            <a:ext cx="11633982" cy="4524315"/>
          </a:xfrm>
          <a:prstGeom prst="rect">
            <a:avLst/>
          </a:prstGeom>
          <a:noFill/>
        </p:spPr>
        <p:txBody>
          <a:bodyPr wrap="square">
            <a:spAutoFit/>
          </a:bodyPr>
          <a:lstStyle/>
          <a:p>
            <a:pPr algn="just"/>
            <a:r>
              <a:rPr lang="en-US" sz="3600" b="0" i="0" dirty="0">
                <a:solidFill>
                  <a:srgbClr val="374151"/>
                </a:solidFill>
                <a:effectLst/>
                <a:latin typeface="Times New Roman" panose="02020603050405020304" pitchFamily="18" charset="0"/>
                <a:cs typeface="Times New Roman" panose="02020603050405020304" pitchFamily="18" charset="0"/>
              </a:rPr>
              <a:t>Gandhi recognized the importance of environmental sustainability and the need to protect nature. He emphasized the connection between human well-being and a healthy environment. </a:t>
            </a:r>
          </a:p>
          <a:p>
            <a:pPr algn="just"/>
            <a:endParaRPr lang="en-US" sz="3600" dirty="0">
              <a:solidFill>
                <a:srgbClr val="374151"/>
              </a:solidFill>
              <a:latin typeface="Times New Roman" panose="02020603050405020304" pitchFamily="18" charset="0"/>
              <a:cs typeface="Times New Roman" panose="02020603050405020304" pitchFamily="18" charset="0"/>
            </a:endParaRPr>
          </a:p>
          <a:p>
            <a:pPr algn="just"/>
            <a:r>
              <a:rPr lang="en-US" sz="3600" b="0" i="0" dirty="0">
                <a:solidFill>
                  <a:srgbClr val="374151"/>
                </a:solidFill>
                <a:effectLst/>
                <a:latin typeface="Times New Roman" panose="02020603050405020304" pitchFamily="18" charset="0"/>
                <a:cs typeface="Times New Roman" panose="02020603050405020304" pitchFamily="18" charset="0"/>
              </a:rPr>
              <a:t>Gandhi advocated for responsible and sustainable practices, such as conservation, waste reduction, and the use of renewable resources.</a:t>
            </a:r>
            <a:endParaRPr lang="en-IN" sz="3600"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AB8F8E09-F360-650A-CC9F-6E497BD207CA}"/>
              </a:ext>
            </a:extLst>
          </p:cNvPr>
          <p:cNvSpPr txBox="1"/>
          <p:nvPr/>
        </p:nvSpPr>
        <p:spPr>
          <a:xfrm>
            <a:off x="3467687" y="164546"/>
            <a:ext cx="6119446" cy="646331"/>
          </a:xfrm>
          <a:prstGeom prst="rect">
            <a:avLst/>
          </a:prstGeom>
          <a:noFill/>
        </p:spPr>
        <p:txBody>
          <a:bodyPr wrap="square">
            <a:spAutoFit/>
          </a:bodyPr>
          <a:lstStyle/>
          <a:p>
            <a:pPr algn="ctr"/>
            <a:r>
              <a:rPr lang="en-IN" sz="3600" b="1" i="0" dirty="0">
                <a:solidFill>
                  <a:schemeClr val="bg1"/>
                </a:solidFill>
                <a:effectLst/>
                <a:latin typeface="Times New Roman" panose="02020603050405020304" pitchFamily="18" charset="0"/>
                <a:cs typeface="Times New Roman" panose="02020603050405020304" pitchFamily="18" charset="0"/>
              </a:rPr>
              <a:t>Environmental Stewardship</a:t>
            </a:r>
            <a:endParaRPr lang="en-IN" sz="3600" b="1" dirty="0">
              <a:solidFill>
                <a:schemeClr val="bg1"/>
              </a:solidFill>
            </a:endParaRPr>
          </a:p>
        </p:txBody>
      </p:sp>
    </p:spTree>
    <p:extLst>
      <p:ext uri="{BB962C8B-B14F-4D97-AF65-F5344CB8AC3E}">
        <p14:creationId xmlns:p14="http://schemas.microsoft.com/office/powerpoint/2010/main" val="24264029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2526</TotalTime>
  <Words>1163</Words>
  <Application>Microsoft Office PowerPoint</Application>
  <PresentationFormat>Widescreen</PresentationFormat>
  <Paragraphs>67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Dwity Sundar Rout</cp:lastModifiedBy>
  <cp:revision>226</cp:revision>
  <dcterms:created xsi:type="dcterms:W3CDTF">2023-04-01T04:44:33Z</dcterms:created>
  <dcterms:modified xsi:type="dcterms:W3CDTF">2023-07-06T18:15:00Z</dcterms:modified>
</cp:coreProperties>
</file>