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68" d="100"/>
          <a:sy n="68" d="100"/>
        </p:scale>
        <p:origin x="948" y="-2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15</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Attachment/Detachment</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171069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419642"/>
            <a:ext cx="11633982" cy="2862322"/>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Attachment and detachment are psychological concepts that relate to the way individuals form and maintain emotional bonds with other people, objects, or ideas. They are often used in the context of relationships, but they can also apply to our connection with material possessions, beliefs, and identities.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Introduction</a:t>
            </a:r>
            <a:endParaRPr lang="en-IN" sz="3600" b="1" dirty="0">
              <a:solidFill>
                <a:schemeClr val="bg1"/>
              </a:solidFill>
            </a:endParaRPr>
          </a:p>
        </p:txBody>
      </p:sp>
    </p:spTree>
    <p:extLst>
      <p:ext uri="{BB962C8B-B14F-4D97-AF65-F5344CB8AC3E}">
        <p14:creationId xmlns:p14="http://schemas.microsoft.com/office/powerpoint/2010/main" val="2444803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30325"/>
            <a:ext cx="11633982" cy="4401205"/>
          </a:xfrm>
          <a:prstGeom prst="rect">
            <a:avLst/>
          </a:prstGeom>
          <a:noFill/>
        </p:spPr>
        <p:txBody>
          <a:bodyPr wrap="square">
            <a:spAutoFit/>
          </a:bodyPr>
          <a:lstStyle/>
          <a:p>
            <a:pPr algn="just"/>
            <a:r>
              <a:rPr lang="en-US" sz="2800" b="0" i="0" dirty="0">
                <a:solidFill>
                  <a:srgbClr val="374151"/>
                </a:solidFill>
                <a:effectLst/>
                <a:latin typeface="Times New Roman" panose="02020603050405020304" pitchFamily="18" charset="0"/>
                <a:cs typeface="Times New Roman" panose="02020603050405020304" pitchFamily="18" charset="0"/>
              </a:rPr>
              <a:t>Attachment refers to the emotional bond or connection that develops between individuals. It is a natural instinct that arises from the need for security, support, and intimacy. The theory of attachment, originally proposed by John Bowlby and expanded upon by Mary Ainsworth, suggests that early experiences with caregivers significantly influence the quality of attachment formed.</a:t>
            </a:r>
          </a:p>
          <a:p>
            <a:pPr algn="just"/>
            <a:endParaRPr lang="en-US" sz="2800" b="0" i="0" dirty="0">
              <a:solidFill>
                <a:srgbClr val="374151"/>
              </a:solidFill>
              <a:effectLst/>
              <a:latin typeface="Times New Roman" panose="02020603050405020304" pitchFamily="18" charset="0"/>
              <a:cs typeface="Times New Roman" panose="02020603050405020304" pitchFamily="18" charset="0"/>
            </a:endParaRPr>
          </a:p>
          <a:p>
            <a:pPr algn="just"/>
            <a:r>
              <a:rPr lang="en-US" sz="2800" b="0" i="0" dirty="0">
                <a:solidFill>
                  <a:srgbClr val="374151"/>
                </a:solidFill>
                <a:effectLst/>
                <a:latin typeface="Times New Roman" panose="02020603050405020304" pitchFamily="18" charset="0"/>
                <a:cs typeface="Times New Roman" panose="02020603050405020304" pitchFamily="18" charset="0"/>
              </a:rPr>
              <a:t>In healthy attachments, individuals feel secure, valued, and supported by their relationships. These attachments provide a sense of emotional stability, intimacy, and trust. They contribute to the development of self-esteem, resilience, and the ability to regulate emotions.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Attachment</a:t>
            </a:r>
            <a:endParaRPr lang="en-IN" sz="3600" b="1" dirty="0">
              <a:solidFill>
                <a:schemeClr val="bg1"/>
              </a:solidFill>
            </a:endParaRPr>
          </a:p>
        </p:txBody>
      </p:sp>
    </p:spTree>
    <p:extLst>
      <p:ext uri="{BB962C8B-B14F-4D97-AF65-F5344CB8AC3E}">
        <p14:creationId xmlns:p14="http://schemas.microsoft.com/office/powerpoint/2010/main" val="3843006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152584"/>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Detachment can also be useful in situations where holding on too tightly to attachments may lead to emotional distress, such as when dealing with loss, change, or conflicts.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It allows individuals to navigate challenging circumstances with greater resilience and adaptability.</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err="1">
                <a:solidFill>
                  <a:schemeClr val="bg1"/>
                </a:solidFill>
                <a:latin typeface="Times New Roman" panose="02020603050405020304" pitchFamily="18" charset="0"/>
                <a:cs typeface="Times New Roman" panose="02020603050405020304" pitchFamily="18" charset="0"/>
              </a:rPr>
              <a:t>Usefullness</a:t>
            </a:r>
            <a:r>
              <a:rPr lang="en-US" sz="3600" b="1" dirty="0">
                <a:solidFill>
                  <a:schemeClr val="bg1"/>
                </a:solidFill>
                <a:latin typeface="Times New Roman" panose="02020603050405020304" pitchFamily="18" charset="0"/>
                <a:cs typeface="Times New Roman" panose="02020603050405020304" pitchFamily="18" charset="0"/>
              </a:rPr>
              <a:t> of d</a:t>
            </a:r>
            <a:r>
              <a:rPr lang="en-US" sz="3600" b="1" i="0" dirty="0">
                <a:solidFill>
                  <a:schemeClr val="bg1"/>
                </a:solidFill>
                <a:effectLst/>
                <a:latin typeface="Times New Roman" panose="02020603050405020304" pitchFamily="18" charset="0"/>
                <a:cs typeface="Times New Roman" panose="02020603050405020304" pitchFamily="18" charset="0"/>
              </a:rPr>
              <a:t>etachment</a:t>
            </a:r>
            <a:endParaRPr lang="en-IN" sz="3600" b="1" dirty="0">
              <a:solidFill>
                <a:schemeClr val="bg1"/>
              </a:solidFill>
            </a:endParaRPr>
          </a:p>
        </p:txBody>
      </p:sp>
    </p:spTree>
    <p:extLst>
      <p:ext uri="{BB962C8B-B14F-4D97-AF65-F5344CB8AC3E}">
        <p14:creationId xmlns:p14="http://schemas.microsoft.com/office/powerpoint/2010/main" val="63344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13433"/>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Attachment and detachment exist on a continuum, and individuals may display different patterns of attachment and detachment depending on the context or relationships involved. Both attachment and detachment have their benefits and challenges, and finding a healthy balance between the two is often key to maintaining well-being and healthy relationships.</a:t>
            </a: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US" sz="3600" b="1" dirty="0">
                <a:solidFill>
                  <a:schemeClr val="bg1"/>
                </a:solidFill>
                <a:latin typeface="Times New Roman" panose="02020603050405020304" pitchFamily="18" charset="0"/>
                <a:cs typeface="Times New Roman" panose="02020603050405020304" pitchFamily="18" charset="0"/>
              </a:rPr>
              <a:t>Conclusion</a:t>
            </a:r>
            <a:endParaRPr lang="en-IN" sz="3600" b="1" dirty="0">
              <a:solidFill>
                <a:schemeClr val="bg1"/>
              </a:solidFill>
            </a:endParaRPr>
          </a:p>
        </p:txBody>
      </p:sp>
    </p:spTree>
    <p:extLst>
      <p:ext uri="{BB962C8B-B14F-4D97-AF65-F5344CB8AC3E}">
        <p14:creationId xmlns:p14="http://schemas.microsoft.com/office/powerpoint/2010/main" val="265780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2220</TotalTime>
  <Words>291</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208</cp:revision>
  <dcterms:created xsi:type="dcterms:W3CDTF">2023-04-01T04:44:33Z</dcterms:created>
  <dcterms:modified xsi:type="dcterms:W3CDTF">2023-07-06T18:41:14Z</dcterms:modified>
</cp:coreProperties>
</file>