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9" r:id="rId4"/>
    <p:sldId id="270" r:id="rId5"/>
    <p:sldId id="271" r:id="rId6"/>
    <p:sldId id="272" r:id="rId7"/>
    <p:sldId id="27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2</a:t>
            </a:r>
          </a:p>
          <a:p>
            <a:pPr lvl="0" algn="ctr">
              <a:lnSpc>
                <a:spcPct val="90000"/>
              </a:lnSpc>
              <a:spcBef>
                <a:spcPct val="0"/>
              </a:spcBef>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Goal, Mission, </a:t>
            </a:r>
            <a:r>
              <a:rPr lang="en-US" sz="2800" b="1" dirty="0">
                <a:solidFill>
                  <a:schemeClr val="accent6">
                    <a:lumMod val="50000"/>
                  </a:schemeClr>
                </a:solidFill>
                <a:latin typeface="Arial Black" pitchFamily="34" charset="0"/>
                <a:ea typeface="+mj-ea"/>
                <a:cs typeface="+mj-cs"/>
              </a:rPr>
              <a:t>Vision &amp; Objectives</a:t>
            </a:r>
            <a:endPar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endParaRP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67286" y="1645919"/>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A goal is a broad, overarching statement that describes what an individual, organization, or entity wants to achieve in the long term. It provides direction and serves as a guiding principle. Goals are typically not time-bound and may not be easily quantifiable.</a:t>
            </a:r>
          </a:p>
          <a:p>
            <a:pPr algn="just"/>
            <a:endParaRPr lang="en-US" sz="3600" b="0" i="0" dirty="0">
              <a:solidFill>
                <a:srgbClr val="374151"/>
              </a:solidFill>
              <a:effectLst/>
              <a:latin typeface="Times New Roman" panose="02020603050405020304" pitchFamily="18" charset="0"/>
              <a:cs typeface="Times New Roman" panose="02020603050405020304" pitchFamily="18" charset="0"/>
            </a:endParaRPr>
          </a:p>
          <a:p>
            <a:pPr algn="just"/>
            <a:r>
              <a:rPr lang="en-US" sz="3600" b="1" i="0" dirty="0">
                <a:solidFill>
                  <a:srgbClr val="374151"/>
                </a:solidFill>
                <a:effectLst/>
                <a:latin typeface="Times New Roman" panose="02020603050405020304" pitchFamily="18" charset="0"/>
                <a:cs typeface="Times New Roman" panose="02020603050405020304" pitchFamily="18" charset="0"/>
              </a:rPr>
              <a:t>Example</a:t>
            </a:r>
            <a:r>
              <a:rPr lang="en-US" sz="3600" b="0" i="0" dirty="0">
                <a:solidFill>
                  <a:srgbClr val="374151"/>
                </a:solidFill>
                <a:effectLst/>
                <a:latin typeface="Times New Roman" panose="02020603050405020304" pitchFamily="18" charset="0"/>
                <a:cs typeface="Times New Roman" panose="02020603050405020304" pitchFamily="18" charset="0"/>
              </a:rPr>
              <a:t>: To become a leading provider of sustainable energy solutions worldwide.</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Goal</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67286" y="1645919"/>
            <a:ext cx="11633982" cy="4524315"/>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A mission statement outlines the purpose and reason for the existence of an organization or entity. It defines the primary activities, scope, and overall approach taken to achieve the goal. Mission statements often focus on the present and are concise, capturing the essence of the organization's core values and objectives.</a:t>
            </a:r>
          </a:p>
          <a:p>
            <a:pPr algn="just"/>
            <a:endParaRPr lang="en-US" sz="32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1" i="0" dirty="0">
                <a:solidFill>
                  <a:srgbClr val="374151"/>
                </a:solidFill>
                <a:effectLst/>
                <a:latin typeface="Times New Roman" panose="02020603050405020304" pitchFamily="18" charset="0"/>
                <a:cs typeface="Times New Roman" panose="02020603050405020304" pitchFamily="18" charset="0"/>
              </a:rPr>
              <a:t>Example</a:t>
            </a:r>
            <a:r>
              <a:rPr lang="en-US" sz="3200" b="0" i="0" dirty="0">
                <a:solidFill>
                  <a:srgbClr val="374151"/>
                </a:solidFill>
                <a:effectLst/>
                <a:latin typeface="Times New Roman" panose="02020603050405020304" pitchFamily="18" charset="0"/>
                <a:cs typeface="Times New Roman" panose="02020603050405020304" pitchFamily="18" charset="0"/>
              </a:rPr>
              <a:t>: Our mission is to enhance access to quality education for underprivileged children through innovative teaching methods and community engagement.</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M</a:t>
            </a:r>
            <a:r>
              <a:rPr lang="en-US" sz="3600" b="1" dirty="0">
                <a:solidFill>
                  <a:schemeClr val="bg1"/>
                </a:solidFill>
                <a:latin typeface="Times New Roman" panose="02020603050405020304" pitchFamily="18" charset="0"/>
                <a:cs typeface="Times New Roman" panose="02020603050405020304" pitchFamily="18" charset="0"/>
              </a:rPr>
              <a:t>ission</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72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67286" y="1645919"/>
            <a:ext cx="11633982" cy="5324535"/>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vision statement describes the desired future state or outcome that an organization or entity aspires to attain. It provides a clear picture of what success looks like and serves as a source of inspiration and motivation. Vision statements are often forward-looking, aspirational, and can be challenging to achieve.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3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Example</a:t>
            </a:r>
            <a:r>
              <a:rPr kumimoji="0" lang="en-US" altLang="en-US" sz="3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Our vision is to create a world where every individual has access to clean water and sanitation, leading to improved health and sustainable communities.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3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Vision</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6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83544"/>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Objectives are specific, measurable, achievable, relevant, and time-bound (SMART) targets or milestones that contribute to the accomplishment of the goal. They provide a roadmap for implementation and serve as stepping stones towards the ultimate goal. Objectives should be concrete, actionable, and aligned with the organization's overall strategy.</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Objective</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30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364566"/>
            <a:ext cx="11633982" cy="5293757"/>
          </a:xfrm>
          <a:prstGeom prst="rect">
            <a:avLst/>
          </a:prstGeom>
          <a:noFill/>
        </p:spPr>
        <p:txBody>
          <a:bodyPr wrap="square">
            <a:spAutoFit/>
          </a:bodyPr>
          <a:lstStyle/>
          <a:p>
            <a:pPr algn="just">
              <a:buFont typeface="+mj-lt"/>
              <a:buAutoNum type="arabicPeriod"/>
            </a:pPr>
            <a:r>
              <a:rPr lang="en-US" sz="2500" b="0" i="0" dirty="0">
                <a:solidFill>
                  <a:srgbClr val="374151"/>
                </a:solidFill>
                <a:effectLst/>
                <a:latin typeface="Times New Roman" panose="02020603050405020304" pitchFamily="18" charset="0"/>
                <a:cs typeface="Times New Roman" panose="02020603050405020304" pitchFamily="18" charset="0"/>
              </a:rPr>
              <a:t>Increase market share by 10% within the next fiscal year.</a:t>
            </a:r>
          </a:p>
          <a:p>
            <a:pPr algn="just">
              <a:buFont typeface="+mj-lt"/>
              <a:buAutoNum type="arabicPeriod"/>
            </a:pPr>
            <a:r>
              <a:rPr lang="en-US" sz="2500" b="0" i="0" dirty="0">
                <a:solidFill>
                  <a:srgbClr val="374151"/>
                </a:solidFill>
                <a:effectLst/>
                <a:latin typeface="Times New Roman" panose="02020603050405020304" pitchFamily="18" charset="0"/>
                <a:cs typeface="Times New Roman" panose="02020603050405020304" pitchFamily="18" charset="0"/>
              </a:rPr>
              <a:t>Reduce carbon emissions by 25% by implementing energy-efficient practices and renewable energy sources within the next five years.</a:t>
            </a:r>
          </a:p>
          <a:p>
            <a:pPr algn="just">
              <a:buFont typeface="+mj-lt"/>
              <a:buAutoNum type="arabicPeriod"/>
            </a:pPr>
            <a:r>
              <a:rPr lang="en-US" sz="2500" b="0" i="0" dirty="0">
                <a:solidFill>
                  <a:srgbClr val="374151"/>
                </a:solidFill>
                <a:effectLst/>
                <a:latin typeface="Times New Roman" panose="02020603050405020304" pitchFamily="18" charset="0"/>
                <a:cs typeface="Times New Roman" panose="02020603050405020304" pitchFamily="18" charset="0"/>
              </a:rPr>
              <a:t>Improve customer satisfaction ratings to 90% within six months through enhanced customer service training and support.</a:t>
            </a:r>
          </a:p>
          <a:p>
            <a:pPr algn="just">
              <a:buFont typeface="+mj-lt"/>
              <a:buAutoNum type="arabicPeriod"/>
            </a:pPr>
            <a:r>
              <a:rPr lang="en-US" sz="2500" b="0" i="0" dirty="0">
                <a:solidFill>
                  <a:srgbClr val="374151"/>
                </a:solidFill>
                <a:effectLst/>
                <a:latin typeface="Times New Roman" panose="02020603050405020304" pitchFamily="18" charset="0"/>
                <a:cs typeface="Times New Roman" panose="02020603050405020304" pitchFamily="18" charset="0"/>
              </a:rPr>
              <a:t>Expand distribution network to five new international markets within the next two years.</a:t>
            </a:r>
          </a:p>
          <a:p>
            <a:pPr algn="just">
              <a:buFont typeface="+mj-lt"/>
              <a:buAutoNum type="arabicPeriod"/>
            </a:pPr>
            <a:r>
              <a:rPr lang="en-US" sz="2500" b="0" i="0" dirty="0">
                <a:solidFill>
                  <a:srgbClr val="374151"/>
                </a:solidFill>
                <a:effectLst/>
                <a:latin typeface="Times New Roman" panose="02020603050405020304" pitchFamily="18" charset="0"/>
                <a:cs typeface="Times New Roman" panose="02020603050405020304" pitchFamily="18" charset="0"/>
              </a:rPr>
              <a:t>Increase annual revenue by 15% by launching two new product lines in the next fiscal year.</a:t>
            </a:r>
          </a:p>
          <a:p>
            <a:pPr algn="just"/>
            <a:endParaRPr lang="en-US" sz="2500" b="0" i="0" dirty="0">
              <a:solidFill>
                <a:srgbClr val="374151"/>
              </a:solidFill>
              <a:effectLst/>
              <a:latin typeface="Times New Roman" panose="02020603050405020304" pitchFamily="18" charset="0"/>
              <a:cs typeface="Times New Roman" panose="02020603050405020304" pitchFamily="18" charset="0"/>
            </a:endParaRPr>
          </a:p>
          <a:p>
            <a:pPr algn="just"/>
            <a:r>
              <a:rPr lang="en-US" sz="2500" b="0" i="0" dirty="0">
                <a:solidFill>
                  <a:srgbClr val="374151"/>
                </a:solidFill>
                <a:effectLst/>
                <a:latin typeface="Times New Roman" panose="02020603050405020304" pitchFamily="18" charset="0"/>
                <a:cs typeface="Times New Roman" panose="02020603050405020304" pitchFamily="18" charset="0"/>
              </a:rPr>
              <a:t>These examples illustrate how goals, missions, visions, and objectives can be formulated for different contexts and organizations. It's important to tailor them to specific circumstances and ensure they are aligned with the overall strategic direction.</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Examples of Objectives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21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59987"/>
            <a:ext cx="11633982" cy="4524315"/>
          </a:xfrm>
          <a:prstGeom prst="rect">
            <a:avLst/>
          </a:prstGeom>
          <a:noFill/>
        </p:spPr>
        <p:txBody>
          <a:bodyPr wrap="square">
            <a:spAutoFit/>
          </a:bodyPr>
          <a:lstStyle/>
          <a:p>
            <a:pPr algn="just">
              <a:buFont typeface="+mj-lt"/>
              <a:buAutoNum type="arabicPeriod"/>
            </a:pPr>
            <a:r>
              <a:rPr lang="en-US" sz="3200" b="0" i="0" dirty="0">
                <a:solidFill>
                  <a:srgbClr val="374151"/>
                </a:solidFill>
                <a:effectLst/>
                <a:latin typeface="Times New Roman" panose="02020603050405020304" pitchFamily="18" charset="0"/>
                <a:cs typeface="Times New Roman" panose="02020603050405020304" pitchFamily="18" charset="0"/>
              </a:rPr>
              <a:t>Increase market share by 10% within the next fiscal year.</a:t>
            </a:r>
          </a:p>
          <a:p>
            <a:pPr algn="just">
              <a:buFont typeface="+mj-lt"/>
              <a:buAutoNum type="arabicPeriod"/>
            </a:pPr>
            <a:r>
              <a:rPr lang="en-US" sz="3200" b="0" i="0" dirty="0">
                <a:solidFill>
                  <a:srgbClr val="374151"/>
                </a:solidFill>
                <a:effectLst/>
                <a:latin typeface="Times New Roman" panose="02020603050405020304" pitchFamily="18" charset="0"/>
                <a:cs typeface="Times New Roman" panose="02020603050405020304" pitchFamily="18" charset="0"/>
              </a:rPr>
              <a:t>Reduce carbon emissions by 25% by implementing energy-efficient practices and renewable energy sources within the next five years.</a:t>
            </a:r>
          </a:p>
          <a:p>
            <a:pPr algn="just">
              <a:buFont typeface="+mj-lt"/>
              <a:buAutoNum type="arabicPeriod"/>
            </a:pPr>
            <a:r>
              <a:rPr lang="en-US" sz="3200" b="0" i="0" dirty="0">
                <a:solidFill>
                  <a:srgbClr val="374151"/>
                </a:solidFill>
                <a:effectLst/>
                <a:latin typeface="Times New Roman" panose="02020603050405020304" pitchFamily="18" charset="0"/>
                <a:cs typeface="Times New Roman" panose="02020603050405020304" pitchFamily="18" charset="0"/>
              </a:rPr>
              <a:t>Improve customer satisfaction ratings to 90% within six months through enhanced customer service training and support.</a:t>
            </a:r>
          </a:p>
          <a:p>
            <a:pPr algn="just">
              <a:buFont typeface="+mj-lt"/>
              <a:buAutoNum type="arabicPeriod"/>
            </a:pPr>
            <a:r>
              <a:rPr lang="en-US" sz="3200" b="0" i="0" dirty="0">
                <a:solidFill>
                  <a:srgbClr val="374151"/>
                </a:solidFill>
                <a:effectLst/>
                <a:latin typeface="Times New Roman" panose="02020603050405020304" pitchFamily="18" charset="0"/>
                <a:cs typeface="Times New Roman" panose="02020603050405020304" pitchFamily="18" charset="0"/>
              </a:rPr>
              <a:t>Expand distribution network to five new international markets within the next two years.</a:t>
            </a:r>
          </a:p>
          <a:p>
            <a:pPr algn="just">
              <a:buFont typeface="+mj-lt"/>
              <a:buAutoNum type="arabicPeriod"/>
            </a:pPr>
            <a:r>
              <a:rPr lang="en-US" sz="3200" b="0" i="0" dirty="0">
                <a:solidFill>
                  <a:srgbClr val="374151"/>
                </a:solidFill>
                <a:effectLst/>
                <a:latin typeface="Times New Roman" panose="02020603050405020304" pitchFamily="18" charset="0"/>
                <a:cs typeface="Times New Roman" panose="02020603050405020304" pitchFamily="18" charset="0"/>
              </a:rPr>
              <a:t>Increase annual revenue by 15% by launching two new product lines in the next fiscal year.</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Examples of Objectives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19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2243</TotalTime>
  <Words>521</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210</cp:revision>
  <dcterms:created xsi:type="dcterms:W3CDTF">2023-04-01T04:44:33Z</dcterms:created>
  <dcterms:modified xsi:type="dcterms:W3CDTF">2023-07-06T08:41:03Z</dcterms:modified>
</cp:coreProperties>
</file>