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5" r:id="rId7"/>
    <p:sldId id="276" r:id="rId8"/>
    <p:sldId id="277" r:id="rId9"/>
    <p:sldId id="279" r:id="rId10"/>
    <p:sldId id="280" r:id="rId11"/>
    <p:sldId id="281"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Aristotle" TargetMode="External"/><Relationship Id="rId2" Type="http://schemas.openxmlformats.org/officeDocument/2006/relationships/hyperlink" Target="https://en.wikipedia.org/wiki/Law_of_noncontradiction"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Gottfried_Wilhelm_Leibniz" TargetMode="External"/><Relationship Id="rId2" Type="http://schemas.openxmlformats.org/officeDocument/2006/relationships/hyperlink" Target="https://en.wikipedia.org/wiki/Law_of_excluded_middle"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ocialization" TargetMode="External"/><Relationship Id="rId2" Type="http://schemas.openxmlformats.org/officeDocument/2006/relationships/hyperlink" Target="https://en.wikipedia.org/wiki/Principle#cite_note-5" TargetMode="External"/><Relationship Id="rId1" Type="http://schemas.openxmlformats.org/officeDocument/2006/relationships/slideLayout" Target="../slideLayouts/slideLayout12.xml"/><Relationship Id="rId6" Type="http://schemas.openxmlformats.org/officeDocument/2006/relationships/hyperlink" Target="https://en.wikipedia.org/wiki/Doctrine_of_the_mean" TargetMode="External"/><Relationship Id="rId5" Type="http://schemas.openxmlformats.org/officeDocument/2006/relationships/hyperlink" Target="https://en.wikipedia.org/wiki/Golden_rule" TargetMode="External"/><Relationship Id="rId4" Type="http://schemas.openxmlformats.org/officeDocument/2006/relationships/hyperlink" Target="https://en.wikipedia.org/wiki/First,_do_no_har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erritorial_principle" TargetMode="External"/><Relationship Id="rId2" Type="http://schemas.openxmlformats.org/officeDocument/2006/relationships/hyperlink" Target="https://en.wikipedia.org/wiki/Classical_conditioning" TargetMode="External"/><Relationship Id="rId1" Type="http://schemas.openxmlformats.org/officeDocument/2006/relationships/slideLayout" Target="../slideLayouts/slideLayout12.xml"/><Relationship Id="rId5" Type="http://schemas.openxmlformats.org/officeDocument/2006/relationships/hyperlink" Target="https://en.wikipedia.org/wiki/Precautionary_principle" TargetMode="External"/><Relationship Id="rId4" Type="http://schemas.openxmlformats.org/officeDocument/2006/relationships/hyperlink" Target="https://en.wikipedia.org/wiki/Homestead_principl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Pleasure_principle_(psychology)" TargetMode="External"/><Relationship Id="rId13" Type="http://schemas.openxmlformats.org/officeDocument/2006/relationships/hyperlink" Target="https://en.wikipedia.org/wiki/Mediocrity_principle" TargetMode="External"/><Relationship Id="rId18" Type="http://schemas.openxmlformats.org/officeDocument/2006/relationships/hyperlink" Target="https://en.wikipedia.org/wiki/Quantum_mechanics" TargetMode="External"/><Relationship Id="rId3" Type="http://schemas.openxmlformats.org/officeDocument/2006/relationships/hyperlink" Target="https://en.wikipedia.org/wiki/Law_(principle)" TargetMode="External"/><Relationship Id="rId7" Type="http://schemas.openxmlformats.org/officeDocument/2006/relationships/hyperlink" Target="https://en.wikipedia.org/wiki/Reality_principle" TargetMode="External"/><Relationship Id="rId12" Type="http://schemas.openxmlformats.org/officeDocument/2006/relationships/hyperlink" Target="https://en.wikipedia.org/wiki/Cosmology" TargetMode="External"/><Relationship Id="rId17" Type="http://schemas.openxmlformats.org/officeDocument/2006/relationships/hyperlink" Target="https://en.wikipedia.org/wiki/Uncertainty_principle" TargetMode="External"/><Relationship Id="rId2" Type="http://schemas.openxmlformats.org/officeDocument/2006/relationships/hyperlink" Target="https://en.wikipedia.org/wiki/Archimedes_principle" TargetMode="External"/><Relationship Id="rId16" Type="http://schemas.openxmlformats.org/officeDocument/2006/relationships/hyperlink" Target="https://en.wikipedia.org/wiki/Cosmological_principle" TargetMode="External"/><Relationship Id="rId20" Type="http://schemas.openxmlformats.org/officeDocument/2006/relationships/hyperlink" Target="https://en.wikipedia.org/wiki/Superposition_principle" TargetMode="External"/><Relationship Id="rId1" Type="http://schemas.openxmlformats.org/officeDocument/2006/relationships/slideLayout" Target="../slideLayouts/slideLayout12.xml"/><Relationship Id="rId6" Type="http://schemas.openxmlformats.org/officeDocument/2006/relationships/hyperlink" Target="https://en.wikipedia.org/wiki/Principle#cite_note-6" TargetMode="External"/><Relationship Id="rId11" Type="http://schemas.openxmlformats.org/officeDocument/2006/relationships/hyperlink" Target="https://en.wikipedia.org/wiki/Species" TargetMode="External"/><Relationship Id="rId5" Type="http://schemas.openxmlformats.org/officeDocument/2006/relationships/hyperlink" Target="https://en.wikipedia.org/wiki/Malthusian_principle" TargetMode="External"/><Relationship Id="rId15" Type="http://schemas.openxmlformats.org/officeDocument/2006/relationships/hyperlink" Target="https://en.wikipedia.org/wiki/Principle_of_relativity" TargetMode="External"/><Relationship Id="rId10" Type="http://schemas.openxmlformats.org/officeDocument/2006/relationships/hyperlink" Target="https://en.wikipedia.org/w/index.php?title=Principle_of_Binomial_nomenclature&amp;action=edit&amp;redlink=1" TargetMode="External"/><Relationship Id="rId19" Type="http://schemas.openxmlformats.org/officeDocument/2006/relationships/hyperlink" Target="https://en.wikipedia.org/wiki/Pigeonhole_principle" TargetMode="External"/><Relationship Id="rId4" Type="http://schemas.openxmlformats.org/officeDocument/2006/relationships/hyperlink" Target="https://en.wikipedia.org/wiki/Malthus" TargetMode="External"/><Relationship Id="rId9" Type="http://schemas.openxmlformats.org/officeDocument/2006/relationships/hyperlink" Target="https://en.wikipedia.org/wiki/Principle_of_priority" TargetMode="External"/><Relationship Id="rId14" Type="http://schemas.openxmlformats.org/officeDocument/2006/relationships/hyperlink" Target="https://en.wikipedia.org/wiki/Anthropic_principl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Principle_of_sufficient_reason"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3</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Principle</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3351756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433008"/>
            <a:ext cx="11633982" cy="3046988"/>
          </a:xfrm>
          <a:prstGeom prst="rect">
            <a:avLst/>
          </a:prstGeom>
          <a:noFill/>
        </p:spPr>
        <p:txBody>
          <a:bodyPr wrap="square">
            <a:spAutoFit/>
          </a:bodyPr>
          <a:lstStyle/>
          <a:p>
            <a:pPr algn="just"/>
            <a:r>
              <a:rPr lang="en-IN" sz="3200" b="1" i="0" dirty="0">
                <a:solidFill>
                  <a:srgbClr val="000000"/>
                </a:solidFill>
                <a:effectLst/>
                <a:latin typeface="Times New Roman" panose="02020603050405020304" pitchFamily="18" charset="0"/>
                <a:cs typeface="Times New Roman" panose="02020603050405020304" pitchFamily="18" charset="0"/>
              </a:rPr>
              <a:t>Principle of non-contradiction</a:t>
            </a:r>
          </a:p>
          <a:p>
            <a:pPr algn="just"/>
            <a:r>
              <a:rPr lang="en-IN" sz="3200" b="0" i="1" dirty="0">
                <a:solidFill>
                  <a:srgbClr val="202122"/>
                </a:solidFill>
                <a:effectLst/>
                <a:latin typeface="Times New Roman" panose="02020603050405020304" pitchFamily="18" charset="0"/>
                <a:cs typeface="Times New Roman" panose="02020603050405020304" pitchFamily="18" charset="0"/>
              </a:rPr>
              <a:t>Main article: </a:t>
            </a:r>
            <a:r>
              <a:rPr lang="en-IN" sz="3200" b="0" i="1" u="none" strike="noStrike" dirty="0">
                <a:solidFill>
                  <a:srgbClr val="3366CC"/>
                </a:solidFill>
                <a:effectLst/>
                <a:latin typeface="Times New Roman" panose="02020603050405020304" pitchFamily="18" charset="0"/>
                <a:cs typeface="Times New Roman" panose="02020603050405020304" pitchFamily="18" charset="0"/>
                <a:hlinkClick r:id="rId2" tooltip="Law of noncontradiction"/>
              </a:rPr>
              <a:t>Law of noncontradiction</a:t>
            </a:r>
            <a:endParaRPr lang="en-IN" sz="3200" b="1" i="0" dirty="0">
              <a:solidFill>
                <a:srgbClr val="000000"/>
              </a:solidFill>
              <a:effectLst/>
              <a:latin typeface="Times New Roman" panose="02020603050405020304" pitchFamily="18" charset="0"/>
              <a:cs typeface="Times New Roman" panose="02020603050405020304" pitchFamily="18" charset="0"/>
            </a:endParaRPr>
          </a:p>
          <a:p>
            <a:pPr algn="just"/>
            <a:r>
              <a:rPr lang="en-US" sz="3200" b="0" i="0" dirty="0">
                <a:solidFill>
                  <a:srgbClr val="202122"/>
                </a:solidFill>
                <a:effectLst/>
                <a:latin typeface="Times New Roman" panose="02020603050405020304" pitchFamily="18" charset="0"/>
                <a:cs typeface="Times New Roman" panose="02020603050405020304" pitchFamily="18" charset="0"/>
              </a:rPr>
              <a:t>According to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Aristotle"/>
              </a:rPr>
              <a:t>Aristotle</a:t>
            </a:r>
            <a:r>
              <a:rPr lang="en-US" sz="3200" b="0" i="0" dirty="0">
                <a:solidFill>
                  <a:srgbClr val="202122"/>
                </a:solidFill>
                <a:effectLst/>
                <a:latin typeface="Times New Roman" panose="02020603050405020304" pitchFamily="18" charset="0"/>
                <a:cs typeface="Times New Roman" panose="02020603050405020304" pitchFamily="18" charset="0"/>
              </a:rPr>
              <a:t>, “It is impossible for the same thing to belong and not to belong at the same time to the same thing and in the same respect.” For example, it is not possible that in exactly the same moment and place, it rains and does not rain.</a:t>
            </a:r>
            <a:endParaRPr lang="en-IN" sz="3200" b="1" i="0" dirty="0">
              <a:solidFill>
                <a:srgbClr val="000000"/>
              </a:solidFill>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643CE1-B7BB-642E-0F93-B730B17CC72F}"/>
              </a:ext>
            </a:extLst>
          </p:cNvPr>
          <p:cNvSpPr txBox="1"/>
          <p:nvPr/>
        </p:nvSpPr>
        <p:spPr>
          <a:xfrm>
            <a:off x="2518118" y="164546"/>
            <a:ext cx="7976382" cy="646331"/>
          </a:xfrm>
          <a:prstGeom prst="rect">
            <a:avLst/>
          </a:prstGeom>
          <a:noFill/>
        </p:spPr>
        <p:txBody>
          <a:bodyPr wrap="square">
            <a:spAutoFit/>
          </a:bodyPr>
          <a:lstStyle/>
          <a:p>
            <a:pPr algn="l"/>
            <a:r>
              <a:rPr lang="en-IN" sz="3600" b="1" i="0" dirty="0">
                <a:solidFill>
                  <a:schemeClr val="bg1"/>
                </a:solidFill>
                <a:effectLst/>
                <a:latin typeface="Times New Roman" panose="02020603050405020304" pitchFamily="18" charset="0"/>
                <a:cs typeface="Times New Roman" panose="02020603050405020304" pitchFamily="18" charset="0"/>
              </a:rPr>
              <a:t>Principle as axiom or logical fundament</a:t>
            </a:r>
          </a:p>
        </p:txBody>
      </p:sp>
    </p:spTree>
    <p:extLst>
      <p:ext uri="{BB962C8B-B14F-4D97-AF65-F5344CB8AC3E}">
        <p14:creationId xmlns:p14="http://schemas.microsoft.com/office/powerpoint/2010/main" val="477978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490473"/>
            <a:ext cx="11633982" cy="5016758"/>
          </a:xfrm>
          <a:prstGeom prst="rect">
            <a:avLst/>
          </a:prstGeom>
          <a:noFill/>
        </p:spPr>
        <p:txBody>
          <a:bodyPr wrap="square">
            <a:spAutoFit/>
          </a:bodyPr>
          <a:lstStyle/>
          <a:p>
            <a:pPr algn="just"/>
            <a:r>
              <a:rPr lang="en-US" sz="3200" b="1" i="0" dirty="0">
                <a:solidFill>
                  <a:srgbClr val="000000"/>
                </a:solidFill>
                <a:effectLst/>
                <a:latin typeface="Times New Roman" panose="02020603050405020304" pitchFamily="18" charset="0"/>
                <a:cs typeface="Times New Roman" panose="02020603050405020304" pitchFamily="18" charset="0"/>
              </a:rPr>
              <a:t>Principle of excluded middle</a:t>
            </a:r>
          </a:p>
          <a:p>
            <a:pPr algn="just"/>
            <a:r>
              <a:rPr lang="en-US" sz="3200" b="0" i="1" dirty="0">
                <a:solidFill>
                  <a:srgbClr val="202122"/>
                </a:solidFill>
                <a:effectLst/>
                <a:latin typeface="Times New Roman" panose="02020603050405020304" pitchFamily="18" charset="0"/>
                <a:cs typeface="Times New Roman" panose="02020603050405020304" pitchFamily="18" charset="0"/>
              </a:rPr>
              <a:t>Main article: </a:t>
            </a:r>
            <a:r>
              <a:rPr lang="en-US" sz="3200" b="0" i="1" u="none" strike="noStrike" dirty="0">
                <a:solidFill>
                  <a:srgbClr val="3366CC"/>
                </a:solidFill>
                <a:effectLst/>
                <a:latin typeface="Times New Roman" panose="02020603050405020304" pitchFamily="18" charset="0"/>
                <a:cs typeface="Times New Roman" panose="02020603050405020304" pitchFamily="18" charset="0"/>
                <a:hlinkClick r:id="rId2" tooltip="Law of excluded middle"/>
              </a:rPr>
              <a:t>Law of excluded middle</a:t>
            </a:r>
            <a:endParaRPr lang="en-US" sz="3200" b="0" i="1" dirty="0">
              <a:solidFill>
                <a:srgbClr val="202122"/>
              </a:solidFill>
              <a:effectLst/>
              <a:latin typeface="Times New Roman" panose="02020603050405020304" pitchFamily="18" charset="0"/>
              <a:cs typeface="Times New Roman" panose="02020603050405020304" pitchFamily="18" charset="0"/>
            </a:endParaRPr>
          </a:p>
          <a:p>
            <a:pPr algn="just"/>
            <a:r>
              <a:rPr lang="en-US" sz="3200" b="0" i="0" dirty="0">
                <a:solidFill>
                  <a:srgbClr val="202122"/>
                </a:solidFill>
                <a:effectLst/>
                <a:latin typeface="Times New Roman" panose="02020603050405020304" pitchFamily="18" charset="0"/>
                <a:cs typeface="Times New Roman" panose="02020603050405020304" pitchFamily="18" charset="0"/>
              </a:rPr>
              <a:t>The principle of the excluding third or "principium tertium </a:t>
            </a:r>
            <a:r>
              <a:rPr lang="en-US" sz="3200" b="0" i="0" dirty="0" err="1">
                <a:solidFill>
                  <a:srgbClr val="202122"/>
                </a:solidFill>
                <a:effectLst/>
                <a:latin typeface="Times New Roman" panose="02020603050405020304" pitchFamily="18" charset="0"/>
                <a:cs typeface="Times New Roman" panose="02020603050405020304" pitchFamily="18" charset="0"/>
              </a:rPr>
              <a:t>exclusum</a:t>
            </a:r>
            <a:r>
              <a:rPr lang="en-US" sz="3200" b="0" i="0" dirty="0">
                <a:solidFill>
                  <a:srgbClr val="202122"/>
                </a:solidFill>
                <a:effectLst/>
                <a:latin typeface="Times New Roman" panose="02020603050405020304" pitchFamily="18" charset="0"/>
                <a:cs typeface="Times New Roman" panose="02020603050405020304" pitchFamily="18" charset="0"/>
              </a:rPr>
              <a:t>" is a principle of the traditional logic formulated canonically by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Gottfried Wilhelm Leibniz"/>
              </a:rPr>
              <a:t>Leibniz</a:t>
            </a:r>
            <a:r>
              <a:rPr lang="en-US" sz="3200" b="0" i="0" dirty="0">
                <a:solidFill>
                  <a:srgbClr val="202122"/>
                </a:solidFill>
                <a:effectLst/>
                <a:latin typeface="Times New Roman" panose="02020603050405020304" pitchFamily="18" charset="0"/>
                <a:cs typeface="Times New Roman" panose="02020603050405020304" pitchFamily="18" charset="0"/>
              </a:rPr>
              <a:t> as: either </a:t>
            </a:r>
            <a:r>
              <a:rPr lang="en-US" sz="3200" b="0" i="1" dirty="0">
                <a:solidFill>
                  <a:srgbClr val="202122"/>
                </a:solidFill>
                <a:effectLst/>
                <a:latin typeface="Times New Roman" panose="02020603050405020304" pitchFamily="18" charset="0"/>
                <a:cs typeface="Times New Roman" panose="02020603050405020304" pitchFamily="18" charset="0"/>
              </a:rPr>
              <a:t>A</a:t>
            </a:r>
            <a:r>
              <a:rPr lang="en-US" sz="3200" b="0" i="0" dirty="0">
                <a:solidFill>
                  <a:srgbClr val="202122"/>
                </a:solidFill>
                <a:effectLst/>
                <a:latin typeface="Times New Roman" panose="02020603050405020304" pitchFamily="18" charset="0"/>
                <a:cs typeface="Times New Roman" panose="02020603050405020304" pitchFamily="18" charset="0"/>
              </a:rPr>
              <a:t> is </a:t>
            </a:r>
            <a:r>
              <a:rPr lang="en-US" sz="3200" b="0" i="1" dirty="0">
                <a:solidFill>
                  <a:srgbClr val="202122"/>
                </a:solidFill>
                <a:effectLst/>
                <a:latin typeface="Times New Roman" panose="02020603050405020304" pitchFamily="18" charset="0"/>
                <a:cs typeface="Times New Roman" panose="02020603050405020304" pitchFamily="18" charset="0"/>
              </a:rPr>
              <a:t>B</a:t>
            </a:r>
            <a:r>
              <a:rPr lang="en-US" sz="3200" b="0" i="0" dirty="0">
                <a:solidFill>
                  <a:srgbClr val="202122"/>
                </a:solidFill>
                <a:effectLst/>
                <a:latin typeface="Times New Roman" panose="02020603050405020304" pitchFamily="18" charset="0"/>
                <a:cs typeface="Times New Roman" panose="02020603050405020304" pitchFamily="18" charset="0"/>
              </a:rPr>
              <a:t> or </a:t>
            </a:r>
            <a:r>
              <a:rPr lang="en-US" sz="3200" b="0" i="1" dirty="0">
                <a:solidFill>
                  <a:srgbClr val="202122"/>
                </a:solidFill>
                <a:effectLst/>
                <a:latin typeface="Times New Roman" panose="02020603050405020304" pitchFamily="18" charset="0"/>
                <a:cs typeface="Times New Roman" panose="02020603050405020304" pitchFamily="18" charset="0"/>
              </a:rPr>
              <a:t>A</a:t>
            </a:r>
            <a:r>
              <a:rPr lang="en-US" sz="3200" b="0" i="0" dirty="0">
                <a:solidFill>
                  <a:srgbClr val="202122"/>
                </a:solidFill>
                <a:effectLst/>
                <a:latin typeface="Times New Roman" panose="02020603050405020304" pitchFamily="18" charset="0"/>
                <a:cs typeface="Times New Roman" panose="02020603050405020304" pitchFamily="18" charset="0"/>
              </a:rPr>
              <a:t> isn't </a:t>
            </a:r>
            <a:r>
              <a:rPr lang="en-US" sz="3200" b="0" i="1" dirty="0">
                <a:solidFill>
                  <a:srgbClr val="202122"/>
                </a:solidFill>
                <a:effectLst/>
                <a:latin typeface="Times New Roman" panose="02020603050405020304" pitchFamily="18" charset="0"/>
                <a:cs typeface="Times New Roman" panose="02020603050405020304" pitchFamily="18" charset="0"/>
              </a:rPr>
              <a:t>B</a:t>
            </a:r>
            <a:r>
              <a:rPr lang="en-US" sz="3200" b="0" i="0" dirty="0">
                <a:solidFill>
                  <a:srgbClr val="202122"/>
                </a:solidFill>
                <a:effectLst/>
                <a:latin typeface="Times New Roman" panose="02020603050405020304" pitchFamily="18" charset="0"/>
                <a:cs typeface="Times New Roman" panose="02020603050405020304" pitchFamily="18" charset="0"/>
              </a:rPr>
              <a:t>. It is read the following way: either </a:t>
            </a:r>
            <a:r>
              <a:rPr lang="en-US" sz="3200" b="0" i="1" dirty="0">
                <a:solidFill>
                  <a:srgbClr val="202122"/>
                </a:solidFill>
                <a:effectLst/>
                <a:latin typeface="Times New Roman" panose="02020603050405020304" pitchFamily="18" charset="0"/>
                <a:cs typeface="Times New Roman" panose="02020603050405020304" pitchFamily="18" charset="0"/>
              </a:rPr>
              <a:t>P</a:t>
            </a:r>
            <a:r>
              <a:rPr lang="en-US" sz="3200" b="0" i="0" dirty="0">
                <a:solidFill>
                  <a:srgbClr val="202122"/>
                </a:solidFill>
                <a:effectLst/>
                <a:latin typeface="Times New Roman" panose="02020603050405020304" pitchFamily="18" charset="0"/>
                <a:cs typeface="Times New Roman" panose="02020603050405020304" pitchFamily="18" charset="0"/>
              </a:rPr>
              <a:t> is true, or its denial ¬</a:t>
            </a:r>
            <a:r>
              <a:rPr lang="en-US" sz="3200" b="0" i="1" dirty="0">
                <a:solidFill>
                  <a:srgbClr val="202122"/>
                </a:solidFill>
                <a:effectLst/>
                <a:latin typeface="Times New Roman" panose="02020603050405020304" pitchFamily="18" charset="0"/>
                <a:cs typeface="Times New Roman" panose="02020603050405020304" pitchFamily="18" charset="0"/>
              </a:rPr>
              <a:t>P</a:t>
            </a:r>
            <a:r>
              <a:rPr lang="en-US" sz="3200" b="0" i="0" dirty="0">
                <a:solidFill>
                  <a:srgbClr val="202122"/>
                </a:solidFill>
                <a:effectLst/>
                <a:latin typeface="Times New Roman" panose="02020603050405020304" pitchFamily="18" charset="0"/>
                <a:cs typeface="Times New Roman" panose="02020603050405020304" pitchFamily="18" charset="0"/>
              </a:rPr>
              <a:t> is. It is also known as "</a:t>
            </a:r>
            <a:r>
              <a:rPr lang="en-US" sz="3200" b="0" i="1" dirty="0">
                <a:solidFill>
                  <a:srgbClr val="202122"/>
                </a:solidFill>
                <a:effectLst/>
                <a:latin typeface="Times New Roman" panose="02020603050405020304" pitchFamily="18" charset="0"/>
                <a:cs typeface="Times New Roman" panose="02020603050405020304" pitchFamily="18" charset="0"/>
              </a:rPr>
              <a:t>tertium non </a:t>
            </a:r>
            <a:r>
              <a:rPr lang="en-US" sz="3200" b="0" i="1" dirty="0" err="1">
                <a:solidFill>
                  <a:srgbClr val="202122"/>
                </a:solidFill>
                <a:effectLst/>
                <a:latin typeface="Times New Roman" panose="02020603050405020304" pitchFamily="18" charset="0"/>
                <a:cs typeface="Times New Roman" panose="02020603050405020304" pitchFamily="18" charset="0"/>
              </a:rPr>
              <a:t>datur</a:t>
            </a:r>
            <a:r>
              <a:rPr lang="en-US" sz="3200" b="0" i="0" dirty="0">
                <a:solidFill>
                  <a:srgbClr val="202122"/>
                </a:solidFill>
                <a:effectLst/>
                <a:latin typeface="Times New Roman" panose="02020603050405020304" pitchFamily="18" charset="0"/>
                <a:cs typeface="Times New Roman" panose="02020603050405020304" pitchFamily="18" charset="0"/>
              </a:rPr>
              <a:t>" ('A third (thing) is not'). Classically it is considered to be one of the most important fundamental principles or laws of thought (along with the principles of identity, non-contradiction and sufficient reason).</a:t>
            </a:r>
          </a:p>
        </p:txBody>
      </p:sp>
      <p:sp>
        <p:nvSpPr>
          <p:cNvPr id="4" name="TextBox 3">
            <a:extLst>
              <a:ext uri="{FF2B5EF4-FFF2-40B4-BE49-F238E27FC236}">
                <a16:creationId xmlns:a16="http://schemas.microsoft.com/office/drawing/2014/main" id="{09643CE1-B7BB-642E-0F93-B730B17CC72F}"/>
              </a:ext>
            </a:extLst>
          </p:cNvPr>
          <p:cNvSpPr txBox="1"/>
          <p:nvPr/>
        </p:nvSpPr>
        <p:spPr>
          <a:xfrm>
            <a:off x="2518118" y="164546"/>
            <a:ext cx="7976382" cy="646331"/>
          </a:xfrm>
          <a:prstGeom prst="rect">
            <a:avLst/>
          </a:prstGeom>
          <a:noFill/>
        </p:spPr>
        <p:txBody>
          <a:bodyPr wrap="square">
            <a:spAutoFit/>
          </a:bodyPr>
          <a:lstStyle/>
          <a:p>
            <a:pPr algn="l"/>
            <a:r>
              <a:rPr lang="en-IN" sz="3600" b="1" i="0" dirty="0">
                <a:solidFill>
                  <a:schemeClr val="bg1"/>
                </a:solidFill>
                <a:effectLst/>
                <a:latin typeface="Times New Roman" panose="02020603050405020304" pitchFamily="18" charset="0"/>
                <a:cs typeface="Times New Roman" panose="02020603050405020304" pitchFamily="18" charset="0"/>
              </a:rPr>
              <a:t>Principle as axiom or logical fundament</a:t>
            </a:r>
          </a:p>
        </p:txBody>
      </p:sp>
    </p:spTree>
    <p:extLst>
      <p:ext uri="{BB962C8B-B14F-4D97-AF65-F5344CB8AC3E}">
        <p14:creationId xmlns:p14="http://schemas.microsoft.com/office/powerpoint/2010/main" val="3028674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858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97839"/>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Principle refers to a fundamental truth or law that serves as a foundation for reasoning or guiding behavior. It represents a general guideline or belief that helps shape decisions and actions. Principles can be found in various fields, including science, ethics, philosophy, and law.</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Principle</a:t>
            </a:r>
            <a:endParaRPr lang="en-IN" sz="3600" b="1" dirty="0">
              <a:solidFill>
                <a:schemeClr val="bg1"/>
              </a:solidFill>
            </a:endParaRPr>
          </a:p>
        </p:txBody>
      </p:sp>
    </p:spTree>
    <p:extLst>
      <p:ext uri="{BB962C8B-B14F-4D97-AF65-F5344CB8AC3E}">
        <p14:creationId xmlns:p14="http://schemas.microsoft.com/office/powerpoint/2010/main" val="991809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97839"/>
            <a:ext cx="11633982" cy="3970318"/>
          </a:xfrm>
          <a:prstGeom prst="rect">
            <a:avLst/>
          </a:prstGeom>
          <a:noFill/>
        </p:spPr>
        <p:txBody>
          <a:bodyPr wrap="square">
            <a:spAutoFit/>
          </a:bodyPr>
          <a:lstStyle/>
          <a:p>
            <a:pPr algn="just"/>
            <a:r>
              <a:rPr lang="en-US" sz="3600" b="1" i="0" dirty="0">
                <a:solidFill>
                  <a:srgbClr val="374151"/>
                </a:solidFill>
                <a:effectLst/>
                <a:latin typeface="Times New Roman" panose="02020603050405020304" pitchFamily="18" charset="0"/>
                <a:cs typeface="Times New Roman" panose="02020603050405020304" pitchFamily="18" charset="0"/>
              </a:rPr>
              <a:t>Example</a:t>
            </a:r>
            <a:r>
              <a:rPr lang="en-US" sz="3600" b="0" i="0" dirty="0">
                <a:solidFill>
                  <a:srgbClr val="374151"/>
                </a:solidFill>
                <a:effectLst/>
                <a:latin typeface="Times New Roman" panose="02020603050405020304" pitchFamily="18" charset="0"/>
                <a:cs typeface="Times New Roman" panose="02020603050405020304" pitchFamily="18" charset="0"/>
              </a:rPr>
              <a:t>: One commonly known principle is the principle of "cause and effect." This principle suggests that every action has a consequence or outcome. For instance, if you neglect to water your plants regularly, they will wither and eventually die. Here, the principle of cause and effect helps us understand the relationship between actions (or lack thereof) and their outcomes.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Example OF </a:t>
            </a:r>
            <a:r>
              <a:rPr lang="en-US" sz="3600" b="1" dirty="0">
                <a:solidFill>
                  <a:schemeClr val="bg1"/>
                </a:solidFill>
                <a:latin typeface="Times New Roman" panose="02020603050405020304" pitchFamily="18" charset="0"/>
                <a:cs typeface="Times New Roman" panose="02020603050405020304" pitchFamily="18" charset="0"/>
              </a:rPr>
              <a:t>Principle</a:t>
            </a:r>
            <a:endParaRPr lang="en-IN" sz="3600" b="1" dirty="0">
              <a:solidFill>
                <a:schemeClr val="bg1"/>
              </a:solidFill>
            </a:endParaRPr>
          </a:p>
        </p:txBody>
      </p:sp>
    </p:spTree>
    <p:extLst>
      <p:ext uri="{BB962C8B-B14F-4D97-AF65-F5344CB8AC3E}">
        <p14:creationId xmlns:p14="http://schemas.microsoft.com/office/powerpoint/2010/main" val="197838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30821"/>
            <a:ext cx="11633982" cy="4893647"/>
          </a:xfrm>
          <a:prstGeom prst="rect">
            <a:avLst/>
          </a:prstGeom>
          <a:noFill/>
        </p:spPr>
        <p:txBody>
          <a:bodyPr wrap="square">
            <a:spAutoFit/>
          </a:bodyPr>
          <a:lstStyle/>
          <a:p>
            <a:pPr algn="just"/>
            <a:r>
              <a:rPr lang="en-US" sz="2400" b="0" i="0" dirty="0">
                <a:solidFill>
                  <a:srgbClr val="374151"/>
                </a:solidFill>
                <a:effectLst/>
                <a:latin typeface="Times New Roman" panose="02020603050405020304" pitchFamily="18" charset="0"/>
                <a:cs typeface="Times New Roman" panose="02020603050405020304" pitchFamily="18" charset="0"/>
              </a:rPr>
              <a:t>Types of Principles:</a:t>
            </a:r>
          </a:p>
          <a:p>
            <a:pPr algn="just">
              <a:buFont typeface="+mj-lt"/>
              <a:buAutoNum type="arabicPeriod"/>
            </a:pPr>
            <a:r>
              <a:rPr lang="en-US" sz="2400" b="0" i="0" dirty="0">
                <a:solidFill>
                  <a:srgbClr val="374151"/>
                </a:solidFill>
                <a:effectLst/>
                <a:latin typeface="Times New Roman" panose="02020603050405020304" pitchFamily="18" charset="0"/>
                <a:cs typeface="Times New Roman" panose="02020603050405020304" pitchFamily="18" charset="0"/>
              </a:rPr>
              <a:t>Scientific Principles: These principles are derived from scientific observations and experiments. They represent the fundamental laws and theories that explain the workings of the natural world. Examples include the laws of motion, the principles of thermodynamics, and the theory of evolution.</a:t>
            </a:r>
          </a:p>
          <a:p>
            <a:pPr algn="just">
              <a:buFont typeface="+mj-lt"/>
              <a:buAutoNum type="arabicPeriod"/>
            </a:pPr>
            <a:r>
              <a:rPr lang="en-US" sz="2400" b="0" i="0" dirty="0">
                <a:solidFill>
                  <a:srgbClr val="374151"/>
                </a:solidFill>
                <a:effectLst/>
                <a:latin typeface="Times New Roman" panose="02020603050405020304" pitchFamily="18" charset="0"/>
                <a:cs typeface="Times New Roman" panose="02020603050405020304" pitchFamily="18" charset="0"/>
              </a:rPr>
              <a:t>Ethical Principles: Ethical principles provide guidelines for moral behavior and decision-making. They outline fundamental values and principles that govern how individuals and societies ought to act. Examples include principles like honesty, fairness, justice, and respect for autonomy.</a:t>
            </a:r>
          </a:p>
          <a:p>
            <a:pPr algn="just">
              <a:buFont typeface="+mj-lt"/>
              <a:buAutoNum type="arabicPeriod"/>
            </a:pPr>
            <a:r>
              <a:rPr lang="en-US" sz="2400" b="0" i="0" dirty="0">
                <a:solidFill>
                  <a:srgbClr val="374151"/>
                </a:solidFill>
                <a:effectLst/>
                <a:latin typeface="Times New Roman" panose="02020603050405020304" pitchFamily="18" charset="0"/>
                <a:cs typeface="Times New Roman" panose="02020603050405020304" pitchFamily="18" charset="0"/>
              </a:rPr>
              <a:t>Legal Principles: Legal principles form the basis of legal systems and help in interpreting and applying laws. They guide judges and lawmakers in making decisions and resolving disputes. Examples include the principle of "innocent until proven guilty" in criminal law or the principle of "freedom of speech" in constitutional law.</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Types of Principle (</a:t>
            </a:r>
            <a:r>
              <a:rPr lang="en-US" sz="3600" b="1" dirty="0" err="1">
                <a:solidFill>
                  <a:schemeClr val="bg1"/>
                </a:solidFill>
                <a:latin typeface="Times New Roman" panose="02020603050405020304" pitchFamily="18" charset="0"/>
                <a:cs typeface="Times New Roman" panose="02020603050405020304" pitchFamily="18" charset="0"/>
              </a:rPr>
              <a:t>Cont</a:t>
            </a:r>
            <a:r>
              <a:rPr lang="en-US" sz="3600" b="1" dirty="0">
                <a:solidFill>
                  <a:schemeClr val="bg1"/>
                </a:solidFill>
                <a:latin typeface="Times New Roman" panose="02020603050405020304" pitchFamily="18" charset="0"/>
                <a:cs typeface="Times New Roman" panose="02020603050405020304" pitchFamily="18" charset="0"/>
              </a:rPr>
              <a:t>…)</a:t>
            </a:r>
            <a:endParaRPr lang="en-IN" sz="3600" b="1" dirty="0">
              <a:solidFill>
                <a:schemeClr val="bg1"/>
              </a:solidFill>
            </a:endParaRPr>
          </a:p>
        </p:txBody>
      </p:sp>
    </p:spTree>
    <p:extLst>
      <p:ext uri="{BB962C8B-B14F-4D97-AF65-F5344CB8AC3E}">
        <p14:creationId xmlns:p14="http://schemas.microsoft.com/office/powerpoint/2010/main" val="1132850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20104"/>
            <a:ext cx="11633982" cy="4339650"/>
          </a:xfrm>
          <a:prstGeom prst="rect">
            <a:avLst/>
          </a:prstGeom>
          <a:noFill/>
        </p:spPr>
        <p:txBody>
          <a:bodyPr wrap="square">
            <a:spAutoFit/>
          </a:bodyPr>
          <a:lstStyle/>
          <a:p>
            <a:pPr marL="342900" indent="-342900" algn="l">
              <a:buFont typeface="+mj-lt"/>
              <a:buAutoNum type="arabicPeriod" startAt="4"/>
            </a:pPr>
            <a:r>
              <a:rPr lang="en-US" sz="2300" b="0" i="0" dirty="0">
                <a:solidFill>
                  <a:srgbClr val="374151"/>
                </a:solidFill>
                <a:effectLst/>
                <a:latin typeface="Times New Roman" panose="02020603050405020304" pitchFamily="18" charset="0"/>
                <a:cs typeface="Times New Roman" panose="02020603050405020304" pitchFamily="18" charset="0"/>
              </a:rPr>
              <a:t>Personal Principles: Personal principles are individual beliefs and values that guide a person's behavior and decision-making. They are often influenced by cultural, religious, or personal experiences. Examples include principles like integrity, compassion, or perseverance.</a:t>
            </a:r>
          </a:p>
          <a:p>
            <a:pPr marL="342900" indent="-342900" algn="just">
              <a:buFont typeface="+mj-lt"/>
              <a:buAutoNum type="arabicPeriod" startAt="4"/>
            </a:pPr>
            <a:r>
              <a:rPr lang="en-US" sz="2300" b="0" i="0" dirty="0" err="1">
                <a:solidFill>
                  <a:srgbClr val="374151"/>
                </a:solidFill>
                <a:effectLst/>
                <a:latin typeface="Times New Roman" panose="02020603050405020304" pitchFamily="18" charset="0"/>
                <a:cs typeface="Times New Roman" panose="02020603050405020304" pitchFamily="18" charset="0"/>
              </a:rPr>
              <a:t>ectives</a:t>
            </a:r>
            <a:r>
              <a:rPr lang="en-US" sz="2300" b="0" i="0" dirty="0">
                <a:solidFill>
                  <a:srgbClr val="374151"/>
                </a:solidFill>
                <a:effectLst/>
                <a:latin typeface="Times New Roman" panose="02020603050405020304" pitchFamily="18" charset="0"/>
                <a:cs typeface="Times New Roman" panose="02020603050405020304" pitchFamily="18" charset="0"/>
              </a:rPr>
              <a:t>, and strategies that drive organizational behavior. Examples include principles such as transparency, accountability, and efficiency.</a:t>
            </a:r>
          </a:p>
          <a:p>
            <a:pPr marL="342900" indent="-342900" algn="just">
              <a:buFont typeface="+mj-lt"/>
              <a:buAutoNum type="arabicPeriod" startAt="4"/>
            </a:pPr>
            <a:r>
              <a:rPr lang="en-US" sz="2300" b="0" i="0" dirty="0">
                <a:solidFill>
                  <a:srgbClr val="374151"/>
                </a:solidFill>
                <a:effectLst/>
                <a:latin typeface="Times New Roman" panose="02020603050405020304" pitchFamily="18" charset="0"/>
                <a:cs typeface="Times New Roman" panose="02020603050405020304" pitchFamily="18" charset="0"/>
              </a:rPr>
              <a:t>Personal Principles: Personal principles are individual beliefs and values that guide a person's behavior and decision-making. They are often influenced by cultural, religious, or personal experiences. Examples include principles like integrity, compassion, or perseverance.</a:t>
            </a:r>
          </a:p>
          <a:p>
            <a:pPr algn="just"/>
            <a:endParaRPr lang="en-US" sz="2300" b="0" i="0" dirty="0">
              <a:solidFill>
                <a:srgbClr val="374151"/>
              </a:solidFill>
              <a:effectLst/>
              <a:latin typeface="Times New Roman" panose="02020603050405020304" pitchFamily="18" charset="0"/>
              <a:cs typeface="Times New Roman" panose="02020603050405020304" pitchFamily="18" charset="0"/>
            </a:endParaRPr>
          </a:p>
          <a:p>
            <a:pPr algn="just"/>
            <a:r>
              <a:rPr lang="en-US" sz="2300" b="0" i="0" dirty="0">
                <a:solidFill>
                  <a:srgbClr val="374151"/>
                </a:solidFill>
                <a:effectLst/>
                <a:latin typeface="Times New Roman" panose="02020603050405020304" pitchFamily="18" charset="0"/>
                <a:cs typeface="Times New Roman" panose="02020603050405020304" pitchFamily="18" charset="0"/>
              </a:rPr>
              <a:t>These are just a few examples of principles and their different types. Principles provide a foundation for reasoning and decision-making, allowing individuals and societies to navigate complex situations and uphold certain values.</a:t>
            </a:r>
          </a:p>
        </p:txBody>
      </p:sp>
      <p:sp>
        <p:nvSpPr>
          <p:cNvPr id="4" name="TextBox 3">
            <a:extLst>
              <a:ext uri="{FF2B5EF4-FFF2-40B4-BE49-F238E27FC236}">
                <a16:creationId xmlns:a16="http://schemas.microsoft.com/office/drawing/2014/main" id="{09643CE1-B7BB-642E-0F93-B730B17CC72F}"/>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Types of Principle</a:t>
            </a:r>
            <a:endParaRPr lang="en-IN" sz="3600" b="1" dirty="0">
              <a:solidFill>
                <a:schemeClr val="bg1"/>
              </a:solidFill>
            </a:endParaRPr>
          </a:p>
        </p:txBody>
      </p:sp>
    </p:spTree>
    <p:extLst>
      <p:ext uri="{BB962C8B-B14F-4D97-AF65-F5344CB8AC3E}">
        <p14:creationId xmlns:p14="http://schemas.microsoft.com/office/powerpoint/2010/main" val="322199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20104"/>
            <a:ext cx="11633982" cy="3539430"/>
          </a:xfrm>
          <a:prstGeom prst="rect">
            <a:avLst/>
          </a:prstGeom>
          <a:noFill/>
        </p:spPr>
        <p:txBody>
          <a:bodyPr wrap="square">
            <a:spAutoFit/>
          </a:bodyPr>
          <a:lstStyle/>
          <a:p>
            <a:pPr algn="just"/>
            <a:r>
              <a:rPr lang="en-US" sz="3200" b="0" i="0" dirty="0">
                <a:solidFill>
                  <a:srgbClr val="202122"/>
                </a:solidFill>
                <a:effectLst/>
                <a:latin typeface="Times New Roman" panose="02020603050405020304" pitchFamily="18" charset="0"/>
                <a:cs typeface="Times New Roman" panose="02020603050405020304" pitchFamily="18" charset="0"/>
              </a:rPr>
              <a:t>A principle represents values that orient and rule the conduct of persons in a particular society. To "act on principle" is to act in accordance with one's moral ideals.</a:t>
            </a:r>
            <a:r>
              <a:rPr lang="en-US" sz="32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2"/>
              </a:rPr>
              <a:t>[5]</a:t>
            </a:r>
            <a:r>
              <a:rPr lang="en-US" sz="3200" b="0" i="0" dirty="0">
                <a:solidFill>
                  <a:srgbClr val="202122"/>
                </a:solidFill>
                <a:effectLst/>
                <a:latin typeface="Times New Roman" panose="02020603050405020304" pitchFamily="18" charset="0"/>
                <a:cs typeface="Times New Roman" panose="02020603050405020304" pitchFamily="18" charset="0"/>
              </a:rPr>
              <a:t> Principles are absorbed in childhood through a process of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Socialization"/>
              </a:rPr>
              <a:t>socialization</a:t>
            </a:r>
            <a:r>
              <a:rPr lang="en-US" sz="3200" b="0" i="0" dirty="0">
                <a:solidFill>
                  <a:srgbClr val="202122"/>
                </a:solidFill>
                <a:effectLst/>
                <a:latin typeface="Times New Roman" panose="02020603050405020304" pitchFamily="18" charset="0"/>
                <a:cs typeface="Times New Roman" panose="02020603050405020304" pitchFamily="18" charset="0"/>
              </a:rPr>
              <a:t>. There is a presumption of liberty of individuals that is restrained. Exemplary principles include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4" tooltip="First, do no harm"/>
              </a:rPr>
              <a:t>First, do no harm</a:t>
            </a:r>
            <a:r>
              <a:rPr lang="en-US" sz="3200" b="0" i="0" dirty="0">
                <a:solidFill>
                  <a:srgbClr val="202122"/>
                </a:solidFill>
                <a:effectLst/>
                <a:latin typeface="Times New Roman" panose="02020603050405020304" pitchFamily="18" charset="0"/>
                <a:cs typeface="Times New Roman" panose="02020603050405020304" pitchFamily="18" charset="0"/>
              </a:rPr>
              <a:t>, the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5" tooltip="Golden rule"/>
              </a:rPr>
              <a:t>golden rule</a:t>
            </a:r>
            <a:r>
              <a:rPr lang="en-US" sz="3200" b="0" i="0" dirty="0">
                <a:solidFill>
                  <a:srgbClr val="202122"/>
                </a:solidFill>
                <a:effectLst/>
                <a:latin typeface="Times New Roman" panose="02020603050405020304" pitchFamily="18" charset="0"/>
                <a:cs typeface="Times New Roman" panose="02020603050405020304" pitchFamily="18" charset="0"/>
              </a:rPr>
              <a:t> and the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6" tooltip="Doctrine of the mean"/>
              </a:rPr>
              <a:t>doctrine of the mean</a:t>
            </a:r>
            <a:r>
              <a:rPr lang="en-US" sz="3200" b="0" i="0" dirty="0">
                <a:solidFill>
                  <a:srgbClr val="202122"/>
                </a:solidFill>
                <a:effectLst/>
                <a:latin typeface="Times New Roman" panose="02020603050405020304" pitchFamily="18" charset="0"/>
                <a:cs typeface="Times New Roman" panose="02020603050405020304" pitchFamily="18" charset="0"/>
              </a:rPr>
              <a:t>.</a:t>
            </a:r>
            <a:endParaRPr lang="en-US" sz="2800" b="0" i="0" dirty="0">
              <a:solidFill>
                <a:srgbClr val="374151"/>
              </a:solidFill>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643CE1-B7BB-642E-0F93-B730B17CC72F}"/>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Principle a</a:t>
            </a:r>
            <a:r>
              <a:rPr lang="en-IN" sz="3600" b="1" dirty="0">
                <a:solidFill>
                  <a:schemeClr val="bg1"/>
                </a:solidFill>
                <a:latin typeface="Times New Roman" panose="02020603050405020304" pitchFamily="18" charset="0"/>
                <a:cs typeface="Times New Roman" panose="02020603050405020304" pitchFamily="18" charset="0"/>
              </a:rPr>
              <a:t>s moral law</a:t>
            </a:r>
          </a:p>
        </p:txBody>
      </p:sp>
    </p:spTree>
    <p:extLst>
      <p:ext uri="{BB962C8B-B14F-4D97-AF65-F5344CB8AC3E}">
        <p14:creationId xmlns:p14="http://schemas.microsoft.com/office/powerpoint/2010/main" val="243107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820104"/>
            <a:ext cx="11633982" cy="3539430"/>
          </a:xfrm>
          <a:prstGeom prst="rect">
            <a:avLst/>
          </a:prstGeom>
          <a:noFill/>
        </p:spPr>
        <p:txBody>
          <a:bodyPr wrap="square">
            <a:spAutoFit/>
          </a:bodyPr>
          <a:lstStyle/>
          <a:p>
            <a:pPr algn="just"/>
            <a:r>
              <a:rPr lang="en-US" sz="3200" b="0" i="0" dirty="0">
                <a:solidFill>
                  <a:srgbClr val="202122"/>
                </a:solidFill>
                <a:effectLst/>
                <a:latin typeface="Times New Roman" panose="02020603050405020304" pitchFamily="18" charset="0"/>
                <a:cs typeface="Times New Roman" panose="02020603050405020304" pitchFamily="18" charset="0"/>
              </a:rPr>
              <a:t>It represents a set of values that inspire the written norms that organize the life of a society submitting to the powers of an authority, generally the State. The law establishes a legal obligation, in a coercive way; it therefore acts as principle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2" tooltip="Classical conditioning"/>
              </a:rPr>
              <a:t>conditioning</a:t>
            </a:r>
            <a:r>
              <a:rPr lang="en-US" sz="3200" b="0" i="0" dirty="0">
                <a:solidFill>
                  <a:srgbClr val="202122"/>
                </a:solidFill>
                <a:effectLst/>
                <a:latin typeface="Times New Roman" panose="02020603050405020304" pitchFamily="18" charset="0"/>
                <a:cs typeface="Times New Roman" panose="02020603050405020304" pitchFamily="18" charset="0"/>
              </a:rPr>
              <a:t> of the action that limits the liberty of the individuals. See, for examples, the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3" tooltip="Territorial principle"/>
              </a:rPr>
              <a:t>territorial principle</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4" tooltip="Homestead principle"/>
              </a:rPr>
              <a:t>homestead principle</a:t>
            </a:r>
            <a:r>
              <a:rPr lang="en-US" sz="3200" b="0" i="0" dirty="0">
                <a:solidFill>
                  <a:srgbClr val="202122"/>
                </a:solidFill>
                <a:effectLst/>
                <a:latin typeface="Times New Roman" panose="02020603050405020304" pitchFamily="18" charset="0"/>
                <a:cs typeface="Times New Roman" panose="02020603050405020304" pitchFamily="18" charset="0"/>
              </a:rPr>
              <a:t>, and </a:t>
            </a:r>
            <a:r>
              <a:rPr lang="en-US" sz="3200" b="0" i="0" u="none" strike="noStrike" dirty="0">
                <a:solidFill>
                  <a:srgbClr val="3366CC"/>
                </a:solidFill>
                <a:effectLst/>
                <a:latin typeface="Times New Roman" panose="02020603050405020304" pitchFamily="18" charset="0"/>
                <a:cs typeface="Times New Roman" panose="02020603050405020304" pitchFamily="18" charset="0"/>
                <a:hlinkClick r:id="rId5" tooltip="Precautionary principle"/>
              </a:rPr>
              <a:t>precautionary principle</a:t>
            </a:r>
            <a:r>
              <a:rPr lang="en-US" sz="3200" b="0" i="0" dirty="0">
                <a:solidFill>
                  <a:srgbClr val="202122"/>
                </a:solidFill>
                <a:effectLst/>
                <a:latin typeface="Times New Roman" panose="02020603050405020304" pitchFamily="18" charset="0"/>
                <a:cs typeface="Times New Roman" panose="02020603050405020304" pitchFamily="18" charset="0"/>
              </a:rPr>
              <a:t>.</a:t>
            </a:r>
            <a:endParaRPr lang="en-US" sz="2800" b="0" i="0" dirty="0">
              <a:solidFill>
                <a:srgbClr val="374151"/>
              </a:solidFill>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643CE1-B7BB-642E-0F93-B730B17CC72F}"/>
              </a:ext>
            </a:extLst>
          </p:cNvPr>
          <p:cNvSpPr txBox="1"/>
          <p:nvPr/>
        </p:nvSpPr>
        <p:spPr>
          <a:xfrm>
            <a:off x="3545056" y="164546"/>
            <a:ext cx="6189785"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Principle a</a:t>
            </a:r>
            <a:r>
              <a:rPr lang="en-IN" sz="3600" b="1" dirty="0">
                <a:solidFill>
                  <a:schemeClr val="bg1"/>
                </a:solidFill>
                <a:latin typeface="Times New Roman" panose="02020603050405020304" pitchFamily="18" charset="0"/>
                <a:cs typeface="Times New Roman" panose="02020603050405020304" pitchFamily="18" charset="0"/>
              </a:rPr>
              <a:t>s juridic</a:t>
            </a:r>
            <a:r>
              <a:rPr lang="en-IN" sz="3600" b="1" dirty="0">
                <a:solidFill>
                  <a:srgbClr val="000000"/>
                </a:solidFill>
                <a:latin typeface="Arial" panose="020B0604020202020204" pitchFamily="34" charset="0"/>
              </a:rPr>
              <a:t> </a:t>
            </a:r>
            <a:r>
              <a:rPr lang="en-IN" sz="3600" b="1" dirty="0">
                <a:solidFill>
                  <a:schemeClr val="bg1"/>
                </a:solidFill>
                <a:latin typeface="Times New Roman" panose="02020603050405020304" pitchFamily="18" charset="0"/>
                <a:cs typeface="Times New Roman" panose="02020603050405020304" pitchFamily="18" charset="0"/>
              </a:rPr>
              <a:t>law</a:t>
            </a:r>
          </a:p>
        </p:txBody>
      </p:sp>
    </p:spTree>
    <p:extLst>
      <p:ext uri="{BB962C8B-B14F-4D97-AF65-F5344CB8AC3E}">
        <p14:creationId xmlns:p14="http://schemas.microsoft.com/office/powerpoint/2010/main" val="1681490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24682"/>
            <a:ext cx="11633982" cy="4832092"/>
          </a:xfrm>
          <a:prstGeom prst="rect">
            <a:avLst/>
          </a:prstGeom>
          <a:noFill/>
        </p:spPr>
        <p:txBody>
          <a:bodyPr wrap="square">
            <a:spAutoFit/>
          </a:bodyPr>
          <a:lstStyle/>
          <a:p>
            <a:pPr algn="just"/>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2" tooltip="Archimedes principle"/>
              </a:rPr>
              <a:t>Archimedes principle</a:t>
            </a:r>
            <a:r>
              <a:rPr lang="en-US" sz="2800" b="0" i="0" dirty="0">
                <a:solidFill>
                  <a:srgbClr val="202122"/>
                </a:solidFill>
                <a:effectLst/>
                <a:latin typeface="Times New Roman" panose="02020603050405020304" pitchFamily="18" charset="0"/>
                <a:cs typeface="Times New Roman" panose="02020603050405020304" pitchFamily="18" charset="0"/>
              </a:rPr>
              <a:t>, relating buoyancy to the weight of displaced water, is an early example of a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3" tooltip="Law (principle)"/>
              </a:rPr>
              <a:t>law</a:t>
            </a:r>
            <a:r>
              <a:rPr lang="en-US" sz="2800" b="0" i="0" dirty="0">
                <a:solidFill>
                  <a:srgbClr val="202122"/>
                </a:solidFill>
                <a:effectLst/>
                <a:latin typeface="Times New Roman" panose="02020603050405020304" pitchFamily="18" charset="0"/>
                <a:cs typeface="Times New Roman" panose="02020603050405020304" pitchFamily="18" charset="0"/>
              </a:rPr>
              <a:t> in science. Another early one developed by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4" tooltip="Malthus"/>
              </a:rPr>
              <a:t>Malthus</a:t>
            </a:r>
            <a:r>
              <a:rPr lang="en-US" sz="2800" b="0" i="0" dirty="0">
                <a:solidFill>
                  <a:srgbClr val="202122"/>
                </a:solidFill>
                <a:effectLst/>
                <a:latin typeface="Times New Roman" panose="02020603050405020304" pitchFamily="18" charset="0"/>
                <a:cs typeface="Times New Roman" panose="02020603050405020304" pitchFamily="18" charset="0"/>
              </a:rPr>
              <a:t> is the </a:t>
            </a:r>
            <a:r>
              <a:rPr lang="en-US" sz="2800" b="0" i="1" dirty="0">
                <a:solidFill>
                  <a:srgbClr val="202122"/>
                </a:solidFill>
                <a:effectLst/>
                <a:latin typeface="Times New Roman" panose="02020603050405020304" pitchFamily="18" charset="0"/>
                <a:cs typeface="Times New Roman" panose="02020603050405020304" pitchFamily="18" charset="0"/>
              </a:rPr>
              <a:t>population principle</a:t>
            </a:r>
            <a:r>
              <a:rPr lang="en-US" sz="2800" b="0" i="0" dirty="0">
                <a:solidFill>
                  <a:srgbClr val="202122"/>
                </a:solidFill>
                <a:effectLst/>
                <a:latin typeface="Times New Roman" panose="02020603050405020304" pitchFamily="18" charset="0"/>
                <a:cs typeface="Times New Roman" panose="02020603050405020304" pitchFamily="18" charset="0"/>
              </a:rPr>
              <a:t>, now called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5" tooltip="Malthusian principle"/>
              </a:rPr>
              <a:t>Malthusian principle</a:t>
            </a:r>
            <a:r>
              <a:rPr lang="en-US" sz="2800" b="0" i="0" dirty="0">
                <a:solidFill>
                  <a:srgbClr val="202122"/>
                </a:solidFill>
                <a:effectLst/>
                <a:latin typeface="Times New Roman" panose="02020603050405020304" pitchFamily="18" charset="0"/>
                <a:cs typeface="Times New Roman" panose="02020603050405020304" pitchFamily="18" charset="0"/>
              </a:rPr>
              <a:t>.</a:t>
            </a:r>
            <a:r>
              <a:rPr lang="en-US" sz="2800" b="0" i="0" u="none" strike="noStrike" baseline="30000" dirty="0">
                <a:solidFill>
                  <a:srgbClr val="3366CC"/>
                </a:solidFill>
                <a:effectLst/>
                <a:latin typeface="Times New Roman" panose="02020603050405020304" pitchFamily="18" charset="0"/>
                <a:cs typeface="Times New Roman" panose="02020603050405020304" pitchFamily="18" charset="0"/>
                <a:hlinkClick r:id="rId6"/>
              </a:rPr>
              <a:t>[6]</a:t>
            </a:r>
            <a:r>
              <a:rPr lang="en-US" sz="2800" b="0" i="0" dirty="0">
                <a:solidFill>
                  <a:srgbClr val="202122"/>
                </a:solidFill>
                <a:effectLst/>
                <a:latin typeface="Times New Roman" panose="02020603050405020304" pitchFamily="18" charset="0"/>
                <a:cs typeface="Times New Roman" panose="02020603050405020304" pitchFamily="18" charset="0"/>
              </a:rPr>
              <a:t> Freud also wrote on principles, especially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7" tooltip="Reality principle"/>
              </a:rPr>
              <a:t>reality principle</a:t>
            </a:r>
            <a:r>
              <a:rPr lang="en-US" sz="2800" b="0" i="0" dirty="0">
                <a:solidFill>
                  <a:srgbClr val="202122"/>
                </a:solidFill>
                <a:effectLst/>
                <a:latin typeface="Times New Roman" panose="02020603050405020304" pitchFamily="18" charset="0"/>
                <a:cs typeface="Times New Roman" panose="02020603050405020304" pitchFamily="18" charset="0"/>
              </a:rPr>
              <a:t> necessary to keep the id and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8" tooltip="Pleasure principle (psychology)"/>
              </a:rPr>
              <a:t>pleasure principle</a:t>
            </a:r>
            <a:r>
              <a:rPr lang="en-US" sz="2800" b="0" i="0" dirty="0">
                <a:solidFill>
                  <a:srgbClr val="202122"/>
                </a:solidFill>
                <a:effectLst/>
                <a:latin typeface="Times New Roman" panose="02020603050405020304" pitchFamily="18" charset="0"/>
                <a:cs typeface="Times New Roman" panose="02020603050405020304" pitchFamily="18" charset="0"/>
              </a:rPr>
              <a:t> in check. Biologists use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9" tooltip="Principle of priority"/>
              </a:rPr>
              <a:t>principle of priority</a:t>
            </a:r>
            <a:r>
              <a:rPr lang="en-US" sz="2800" b="0" i="0" dirty="0">
                <a:solidFill>
                  <a:srgbClr val="202122"/>
                </a:solidFill>
                <a:effectLst/>
                <a:latin typeface="Times New Roman" panose="02020603050405020304" pitchFamily="18" charset="0"/>
                <a:cs typeface="Times New Roman" panose="02020603050405020304" pitchFamily="18" charset="0"/>
              </a:rPr>
              <a:t> and </a:t>
            </a:r>
            <a:r>
              <a:rPr lang="en-US" sz="2800" b="0" i="0" u="none" strike="noStrike" dirty="0">
                <a:solidFill>
                  <a:srgbClr val="DD3333"/>
                </a:solidFill>
                <a:effectLst/>
                <a:latin typeface="Times New Roman" panose="02020603050405020304" pitchFamily="18" charset="0"/>
                <a:cs typeface="Times New Roman" panose="02020603050405020304" pitchFamily="18" charset="0"/>
                <a:hlinkClick r:id="rId10" tooltip="Principle of Binomial nomenclature (page does not exist)"/>
              </a:rPr>
              <a:t>principle of Binomial nomenclature</a:t>
            </a:r>
            <a:r>
              <a:rPr lang="en-US" sz="2800" b="0" i="0" dirty="0">
                <a:solidFill>
                  <a:srgbClr val="202122"/>
                </a:solidFill>
                <a:effectLst/>
                <a:latin typeface="Times New Roman" panose="02020603050405020304" pitchFamily="18" charset="0"/>
                <a:cs typeface="Times New Roman" panose="02020603050405020304" pitchFamily="18" charset="0"/>
              </a:rPr>
              <a:t> for precision in naming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1" tooltip="Species"/>
              </a:rPr>
              <a:t>species</a:t>
            </a:r>
            <a:r>
              <a:rPr lang="en-US" sz="2800" b="0" i="0" dirty="0">
                <a:solidFill>
                  <a:srgbClr val="202122"/>
                </a:solidFill>
                <a:effectLst/>
                <a:latin typeface="Times New Roman" panose="02020603050405020304" pitchFamily="18" charset="0"/>
                <a:cs typeface="Times New Roman" panose="02020603050405020304" pitchFamily="18" charset="0"/>
              </a:rPr>
              <a:t>. There are many principles observed in physics, notably in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2" tooltip="Cosmology"/>
              </a:rPr>
              <a:t>cosmology</a:t>
            </a:r>
            <a:r>
              <a:rPr lang="en-US" sz="2800" b="0" i="0" dirty="0">
                <a:solidFill>
                  <a:srgbClr val="202122"/>
                </a:solidFill>
                <a:effectLst/>
                <a:latin typeface="Times New Roman" panose="02020603050405020304" pitchFamily="18" charset="0"/>
                <a:cs typeface="Times New Roman" panose="02020603050405020304" pitchFamily="18" charset="0"/>
              </a:rPr>
              <a:t> which observes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3" tooltip="Mediocrity principle"/>
              </a:rPr>
              <a:t>mediocrity principle</a:t>
            </a:r>
            <a:r>
              <a:rPr lang="en-US" sz="2800" b="0" i="0" dirty="0">
                <a:solidFill>
                  <a:srgbClr val="202122"/>
                </a:solidFill>
                <a:effectLst/>
                <a:latin typeface="Times New Roman" panose="02020603050405020304" pitchFamily="18" charset="0"/>
                <a:cs typeface="Times New Roman" panose="02020603050405020304" pitchFamily="18" charset="0"/>
              </a:rPr>
              <a:t>,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4" tooltip="Anthropic principle"/>
              </a:rPr>
              <a:t>anthropic principle</a:t>
            </a:r>
            <a:r>
              <a:rPr lang="en-US" sz="2800" b="0" i="0" dirty="0">
                <a:solidFill>
                  <a:srgbClr val="202122"/>
                </a:solidFill>
                <a:effectLst/>
                <a:latin typeface="Times New Roman" panose="02020603050405020304" pitchFamily="18" charset="0"/>
                <a:cs typeface="Times New Roman" panose="02020603050405020304" pitchFamily="18" charset="0"/>
              </a:rPr>
              <a:t>,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5" tooltip="Principle of relativity"/>
              </a:rPr>
              <a:t>principle of relativity</a:t>
            </a:r>
            <a:r>
              <a:rPr lang="en-US" sz="2800" b="0" i="0" dirty="0">
                <a:solidFill>
                  <a:srgbClr val="202122"/>
                </a:solidFill>
                <a:effectLst/>
                <a:latin typeface="Times New Roman" panose="02020603050405020304" pitchFamily="18" charset="0"/>
                <a:cs typeface="Times New Roman" panose="02020603050405020304" pitchFamily="18" charset="0"/>
              </a:rPr>
              <a:t> and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6" tooltip="Cosmological principle"/>
              </a:rPr>
              <a:t>cosmological principle</a:t>
            </a:r>
            <a:r>
              <a:rPr lang="en-US" sz="2800" b="0" i="0" dirty="0">
                <a:solidFill>
                  <a:srgbClr val="202122"/>
                </a:solidFill>
                <a:effectLst/>
                <a:latin typeface="Times New Roman" panose="02020603050405020304" pitchFamily="18" charset="0"/>
                <a:cs typeface="Times New Roman" panose="02020603050405020304" pitchFamily="18" charset="0"/>
              </a:rPr>
              <a:t>. Other well-known principles include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7" tooltip="Uncertainty principle"/>
              </a:rPr>
              <a:t>uncertainty principle</a:t>
            </a:r>
            <a:r>
              <a:rPr lang="en-US" sz="2800" b="0" i="0" dirty="0">
                <a:solidFill>
                  <a:srgbClr val="202122"/>
                </a:solidFill>
                <a:effectLst/>
                <a:latin typeface="Times New Roman" panose="02020603050405020304" pitchFamily="18" charset="0"/>
                <a:cs typeface="Times New Roman" panose="02020603050405020304" pitchFamily="18" charset="0"/>
              </a:rPr>
              <a:t> in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8" tooltip="Quantum mechanics"/>
              </a:rPr>
              <a:t>quantum mechanics</a:t>
            </a:r>
            <a:r>
              <a:rPr lang="en-US" sz="2800" b="0" i="0" dirty="0">
                <a:solidFill>
                  <a:srgbClr val="202122"/>
                </a:solidFill>
                <a:effectLst/>
                <a:latin typeface="Times New Roman" panose="02020603050405020304" pitchFamily="18" charset="0"/>
                <a:cs typeface="Times New Roman" panose="02020603050405020304" pitchFamily="18" charset="0"/>
              </a:rPr>
              <a:t> and the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19" tooltip="Pigeonhole principle"/>
              </a:rPr>
              <a:t>pigeonhole principle</a:t>
            </a:r>
            <a:r>
              <a:rPr lang="en-US" sz="2800" b="0" i="0" dirty="0">
                <a:solidFill>
                  <a:srgbClr val="202122"/>
                </a:solidFill>
                <a:effectLst/>
                <a:latin typeface="Times New Roman" panose="02020603050405020304" pitchFamily="18" charset="0"/>
                <a:cs typeface="Times New Roman" panose="02020603050405020304" pitchFamily="18" charset="0"/>
              </a:rPr>
              <a:t> and </a:t>
            </a:r>
            <a:r>
              <a:rPr lang="en-US" sz="2800" b="0" i="0" u="none" strike="noStrike" dirty="0">
                <a:solidFill>
                  <a:srgbClr val="3366CC"/>
                </a:solidFill>
                <a:effectLst/>
                <a:latin typeface="Times New Roman" panose="02020603050405020304" pitchFamily="18" charset="0"/>
                <a:cs typeface="Times New Roman" panose="02020603050405020304" pitchFamily="18" charset="0"/>
                <a:hlinkClick r:id="rId20" tooltip="Superposition principle"/>
              </a:rPr>
              <a:t>superposition principle</a:t>
            </a:r>
            <a:r>
              <a:rPr lang="en-US" sz="2800" b="0" i="0" dirty="0">
                <a:solidFill>
                  <a:srgbClr val="202122"/>
                </a:solidFill>
                <a:effectLst/>
                <a:latin typeface="Times New Roman" panose="02020603050405020304" pitchFamily="18" charset="0"/>
                <a:cs typeface="Times New Roman" panose="02020603050405020304" pitchFamily="18" charset="0"/>
              </a:rPr>
              <a:t> in mathematics.</a:t>
            </a:r>
            <a:endParaRPr lang="en-US" sz="2400" b="0" i="0" dirty="0">
              <a:solidFill>
                <a:srgbClr val="374151"/>
              </a:solidFill>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643CE1-B7BB-642E-0F93-B730B17CC72F}"/>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Principle a</a:t>
            </a:r>
            <a:r>
              <a:rPr lang="en-IN" sz="3600" b="1" dirty="0">
                <a:solidFill>
                  <a:schemeClr val="bg1"/>
                </a:solidFill>
                <a:latin typeface="Times New Roman" panose="02020603050405020304" pitchFamily="18" charset="0"/>
                <a:cs typeface="Times New Roman" panose="02020603050405020304" pitchFamily="18" charset="0"/>
              </a:rPr>
              <a:t>s scientific law</a:t>
            </a:r>
          </a:p>
        </p:txBody>
      </p:sp>
    </p:spTree>
    <p:extLst>
      <p:ext uri="{BB962C8B-B14F-4D97-AF65-F5344CB8AC3E}">
        <p14:creationId xmlns:p14="http://schemas.microsoft.com/office/powerpoint/2010/main" val="226278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45218"/>
            <a:ext cx="11633982" cy="4570482"/>
          </a:xfrm>
          <a:prstGeom prst="rect">
            <a:avLst/>
          </a:prstGeom>
          <a:noFill/>
        </p:spPr>
        <p:txBody>
          <a:bodyPr wrap="square">
            <a:spAutoFit/>
          </a:bodyPr>
          <a:lstStyle/>
          <a:p>
            <a:pPr algn="l">
              <a:spcAft>
                <a:spcPts val="140"/>
              </a:spcAft>
            </a:pPr>
            <a:r>
              <a:rPr lang="en-IN" sz="2600" b="1" i="0" dirty="0">
                <a:solidFill>
                  <a:srgbClr val="000000"/>
                </a:solidFill>
                <a:effectLst/>
                <a:latin typeface="Times New Roman" panose="02020603050405020304" pitchFamily="18" charset="0"/>
                <a:cs typeface="Times New Roman" panose="02020603050405020304" pitchFamily="18" charset="0"/>
              </a:rPr>
              <a:t>Principle of sufficient reason</a:t>
            </a:r>
          </a:p>
          <a:p>
            <a:pPr algn="l">
              <a:spcAft>
                <a:spcPts val="140"/>
              </a:spcAft>
            </a:pPr>
            <a:r>
              <a:rPr lang="en-IN" sz="2800" b="0" i="1" dirty="0">
                <a:solidFill>
                  <a:srgbClr val="202122"/>
                </a:solidFill>
                <a:effectLst/>
                <a:latin typeface="Times New Roman" panose="02020603050405020304" pitchFamily="18" charset="0"/>
                <a:cs typeface="Times New Roman" panose="02020603050405020304" pitchFamily="18" charset="0"/>
              </a:rPr>
              <a:t>Main article: </a:t>
            </a:r>
            <a:r>
              <a:rPr lang="en-IN" sz="2800" b="0" i="1" u="none" strike="noStrike" dirty="0">
                <a:solidFill>
                  <a:srgbClr val="3366CC"/>
                </a:solidFill>
                <a:effectLst/>
                <a:latin typeface="Times New Roman" panose="02020603050405020304" pitchFamily="18" charset="0"/>
                <a:cs typeface="Times New Roman" panose="02020603050405020304" pitchFamily="18" charset="0"/>
                <a:hlinkClick r:id="rId2" tooltip="Principle of sufficient reason"/>
              </a:rPr>
              <a:t>Principle of sufficient reason</a:t>
            </a:r>
            <a:endParaRPr lang="en-IN" sz="2600" b="1" i="0" dirty="0">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ts val="140"/>
              </a:spcAft>
              <a:buClrTx/>
              <a:buSzTx/>
              <a:buFontTx/>
              <a:buNone/>
              <a:tabLst/>
            </a:pP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The principle states that every event has a rational explanation.</a:t>
            </a:r>
            <a:r>
              <a:rPr kumimoji="0" lang="en-US" altLang="en-US" sz="2600" b="0" i="0" u="none" strike="noStrike" cap="none" normalizeH="0" baseline="30000" dirty="0">
                <a:ln>
                  <a:noFill/>
                </a:ln>
                <a:solidFill>
                  <a:srgbClr val="3366CC"/>
                </a:solidFill>
                <a:effectLst/>
                <a:latin typeface="Times New Roman" panose="02020603050405020304" pitchFamily="18" charset="0"/>
                <a:cs typeface="Times New Roman" panose="02020603050405020304" pitchFamily="18" charset="0"/>
              </a:rPr>
              <a:t> </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The principle has a variety of expressions, all of which are perhaps best summarized by the following:</a:t>
            </a:r>
            <a:endPar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457200" algn="just" defTabSz="914400" rtl="0" eaLnBrk="0" fontAlgn="base" latinLnBrk="0" hangingPunct="0">
              <a:lnSpc>
                <a:spcPct val="100000"/>
              </a:lnSpc>
              <a:spcBef>
                <a:spcPct val="0"/>
              </a:spcBef>
              <a:spcAft>
                <a:spcPts val="140"/>
              </a:spcAft>
              <a:buClrTx/>
              <a:buSzTx/>
              <a:buFontTx/>
              <a:buNone/>
              <a:tabLst/>
            </a:pP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For every entity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x</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if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x</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exists, then there is a sufficient explanation for why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x</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exists.</a:t>
            </a:r>
          </a:p>
          <a:p>
            <a:pPr marL="457200" marR="0" lvl="1" indent="-457200" algn="just" defTabSz="914400" rtl="0" eaLnBrk="0" fontAlgn="base" latinLnBrk="0" hangingPunct="0">
              <a:lnSpc>
                <a:spcPct val="100000"/>
              </a:lnSpc>
              <a:spcBef>
                <a:spcPct val="0"/>
              </a:spcBef>
              <a:spcAft>
                <a:spcPts val="140"/>
              </a:spcAft>
              <a:buClrTx/>
              <a:buSzTx/>
              <a:buFontTx/>
              <a:buNone/>
              <a:tabLst/>
            </a:pP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For every event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e</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if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e</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occurs, then there is a sufficient explanation for why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e</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occurs.</a:t>
            </a:r>
          </a:p>
          <a:p>
            <a:pPr marL="457200" marR="0" lvl="1" indent="-457200" algn="just" defTabSz="914400" rtl="0" eaLnBrk="0" fontAlgn="base" latinLnBrk="0" hangingPunct="0">
              <a:lnSpc>
                <a:spcPct val="100000"/>
              </a:lnSpc>
              <a:spcBef>
                <a:spcPct val="0"/>
              </a:spcBef>
              <a:spcAft>
                <a:spcPts val="140"/>
              </a:spcAft>
              <a:buClrTx/>
              <a:buSzTx/>
              <a:buFontTx/>
              <a:buNone/>
              <a:tabLst/>
            </a:pP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For every proposition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p</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if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p</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is true, then there is a sufficient explanation for why </a:t>
            </a:r>
            <a:r>
              <a:rPr kumimoji="0" lang="en-US" altLang="en-US" sz="2600" b="0" i="1"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p</a:t>
            </a: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 is true.</a:t>
            </a:r>
          </a:p>
          <a:p>
            <a:pPr marL="0" marR="0" lvl="0" indent="0" algn="just" defTabSz="914400" rtl="0" eaLnBrk="0" fontAlgn="base" latinLnBrk="0" hangingPunct="0">
              <a:lnSpc>
                <a:spcPct val="100000"/>
              </a:lnSpc>
              <a:spcBef>
                <a:spcPct val="0"/>
              </a:spcBef>
              <a:spcAft>
                <a:spcPts val="140"/>
              </a:spcAft>
              <a:buClrTx/>
              <a:buSzTx/>
              <a:buFontTx/>
              <a:buNone/>
              <a:tabLst/>
            </a:pPr>
            <a:r>
              <a:rPr kumimoji="0" lang="en-US" altLang="en-US" sz="2600" b="0" i="0" u="none" strike="noStrike" cap="none" normalizeH="0" baseline="0" dirty="0">
                <a:ln>
                  <a:noFill/>
                </a:ln>
                <a:solidFill>
                  <a:srgbClr val="202122"/>
                </a:solidFill>
                <a:effectLst/>
                <a:latin typeface="Times New Roman" panose="02020603050405020304" pitchFamily="18" charset="0"/>
                <a:cs typeface="Times New Roman" panose="02020603050405020304" pitchFamily="18" charset="0"/>
              </a:rPr>
              <a:t>However, one realizes that in every sentence there is a direct relation between the predicate and the subject. To say that "the Earth is round", corresponds to a direct relation between the subject and the predicate.</a:t>
            </a:r>
            <a:endPar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09643CE1-B7BB-642E-0F93-B730B17CC72F}"/>
              </a:ext>
            </a:extLst>
          </p:cNvPr>
          <p:cNvSpPr txBox="1"/>
          <p:nvPr/>
        </p:nvSpPr>
        <p:spPr>
          <a:xfrm>
            <a:off x="2518118" y="164546"/>
            <a:ext cx="7976382" cy="646331"/>
          </a:xfrm>
          <a:prstGeom prst="rect">
            <a:avLst/>
          </a:prstGeom>
          <a:noFill/>
        </p:spPr>
        <p:txBody>
          <a:bodyPr wrap="square">
            <a:spAutoFit/>
          </a:bodyPr>
          <a:lstStyle/>
          <a:p>
            <a:pPr algn="l"/>
            <a:r>
              <a:rPr lang="en-IN" sz="3600" b="1" i="0" dirty="0">
                <a:solidFill>
                  <a:schemeClr val="bg1"/>
                </a:solidFill>
                <a:effectLst/>
                <a:latin typeface="Times New Roman" panose="02020603050405020304" pitchFamily="18" charset="0"/>
                <a:cs typeface="Times New Roman" panose="02020603050405020304" pitchFamily="18" charset="0"/>
              </a:rPr>
              <a:t>Principle as axiom or logical fundament</a:t>
            </a:r>
          </a:p>
        </p:txBody>
      </p:sp>
    </p:spTree>
    <p:extLst>
      <p:ext uri="{BB962C8B-B14F-4D97-AF65-F5344CB8AC3E}">
        <p14:creationId xmlns:p14="http://schemas.microsoft.com/office/powerpoint/2010/main" val="2834654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2246</TotalTime>
  <Words>1084</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215</cp:revision>
  <dcterms:created xsi:type="dcterms:W3CDTF">2023-04-01T04:44:33Z</dcterms:created>
  <dcterms:modified xsi:type="dcterms:W3CDTF">2023-07-06T09:48:19Z</dcterms:modified>
</cp:coreProperties>
</file>