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68" r:id="rId2"/>
    <p:sldId id="269" r:id="rId3"/>
    <p:sldId id="271" r:id="rId4"/>
    <p:sldId id="272" r:id="rId5"/>
    <p:sldId id="274" r:id="rId6"/>
    <p:sldId id="275" r:id="rId7"/>
    <p:sldId id="277" r:id="rId8"/>
    <p:sldId id="276" r:id="rId9"/>
    <p:sldId id="278" r:id="rId10"/>
    <p:sldId id="280" r:id="rId11"/>
    <p:sldId id="27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68" d="100"/>
          <a:sy n="68" d="100"/>
        </p:scale>
        <p:origin x="948" y="-2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Mind" TargetMode="External"/><Relationship Id="rId13" Type="http://schemas.openxmlformats.org/officeDocument/2006/relationships/hyperlink" Target="https://en.wikipedia.org/wiki/Being" TargetMode="External"/><Relationship Id="rId3" Type="http://schemas.openxmlformats.org/officeDocument/2006/relationships/hyperlink" Target="https://en.wikipedia.org/wiki/Existence" TargetMode="External"/><Relationship Id="rId7" Type="http://schemas.openxmlformats.org/officeDocument/2006/relationships/hyperlink" Target="https://en.wikipedia.org/wiki/Causality" TargetMode="External"/><Relationship Id="rId12" Type="http://schemas.openxmlformats.org/officeDocument/2006/relationships/hyperlink" Target="https://en.wikipedia.org/wiki/Ontology" TargetMode="External"/><Relationship Id="rId2" Type="http://schemas.openxmlformats.org/officeDocument/2006/relationships/hyperlink" Target="https://en.wikipedia.org/wiki/Reality" TargetMode="External"/><Relationship Id="rId1" Type="http://schemas.openxmlformats.org/officeDocument/2006/relationships/slideLayout" Target="../slideLayouts/slideLayout12.xml"/><Relationship Id="rId6" Type="http://schemas.openxmlformats.org/officeDocument/2006/relationships/hyperlink" Target="https://en.wikipedia.org/wiki/Property_(philosophy)" TargetMode="External"/><Relationship Id="rId11" Type="http://schemas.openxmlformats.org/officeDocument/2006/relationships/hyperlink" Target="https://en.wikipedia.org/wiki/World" TargetMode="External"/><Relationship Id="rId5" Type="http://schemas.openxmlformats.org/officeDocument/2006/relationships/hyperlink" Target="https://en.wikipedia.org/wiki/Object_(philosophy)" TargetMode="External"/><Relationship Id="rId10" Type="http://schemas.openxmlformats.org/officeDocument/2006/relationships/hyperlink" Target="https://en.wikipedia.org/wiki/Cosmology" TargetMode="External"/><Relationship Id="rId4" Type="http://schemas.openxmlformats.org/officeDocument/2006/relationships/hyperlink" Target="https://en.wikipedia.org/wiki/Time" TargetMode="External"/><Relationship Id="rId9" Type="http://schemas.openxmlformats.org/officeDocument/2006/relationships/hyperlink" Target="https://en.wikipedia.org/wiki/Human_body" TargetMode="External"/><Relationship Id="rId14" Type="http://schemas.openxmlformats.org/officeDocument/2006/relationships/hyperlink" Target="https://en.wikipedia.org/wiki/Philosophy_of_space_and_time"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Philosophy#cite_note-124" TargetMode="External"/><Relationship Id="rId13" Type="http://schemas.openxmlformats.org/officeDocument/2006/relationships/hyperlink" Target="https://en.wikipedia.org/wiki/Computational_logic" TargetMode="External"/><Relationship Id="rId3" Type="http://schemas.openxmlformats.org/officeDocument/2006/relationships/hyperlink" Target="https://en.wikipedia.org/wiki/Deductive_reasoning" TargetMode="External"/><Relationship Id="rId7" Type="http://schemas.openxmlformats.org/officeDocument/2006/relationships/hyperlink" Target="https://en.wikipedia.org/wiki/Modus_ponens" TargetMode="External"/><Relationship Id="rId12" Type="http://schemas.openxmlformats.org/officeDocument/2006/relationships/hyperlink" Target="https://en.wikipedia.org/wiki/Modal_logic" TargetMode="External"/><Relationship Id="rId2" Type="http://schemas.openxmlformats.org/officeDocument/2006/relationships/hyperlink" Target="https://en.wikipedia.org/wiki/Logic" TargetMode="External"/><Relationship Id="rId1" Type="http://schemas.openxmlformats.org/officeDocument/2006/relationships/slideLayout" Target="../slideLayouts/slideLayout12.xml"/><Relationship Id="rId6" Type="http://schemas.openxmlformats.org/officeDocument/2006/relationships/hyperlink" Target="https://en.wikipedia.org/wiki/Rules_of_inference" TargetMode="External"/><Relationship Id="rId11" Type="http://schemas.openxmlformats.org/officeDocument/2006/relationships/hyperlink" Target="https://en.wikipedia.org/wiki/Philosophical_logic" TargetMode="External"/><Relationship Id="rId5" Type="http://schemas.openxmlformats.org/officeDocument/2006/relationships/hyperlink" Target="https://en.wikipedia.org/wiki/Philosophy#cite_note-123" TargetMode="External"/><Relationship Id="rId10" Type="http://schemas.openxmlformats.org/officeDocument/2006/relationships/hyperlink" Target="https://en.wikipedia.org/wiki/Mathematical_logic" TargetMode="External"/><Relationship Id="rId4" Type="http://schemas.openxmlformats.org/officeDocument/2006/relationships/hyperlink" Target="https://en.wikipedia.org/wiki/Logical_consequence" TargetMode="External"/><Relationship Id="rId9" Type="http://schemas.openxmlformats.org/officeDocument/2006/relationships/hyperlink" Target="https://en.wikipedia.org/wiki/Formal_science" TargetMode="External"/><Relationship Id="rId14" Type="http://schemas.openxmlformats.org/officeDocument/2006/relationships/hyperlink" Target="https://en.wikipedia.org/wiki/Non-classical_logic"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Normative" TargetMode="External"/><Relationship Id="rId2" Type="http://schemas.openxmlformats.org/officeDocument/2006/relationships/hyperlink" Target="https://en.wikipedia.org/wiki/Value_theory"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Meta-ethics" TargetMode="External"/><Relationship Id="rId3" Type="http://schemas.openxmlformats.org/officeDocument/2006/relationships/hyperlink" Target="https://en.wikipedia.org/wiki/Wrong" TargetMode="External"/><Relationship Id="rId7" Type="http://schemas.openxmlformats.org/officeDocument/2006/relationships/hyperlink" Target="https://en.wikipedia.org/wiki/Normative_ethics" TargetMode="External"/><Relationship Id="rId2" Type="http://schemas.openxmlformats.org/officeDocument/2006/relationships/hyperlink" Target="https://en.wikipedia.org/wiki/Action_(philosophy)" TargetMode="External"/><Relationship Id="rId1" Type="http://schemas.openxmlformats.org/officeDocument/2006/relationships/slideLayout" Target="../slideLayouts/slideLayout12.xml"/><Relationship Id="rId6" Type="http://schemas.openxmlformats.org/officeDocument/2006/relationships/hyperlink" Target="https://en.wikipedia.org/wiki/Morality" TargetMode="External"/><Relationship Id="rId5" Type="http://schemas.openxmlformats.org/officeDocument/2006/relationships/hyperlink" Target="https://en.wikipedia.org/wiki/Good_and_evil" TargetMode="External"/><Relationship Id="rId4" Type="http://schemas.openxmlformats.org/officeDocument/2006/relationships/hyperlink" Target="https://en.wikipedia.org/wiki/Values_(philosophy)" TargetMode="External"/><Relationship Id="rId9" Type="http://schemas.openxmlformats.org/officeDocument/2006/relationships/hyperlink" Target="https://en.wikipedia.org/wiki/Applied_ethics"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Truth" TargetMode="External"/><Relationship Id="rId13" Type="http://schemas.openxmlformats.org/officeDocument/2006/relationships/hyperlink" Target="https://en.wikipedia.org/wiki/Pyrrho" TargetMode="External"/><Relationship Id="rId3" Type="http://schemas.openxmlformats.org/officeDocument/2006/relationships/hyperlink" Target="https://en.wikipedia.org/wiki/Knowledge" TargetMode="External"/><Relationship Id="rId7" Type="http://schemas.openxmlformats.org/officeDocument/2006/relationships/hyperlink" Target="https://en.wikipedia.org/wiki/Testimony#Philosophy" TargetMode="External"/><Relationship Id="rId12" Type="http://schemas.openxmlformats.org/officeDocument/2006/relationships/hyperlink" Target="https://en.wikipedia.org/wiki/Presocratic_philosophy" TargetMode="External"/><Relationship Id="rId2" Type="http://schemas.openxmlformats.org/officeDocument/2006/relationships/hyperlink" Target="https://en.wikipedia.org/wiki/Epistemology" TargetMode="External"/><Relationship Id="rId16" Type="http://schemas.openxmlformats.org/officeDocument/2006/relationships/hyperlink" Target="https://en.wikipedia.org/wiki/David_Hume" TargetMode="External"/><Relationship Id="rId1" Type="http://schemas.openxmlformats.org/officeDocument/2006/relationships/slideLayout" Target="../slideLayouts/slideLayout12.xml"/><Relationship Id="rId6" Type="http://schemas.openxmlformats.org/officeDocument/2006/relationships/hyperlink" Target="https://en.wikipedia.org/wiki/Memory" TargetMode="External"/><Relationship Id="rId11" Type="http://schemas.openxmlformats.org/officeDocument/2006/relationships/hyperlink" Target="https://en.wikipedia.org/wiki/Philosophical_skepticism" TargetMode="External"/><Relationship Id="rId5" Type="http://schemas.openxmlformats.org/officeDocument/2006/relationships/hyperlink" Target="https://en.wikipedia.org/wiki/Reason" TargetMode="External"/><Relationship Id="rId15" Type="http://schemas.openxmlformats.org/officeDocument/2006/relationships/hyperlink" Target="https://en.wikipedia.org/wiki/Ren%C3%A9_Descartes" TargetMode="External"/><Relationship Id="rId10" Type="http://schemas.openxmlformats.org/officeDocument/2006/relationships/hyperlink" Target="https://en.wikipedia.org/wiki/Justification_(epistemology)" TargetMode="External"/><Relationship Id="rId4" Type="http://schemas.openxmlformats.org/officeDocument/2006/relationships/hyperlink" Target="https://en.wikipedia.org/wiki/Perception" TargetMode="External"/><Relationship Id="rId9" Type="http://schemas.openxmlformats.org/officeDocument/2006/relationships/hyperlink" Target="https://en.wikipedia.org/wiki/Belief" TargetMode="External"/><Relationship Id="rId14" Type="http://schemas.openxmlformats.org/officeDocument/2006/relationships/hyperlink" Target="https://en.wikipedia.org/wiki/Pyrrhonis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2" name="Title 1">
            <a:extLst>
              <a:ext uri="{FF2B5EF4-FFF2-40B4-BE49-F238E27FC236}">
                <a16:creationId xmlns:a16="http://schemas.microsoft.com/office/drawing/2014/main" id="{30F8D63F-23F5-613F-B293-1744B52FDFCD}"/>
              </a:ext>
            </a:extLst>
          </p:cNvPr>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rPr>
              <a:t>HUMAN VALUES AND ETHICS</a:t>
            </a:r>
          </a:p>
        </p:txBody>
      </p:sp>
      <p:sp>
        <p:nvSpPr>
          <p:cNvPr id="3" name="Title 1">
            <a:extLst>
              <a:ext uri="{FF2B5EF4-FFF2-40B4-BE49-F238E27FC236}">
                <a16:creationId xmlns:a16="http://schemas.microsoft.com/office/drawing/2014/main" id="{93F058E6-5E43-2038-61E7-4ECA5E804258}"/>
              </a:ext>
            </a:extLst>
          </p:cNvPr>
          <p:cNvSpPr txBox="1">
            <a:spLocks/>
          </p:cNvSpPr>
          <p:nvPr/>
        </p:nvSpPr>
        <p:spPr>
          <a:xfrm>
            <a:off x="1820273" y="3798277"/>
            <a:ext cx="8581767" cy="833462"/>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Lecture No. 4</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Philosophy</a:t>
            </a:r>
          </a:p>
        </p:txBody>
      </p:sp>
      <p:sp>
        <p:nvSpPr>
          <p:cNvPr id="4" name="Title 1">
            <a:extLst>
              <a:ext uri="{FF2B5EF4-FFF2-40B4-BE49-F238E27FC236}">
                <a16:creationId xmlns:a16="http://schemas.microsoft.com/office/drawing/2014/main" id="{2BA9252B-733F-B5BA-0B96-0109E53EE7D0}"/>
              </a:ext>
            </a:extLst>
          </p:cNvPr>
          <p:cNvSpPr txBox="1">
            <a:spLocks/>
          </p:cNvSpPr>
          <p:nvPr/>
        </p:nvSpPr>
        <p:spPr>
          <a:xfrm>
            <a:off x="1820273" y="5062024"/>
            <a:ext cx="8581767" cy="973016"/>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Arial Black" pitchFamily="34" charset="0"/>
                <a:ea typeface="+mj-ea"/>
                <a:cs typeface="+mj-cs"/>
              </a:rPr>
              <a:t>Dwity Sundar Rout</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000" b="1" dirty="0">
                <a:solidFill>
                  <a:schemeClr val="accent6">
                    <a:lumMod val="50000"/>
                  </a:schemeClr>
                </a:solidFill>
                <a:latin typeface="Arial Black" pitchFamily="34" charset="0"/>
                <a:ea typeface="+mj-ea"/>
                <a:cs typeface="+mj-cs"/>
              </a:rPr>
              <a:t>Assistant Professor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Department of </a:t>
            </a:r>
            <a:r>
              <a:rPr kumimoji="0" lang="en-US" sz="2000" b="1" i="0" u="none" strike="noStrike" kern="1200" cap="none" spc="0" normalizeH="0" baseline="0" noProof="0" dirty="0" err="1">
                <a:ln>
                  <a:noFill/>
                </a:ln>
                <a:solidFill>
                  <a:schemeClr val="accent6">
                    <a:lumMod val="50000"/>
                  </a:schemeClr>
                </a:solidFill>
                <a:effectLst/>
                <a:uLnTx/>
                <a:uFillTx/>
                <a:latin typeface="Arial Black" pitchFamily="34" charset="0"/>
                <a:ea typeface="+mj-ea"/>
                <a:cs typeface="+mj-cs"/>
              </a:rPr>
              <a:t>Agril</a:t>
            </a: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 Extension Education</a:t>
            </a:r>
          </a:p>
        </p:txBody>
      </p:sp>
    </p:spTree>
    <p:extLst>
      <p:ext uri="{BB962C8B-B14F-4D97-AF65-F5344CB8AC3E}">
        <p14:creationId xmlns:p14="http://schemas.microsoft.com/office/powerpoint/2010/main" val="2879980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293033"/>
            <a:ext cx="11633982" cy="3046988"/>
          </a:xfrm>
          <a:prstGeom prst="rect">
            <a:avLst/>
          </a:prstGeom>
          <a:noFill/>
        </p:spPr>
        <p:txBody>
          <a:bodyPr wrap="square">
            <a:spAutoFit/>
          </a:bodyPr>
          <a:lstStyle/>
          <a:p>
            <a:pPr algn="just"/>
            <a:r>
              <a:rPr lang="en-US" sz="3200" b="0" i="0" dirty="0">
                <a:solidFill>
                  <a:srgbClr val="202122"/>
                </a:solidFill>
                <a:effectLst/>
                <a:latin typeface="Times New Roman" panose="02020603050405020304" pitchFamily="18" charset="0"/>
                <a:cs typeface="Times New Roman" panose="02020603050405020304" pitchFamily="18" charset="0"/>
              </a:rPr>
              <a:t>Metaphysics is the study of the most general features of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2" tooltip="Reality"/>
              </a:rPr>
              <a:t>reality</a:t>
            </a:r>
            <a:r>
              <a:rPr lang="en-US" sz="3200" b="0" i="0" dirty="0">
                <a:solidFill>
                  <a:srgbClr val="202122"/>
                </a:solidFill>
                <a:effectLst/>
                <a:latin typeface="Times New Roman" panose="02020603050405020304" pitchFamily="18" charset="0"/>
                <a:cs typeface="Times New Roman" panose="02020603050405020304" pitchFamily="18" charset="0"/>
              </a:rPr>
              <a:t>, such as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3" tooltip="Existence"/>
              </a:rPr>
              <a:t>existence</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4" tooltip="Time"/>
              </a:rPr>
              <a:t>time</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5" tooltip="Object (philosophy)"/>
              </a:rPr>
              <a:t>objects</a:t>
            </a:r>
            <a:r>
              <a:rPr lang="en-US" sz="3200" b="0" i="0" dirty="0">
                <a:solidFill>
                  <a:srgbClr val="202122"/>
                </a:solidFill>
                <a:effectLst/>
                <a:latin typeface="Times New Roman" panose="02020603050405020304" pitchFamily="18" charset="0"/>
                <a:cs typeface="Times New Roman" panose="02020603050405020304" pitchFamily="18" charset="0"/>
              </a:rPr>
              <a:t> and their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6" tooltip="Property (philosophy)"/>
              </a:rPr>
              <a:t>properties</a:t>
            </a:r>
            <a:r>
              <a:rPr lang="en-US" sz="3200" b="0" i="0" dirty="0">
                <a:solidFill>
                  <a:srgbClr val="202122"/>
                </a:solidFill>
                <a:effectLst/>
                <a:latin typeface="Times New Roman" panose="02020603050405020304" pitchFamily="18" charset="0"/>
                <a:cs typeface="Times New Roman" panose="02020603050405020304" pitchFamily="18" charset="0"/>
              </a:rPr>
              <a:t>, wholes and their parts, events, processes and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7" tooltip="Causality"/>
              </a:rPr>
              <a:t>causation</a:t>
            </a:r>
            <a:r>
              <a:rPr lang="en-US" sz="3200" b="0" i="0" dirty="0">
                <a:solidFill>
                  <a:srgbClr val="202122"/>
                </a:solidFill>
                <a:effectLst/>
                <a:latin typeface="Times New Roman" panose="02020603050405020304" pitchFamily="18" charset="0"/>
                <a:cs typeface="Times New Roman" panose="02020603050405020304" pitchFamily="18" charset="0"/>
              </a:rPr>
              <a:t> and the relationship between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8" tooltip="Mind"/>
              </a:rPr>
              <a:t>mind</a:t>
            </a:r>
            <a:r>
              <a:rPr lang="en-US" sz="3200" b="0" i="0" dirty="0">
                <a:solidFill>
                  <a:srgbClr val="202122"/>
                </a:solidFill>
                <a:effectLst/>
                <a:latin typeface="Times New Roman" panose="02020603050405020304" pitchFamily="18" charset="0"/>
                <a:cs typeface="Times New Roman" panose="02020603050405020304" pitchFamily="18" charset="0"/>
              </a:rPr>
              <a:t> and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9" tooltip="Human body"/>
              </a:rPr>
              <a:t>body</a:t>
            </a:r>
            <a:r>
              <a:rPr lang="en-US" sz="3200" b="0" i="0" dirty="0">
                <a:solidFill>
                  <a:srgbClr val="202122"/>
                </a:solidFill>
                <a:effectLst/>
                <a:latin typeface="Times New Roman" panose="02020603050405020304" pitchFamily="18" charset="0"/>
                <a:cs typeface="Times New Roman" panose="02020603050405020304" pitchFamily="18" charset="0"/>
              </a:rPr>
              <a:t>. Metaphysics includes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10" tooltip="Cosmology"/>
              </a:rPr>
              <a:t>cosmology</a:t>
            </a:r>
            <a:r>
              <a:rPr lang="en-US" sz="3200" b="0" i="0" dirty="0">
                <a:solidFill>
                  <a:srgbClr val="202122"/>
                </a:solidFill>
                <a:effectLst/>
                <a:latin typeface="Times New Roman" panose="02020603050405020304" pitchFamily="18" charset="0"/>
                <a:cs typeface="Times New Roman" panose="02020603050405020304" pitchFamily="18" charset="0"/>
              </a:rPr>
              <a:t>, the study of the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11" tooltip="World"/>
              </a:rPr>
              <a:t>world</a:t>
            </a:r>
            <a:r>
              <a:rPr lang="en-US" sz="3200" b="0" i="0" dirty="0">
                <a:solidFill>
                  <a:srgbClr val="202122"/>
                </a:solidFill>
                <a:effectLst/>
                <a:latin typeface="Times New Roman" panose="02020603050405020304" pitchFamily="18" charset="0"/>
                <a:cs typeface="Times New Roman" panose="02020603050405020304" pitchFamily="18" charset="0"/>
              </a:rPr>
              <a:t> in its entirety and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12" tooltip="Ontology"/>
              </a:rPr>
              <a:t>ontology</a:t>
            </a:r>
            <a:r>
              <a:rPr lang="en-US" sz="3200" b="0" i="0" dirty="0">
                <a:solidFill>
                  <a:srgbClr val="202122"/>
                </a:solidFill>
                <a:effectLst/>
                <a:latin typeface="Times New Roman" panose="02020603050405020304" pitchFamily="18" charset="0"/>
                <a:cs typeface="Times New Roman" panose="02020603050405020304" pitchFamily="18" charset="0"/>
              </a:rPr>
              <a:t>, the study of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13" tooltip="Being"/>
              </a:rPr>
              <a:t>being</a:t>
            </a:r>
            <a:r>
              <a:rPr lang="en-US" sz="3200" b="0" i="0" dirty="0">
                <a:solidFill>
                  <a:srgbClr val="202122"/>
                </a:solidFill>
                <a:effectLst/>
                <a:latin typeface="Times New Roman" panose="02020603050405020304" pitchFamily="18" charset="0"/>
                <a:cs typeface="Times New Roman" panose="02020603050405020304" pitchFamily="18" charset="0"/>
              </a:rPr>
              <a:t>, along with the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14" tooltip="Philosophy of space and time"/>
              </a:rPr>
              <a:t>philosophy of space and time</a:t>
            </a:r>
            <a:r>
              <a:rPr lang="en-US" sz="3200" b="0" i="0" dirty="0">
                <a:solidFill>
                  <a:srgbClr val="202122"/>
                </a:solidFill>
                <a:effectLst/>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Metaphysics</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4150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561513"/>
            <a:ext cx="11633982" cy="4801314"/>
          </a:xfrm>
          <a:prstGeom prst="rect">
            <a:avLst/>
          </a:prstGeom>
          <a:noFill/>
        </p:spPr>
        <p:txBody>
          <a:bodyPr wrap="square">
            <a:spAutoFit/>
          </a:bodyPr>
          <a:lstStyle/>
          <a:p>
            <a:pPr algn="just"/>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2" tooltip="Logic"/>
              </a:rPr>
              <a:t>Logic</a:t>
            </a:r>
            <a:r>
              <a:rPr lang="en-US" sz="3200" b="0" i="0" dirty="0">
                <a:solidFill>
                  <a:srgbClr val="202122"/>
                </a:solidFill>
                <a:effectLst/>
                <a:latin typeface="Times New Roman" panose="02020603050405020304" pitchFamily="18" charset="0"/>
                <a:cs typeface="Times New Roman" panose="02020603050405020304" pitchFamily="18" charset="0"/>
              </a:rPr>
              <a:t> is the study of reasoning and argument.</a:t>
            </a:r>
          </a:p>
          <a:p>
            <a:pPr algn="just"/>
            <a:endParaRPr lang="en-US" sz="1400" b="0" i="0" dirty="0">
              <a:solidFill>
                <a:srgbClr val="202122"/>
              </a:solidFill>
              <a:effectLst/>
              <a:latin typeface="Times New Roman" panose="02020603050405020304" pitchFamily="18" charset="0"/>
              <a:cs typeface="Times New Roman" panose="02020603050405020304" pitchFamily="18" charset="0"/>
            </a:endParaRPr>
          </a:p>
          <a:p>
            <a:pPr algn="just"/>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3" tooltip="Deductive reasoning"/>
              </a:rPr>
              <a:t>Deductive reasoning</a:t>
            </a:r>
            <a:r>
              <a:rPr lang="en-US" sz="3200" b="0" i="0" dirty="0">
                <a:solidFill>
                  <a:srgbClr val="202122"/>
                </a:solidFill>
                <a:effectLst/>
                <a:latin typeface="Times New Roman" panose="02020603050405020304" pitchFamily="18" charset="0"/>
                <a:cs typeface="Times New Roman" panose="02020603050405020304" pitchFamily="18" charset="0"/>
              </a:rPr>
              <a:t> is when, given certain premises, conclusions are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4" tooltip="Logical consequence"/>
              </a:rPr>
              <a:t>unavoidably implied</a:t>
            </a:r>
            <a:r>
              <a:rPr lang="en-US" sz="3200" b="0" i="0" dirty="0">
                <a:solidFill>
                  <a:srgbClr val="202122"/>
                </a:solidFill>
                <a:effectLst/>
                <a:latin typeface="Times New Roman" panose="02020603050405020304" pitchFamily="18" charset="0"/>
                <a:cs typeface="Times New Roman" panose="02020603050405020304" pitchFamily="18" charset="0"/>
              </a:rPr>
              <a:t>.</a:t>
            </a:r>
            <a:r>
              <a:rPr lang="en-US" sz="3200" b="0" i="0" u="none" strike="noStrike" baseline="30000" dirty="0">
                <a:solidFill>
                  <a:srgbClr val="3366CC"/>
                </a:solidFill>
                <a:effectLst/>
                <a:latin typeface="Times New Roman" panose="02020603050405020304" pitchFamily="18" charset="0"/>
                <a:cs typeface="Times New Roman" panose="02020603050405020304" pitchFamily="18" charset="0"/>
                <a:hlinkClick r:id="rId5"/>
              </a:rPr>
              <a:t>[122]</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6" tooltip="Rules of inference"/>
              </a:rPr>
              <a:t>Rules of inference</a:t>
            </a:r>
            <a:r>
              <a:rPr lang="en-US" sz="3200" b="0" i="0" dirty="0">
                <a:solidFill>
                  <a:srgbClr val="202122"/>
                </a:solidFill>
                <a:effectLst/>
                <a:latin typeface="Times New Roman" panose="02020603050405020304" pitchFamily="18" charset="0"/>
                <a:cs typeface="Times New Roman" panose="02020603050405020304" pitchFamily="18" charset="0"/>
              </a:rPr>
              <a:t> are used to infer conclusions such as,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7" tooltip="Modus ponens"/>
              </a:rPr>
              <a:t>modus ponens</a:t>
            </a:r>
            <a:r>
              <a:rPr lang="en-US" sz="3200" b="0" i="0" dirty="0">
                <a:solidFill>
                  <a:srgbClr val="202122"/>
                </a:solidFill>
                <a:effectLst/>
                <a:latin typeface="Times New Roman" panose="02020603050405020304" pitchFamily="18" charset="0"/>
                <a:cs typeface="Times New Roman" panose="02020603050405020304" pitchFamily="18" charset="0"/>
              </a:rPr>
              <a:t>, where given "A" and "If A then B", then "B" must be concluded.</a:t>
            </a:r>
          </a:p>
          <a:p>
            <a:pPr algn="just"/>
            <a:r>
              <a:rPr lang="en-US" sz="3200" b="0" i="0" dirty="0">
                <a:solidFill>
                  <a:srgbClr val="202122"/>
                </a:solidFill>
                <a:effectLst/>
                <a:latin typeface="Times New Roman" panose="02020603050405020304" pitchFamily="18" charset="0"/>
                <a:cs typeface="Times New Roman" panose="02020603050405020304" pitchFamily="18" charset="0"/>
              </a:rPr>
              <a:t>Because sound reasoning is an essential element of all sciences,</a:t>
            </a:r>
            <a:r>
              <a:rPr lang="en-US" sz="3200" b="0" i="0" u="none" strike="noStrike" baseline="30000" dirty="0">
                <a:solidFill>
                  <a:srgbClr val="3366CC"/>
                </a:solidFill>
                <a:effectLst/>
                <a:latin typeface="Times New Roman" panose="02020603050405020304" pitchFamily="18" charset="0"/>
                <a:cs typeface="Times New Roman" panose="02020603050405020304" pitchFamily="18" charset="0"/>
                <a:hlinkClick r:id="rId8"/>
              </a:rPr>
              <a:t>[123]</a:t>
            </a:r>
            <a:r>
              <a:rPr lang="en-US" sz="3200" b="0" i="0" dirty="0">
                <a:solidFill>
                  <a:srgbClr val="202122"/>
                </a:solidFill>
                <a:effectLst/>
                <a:latin typeface="Times New Roman" panose="02020603050405020304" pitchFamily="18" charset="0"/>
                <a:cs typeface="Times New Roman" panose="02020603050405020304" pitchFamily="18" charset="0"/>
              </a:rPr>
              <a:t> social sciences and humanities disciplines, logic became a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9" tooltip="Formal science"/>
              </a:rPr>
              <a:t>formal science</a:t>
            </a:r>
            <a:r>
              <a:rPr lang="en-US" sz="3200" b="0" i="0" dirty="0">
                <a:solidFill>
                  <a:srgbClr val="202122"/>
                </a:solidFill>
                <a:effectLst/>
                <a:latin typeface="Times New Roman" panose="02020603050405020304" pitchFamily="18" charset="0"/>
                <a:cs typeface="Times New Roman" panose="02020603050405020304" pitchFamily="18" charset="0"/>
              </a:rPr>
              <a:t>. Sub-fields include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10" tooltip="Mathematical logic"/>
              </a:rPr>
              <a:t>mathematical logic</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11" tooltip="Philosophical logic"/>
              </a:rPr>
              <a:t>philosophical logic</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12" tooltip="Modal logic"/>
              </a:rPr>
              <a:t>modal logic</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13" tooltip="Computational logic"/>
              </a:rPr>
              <a:t>computational logic</a:t>
            </a:r>
            <a:r>
              <a:rPr lang="en-US" sz="3200" b="0" i="0" dirty="0">
                <a:solidFill>
                  <a:srgbClr val="202122"/>
                </a:solidFill>
                <a:effectLst/>
                <a:latin typeface="Times New Roman" panose="02020603050405020304" pitchFamily="18" charset="0"/>
                <a:cs typeface="Times New Roman" panose="02020603050405020304" pitchFamily="18" charset="0"/>
              </a:rPr>
              <a:t>, and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14" tooltip="Non-classical logic"/>
              </a:rPr>
              <a:t>non-classical logics</a:t>
            </a:r>
            <a:r>
              <a:rPr lang="en-US" sz="3200" b="0" i="0" dirty="0">
                <a:solidFill>
                  <a:srgbClr val="202122"/>
                </a:solidFill>
                <a:effectLst/>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IN" sz="3600" b="1" i="0" dirty="0">
                <a:solidFill>
                  <a:schemeClr val="bg1"/>
                </a:solidFill>
                <a:effectLst/>
                <a:latin typeface="Times New Roman" panose="02020603050405020304" pitchFamily="18" charset="0"/>
                <a:cs typeface="Times New Roman" panose="02020603050405020304" pitchFamily="18" charset="0"/>
              </a:rPr>
              <a:t>Logic</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2812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E236B-799E-EF8E-57DA-AADDFCB4633D}"/>
              </a:ext>
            </a:extLst>
          </p:cNvPr>
          <p:cNvSpPr txBox="1"/>
          <p:nvPr/>
        </p:nvSpPr>
        <p:spPr>
          <a:xfrm>
            <a:off x="473613" y="2967335"/>
            <a:ext cx="11718387" cy="923330"/>
          </a:xfrm>
          <a:prstGeom prst="rect">
            <a:avLst/>
          </a:prstGeom>
          <a:noFill/>
        </p:spPr>
        <p:txBody>
          <a:bodyPr wrap="square">
            <a:spAutoFit/>
          </a:bodyPr>
          <a:lstStyle/>
          <a:p>
            <a:pPr algn="ctr"/>
            <a:r>
              <a:rPr lang="en-US" sz="5400" b="0" i="0" dirty="0">
                <a:solidFill>
                  <a:srgbClr val="374151"/>
                </a:solidFill>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916435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602522"/>
            <a:ext cx="11633982" cy="2308324"/>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ea typeface="SimSun-ExtB" panose="02010609060101010101" pitchFamily="49" charset="-122"/>
                <a:cs typeface="Times New Roman" panose="02020603050405020304" pitchFamily="18" charset="0"/>
              </a:rPr>
              <a:t>Philosophy is the study of fundamental questions about existence, knowledge, values, reason, and more. It involves critical thinking, analysis, and reflection on various concepts and ideas.</a:t>
            </a:r>
            <a:endParaRPr lang="en-IN" sz="3600" dirty="0">
              <a:latin typeface="Times New Roman" panose="02020603050405020304" pitchFamily="18" charset="0"/>
              <a:ea typeface="SimSun-ExtB" panose="02010609060101010101" pitchFamily="49" charset="-122"/>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Philosophy</a:t>
            </a:r>
            <a:endParaRPr lang="en-IN" sz="3600" b="1" dirty="0">
              <a:solidFill>
                <a:schemeClr val="bg1"/>
              </a:solidFill>
            </a:endParaRPr>
          </a:p>
        </p:txBody>
      </p:sp>
    </p:spTree>
    <p:extLst>
      <p:ext uri="{BB962C8B-B14F-4D97-AF65-F5344CB8AC3E}">
        <p14:creationId xmlns:p14="http://schemas.microsoft.com/office/powerpoint/2010/main" val="3575642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13205"/>
            <a:ext cx="11633982" cy="3970318"/>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Question: What is the nature of reality?</a:t>
            </a:r>
          </a:p>
          <a:p>
            <a:pPr algn="just"/>
            <a:endParaRPr lang="en-US" sz="3600" b="0" i="0" dirty="0">
              <a:solidFill>
                <a:srgbClr val="374151"/>
              </a:solidFill>
              <a:effectLst/>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This question delves into the fundamental nature of the world around us and our perception of it. Philosophers throughout history have offered different perspectives on this question.</a:t>
            </a:r>
          </a:p>
          <a:p>
            <a:pPr algn="just"/>
            <a:endParaRPr lang="en-US" sz="3600" dirty="0">
              <a:solidFill>
                <a:srgbClr val="374151"/>
              </a:solidFill>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Let's explore two contrasting viewpoints:</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Example of Philosophy</a:t>
            </a:r>
            <a:endParaRPr lang="en-IN" sz="3600" b="1" dirty="0">
              <a:solidFill>
                <a:schemeClr val="bg1"/>
              </a:solidFill>
            </a:endParaRPr>
          </a:p>
        </p:txBody>
      </p:sp>
    </p:spTree>
    <p:extLst>
      <p:ext uri="{BB962C8B-B14F-4D97-AF65-F5344CB8AC3E}">
        <p14:creationId xmlns:p14="http://schemas.microsoft.com/office/powerpoint/2010/main" val="1602199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603717"/>
            <a:ext cx="11633982" cy="4801314"/>
          </a:xfrm>
          <a:prstGeom prst="rect">
            <a:avLst/>
          </a:prstGeom>
          <a:noFill/>
        </p:spPr>
        <p:txBody>
          <a:bodyPr wrap="square">
            <a:spAutoFit/>
          </a:bodyPr>
          <a:lstStyle/>
          <a:p>
            <a:pPr algn="just"/>
            <a:r>
              <a:rPr lang="en-US" sz="3200" b="0" i="0" dirty="0">
                <a:solidFill>
                  <a:srgbClr val="374151"/>
                </a:solidFill>
                <a:effectLst/>
                <a:latin typeface="Times New Roman" panose="02020603050405020304" pitchFamily="18" charset="0"/>
                <a:cs typeface="Times New Roman" panose="02020603050405020304" pitchFamily="18" charset="0"/>
              </a:rPr>
              <a:t>Idealists argue that reality is fundamentally mental or immaterial. They posit that the external world we perceive is a product of our minds or consciousness. According to this view, the physical world is an illusion or a projection of our thoughts, ideas, or perceptions.</a:t>
            </a:r>
          </a:p>
          <a:p>
            <a:pPr algn="just"/>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just"/>
            <a:r>
              <a:rPr lang="en-US" sz="3200" b="1" i="0" dirty="0">
                <a:solidFill>
                  <a:srgbClr val="374151"/>
                </a:solidFill>
                <a:effectLst/>
                <a:latin typeface="Times New Roman" panose="02020603050405020304" pitchFamily="18" charset="0"/>
                <a:cs typeface="Times New Roman" panose="02020603050405020304" pitchFamily="18" charset="0"/>
              </a:rPr>
              <a:t>Example</a:t>
            </a:r>
            <a:r>
              <a:rPr lang="en-US" sz="3200" b="0" i="0" dirty="0">
                <a:solidFill>
                  <a:srgbClr val="374151"/>
                </a:solidFill>
                <a:effectLst/>
                <a:latin typeface="Times New Roman" panose="02020603050405020304" pitchFamily="18" charset="0"/>
                <a:cs typeface="Times New Roman" panose="02020603050405020304" pitchFamily="18" charset="0"/>
              </a:rPr>
              <a:t>: The philosophy of George Berkeley, an 18th-century idealist, asserts that objects only exist insofar as they are perceived. For instance, if a tree falls in a deserted forest and no one is there to perceive it, it does not have an independent existence. Its existence is contingent upon the presence of a conscious observer.</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1. Idealism</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7914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645920"/>
            <a:ext cx="11633982" cy="4616648"/>
          </a:xfrm>
          <a:prstGeom prst="rect">
            <a:avLst/>
          </a:prstGeom>
          <a:noFill/>
        </p:spPr>
        <p:txBody>
          <a:bodyPr wrap="square">
            <a:spAutoFit/>
          </a:bodyPr>
          <a:lstStyle/>
          <a:p>
            <a:pPr algn="just"/>
            <a:r>
              <a:rPr lang="en-US" sz="2800" b="0" i="0" dirty="0">
                <a:solidFill>
                  <a:srgbClr val="374151"/>
                </a:solidFill>
                <a:effectLst/>
                <a:latin typeface="Times New Roman" panose="02020603050405020304" pitchFamily="18" charset="0"/>
                <a:cs typeface="Times New Roman" panose="02020603050405020304" pitchFamily="18" charset="0"/>
              </a:rPr>
              <a:t>Materialists, on the other hand, argue that reality is composed of physical matter and is independent of our perception. They contend that the physical world exists objectively and can be studied through scientific inquiry. According to materialism, consciousness and mental phenomena are emergent properties of the physical brain.</a:t>
            </a:r>
          </a:p>
          <a:p>
            <a:pPr algn="just"/>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just"/>
            <a:r>
              <a:rPr lang="en-US" sz="2800" b="1" i="0" dirty="0">
                <a:solidFill>
                  <a:srgbClr val="374151"/>
                </a:solidFill>
                <a:effectLst/>
                <a:latin typeface="Times New Roman" panose="02020603050405020304" pitchFamily="18" charset="0"/>
                <a:cs typeface="Times New Roman" panose="02020603050405020304" pitchFamily="18" charset="0"/>
              </a:rPr>
              <a:t>Example</a:t>
            </a:r>
            <a:r>
              <a:rPr lang="en-US" sz="2800" b="0" i="0" dirty="0">
                <a:solidFill>
                  <a:srgbClr val="374151"/>
                </a:solidFill>
                <a:effectLst/>
                <a:latin typeface="Times New Roman" panose="02020603050405020304" pitchFamily="18" charset="0"/>
                <a:cs typeface="Times New Roman" panose="02020603050405020304" pitchFamily="18" charset="0"/>
              </a:rPr>
              <a:t>: The philosopher Karl Marx, influenced by materialism, developed a theory of historical materialism, which holds that the development of society is primarily driven by the material conditions and economic relationships within it. Marx argued that social structures, ideologies, and institutions are shaped by the underlying economic realities of a given society.</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2. </a:t>
            </a:r>
            <a:r>
              <a:rPr lang="en-IN" sz="3600" b="1" i="0" dirty="0">
                <a:solidFill>
                  <a:schemeClr val="bg1"/>
                </a:solidFill>
                <a:effectLst/>
                <a:latin typeface="Times New Roman" panose="02020603050405020304" pitchFamily="18" charset="0"/>
                <a:cs typeface="Times New Roman" panose="02020603050405020304" pitchFamily="18" charset="0"/>
              </a:rPr>
              <a:t>Materialism</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2794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349304"/>
            <a:ext cx="11633982" cy="3046988"/>
          </a:xfrm>
          <a:prstGeom prst="rect">
            <a:avLst/>
          </a:prstGeom>
          <a:noFill/>
        </p:spPr>
        <p:txBody>
          <a:bodyPr wrap="square">
            <a:spAutoFit/>
          </a:bodyPr>
          <a:lstStyle/>
          <a:p>
            <a:pPr algn="just"/>
            <a:r>
              <a:rPr lang="en-US" sz="3200" b="0" i="0" dirty="0">
                <a:solidFill>
                  <a:srgbClr val="374151"/>
                </a:solidFill>
                <a:effectLst/>
                <a:latin typeface="Times New Roman" panose="02020603050405020304" pitchFamily="18" charset="0"/>
                <a:cs typeface="Times New Roman" panose="02020603050405020304" pitchFamily="18" charset="0"/>
              </a:rPr>
              <a:t>These contrasting perspectives on the nature of reality exemplify how philosophy engages with fundamental questions, offering different interpretations and frameworks for understanding the world. Philosophical inquiry encourages critical thinking and helps us reflect on the underlying assumptions and implications of our beliefs and concepts.</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IN" sz="3600" b="1" i="0" dirty="0">
                <a:solidFill>
                  <a:schemeClr val="bg1"/>
                </a:solidFill>
                <a:effectLst/>
                <a:latin typeface="Times New Roman" panose="02020603050405020304" pitchFamily="18" charset="0"/>
                <a:cs typeface="Times New Roman" panose="02020603050405020304" pitchFamily="18" charset="0"/>
              </a:rPr>
              <a:t>Conclusion</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1845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659987"/>
            <a:ext cx="11633982" cy="4401205"/>
          </a:xfrm>
          <a:prstGeom prst="rect">
            <a:avLst/>
          </a:prstGeom>
          <a:noFill/>
        </p:spPr>
        <p:txBody>
          <a:bodyPr wrap="square">
            <a:spAutoFit/>
          </a:bodyPr>
          <a:lstStyle/>
          <a:p>
            <a:pPr algn="just"/>
            <a:r>
              <a:rPr lang="en-US" sz="2800" b="0" i="0" dirty="0">
                <a:solidFill>
                  <a:srgbClr val="202122"/>
                </a:solidFill>
                <a:effectLst/>
                <a:latin typeface="Times New Roman" panose="02020603050405020304" pitchFamily="18" charset="0"/>
                <a:cs typeface="Times New Roman" panose="02020603050405020304" pitchFamily="18" charset="0"/>
              </a:rPr>
              <a:t>Philosophical questions can be grouped into various branches. These groupings allow philosophers to focus on a set of similar topics and interact with other thinkers who are interested in the same questions. Metaphysics, epistemology, ethics, and logic are sometimes listed as the main branches. There are many other subfields besides them and the different divisions are neither exhaustive nor mutually exclusive. For example, political philosophy, ethics, and aesthetics are sometimes linked under the general heading of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2" tooltip="Value theory"/>
              </a:rPr>
              <a:t>value theory</a:t>
            </a:r>
            <a:r>
              <a:rPr lang="en-US" sz="2800" b="0" i="0" dirty="0">
                <a:solidFill>
                  <a:srgbClr val="202122"/>
                </a:solidFill>
                <a:effectLst/>
                <a:latin typeface="Times New Roman" panose="02020603050405020304" pitchFamily="18" charset="0"/>
                <a:cs typeface="Times New Roman" panose="02020603050405020304" pitchFamily="18" charset="0"/>
              </a:rPr>
              <a:t> as they involve a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3" tooltip="Normative"/>
              </a:rPr>
              <a:t>normative</a:t>
            </a:r>
            <a:r>
              <a:rPr lang="en-US" sz="2800" b="0" i="0" dirty="0">
                <a:solidFill>
                  <a:srgbClr val="202122"/>
                </a:solidFill>
                <a:effectLst/>
                <a:latin typeface="Times New Roman" panose="02020603050405020304" pitchFamily="18" charset="0"/>
                <a:cs typeface="Times New Roman" panose="02020603050405020304" pitchFamily="18" charset="0"/>
              </a:rPr>
              <a:t> or evaluative aspect. Furthermore, philosophical inquiry sometimes overlaps with other disciplines in the natural or social sciences, religion, or mathematics.</a:t>
            </a:r>
            <a:endParaRPr lang="en-US" sz="2800" b="0" i="0" dirty="0">
              <a:solidFill>
                <a:srgbClr val="374151"/>
              </a:solidFill>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IN" sz="3600" b="1" i="0" dirty="0">
                <a:solidFill>
                  <a:schemeClr val="bg1"/>
                </a:solidFill>
                <a:effectLst/>
                <a:latin typeface="Times New Roman" panose="02020603050405020304" pitchFamily="18" charset="0"/>
                <a:cs typeface="Times New Roman" panose="02020603050405020304" pitchFamily="18" charset="0"/>
              </a:rPr>
              <a:t>Branches of philosophy</a:t>
            </a:r>
          </a:p>
        </p:txBody>
      </p:sp>
    </p:spTree>
    <p:extLst>
      <p:ext uri="{BB962C8B-B14F-4D97-AF65-F5344CB8AC3E}">
        <p14:creationId xmlns:p14="http://schemas.microsoft.com/office/powerpoint/2010/main" val="441705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110153"/>
            <a:ext cx="11633982" cy="3539430"/>
          </a:xfrm>
          <a:prstGeom prst="rect">
            <a:avLst/>
          </a:prstGeom>
          <a:noFill/>
        </p:spPr>
        <p:txBody>
          <a:bodyPr wrap="square">
            <a:spAutoFit/>
          </a:bodyPr>
          <a:lstStyle/>
          <a:p>
            <a:pPr algn="just"/>
            <a:r>
              <a:rPr lang="en-US" sz="3200" b="0" i="0" dirty="0">
                <a:solidFill>
                  <a:srgbClr val="202122"/>
                </a:solidFill>
                <a:effectLst/>
                <a:latin typeface="Times New Roman" panose="02020603050405020304" pitchFamily="18" charset="0"/>
                <a:cs typeface="Times New Roman" panose="02020603050405020304" pitchFamily="18" charset="0"/>
              </a:rPr>
              <a:t>Ethics, also known as moral philosophy, studies what constitutes good and bad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2" tooltip="Action (philosophy)"/>
              </a:rPr>
              <a:t>conduct</a:t>
            </a:r>
            <a:r>
              <a:rPr lang="en-US" sz="3200" b="0" i="0" dirty="0">
                <a:solidFill>
                  <a:srgbClr val="202122"/>
                </a:solidFill>
                <a:effectLst/>
                <a:latin typeface="Times New Roman" panose="02020603050405020304" pitchFamily="18" charset="0"/>
                <a:cs typeface="Times New Roman" panose="02020603050405020304" pitchFamily="18" charset="0"/>
              </a:rPr>
              <a:t>, right and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3" tooltip="Wrong"/>
              </a:rPr>
              <a:t>wrong</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4" tooltip="Values (philosophy)"/>
              </a:rPr>
              <a:t>values</a:t>
            </a:r>
            <a:r>
              <a:rPr lang="en-US" sz="3200" b="0" i="0" dirty="0">
                <a:solidFill>
                  <a:srgbClr val="202122"/>
                </a:solidFill>
                <a:effectLst/>
                <a:latin typeface="Times New Roman" panose="02020603050405020304" pitchFamily="18" charset="0"/>
                <a:cs typeface="Times New Roman" panose="02020603050405020304" pitchFamily="18" charset="0"/>
              </a:rPr>
              <a:t>, and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5" tooltip="Good and evil"/>
              </a:rPr>
              <a:t>good and evil</a:t>
            </a:r>
            <a:r>
              <a:rPr lang="en-US" sz="3200" b="0" i="0" dirty="0">
                <a:solidFill>
                  <a:srgbClr val="202122"/>
                </a:solidFill>
                <a:effectLst/>
                <a:latin typeface="Times New Roman" panose="02020603050405020304" pitchFamily="18" charset="0"/>
                <a:cs typeface="Times New Roman" panose="02020603050405020304" pitchFamily="18" charset="0"/>
              </a:rPr>
              <a:t>. Its primary investigations include exploring how to live a good life and identifying standards of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6" tooltip="Morality"/>
              </a:rPr>
              <a:t>morality</a:t>
            </a:r>
            <a:r>
              <a:rPr lang="en-US" sz="3200" b="0" i="0" dirty="0">
                <a:solidFill>
                  <a:srgbClr val="202122"/>
                </a:solidFill>
                <a:effectLst/>
                <a:latin typeface="Times New Roman" panose="02020603050405020304" pitchFamily="18" charset="0"/>
                <a:cs typeface="Times New Roman" panose="02020603050405020304" pitchFamily="18" charset="0"/>
              </a:rPr>
              <a:t>. It also includes investigating whether there </a:t>
            </a:r>
            <a:r>
              <a:rPr lang="en-US" sz="3200" b="0" i="1" dirty="0">
                <a:solidFill>
                  <a:srgbClr val="202122"/>
                </a:solidFill>
                <a:effectLst/>
                <a:latin typeface="Times New Roman" panose="02020603050405020304" pitchFamily="18" charset="0"/>
                <a:cs typeface="Times New Roman" panose="02020603050405020304" pitchFamily="18" charset="0"/>
              </a:rPr>
              <a:t>is</a:t>
            </a:r>
            <a:r>
              <a:rPr lang="en-US" sz="3200" b="0" i="0" dirty="0">
                <a:solidFill>
                  <a:srgbClr val="202122"/>
                </a:solidFill>
                <a:effectLst/>
                <a:latin typeface="Times New Roman" panose="02020603050405020304" pitchFamily="18" charset="0"/>
                <a:cs typeface="Times New Roman" panose="02020603050405020304" pitchFamily="18" charset="0"/>
              </a:rPr>
              <a:t> a best way to live or a universal moral standard, and if so, how we come to learn about it. The main branches of ethics are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7" tooltip="Normative ethics"/>
              </a:rPr>
              <a:t>normative ethics</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8" tooltip="Meta-ethics"/>
              </a:rPr>
              <a:t>meta-ethics</a:t>
            </a:r>
            <a:r>
              <a:rPr lang="en-US" sz="3200" b="0" i="0" dirty="0">
                <a:solidFill>
                  <a:srgbClr val="202122"/>
                </a:solidFill>
                <a:effectLst/>
                <a:latin typeface="Times New Roman" panose="02020603050405020304" pitchFamily="18" charset="0"/>
                <a:cs typeface="Times New Roman" panose="02020603050405020304" pitchFamily="18" charset="0"/>
              </a:rPr>
              <a:t>, and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9" tooltip="Applied ethics"/>
              </a:rPr>
              <a:t>applied ethics</a:t>
            </a:r>
            <a:r>
              <a:rPr lang="en-US" sz="3200" b="0" i="0" dirty="0">
                <a:solidFill>
                  <a:srgbClr val="202122"/>
                </a:solidFill>
                <a:effectLst/>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IN" sz="3600" b="1" i="0" dirty="0">
                <a:solidFill>
                  <a:schemeClr val="bg1"/>
                </a:solidFill>
                <a:effectLst/>
                <a:latin typeface="Times New Roman" panose="02020603050405020304" pitchFamily="18" charset="0"/>
                <a:cs typeface="Times New Roman" panose="02020603050405020304" pitchFamily="18" charset="0"/>
              </a:rPr>
              <a:t>Ethics (</a:t>
            </a:r>
            <a:r>
              <a:rPr lang="en-IN" sz="3600" b="1" i="0" dirty="0" err="1">
                <a:solidFill>
                  <a:schemeClr val="bg1"/>
                </a:solidFill>
                <a:effectLst/>
                <a:latin typeface="Times New Roman" panose="02020603050405020304" pitchFamily="18" charset="0"/>
                <a:cs typeface="Times New Roman" panose="02020603050405020304" pitchFamily="18" charset="0"/>
              </a:rPr>
              <a:t>Cont</a:t>
            </a:r>
            <a:r>
              <a:rPr lang="en-IN" sz="3600" b="1" i="0" dirty="0">
                <a:solidFill>
                  <a:schemeClr val="bg1"/>
                </a:solidFill>
                <a:effectLst/>
                <a:latin typeface="Times New Roman" panose="02020603050405020304" pitchFamily="18" charset="0"/>
                <a:cs typeface="Times New Roman" panose="02020603050405020304" pitchFamily="18" charset="0"/>
              </a:rPr>
              <a:t>…)</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7858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505242"/>
            <a:ext cx="11633982" cy="5047536"/>
          </a:xfrm>
          <a:prstGeom prst="rect">
            <a:avLst/>
          </a:prstGeom>
          <a:noFill/>
        </p:spPr>
        <p:txBody>
          <a:bodyPr wrap="square">
            <a:spAutoFit/>
          </a:bodyPr>
          <a:lstStyle/>
          <a:p>
            <a:pPr algn="just"/>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2" tooltip="Epistemology"/>
              </a:rPr>
              <a:t>Epistemology</a:t>
            </a:r>
            <a:r>
              <a:rPr lang="en-US" sz="2800" b="0" i="0" dirty="0">
                <a:solidFill>
                  <a:srgbClr val="202122"/>
                </a:solidFill>
                <a:effectLst/>
                <a:latin typeface="Times New Roman" panose="02020603050405020304" pitchFamily="18" charset="0"/>
                <a:cs typeface="Times New Roman" panose="02020603050405020304" pitchFamily="18" charset="0"/>
              </a:rPr>
              <a:t> is the branch of philosophy that studies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3" tooltip="Knowledge"/>
              </a:rPr>
              <a:t>knowledge</a:t>
            </a:r>
            <a:r>
              <a:rPr lang="en-US" sz="2800" b="0" i="0" dirty="0">
                <a:solidFill>
                  <a:srgbClr val="202122"/>
                </a:solidFill>
                <a:effectLst/>
                <a:latin typeface="Times New Roman" panose="02020603050405020304" pitchFamily="18" charset="0"/>
                <a:cs typeface="Times New Roman" panose="02020603050405020304" pitchFamily="18" charset="0"/>
              </a:rPr>
              <a:t>. Epistemologists examine putative sources of knowledge, including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4" tooltip="Perception"/>
              </a:rPr>
              <a:t>perceptual experience</a:t>
            </a:r>
            <a:r>
              <a:rPr lang="en-US" sz="2800" b="0" i="0" dirty="0">
                <a:solidFill>
                  <a:srgbClr val="202122"/>
                </a:solidFill>
                <a:effectLst/>
                <a:latin typeface="Times New Roman" panose="02020603050405020304" pitchFamily="18" charset="0"/>
                <a:cs typeface="Times New Roman" panose="02020603050405020304" pitchFamily="18" charset="0"/>
              </a:rPr>
              <a:t>,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5" tooltip="Reason"/>
              </a:rPr>
              <a:t>reason</a:t>
            </a:r>
            <a:r>
              <a:rPr lang="en-US" sz="2800" b="0" i="0" dirty="0">
                <a:solidFill>
                  <a:srgbClr val="202122"/>
                </a:solidFill>
                <a:effectLst/>
                <a:latin typeface="Times New Roman" panose="02020603050405020304" pitchFamily="18" charset="0"/>
                <a:cs typeface="Times New Roman" panose="02020603050405020304" pitchFamily="18" charset="0"/>
              </a:rPr>
              <a:t>,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6" tooltip="Memory"/>
              </a:rPr>
              <a:t>memory</a:t>
            </a:r>
            <a:r>
              <a:rPr lang="en-US" sz="2800" b="0" i="0" dirty="0">
                <a:solidFill>
                  <a:srgbClr val="202122"/>
                </a:solidFill>
                <a:effectLst/>
                <a:latin typeface="Times New Roman" panose="02020603050405020304" pitchFamily="18" charset="0"/>
                <a:cs typeface="Times New Roman" panose="02020603050405020304" pitchFamily="18" charset="0"/>
              </a:rPr>
              <a:t>, and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7" tooltip="Testimony"/>
              </a:rPr>
              <a:t>testimony</a:t>
            </a:r>
            <a:r>
              <a:rPr lang="en-US" sz="2800" b="0" i="0" dirty="0">
                <a:solidFill>
                  <a:srgbClr val="202122"/>
                </a:solidFill>
                <a:effectLst/>
                <a:latin typeface="Times New Roman" panose="02020603050405020304" pitchFamily="18" charset="0"/>
                <a:cs typeface="Times New Roman" panose="02020603050405020304" pitchFamily="18" charset="0"/>
              </a:rPr>
              <a:t>. They also investigate questions about the nature of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8" tooltip="Truth"/>
              </a:rPr>
              <a:t>truth</a:t>
            </a:r>
            <a:r>
              <a:rPr lang="en-US" sz="2800" b="0" i="0" dirty="0">
                <a:solidFill>
                  <a:srgbClr val="202122"/>
                </a:solidFill>
                <a:effectLst/>
                <a:latin typeface="Times New Roman" panose="02020603050405020304" pitchFamily="18" charset="0"/>
                <a:cs typeface="Times New Roman" panose="02020603050405020304" pitchFamily="18" charset="0"/>
              </a:rPr>
              <a:t>,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9" tooltip="Belief"/>
              </a:rPr>
              <a:t>belief</a:t>
            </a:r>
            <a:r>
              <a:rPr lang="en-US" sz="2800" b="0" i="0" dirty="0">
                <a:solidFill>
                  <a:srgbClr val="202122"/>
                </a:solidFill>
                <a:effectLst/>
                <a:latin typeface="Times New Roman" panose="02020603050405020304" pitchFamily="18" charset="0"/>
                <a:cs typeface="Times New Roman" panose="02020603050405020304" pitchFamily="18" charset="0"/>
              </a:rPr>
              <a:t>,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10" tooltip="Justification (epistemology)"/>
              </a:rPr>
              <a:t>justification</a:t>
            </a:r>
            <a:r>
              <a:rPr lang="en-US" sz="2800" b="0" i="0" dirty="0">
                <a:solidFill>
                  <a:srgbClr val="202122"/>
                </a:solidFill>
                <a:effectLst/>
                <a:latin typeface="Times New Roman" panose="02020603050405020304" pitchFamily="18" charset="0"/>
                <a:cs typeface="Times New Roman" panose="02020603050405020304" pitchFamily="18" charset="0"/>
              </a:rPr>
              <a:t>, and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5" tooltip="Reason"/>
              </a:rPr>
              <a:t>rationality</a:t>
            </a:r>
            <a:r>
              <a:rPr lang="en-US" sz="2800" b="0" i="0" dirty="0">
                <a:solidFill>
                  <a:srgbClr val="202122"/>
                </a:solidFill>
                <a:effectLst/>
                <a:latin typeface="Times New Roman" panose="02020603050405020304" pitchFamily="18" charset="0"/>
                <a:cs typeface="Times New Roman" panose="02020603050405020304" pitchFamily="18" charset="0"/>
              </a:rPr>
              <a:t>.</a:t>
            </a:r>
          </a:p>
          <a:p>
            <a:pPr algn="just"/>
            <a:endParaRPr lang="en-US" sz="1100" b="0" i="0" dirty="0">
              <a:solidFill>
                <a:srgbClr val="202122"/>
              </a:solidFill>
              <a:effectLst/>
              <a:latin typeface="Times New Roman" panose="02020603050405020304" pitchFamily="18" charset="0"/>
              <a:cs typeface="Times New Roman" panose="02020603050405020304" pitchFamily="18" charset="0"/>
            </a:endParaRPr>
          </a:p>
          <a:p>
            <a:pPr algn="just"/>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11" tooltip="Philosophical skepticism"/>
              </a:rPr>
              <a:t>Philosophical skepticism</a:t>
            </a:r>
            <a:r>
              <a:rPr lang="en-US" sz="2800" b="0" i="0" dirty="0">
                <a:solidFill>
                  <a:srgbClr val="202122"/>
                </a:solidFill>
                <a:effectLst/>
                <a:latin typeface="Times New Roman" panose="02020603050405020304" pitchFamily="18" charset="0"/>
                <a:cs typeface="Times New Roman" panose="02020603050405020304" pitchFamily="18" charset="0"/>
              </a:rPr>
              <a:t>, which raises doubts about some or all claims to knowledge, has been a topic of interest throughout the history of philosophy. It arose early in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12" tooltip="Presocratic philosophy"/>
              </a:rPr>
              <a:t>Presocratic philosophy</a:t>
            </a:r>
            <a:r>
              <a:rPr lang="en-US" sz="2800" b="0" i="0" dirty="0">
                <a:solidFill>
                  <a:srgbClr val="202122"/>
                </a:solidFill>
                <a:effectLst/>
                <a:latin typeface="Times New Roman" panose="02020603050405020304" pitchFamily="18" charset="0"/>
                <a:cs typeface="Times New Roman" panose="02020603050405020304" pitchFamily="18" charset="0"/>
              </a:rPr>
              <a:t> and became formalized with </a:t>
            </a:r>
            <a:r>
              <a:rPr lang="en-US" sz="2800" b="0" i="0" u="none" strike="noStrike" dirty="0" err="1">
                <a:solidFill>
                  <a:srgbClr val="3366CC"/>
                </a:solidFill>
                <a:effectLst/>
                <a:latin typeface="Times New Roman" panose="02020603050405020304" pitchFamily="18" charset="0"/>
                <a:cs typeface="Times New Roman" panose="02020603050405020304" pitchFamily="18" charset="0"/>
                <a:hlinkClick r:id="rId13" tooltip="Pyrrho"/>
              </a:rPr>
              <a:t>Pyrrho</a:t>
            </a:r>
            <a:r>
              <a:rPr lang="en-US" sz="2800" b="0" i="0" dirty="0">
                <a:solidFill>
                  <a:srgbClr val="202122"/>
                </a:solidFill>
                <a:effectLst/>
                <a:latin typeface="Times New Roman" panose="02020603050405020304" pitchFamily="18" charset="0"/>
                <a:cs typeface="Times New Roman" panose="02020603050405020304" pitchFamily="18" charset="0"/>
              </a:rPr>
              <a:t>, the founder of the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14" tooltip="Pyrrhonism"/>
              </a:rPr>
              <a:t>earliest Western school of philosophical skepticism</a:t>
            </a:r>
            <a:r>
              <a:rPr lang="en-US" sz="2800" b="0" i="0" dirty="0">
                <a:solidFill>
                  <a:srgbClr val="202122"/>
                </a:solidFill>
                <a:effectLst/>
                <a:latin typeface="Times New Roman" panose="02020603050405020304" pitchFamily="18" charset="0"/>
                <a:cs typeface="Times New Roman" panose="02020603050405020304" pitchFamily="18" charset="0"/>
              </a:rPr>
              <a:t>. It features prominently in the works of modern philosophers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15" tooltip="René Descartes"/>
              </a:rPr>
              <a:t>René Descartes</a:t>
            </a:r>
            <a:r>
              <a:rPr lang="en-US" sz="2800" b="0" i="0" dirty="0">
                <a:solidFill>
                  <a:srgbClr val="202122"/>
                </a:solidFill>
                <a:effectLst/>
                <a:latin typeface="Times New Roman" panose="02020603050405020304" pitchFamily="18" charset="0"/>
                <a:cs typeface="Times New Roman" panose="02020603050405020304" pitchFamily="18" charset="0"/>
              </a:rPr>
              <a:t> and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16" tooltip="David Hume"/>
              </a:rPr>
              <a:t>David Hume</a:t>
            </a:r>
            <a:r>
              <a:rPr lang="en-US" sz="2800" b="0" i="0" dirty="0">
                <a:solidFill>
                  <a:srgbClr val="202122"/>
                </a:solidFill>
                <a:effectLst/>
                <a:latin typeface="Times New Roman" panose="02020603050405020304" pitchFamily="18" charset="0"/>
                <a:cs typeface="Times New Roman" panose="02020603050405020304" pitchFamily="18" charset="0"/>
              </a:rPr>
              <a:t> and has remained a central topic in contemporary epistemological debates.</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IN" sz="3600" b="1" i="0" dirty="0">
                <a:solidFill>
                  <a:schemeClr val="bg1"/>
                </a:solidFill>
                <a:effectLst/>
                <a:latin typeface="Times New Roman" panose="02020603050405020304" pitchFamily="18" charset="0"/>
                <a:cs typeface="Times New Roman" panose="02020603050405020304" pitchFamily="18" charset="0"/>
              </a:rPr>
              <a:t>Epistemology</a:t>
            </a:r>
          </a:p>
        </p:txBody>
      </p:sp>
    </p:spTree>
    <p:extLst>
      <p:ext uri="{BB962C8B-B14F-4D97-AF65-F5344CB8AC3E}">
        <p14:creationId xmlns:p14="http://schemas.microsoft.com/office/powerpoint/2010/main" val="37641849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2238</TotalTime>
  <Words>892</Words>
  <Application>Microsoft Office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Dwity Sundar Rout</cp:lastModifiedBy>
  <cp:revision>219</cp:revision>
  <dcterms:created xsi:type="dcterms:W3CDTF">2023-04-01T04:44:33Z</dcterms:created>
  <dcterms:modified xsi:type="dcterms:W3CDTF">2023-07-06T10:12:53Z</dcterms:modified>
</cp:coreProperties>
</file>