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5" r:id="rId4"/>
    <p:sldId id="271" r:id="rId5"/>
    <p:sldId id="272" r:id="rId6"/>
    <p:sldId id="273" r:id="rId7"/>
    <p:sldId id="274"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6</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Self-awareness</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390021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518116"/>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Self-awareness refers to the ability to introspect and have knowledge and understanding of one's own thoughts, emotions, beliefs, and behaviors. It involves being conscious of oneself as a distinct individual, with unique qualities, desires, and experiences.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Self-awareness</a:t>
            </a:r>
            <a:endParaRPr lang="en-IN" sz="3600" b="1" dirty="0">
              <a:solidFill>
                <a:schemeClr val="bg1"/>
              </a:solidFill>
            </a:endParaRPr>
          </a:p>
        </p:txBody>
      </p:sp>
    </p:spTree>
    <p:extLst>
      <p:ext uri="{BB962C8B-B14F-4D97-AF65-F5344CB8AC3E}">
        <p14:creationId xmlns:p14="http://schemas.microsoft.com/office/powerpoint/2010/main" val="216123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364565"/>
            <a:ext cx="11633982" cy="5170646"/>
          </a:xfrm>
          <a:prstGeom prst="rect">
            <a:avLst/>
          </a:prstGeom>
          <a:noFill/>
        </p:spPr>
        <p:txBody>
          <a:bodyPr wrap="square">
            <a:spAutoFit/>
          </a:bodyPr>
          <a:lstStyle/>
          <a:p>
            <a:pPr algn="just"/>
            <a:r>
              <a:rPr lang="en-US" sz="3000" b="0" i="0" dirty="0">
                <a:solidFill>
                  <a:srgbClr val="374151"/>
                </a:solidFill>
                <a:effectLst/>
                <a:latin typeface="Times New Roman" panose="02020603050405020304" pitchFamily="18" charset="0"/>
                <a:cs typeface="Times New Roman" panose="02020603050405020304" pitchFamily="18" charset="0"/>
              </a:rPr>
              <a:t>Self-awareness can be divided into two main components: internal self-awareness and external self-awareness. </a:t>
            </a:r>
          </a:p>
          <a:p>
            <a:pPr marL="457200" indent="-457200" algn="just">
              <a:buFont typeface="Arial" panose="020B0604020202020204" pitchFamily="34" charset="0"/>
              <a:buChar char="•"/>
            </a:pPr>
            <a:r>
              <a:rPr lang="en-US" sz="3000" b="1" i="0" dirty="0">
                <a:solidFill>
                  <a:srgbClr val="374151"/>
                </a:solidFill>
                <a:effectLst/>
                <a:latin typeface="Times New Roman" panose="02020603050405020304" pitchFamily="18" charset="0"/>
                <a:cs typeface="Times New Roman" panose="02020603050405020304" pitchFamily="18" charset="0"/>
              </a:rPr>
              <a:t>Internal self-awareness</a:t>
            </a:r>
            <a:r>
              <a:rPr lang="en-US" sz="3000" b="0" i="0" dirty="0">
                <a:solidFill>
                  <a:srgbClr val="374151"/>
                </a:solidFill>
                <a:effectLst/>
                <a:latin typeface="Times New Roman" panose="02020603050405020304" pitchFamily="18" charset="0"/>
                <a:cs typeface="Times New Roman" panose="02020603050405020304" pitchFamily="18" charset="0"/>
              </a:rPr>
              <a:t> involves introspection and the ability to recognize your own thoughts, feelings, and motivations. It allows you to reflect on your own experiences, understand your emotions, and gain insight into your own behaviors and patterns. </a:t>
            </a:r>
          </a:p>
          <a:p>
            <a:pPr marL="457200" indent="-457200" algn="just">
              <a:buFont typeface="Arial" panose="020B0604020202020204" pitchFamily="34" charset="0"/>
              <a:buChar char="•"/>
            </a:pPr>
            <a:r>
              <a:rPr lang="en-US" sz="3000" b="1" i="0" dirty="0">
                <a:solidFill>
                  <a:srgbClr val="374151"/>
                </a:solidFill>
                <a:effectLst/>
                <a:latin typeface="Times New Roman" panose="02020603050405020304" pitchFamily="18" charset="0"/>
                <a:cs typeface="Times New Roman" panose="02020603050405020304" pitchFamily="18" charset="0"/>
              </a:rPr>
              <a:t>External self-awareness</a:t>
            </a:r>
            <a:r>
              <a:rPr lang="en-US" sz="3000" b="0" i="0" dirty="0">
                <a:solidFill>
                  <a:srgbClr val="374151"/>
                </a:solidFill>
                <a:effectLst/>
                <a:latin typeface="Times New Roman" panose="02020603050405020304" pitchFamily="18" charset="0"/>
                <a:cs typeface="Times New Roman" panose="02020603050405020304" pitchFamily="18" charset="0"/>
              </a:rPr>
              <a:t>, on the other hand, involves understanding how others perceive you and being aware of how your actions and behaviors impact those around you. It includes recognizing and understanding the social context in which you exist and how you interact with others.</a:t>
            </a:r>
            <a:endParaRPr lang="en-IN"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Types of self-awareness</a:t>
            </a:r>
            <a:endParaRPr lang="en-IN" sz="3600" b="1" dirty="0">
              <a:solidFill>
                <a:schemeClr val="bg1"/>
              </a:solidFill>
            </a:endParaRPr>
          </a:p>
        </p:txBody>
      </p:sp>
    </p:spTree>
    <p:extLst>
      <p:ext uri="{BB962C8B-B14F-4D97-AF65-F5344CB8AC3E}">
        <p14:creationId xmlns:p14="http://schemas.microsoft.com/office/powerpoint/2010/main" val="382149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80901"/>
            <a:ext cx="11633982" cy="4031873"/>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Imagine a person named Sarah who has always been an introverted and reserved individual. One day, Sarah finds herself in a social gathering with a large group of people. As the evening progresses, she notices that she feels uncomfortable and overwhelmed by the crowd and the constant social interactions. Sarah takes a moment to reflect on her feelings and thoughts, and she realizes that her discomfort stems from her introverted nature and her need for solitude and quiet environments to recharge.</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a:t>
            </a:r>
            <a:r>
              <a:rPr lang="en-US" sz="3600" b="1" dirty="0">
                <a:solidFill>
                  <a:schemeClr val="bg1"/>
                </a:solidFill>
                <a:latin typeface="Times New Roman" panose="02020603050405020304" pitchFamily="18" charset="0"/>
                <a:cs typeface="Times New Roman" panose="02020603050405020304" pitchFamily="18" charset="0"/>
              </a:rPr>
              <a:t>of s</a:t>
            </a:r>
            <a:r>
              <a:rPr lang="en-US" sz="3600" b="1" i="0" dirty="0">
                <a:solidFill>
                  <a:schemeClr val="bg1"/>
                </a:solidFill>
                <a:effectLst/>
                <a:latin typeface="Times New Roman" panose="02020603050405020304" pitchFamily="18" charset="0"/>
                <a:cs typeface="Times New Roman" panose="02020603050405020304" pitchFamily="18" charset="0"/>
              </a:rPr>
              <a:t>elf-awareness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66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025747"/>
            <a:ext cx="11633982" cy="4031873"/>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This self-reflection and understanding of her own personality traits and needs demonstrate Sarah's self-awareness. By recognizing her preferences and limitations in social situations, she can make informed choices about how to manage her energy levels and create a balanced lifestyle that aligns with her nature. Sarah may decide to attend smaller gatherings or take breaks during social events to give herself time alone, thus honoring her self-awareness and preserving her well-being.</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010486" y="164546"/>
            <a:ext cx="6576647" cy="646331"/>
          </a:xfrm>
          <a:prstGeom prst="rect">
            <a:avLst/>
          </a:prstGeom>
          <a:noFill/>
        </p:spPr>
        <p:txBody>
          <a:bodyPr wrap="square">
            <a:spAutoFit/>
          </a:bodyPr>
          <a:lstStyle/>
          <a:p>
            <a:pPr algn="ctr"/>
            <a:r>
              <a:rPr lang="en-US" sz="3600" b="1" i="0" dirty="0" err="1">
                <a:solidFill>
                  <a:schemeClr val="bg1"/>
                </a:solidFill>
                <a:effectLst/>
                <a:latin typeface="Times New Roman" panose="02020603050405020304" pitchFamily="18" charset="0"/>
                <a:cs typeface="Times New Roman" panose="02020603050405020304" pitchFamily="18" charset="0"/>
              </a:rPr>
              <a:t>Explaination</a:t>
            </a:r>
            <a:r>
              <a:rPr lang="en-US" sz="3600" b="1" i="0" dirty="0">
                <a:solidFill>
                  <a:schemeClr val="bg1"/>
                </a:solidFill>
                <a:effectLst/>
                <a:latin typeface="Times New Roman" panose="02020603050405020304" pitchFamily="18" charset="0"/>
                <a:cs typeface="Times New Roman" panose="02020603050405020304" pitchFamily="18" charset="0"/>
              </a:rPr>
              <a:t> of self-awareness</a:t>
            </a:r>
            <a:endParaRPr lang="en-IN" sz="3600" b="1" dirty="0">
              <a:solidFill>
                <a:schemeClr val="bg1"/>
              </a:solidFill>
            </a:endParaRPr>
          </a:p>
        </p:txBody>
      </p:sp>
    </p:spTree>
    <p:extLst>
      <p:ext uri="{BB962C8B-B14F-4D97-AF65-F5344CB8AC3E}">
        <p14:creationId xmlns:p14="http://schemas.microsoft.com/office/powerpoint/2010/main" val="303623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97612"/>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In this example, self-awareness enabled Sarah to recognize and understand her own temperament and needs, which empowered her to make choices that supported her mental and emotional well-being. Self-awareness often leads to personal growth, improved decision-making, and better interpersonal relationships as individuals gain a deeper understanding of themselves and how they interact with the world around them.</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Findings from example</a:t>
            </a:r>
            <a:endParaRPr lang="en-IN" sz="3600" b="1" dirty="0">
              <a:solidFill>
                <a:schemeClr val="bg1"/>
              </a:solidFill>
            </a:endParaRPr>
          </a:p>
        </p:txBody>
      </p:sp>
    </p:spTree>
    <p:extLst>
      <p:ext uri="{BB962C8B-B14F-4D97-AF65-F5344CB8AC3E}">
        <p14:creationId xmlns:p14="http://schemas.microsoft.com/office/powerpoint/2010/main" val="62239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41342"/>
            <a:ext cx="11633982" cy="3970318"/>
          </a:xfrm>
          <a:prstGeom prst="rect">
            <a:avLst/>
          </a:prstGeom>
          <a:noFill/>
        </p:spPr>
        <p:txBody>
          <a:bodyPr wrap="square">
            <a:spAutoFit/>
          </a:bodyPr>
          <a:lstStyle/>
          <a:p>
            <a:pPr algn="just"/>
            <a:r>
              <a:rPr lang="en-US" sz="2800" b="0" i="0" dirty="0">
                <a:solidFill>
                  <a:srgbClr val="374151"/>
                </a:solidFill>
                <a:effectLst/>
                <a:latin typeface="Times New Roman" panose="02020603050405020304" pitchFamily="18" charset="0"/>
                <a:cs typeface="Times New Roman" panose="02020603050405020304" pitchFamily="18" charset="0"/>
              </a:rPr>
              <a:t>Self-awareness has numerous benefits. It allows you to make more informed decisions, as you have a deeper understanding of your values, goals, and priorities. It enhances your ability to manage your emotions effectively and regulate your behavior in different situations. Self-aware individuals are often more empathetic and understanding towards others, as they can recognize and relate to the experiences and emotions of those around them. Additionally, self-awareness is an important foundation for personal growth and development, as it helps identify areas for improvement and facilitates the process of learning and change.</a:t>
            </a:r>
            <a:endParaRPr lang="en-I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Benefits of self-awareness</a:t>
            </a:r>
            <a:endParaRPr lang="en-IN"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82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2292</TotalTime>
  <Words>515</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213</cp:revision>
  <dcterms:created xsi:type="dcterms:W3CDTF">2023-04-01T04:44:33Z</dcterms:created>
  <dcterms:modified xsi:type="dcterms:W3CDTF">2023-07-06T12:16:28Z</dcterms:modified>
</cp:coreProperties>
</file>