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68" r:id="rId2"/>
    <p:sldId id="269" r:id="rId3"/>
    <p:sldId id="271" r:id="rId4"/>
    <p:sldId id="272" r:id="rId5"/>
    <p:sldId id="273" r:id="rId6"/>
    <p:sldId id="275" r:id="rId7"/>
    <p:sldId id="274"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68" d="100"/>
          <a:sy n="68" d="100"/>
        </p:scale>
        <p:origin x="948" y="-2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2" name="Title 1">
            <a:extLst>
              <a:ext uri="{FF2B5EF4-FFF2-40B4-BE49-F238E27FC236}">
                <a16:creationId xmlns:a16="http://schemas.microsoft.com/office/drawing/2014/main" id="{30F8D63F-23F5-613F-B293-1744B52FDFCD}"/>
              </a:ext>
            </a:extLst>
          </p:cNvPr>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rPr>
              <a:t>HUMAN VALUES AND ETHICS</a:t>
            </a:r>
          </a:p>
        </p:txBody>
      </p:sp>
      <p:sp>
        <p:nvSpPr>
          <p:cNvPr id="3" name="Title 1">
            <a:extLst>
              <a:ext uri="{FF2B5EF4-FFF2-40B4-BE49-F238E27FC236}">
                <a16:creationId xmlns:a16="http://schemas.microsoft.com/office/drawing/2014/main" id="{93F058E6-5E43-2038-61E7-4ECA5E804258}"/>
              </a:ext>
            </a:extLst>
          </p:cNvPr>
          <p:cNvSpPr txBox="1">
            <a:spLocks/>
          </p:cNvSpPr>
          <p:nvPr/>
        </p:nvSpPr>
        <p:spPr>
          <a:xfrm>
            <a:off x="1820273" y="3798277"/>
            <a:ext cx="8581767" cy="833462"/>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Lecture No. 7</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Self-satisfaction</a:t>
            </a:r>
          </a:p>
        </p:txBody>
      </p:sp>
      <p:sp>
        <p:nvSpPr>
          <p:cNvPr id="4" name="Title 1">
            <a:extLst>
              <a:ext uri="{FF2B5EF4-FFF2-40B4-BE49-F238E27FC236}">
                <a16:creationId xmlns:a16="http://schemas.microsoft.com/office/drawing/2014/main" id="{2BA9252B-733F-B5BA-0B96-0109E53EE7D0}"/>
              </a:ext>
            </a:extLst>
          </p:cNvPr>
          <p:cNvSpPr txBox="1">
            <a:spLocks/>
          </p:cNvSpPr>
          <p:nvPr/>
        </p:nvSpPr>
        <p:spPr>
          <a:xfrm>
            <a:off x="1820273" y="5062024"/>
            <a:ext cx="8581767" cy="973016"/>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Arial Black" pitchFamily="34" charset="0"/>
                <a:ea typeface="+mj-ea"/>
                <a:cs typeface="+mj-cs"/>
              </a:rPr>
              <a:t>Dwity Sundar Rout</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000" b="1" dirty="0">
                <a:solidFill>
                  <a:schemeClr val="accent6">
                    <a:lumMod val="50000"/>
                  </a:schemeClr>
                </a:solidFill>
                <a:latin typeface="Arial Black" pitchFamily="34" charset="0"/>
                <a:ea typeface="+mj-ea"/>
                <a:cs typeface="+mj-cs"/>
              </a:rPr>
              <a:t>Assistant Professor</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Department of </a:t>
            </a:r>
            <a:r>
              <a:rPr kumimoji="0" lang="en-US" sz="2000" b="1" i="0" u="none" strike="noStrike" kern="1200" cap="none" spc="0" normalizeH="0" baseline="0" noProof="0" dirty="0" err="1">
                <a:ln>
                  <a:noFill/>
                </a:ln>
                <a:solidFill>
                  <a:schemeClr val="accent6">
                    <a:lumMod val="50000"/>
                  </a:schemeClr>
                </a:solidFill>
                <a:effectLst/>
                <a:uLnTx/>
                <a:uFillTx/>
                <a:latin typeface="Arial Black" pitchFamily="34" charset="0"/>
                <a:ea typeface="+mj-ea"/>
                <a:cs typeface="+mj-cs"/>
              </a:rPr>
              <a:t>Agril</a:t>
            </a: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 Extension Education</a:t>
            </a:r>
          </a:p>
        </p:txBody>
      </p:sp>
    </p:spTree>
    <p:extLst>
      <p:ext uri="{BB962C8B-B14F-4D97-AF65-F5344CB8AC3E}">
        <p14:creationId xmlns:p14="http://schemas.microsoft.com/office/powerpoint/2010/main" val="592151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419641"/>
            <a:ext cx="11633982" cy="2862322"/>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Self-satisfaction refers to a sense of contentment and fulfillment that comes from achieving personal goals or meeting one's own expectations. It is an internal feeling of accomplishment and happiness that is independent of external validation or recognition.</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Self-satisfaction</a:t>
            </a:r>
            <a:endParaRPr lang="en-IN" sz="3600" b="1" dirty="0">
              <a:solidFill>
                <a:schemeClr val="bg1"/>
              </a:solidFill>
            </a:endParaRPr>
          </a:p>
        </p:txBody>
      </p:sp>
    </p:spTree>
    <p:extLst>
      <p:ext uri="{BB962C8B-B14F-4D97-AF65-F5344CB8AC3E}">
        <p14:creationId xmlns:p14="http://schemas.microsoft.com/office/powerpoint/2010/main" val="960827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419641"/>
            <a:ext cx="11633982" cy="2862322"/>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Let's say you have a passion for painting. You dedicate several hours every day to honing your skills, experimenting with different techniques, and exploring your creativity. After months of hard work and practice, you finally complete a masterpiece that you are incredibly proud of.</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Example of Self-satisfaction</a:t>
            </a:r>
            <a:endParaRPr lang="en-IN" sz="3600" b="1" dirty="0">
              <a:solidFill>
                <a:schemeClr val="bg1"/>
              </a:solidFill>
            </a:endParaRPr>
          </a:p>
        </p:txBody>
      </p:sp>
    </p:spTree>
    <p:extLst>
      <p:ext uri="{BB962C8B-B14F-4D97-AF65-F5344CB8AC3E}">
        <p14:creationId xmlns:p14="http://schemas.microsoft.com/office/powerpoint/2010/main" val="2661621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264896"/>
            <a:ext cx="11633982" cy="3416320"/>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As you step back and admire your painting, you experience a deep sense of self-satisfaction. You feel a surge of happiness and fulfillment because you were able to bring your artistic vision to life. You don't need anyone else's approval or praise to validate your achievement; the satisfaction comes from within.</a:t>
            </a:r>
            <a:endParaRPr lang="en-IN" sz="36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F6FA4474-6D2B-9427-15EE-3EA8C0A55B17}"/>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Example of Self-satisfaction</a:t>
            </a:r>
            <a:endParaRPr lang="en-IN" sz="3600" b="1" dirty="0">
              <a:solidFill>
                <a:schemeClr val="bg1"/>
              </a:solidFill>
            </a:endParaRPr>
          </a:p>
        </p:txBody>
      </p:sp>
    </p:spTree>
    <p:extLst>
      <p:ext uri="{BB962C8B-B14F-4D97-AF65-F5344CB8AC3E}">
        <p14:creationId xmlns:p14="http://schemas.microsoft.com/office/powerpoint/2010/main" val="2822131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419641"/>
            <a:ext cx="11633982" cy="2862322"/>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This self-satisfaction motivates you to continue pushing yourself, exploring new styles, and challenging your abilities further. It's a rewarding feeling that fuels your passion and encourages you to keep pursuing your artistic journey, regardless of external recognition or criticism.</a:t>
            </a:r>
            <a:endParaRPr lang="en-IN" sz="36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81E515F8-CB11-F3DD-0213-820F534A3B83}"/>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Example of Self-satisfaction</a:t>
            </a:r>
            <a:endParaRPr lang="en-IN" sz="3600" b="1" dirty="0">
              <a:solidFill>
                <a:schemeClr val="bg1"/>
              </a:solidFill>
            </a:endParaRPr>
          </a:p>
        </p:txBody>
      </p:sp>
    </p:spTree>
    <p:extLst>
      <p:ext uri="{BB962C8B-B14F-4D97-AF65-F5344CB8AC3E}">
        <p14:creationId xmlns:p14="http://schemas.microsoft.com/office/powerpoint/2010/main" val="3295995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800663"/>
            <a:ext cx="11633982" cy="4401205"/>
          </a:xfrm>
          <a:prstGeom prst="rect">
            <a:avLst/>
          </a:prstGeom>
          <a:noFill/>
        </p:spPr>
        <p:txBody>
          <a:bodyPr wrap="square">
            <a:spAutoFit/>
          </a:bodyPr>
          <a:lstStyle/>
          <a:p>
            <a:pPr algn="just">
              <a:buFont typeface="+mj-lt"/>
              <a:buAutoNum type="arabicPeriod"/>
            </a:pPr>
            <a:r>
              <a:rPr lang="en-US" sz="2000" b="1" i="0" dirty="0">
                <a:solidFill>
                  <a:srgbClr val="374151"/>
                </a:solidFill>
                <a:effectLst/>
                <a:latin typeface="Times New Roman" panose="02020603050405020304" pitchFamily="18" charset="0"/>
                <a:cs typeface="Times New Roman" panose="02020603050405020304" pitchFamily="18" charset="0"/>
              </a:rPr>
              <a:t>Personal Goals</a:t>
            </a:r>
            <a:r>
              <a:rPr lang="en-US" sz="2000" b="0" i="0" dirty="0">
                <a:solidFill>
                  <a:srgbClr val="374151"/>
                </a:solidFill>
                <a:effectLst/>
                <a:latin typeface="Times New Roman" panose="02020603050405020304" pitchFamily="18" charset="0"/>
                <a:cs typeface="Times New Roman" panose="02020603050405020304" pitchFamily="18" charset="0"/>
              </a:rPr>
              <a:t>: Setting and achieving personal goals can bring a sense of self-satisfaction. When you accomplish something you've been working towards, whether it's learning a new skill, completing a project, or reaching a milestone, it can generate a feeling of fulfillment.</a:t>
            </a:r>
          </a:p>
          <a:p>
            <a:pPr algn="just">
              <a:buFont typeface="+mj-lt"/>
              <a:buAutoNum type="arabicPeriod"/>
            </a:pPr>
            <a:r>
              <a:rPr lang="en-US" sz="2000" b="1" i="0" dirty="0">
                <a:solidFill>
                  <a:srgbClr val="374151"/>
                </a:solidFill>
                <a:effectLst/>
                <a:latin typeface="Times New Roman" panose="02020603050405020304" pitchFamily="18" charset="0"/>
                <a:cs typeface="Times New Roman" panose="02020603050405020304" pitchFamily="18" charset="0"/>
              </a:rPr>
              <a:t>Authenticity</a:t>
            </a:r>
            <a:r>
              <a:rPr lang="en-US" sz="2000" b="0" i="0" dirty="0">
                <a:solidFill>
                  <a:srgbClr val="374151"/>
                </a:solidFill>
                <a:effectLst/>
                <a:latin typeface="Times New Roman" panose="02020603050405020304" pitchFamily="18" charset="0"/>
                <a:cs typeface="Times New Roman" panose="02020603050405020304" pitchFamily="18" charset="0"/>
              </a:rPr>
              <a:t>: Being true to yourself and living in alignment with your values and beliefs can contribute to self-satisfaction. When you act in accordance with your authentic self, you're more likely to experience a sense of inner contentment.</a:t>
            </a:r>
          </a:p>
          <a:p>
            <a:pPr algn="just">
              <a:buFont typeface="+mj-lt"/>
              <a:buAutoNum type="arabicPeriod"/>
            </a:pPr>
            <a:r>
              <a:rPr lang="en-US" sz="2000" b="1" i="0" dirty="0">
                <a:solidFill>
                  <a:srgbClr val="374151"/>
                </a:solidFill>
                <a:effectLst/>
                <a:latin typeface="Times New Roman" panose="02020603050405020304" pitchFamily="18" charset="0"/>
                <a:cs typeface="Times New Roman" panose="02020603050405020304" pitchFamily="18" charset="0"/>
              </a:rPr>
              <a:t>Growth and Improvement</a:t>
            </a:r>
            <a:r>
              <a:rPr lang="en-US" sz="2000" b="0" i="0" dirty="0">
                <a:solidFill>
                  <a:srgbClr val="374151"/>
                </a:solidFill>
                <a:effectLst/>
                <a:latin typeface="Times New Roman" panose="02020603050405020304" pitchFamily="18" charset="0"/>
                <a:cs typeface="Times New Roman" panose="02020603050405020304" pitchFamily="18" charset="0"/>
              </a:rPr>
              <a:t>: Engaging in continuous personal growth, learning, and self-improvement can lead to a deeper level of self-satisfaction. The process of evolving and becoming a better version of yourself can bring a sense of fulfillment and accomplishment.</a:t>
            </a:r>
          </a:p>
          <a:p>
            <a:pPr algn="just">
              <a:buFont typeface="+mj-lt"/>
              <a:buAutoNum type="arabicPeriod"/>
            </a:pPr>
            <a:r>
              <a:rPr lang="en-US" sz="2000" b="1" i="0" dirty="0">
                <a:solidFill>
                  <a:srgbClr val="374151"/>
                </a:solidFill>
                <a:effectLst/>
                <a:latin typeface="Times New Roman" panose="02020603050405020304" pitchFamily="18" charset="0"/>
                <a:cs typeface="Times New Roman" panose="02020603050405020304" pitchFamily="18" charset="0"/>
              </a:rPr>
              <a:t>Relationships</a:t>
            </a:r>
            <a:r>
              <a:rPr lang="en-US" sz="2000" b="0" i="0" dirty="0">
                <a:solidFill>
                  <a:srgbClr val="374151"/>
                </a:solidFill>
                <a:effectLst/>
                <a:latin typeface="Times New Roman" panose="02020603050405020304" pitchFamily="18" charset="0"/>
                <a:cs typeface="Times New Roman" panose="02020603050405020304" pitchFamily="18" charset="0"/>
              </a:rPr>
              <a:t>: Healthy and meaningful relationships can contribute to self-satisfaction. Nurturing connections with loved ones, friends, or a community can create a sense of belonging and fulfillment.</a:t>
            </a:r>
          </a:p>
          <a:p>
            <a:pPr algn="just">
              <a:buFont typeface="+mj-lt"/>
              <a:buAutoNum type="arabicPeriod"/>
            </a:pPr>
            <a:r>
              <a:rPr lang="en-US" sz="2000" b="1" i="0" dirty="0">
                <a:solidFill>
                  <a:srgbClr val="374151"/>
                </a:solidFill>
                <a:effectLst/>
                <a:latin typeface="Times New Roman" panose="02020603050405020304" pitchFamily="18" charset="0"/>
                <a:cs typeface="Times New Roman" panose="02020603050405020304" pitchFamily="18" charset="0"/>
              </a:rPr>
              <a:t>Gratitude and Mindfulness</a:t>
            </a:r>
            <a:r>
              <a:rPr lang="en-US" sz="2000" b="0" i="0" dirty="0">
                <a:solidFill>
                  <a:srgbClr val="374151"/>
                </a:solidFill>
                <a:effectLst/>
                <a:latin typeface="Times New Roman" panose="02020603050405020304" pitchFamily="18" charset="0"/>
                <a:cs typeface="Times New Roman" panose="02020603050405020304" pitchFamily="18" charset="0"/>
              </a:rPr>
              <a:t>: Practicing gratitude and mindfulness can enhance self-satisfaction by focusing on the present moment and appreciating what you have. It allows you to cultivate a positive outlook and acknowledge the blessings in your life.</a:t>
            </a:r>
          </a:p>
        </p:txBody>
      </p:sp>
      <p:sp>
        <p:nvSpPr>
          <p:cNvPr id="4" name="TextBox 3">
            <a:extLst>
              <a:ext uri="{FF2B5EF4-FFF2-40B4-BE49-F238E27FC236}">
                <a16:creationId xmlns:a16="http://schemas.microsoft.com/office/drawing/2014/main" id="{81E515F8-CB11-F3DD-0213-820F534A3B83}"/>
              </a:ext>
            </a:extLst>
          </p:cNvPr>
          <p:cNvSpPr txBox="1"/>
          <p:nvPr/>
        </p:nvSpPr>
        <p:spPr>
          <a:xfrm>
            <a:off x="2264898" y="164546"/>
            <a:ext cx="9129933"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Key points to consider about self-satisfaction</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5249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419641"/>
            <a:ext cx="11633982" cy="2862322"/>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In this given example, self-satisfaction stems from the personal accomplishment of creating something meaningful and expressing oneself through art. It highlights the power of internal validation and finding joy in the pursuit of one's passions and goals.</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Conclusion</a:t>
            </a:r>
            <a:endParaRPr lang="en-IN" sz="3600" b="1" dirty="0">
              <a:solidFill>
                <a:schemeClr val="bg1"/>
              </a:solidFill>
            </a:endParaRPr>
          </a:p>
        </p:txBody>
      </p:sp>
    </p:spTree>
    <p:extLst>
      <p:ext uri="{BB962C8B-B14F-4D97-AF65-F5344CB8AC3E}">
        <p14:creationId xmlns:p14="http://schemas.microsoft.com/office/powerpoint/2010/main" val="462310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DE236B-799E-EF8E-57DA-AADDFCB4633D}"/>
              </a:ext>
            </a:extLst>
          </p:cNvPr>
          <p:cNvSpPr txBox="1"/>
          <p:nvPr/>
        </p:nvSpPr>
        <p:spPr>
          <a:xfrm>
            <a:off x="473613" y="2967335"/>
            <a:ext cx="11718387" cy="923330"/>
          </a:xfrm>
          <a:prstGeom prst="rect">
            <a:avLst/>
          </a:prstGeom>
          <a:noFill/>
        </p:spPr>
        <p:txBody>
          <a:bodyPr wrap="square">
            <a:spAutoFit/>
          </a:bodyPr>
          <a:lstStyle/>
          <a:p>
            <a:pPr algn="ctr"/>
            <a:r>
              <a:rPr lang="en-US" sz="5400" b="0" i="0" dirty="0">
                <a:solidFill>
                  <a:srgbClr val="374151"/>
                </a:solidFill>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9164353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2221</TotalTime>
  <Words>470</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Dwity Sundar Rout</cp:lastModifiedBy>
  <cp:revision>205</cp:revision>
  <dcterms:created xsi:type="dcterms:W3CDTF">2023-04-01T04:44:33Z</dcterms:created>
  <dcterms:modified xsi:type="dcterms:W3CDTF">2023-07-06T12:21:18Z</dcterms:modified>
</cp:coreProperties>
</file>