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68" r:id="rId2"/>
    <p:sldId id="269" r:id="rId3"/>
    <p:sldId id="271" r:id="rId4"/>
    <p:sldId id="272" r:id="rId5"/>
    <p:sldId id="273" r:id="rId6"/>
    <p:sldId id="274" r:id="rId7"/>
    <p:sldId id="275"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68" d="100"/>
          <a:sy n="68" d="100"/>
        </p:scale>
        <p:origin x="948" y="-2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2" name="Title 1">
            <a:extLst>
              <a:ext uri="{FF2B5EF4-FFF2-40B4-BE49-F238E27FC236}">
                <a16:creationId xmlns:a16="http://schemas.microsoft.com/office/drawing/2014/main" id="{30F8D63F-23F5-613F-B293-1744B52FDFCD}"/>
              </a:ext>
            </a:extLst>
          </p:cNvPr>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3" name="Title 1">
            <a:extLst>
              <a:ext uri="{FF2B5EF4-FFF2-40B4-BE49-F238E27FC236}">
                <a16:creationId xmlns:a16="http://schemas.microsoft.com/office/drawing/2014/main" id="{93F058E6-5E43-2038-61E7-4ECA5E804258}"/>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8</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Decision Making</a:t>
            </a:r>
          </a:p>
        </p:txBody>
      </p:sp>
      <p:sp>
        <p:nvSpPr>
          <p:cNvPr id="4" name="Title 1">
            <a:extLst>
              <a:ext uri="{FF2B5EF4-FFF2-40B4-BE49-F238E27FC236}">
                <a16:creationId xmlns:a16="http://schemas.microsoft.com/office/drawing/2014/main" id="{2BA9252B-733F-B5BA-0B96-0109E53EE7D0}"/>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386869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391507"/>
            <a:ext cx="11633982" cy="2862322"/>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Decision making is the process of selecting the best course of action from several available alternatives. It involves gathering information, evaluating options, considering the potential outcomes, and choosing the most suitable option based on rational thinking or personal preferences.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Decision Making</a:t>
            </a:r>
            <a:endParaRPr lang="en-IN" sz="3600" b="1" dirty="0">
              <a:solidFill>
                <a:schemeClr val="bg1"/>
              </a:solidFill>
            </a:endParaRPr>
          </a:p>
        </p:txBody>
      </p:sp>
    </p:spTree>
    <p:extLst>
      <p:ext uri="{BB962C8B-B14F-4D97-AF65-F5344CB8AC3E}">
        <p14:creationId xmlns:p14="http://schemas.microsoft.com/office/powerpoint/2010/main" val="2856298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83544"/>
            <a:ext cx="11633982" cy="3416320"/>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Suppose you are a business owner facing a dilemma regarding expanding your product line. You have three options: Option A is to introduce a new product in an untapped market, Option B is to enhance an existing product to cater to a different target audience, and Option C is to collaborate with another company to co-create a new product. </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Example of Decision Making</a:t>
            </a:r>
            <a:endParaRPr lang="en-IN" sz="3600" b="1" dirty="0">
              <a:solidFill>
                <a:schemeClr val="bg1"/>
              </a:solidFill>
            </a:endParaRPr>
          </a:p>
        </p:txBody>
      </p:sp>
    </p:spTree>
    <p:extLst>
      <p:ext uri="{BB962C8B-B14F-4D97-AF65-F5344CB8AC3E}">
        <p14:creationId xmlns:p14="http://schemas.microsoft.com/office/powerpoint/2010/main" val="3375890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758461"/>
            <a:ext cx="11633982" cy="4401205"/>
          </a:xfrm>
          <a:prstGeom prst="rect">
            <a:avLst/>
          </a:prstGeom>
          <a:noFill/>
        </p:spPr>
        <p:txBody>
          <a:bodyPr wrap="square">
            <a:spAutoFit/>
          </a:bodyPr>
          <a:lstStyle/>
          <a:p>
            <a:pPr algn="just">
              <a:buFont typeface="+mj-lt"/>
              <a:buAutoNum type="arabicPeriod"/>
            </a:pPr>
            <a:r>
              <a:rPr lang="en-US" sz="2800" b="0" i="0" dirty="0">
                <a:solidFill>
                  <a:srgbClr val="374151"/>
                </a:solidFill>
                <a:effectLst/>
                <a:latin typeface="Times New Roman" panose="02020603050405020304" pitchFamily="18" charset="0"/>
                <a:cs typeface="Times New Roman" panose="02020603050405020304" pitchFamily="18" charset="0"/>
              </a:rPr>
              <a:t>Define the problem: Clearly identify the objective and the problem you are trying to solve. In this case, the problem is selecting the best approach to expand the product line.</a:t>
            </a:r>
          </a:p>
          <a:p>
            <a:pPr algn="just">
              <a:buFont typeface="+mj-lt"/>
              <a:buAutoNum type="arabicPeriod"/>
            </a:pPr>
            <a:r>
              <a:rPr lang="en-US" sz="2800" b="0" i="0" dirty="0">
                <a:solidFill>
                  <a:srgbClr val="374151"/>
                </a:solidFill>
                <a:effectLst/>
                <a:latin typeface="Times New Roman" panose="02020603050405020304" pitchFamily="18" charset="0"/>
                <a:cs typeface="Times New Roman" panose="02020603050405020304" pitchFamily="18" charset="0"/>
              </a:rPr>
              <a:t>Gather information: Conduct market research, analyze consumer trends, assess the competition, and gather relevant data on each option. This information will help you understand the potential risks, benefits, and market potential of each alternative.</a:t>
            </a:r>
          </a:p>
          <a:p>
            <a:pPr algn="just">
              <a:buFont typeface="+mj-lt"/>
              <a:buAutoNum type="arabicPeriod"/>
            </a:pPr>
            <a:r>
              <a:rPr lang="en-US" sz="2800" b="0" i="0" dirty="0">
                <a:solidFill>
                  <a:srgbClr val="374151"/>
                </a:solidFill>
                <a:effectLst/>
                <a:latin typeface="Times New Roman" panose="02020603050405020304" pitchFamily="18" charset="0"/>
                <a:cs typeface="Times New Roman" panose="02020603050405020304" pitchFamily="18" charset="0"/>
              </a:rPr>
              <a:t>Evaluate alternatives: Assess the pros and cons of each option based on the information gathered. Consider factors like market demand, feasibility, cost, potential profitability, and resource allocation required for each option.</a:t>
            </a:r>
          </a:p>
        </p:txBody>
      </p:sp>
      <p:sp>
        <p:nvSpPr>
          <p:cNvPr id="3" name="TextBox 2">
            <a:extLst>
              <a:ext uri="{FF2B5EF4-FFF2-40B4-BE49-F238E27FC236}">
                <a16:creationId xmlns:a16="http://schemas.microsoft.com/office/drawing/2014/main" id="{AB8F8E09-F360-650A-CC9F-6E497BD207CA}"/>
              </a:ext>
            </a:extLst>
          </p:cNvPr>
          <p:cNvSpPr txBox="1"/>
          <p:nvPr/>
        </p:nvSpPr>
        <p:spPr>
          <a:xfrm>
            <a:off x="1955408" y="0"/>
            <a:ext cx="9847386" cy="1200329"/>
          </a:xfrm>
          <a:prstGeom prst="rect">
            <a:avLst/>
          </a:prstGeom>
          <a:noFill/>
        </p:spPr>
        <p:txBody>
          <a:bodyPr wrap="square">
            <a:spAutoFit/>
          </a:bodyPr>
          <a:lstStyle/>
          <a:p>
            <a:r>
              <a:rPr lang="en-US" sz="3600" b="1" i="0" dirty="0">
                <a:solidFill>
                  <a:schemeClr val="bg1"/>
                </a:solidFill>
                <a:effectLst/>
                <a:latin typeface="Times New Roman" panose="02020603050405020304" pitchFamily="18" charset="0"/>
                <a:cs typeface="Times New Roman" panose="02020603050405020304" pitchFamily="18" charset="0"/>
              </a:rPr>
              <a:t>Steps on how the decision making process could unfold:</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5593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565011"/>
            <a:ext cx="11633982" cy="4832092"/>
          </a:xfrm>
          <a:prstGeom prst="rect">
            <a:avLst/>
          </a:prstGeom>
          <a:noFill/>
        </p:spPr>
        <p:txBody>
          <a:bodyPr wrap="square">
            <a:spAutoFit/>
          </a:bodyPr>
          <a:lstStyle/>
          <a:p>
            <a:pPr algn="just"/>
            <a:r>
              <a:rPr lang="en-US" sz="2800" b="1" i="0" dirty="0">
                <a:solidFill>
                  <a:srgbClr val="374151"/>
                </a:solidFill>
                <a:effectLst/>
                <a:latin typeface="Times New Roman" panose="02020603050405020304" pitchFamily="18" charset="0"/>
                <a:cs typeface="Times New Roman" panose="02020603050405020304" pitchFamily="18" charset="0"/>
              </a:rPr>
              <a:t>Option A</a:t>
            </a:r>
            <a:r>
              <a:rPr lang="en-US" sz="2800" b="0" i="0" dirty="0">
                <a:solidFill>
                  <a:srgbClr val="374151"/>
                </a:solidFill>
                <a:effectLst/>
                <a:latin typeface="Times New Roman" panose="02020603050405020304" pitchFamily="18" charset="0"/>
                <a:cs typeface="Times New Roman" panose="02020603050405020304" pitchFamily="18" charset="0"/>
              </a:rPr>
              <a:t>: Introducing a new product in an untapped market could offer significant growth opportunities, but it also carries the risk of uncertain consumer demand and increased competition.</a:t>
            </a:r>
          </a:p>
          <a:p>
            <a:pPr algn="just"/>
            <a:r>
              <a:rPr lang="en-US" sz="2800" b="1" i="0" dirty="0">
                <a:solidFill>
                  <a:srgbClr val="374151"/>
                </a:solidFill>
                <a:effectLst/>
                <a:latin typeface="Times New Roman" panose="02020603050405020304" pitchFamily="18" charset="0"/>
                <a:cs typeface="Times New Roman" panose="02020603050405020304" pitchFamily="18" charset="0"/>
              </a:rPr>
              <a:t>Option B</a:t>
            </a:r>
            <a:r>
              <a:rPr lang="en-US" sz="2800" b="0" i="0" dirty="0">
                <a:solidFill>
                  <a:srgbClr val="374151"/>
                </a:solidFill>
                <a:effectLst/>
                <a:latin typeface="Times New Roman" panose="02020603050405020304" pitchFamily="18" charset="0"/>
                <a:cs typeface="Times New Roman" panose="02020603050405020304" pitchFamily="18" charset="0"/>
              </a:rPr>
              <a:t>: Enhancing an existing product to target a different audience may leverage your existing brand and resources. However, it could also require substantial investment in research and development, and there is no guarantee of success.</a:t>
            </a:r>
          </a:p>
          <a:p>
            <a:pPr algn="just"/>
            <a:r>
              <a:rPr lang="en-US" sz="2800" b="1" i="0" dirty="0">
                <a:solidFill>
                  <a:srgbClr val="374151"/>
                </a:solidFill>
                <a:effectLst/>
                <a:latin typeface="Times New Roman" panose="02020603050405020304" pitchFamily="18" charset="0"/>
                <a:cs typeface="Times New Roman" panose="02020603050405020304" pitchFamily="18" charset="0"/>
              </a:rPr>
              <a:t>Option C</a:t>
            </a:r>
            <a:r>
              <a:rPr lang="en-US" sz="2800" b="0" i="0" dirty="0">
                <a:solidFill>
                  <a:srgbClr val="374151"/>
                </a:solidFill>
                <a:effectLst/>
                <a:latin typeface="Times New Roman" panose="02020603050405020304" pitchFamily="18" charset="0"/>
                <a:cs typeface="Times New Roman" panose="02020603050405020304" pitchFamily="18" charset="0"/>
              </a:rPr>
              <a:t>: Collaborating with another company to co-create a new product might provide a unique value proposition and shared resources. However, it would require careful evaluation of the potential partner, compatibility, and potential conflicts.</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Different options</a:t>
            </a:r>
            <a:endParaRPr lang="en-IN" sz="3600" b="1" dirty="0">
              <a:solidFill>
                <a:schemeClr val="bg1"/>
              </a:solidFill>
            </a:endParaRPr>
          </a:p>
        </p:txBody>
      </p:sp>
    </p:spTree>
    <p:extLst>
      <p:ext uri="{BB962C8B-B14F-4D97-AF65-F5344CB8AC3E}">
        <p14:creationId xmlns:p14="http://schemas.microsoft.com/office/powerpoint/2010/main" val="3033716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691621"/>
            <a:ext cx="11633982" cy="4524315"/>
          </a:xfrm>
          <a:prstGeom prst="rect">
            <a:avLst/>
          </a:prstGeom>
          <a:noFill/>
        </p:spPr>
        <p:txBody>
          <a:bodyPr wrap="square">
            <a:spAutoFit/>
          </a:bodyPr>
          <a:lstStyle/>
          <a:p>
            <a:pPr marL="457200" indent="-457200" algn="just">
              <a:buFont typeface="+mj-lt"/>
              <a:buAutoNum type="arabicPeriod"/>
            </a:pPr>
            <a:r>
              <a:rPr lang="en-US" sz="2400" b="1" i="0" dirty="0">
                <a:solidFill>
                  <a:srgbClr val="374151"/>
                </a:solidFill>
                <a:effectLst/>
                <a:latin typeface="Times New Roman" panose="02020603050405020304" pitchFamily="18" charset="0"/>
                <a:cs typeface="Times New Roman" panose="02020603050405020304" pitchFamily="18" charset="0"/>
              </a:rPr>
              <a:t>Consider potential outcomes</a:t>
            </a:r>
            <a:r>
              <a:rPr lang="en-US" sz="2400" b="0" i="0" dirty="0">
                <a:solidFill>
                  <a:srgbClr val="374151"/>
                </a:solidFill>
                <a:effectLst/>
                <a:latin typeface="Times New Roman" panose="02020603050405020304" pitchFamily="18" charset="0"/>
                <a:cs typeface="Times New Roman" panose="02020603050405020304" pitchFamily="18" charset="0"/>
              </a:rPr>
              <a:t>: Analyze the potential outcomes, both positive and negative, for each alternative. Consider factors such as market acceptance, revenue generation, customer satisfaction, brand reputation, and long-term growth potential.</a:t>
            </a:r>
          </a:p>
          <a:p>
            <a:pPr marL="457200" indent="-457200" algn="just">
              <a:buFont typeface="+mj-lt"/>
              <a:buAutoNum type="arabicPeriod"/>
            </a:pPr>
            <a:r>
              <a:rPr lang="en-US" sz="2400" b="1" i="0" dirty="0">
                <a:solidFill>
                  <a:srgbClr val="374151"/>
                </a:solidFill>
                <a:effectLst/>
                <a:latin typeface="Times New Roman" panose="02020603050405020304" pitchFamily="18" charset="0"/>
                <a:cs typeface="Times New Roman" panose="02020603050405020304" pitchFamily="18" charset="0"/>
              </a:rPr>
              <a:t>Make a decision</a:t>
            </a:r>
            <a:r>
              <a:rPr lang="en-US" sz="2400" b="0" i="0" dirty="0">
                <a:solidFill>
                  <a:srgbClr val="374151"/>
                </a:solidFill>
                <a:effectLst/>
                <a:latin typeface="Times New Roman" panose="02020603050405020304" pitchFamily="18" charset="0"/>
                <a:cs typeface="Times New Roman" panose="02020603050405020304" pitchFamily="18" charset="0"/>
              </a:rPr>
              <a:t>: Based on the evaluation and consideration of the alternatives, choose the option that aligns best with your business goals, resources, and risk tolerance. This decision should reflect a balance between the potential benefits and the risks involved.</a:t>
            </a:r>
          </a:p>
          <a:p>
            <a:pPr marL="457200" indent="-457200" algn="just">
              <a:buFont typeface="+mj-lt"/>
              <a:buAutoNum type="arabicPeriod"/>
            </a:pPr>
            <a:r>
              <a:rPr lang="en-US" sz="2400" b="1" i="0" dirty="0">
                <a:solidFill>
                  <a:srgbClr val="374151"/>
                </a:solidFill>
                <a:effectLst/>
                <a:latin typeface="Times New Roman" panose="02020603050405020304" pitchFamily="18" charset="0"/>
                <a:cs typeface="Times New Roman" panose="02020603050405020304" pitchFamily="18" charset="0"/>
              </a:rPr>
              <a:t>Implement the decision</a:t>
            </a:r>
            <a:r>
              <a:rPr lang="en-US" sz="2400" b="0" i="0" dirty="0">
                <a:solidFill>
                  <a:srgbClr val="374151"/>
                </a:solidFill>
                <a:effectLst/>
                <a:latin typeface="Times New Roman" panose="02020603050405020304" pitchFamily="18" charset="0"/>
                <a:cs typeface="Times New Roman" panose="02020603050405020304" pitchFamily="18" charset="0"/>
              </a:rPr>
              <a:t>: Develop an action plan, allocate resources, and execute the chosen option. Monitor the progress, make necessary adjustments, and communicate the decision to relevant stakeholders.</a:t>
            </a:r>
          </a:p>
          <a:p>
            <a:pPr marL="457200" indent="-457200" algn="just">
              <a:buFont typeface="+mj-lt"/>
              <a:buAutoNum type="arabicPeriod"/>
            </a:pPr>
            <a:r>
              <a:rPr lang="en-US" sz="2400" b="1" i="0" dirty="0">
                <a:solidFill>
                  <a:srgbClr val="374151"/>
                </a:solidFill>
                <a:effectLst/>
                <a:latin typeface="Times New Roman" panose="02020603050405020304" pitchFamily="18" charset="0"/>
                <a:cs typeface="Times New Roman" panose="02020603050405020304" pitchFamily="18" charset="0"/>
              </a:rPr>
              <a:t>Evaluate the results</a:t>
            </a:r>
            <a:r>
              <a:rPr lang="en-US" sz="2400" b="0" i="0" dirty="0">
                <a:solidFill>
                  <a:srgbClr val="374151"/>
                </a:solidFill>
                <a:effectLst/>
                <a:latin typeface="Times New Roman" panose="02020603050405020304" pitchFamily="18" charset="0"/>
                <a:cs typeface="Times New Roman" panose="02020603050405020304" pitchFamily="18" charset="0"/>
              </a:rPr>
              <a:t>: Assess the outcomes of the decision and compare them against your initial expectations. Learn from the experience and use the feedback to improve future decision-making processes.</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Steps of Decision Making</a:t>
            </a:r>
            <a:endParaRPr lang="en-IN" sz="3600" b="1" dirty="0">
              <a:solidFill>
                <a:schemeClr val="bg1"/>
              </a:solidFill>
            </a:endParaRPr>
          </a:p>
        </p:txBody>
      </p:sp>
    </p:spTree>
    <p:extLst>
      <p:ext uri="{BB962C8B-B14F-4D97-AF65-F5344CB8AC3E}">
        <p14:creationId xmlns:p14="http://schemas.microsoft.com/office/powerpoint/2010/main" val="3144087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30771"/>
            <a:ext cx="11633982" cy="3970318"/>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It's important to note that decision making can be complex, and there is no one-size-fits-all approach. The process can vary based on the context, available information, individual preferences, and organizational constraints. However, following a structured decision-making process can help increase the likelihood of making informed and effective decisions.</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Conclusion</a:t>
            </a:r>
            <a:endParaRPr lang="en-IN" sz="3600" b="1" dirty="0">
              <a:solidFill>
                <a:schemeClr val="bg1"/>
              </a:solidFill>
            </a:endParaRPr>
          </a:p>
        </p:txBody>
      </p:sp>
    </p:spTree>
    <p:extLst>
      <p:ext uri="{BB962C8B-B14F-4D97-AF65-F5344CB8AC3E}">
        <p14:creationId xmlns:p14="http://schemas.microsoft.com/office/powerpoint/2010/main" val="3453101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E236B-799E-EF8E-57DA-AADDFCB4633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916435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2225</TotalTime>
  <Words>587</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208</cp:revision>
  <dcterms:created xsi:type="dcterms:W3CDTF">2023-04-01T04:44:33Z</dcterms:created>
  <dcterms:modified xsi:type="dcterms:W3CDTF">2023-07-06T11:59:21Z</dcterms:modified>
</cp:coreProperties>
</file>