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1" r:id="rId4"/>
    <p:sldId id="272" r:id="rId5"/>
    <p:sldId id="273" r:id="rId6"/>
    <p:sldId id="274"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68" d="100"/>
          <a:sy n="68" d="100"/>
        </p:scale>
        <p:origin x="948"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9</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Motivation</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2773103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194559"/>
            <a:ext cx="11633982" cy="3416320"/>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Motivation refers to the internal or external factors that drive and direct our behavior towards achieving a particular goal or outcome. It is the force that compels us to act, persist, and put in effort to accomplish something. Motivation can come from a variety of sources, including personal desires, aspirations, values, external rewards, and the influence of others.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Motivation</a:t>
            </a:r>
          </a:p>
        </p:txBody>
      </p:sp>
    </p:spTree>
    <p:extLst>
      <p:ext uri="{BB962C8B-B14F-4D97-AF65-F5344CB8AC3E}">
        <p14:creationId xmlns:p14="http://schemas.microsoft.com/office/powerpoint/2010/main" val="2810182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730325"/>
            <a:ext cx="11633982" cy="4524315"/>
          </a:xfrm>
          <a:prstGeom prst="rect">
            <a:avLst/>
          </a:prstGeom>
          <a:noFill/>
        </p:spPr>
        <p:txBody>
          <a:bodyPr wrap="square">
            <a:spAutoFit/>
          </a:bodyPr>
          <a:lstStyle/>
          <a:p>
            <a:pPr marL="571500" indent="-571500" algn="just">
              <a:buFont typeface="Arial" panose="020B0604020202020204" pitchFamily="34" charset="0"/>
              <a:buChar char="•"/>
            </a:pPr>
            <a:r>
              <a:rPr lang="en-US" sz="3600" b="0" i="0" dirty="0">
                <a:solidFill>
                  <a:srgbClr val="374151"/>
                </a:solidFill>
                <a:effectLst/>
                <a:latin typeface="Times New Roman" panose="02020603050405020304" pitchFamily="18" charset="0"/>
                <a:cs typeface="Times New Roman" panose="02020603050405020304" pitchFamily="18" charset="0"/>
              </a:rPr>
              <a:t>Motivation plays a crucial role in determining the level of effort and commitment we put into our tasks or objectives.</a:t>
            </a:r>
          </a:p>
          <a:p>
            <a:pPr marL="571500" indent="-571500" algn="just">
              <a:buFont typeface="Arial" panose="020B0604020202020204" pitchFamily="34" charset="0"/>
              <a:buChar char="•"/>
            </a:pPr>
            <a:r>
              <a:rPr lang="en-US" sz="3600" b="0" i="0" dirty="0">
                <a:solidFill>
                  <a:srgbClr val="374151"/>
                </a:solidFill>
                <a:effectLst/>
                <a:latin typeface="Times New Roman" panose="02020603050405020304" pitchFamily="18" charset="0"/>
                <a:cs typeface="Times New Roman" panose="02020603050405020304" pitchFamily="18" charset="0"/>
              </a:rPr>
              <a:t>When we are motivated, we are more likely to set challenging goals, exhibit persistence in the face of obstacles, and maintain focus and enthusiasm. On the other hand, a lack of motivation can lead to procrastination, decreased effort, and ultimately, failure to achieve our goals.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Roles of motivation</a:t>
            </a:r>
          </a:p>
        </p:txBody>
      </p:sp>
    </p:spTree>
    <p:extLst>
      <p:ext uri="{BB962C8B-B14F-4D97-AF65-F5344CB8AC3E}">
        <p14:creationId xmlns:p14="http://schemas.microsoft.com/office/powerpoint/2010/main" val="3758094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516667"/>
            <a:ext cx="11633982" cy="4585871"/>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There are two main types of motivation: intrinsic and extrinsic.</a:t>
            </a:r>
          </a:p>
          <a:p>
            <a:pPr algn="just"/>
            <a:endParaRPr lang="en-US" sz="1200" b="0" i="0" dirty="0">
              <a:solidFill>
                <a:srgbClr val="374151"/>
              </a:solidFill>
              <a:effectLst/>
              <a:latin typeface="Times New Roman" panose="02020603050405020304" pitchFamily="18" charset="0"/>
              <a:cs typeface="Times New Roman" panose="02020603050405020304" pitchFamily="18" charset="0"/>
            </a:endParaRPr>
          </a:p>
          <a:p>
            <a:pPr algn="just"/>
            <a:r>
              <a:rPr lang="en-US" sz="3200" b="1" i="0" dirty="0">
                <a:solidFill>
                  <a:srgbClr val="374151"/>
                </a:solidFill>
                <a:effectLst/>
                <a:latin typeface="Times New Roman" panose="02020603050405020304" pitchFamily="18" charset="0"/>
                <a:cs typeface="Times New Roman" panose="02020603050405020304" pitchFamily="18" charset="0"/>
              </a:rPr>
              <a:t>Intrinsic motivation</a:t>
            </a:r>
            <a:r>
              <a:rPr lang="en-US" sz="3200" b="0" i="0" dirty="0">
                <a:solidFill>
                  <a:srgbClr val="374151"/>
                </a:solidFill>
                <a:effectLst/>
                <a:latin typeface="Times New Roman" panose="02020603050405020304" pitchFamily="18" charset="0"/>
                <a:cs typeface="Times New Roman" panose="02020603050405020304" pitchFamily="18" charset="0"/>
              </a:rPr>
              <a:t> comes from within oneself and is driven by internal factors such as personal interest, enjoyment, or a sense of accomplishment. It involves engaging in an activity for its own sake, deriving satisfaction from the process itself. </a:t>
            </a:r>
          </a:p>
          <a:p>
            <a:pPr algn="just"/>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just"/>
            <a:r>
              <a:rPr lang="en-US" sz="3200" b="1" i="0" dirty="0">
                <a:solidFill>
                  <a:srgbClr val="374151"/>
                </a:solidFill>
                <a:effectLst/>
                <a:latin typeface="Times New Roman" panose="02020603050405020304" pitchFamily="18" charset="0"/>
                <a:cs typeface="Times New Roman" panose="02020603050405020304" pitchFamily="18" charset="0"/>
              </a:rPr>
              <a:t>Extrinsic motivation</a:t>
            </a:r>
            <a:r>
              <a:rPr lang="en-US" sz="3200" b="0" i="0" dirty="0">
                <a:solidFill>
                  <a:srgbClr val="374151"/>
                </a:solidFill>
                <a:effectLst/>
                <a:latin typeface="Times New Roman" panose="02020603050405020304" pitchFamily="18" charset="0"/>
                <a:cs typeface="Times New Roman" panose="02020603050405020304" pitchFamily="18" charset="0"/>
              </a:rPr>
              <a:t>, on the other hand, stems from external factors such as rewards, recognition, or consequences. It involves performing a task to obtain external rewards or avoid punishment.</a:t>
            </a:r>
            <a:endParaRPr lang="en-IN"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Types of motivation</a:t>
            </a:r>
          </a:p>
        </p:txBody>
      </p:sp>
    </p:spTree>
    <p:extLst>
      <p:ext uri="{BB962C8B-B14F-4D97-AF65-F5344CB8AC3E}">
        <p14:creationId xmlns:p14="http://schemas.microsoft.com/office/powerpoint/2010/main" val="144312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595021"/>
            <a:ext cx="11633982" cy="4832092"/>
          </a:xfrm>
          <a:prstGeom prst="rect">
            <a:avLst/>
          </a:prstGeom>
          <a:noFill/>
        </p:spPr>
        <p:txBody>
          <a:bodyPr wrap="square">
            <a:spAutoFit/>
          </a:bodyPr>
          <a:lstStyle/>
          <a:p>
            <a:pPr algn="just">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Goals</a:t>
            </a:r>
            <a:r>
              <a:rPr lang="en-US" sz="2200" b="0" i="0" dirty="0">
                <a:solidFill>
                  <a:srgbClr val="374151"/>
                </a:solidFill>
                <a:effectLst/>
                <a:latin typeface="Times New Roman" panose="02020603050405020304" pitchFamily="18" charset="0"/>
                <a:cs typeface="Times New Roman" panose="02020603050405020304" pitchFamily="18" charset="0"/>
              </a:rPr>
              <a:t>: Setting clear, challenging, and meaningful goals can provide a sense of direction and purpose, fueling motivation.</a:t>
            </a:r>
          </a:p>
          <a:p>
            <a:pPr algn="just">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Beliefs and values</a:t>
            </a:r>
            <a:r>
              <a:rPr lang="en-US" sz="2200" b="0" i="0" dirty="0">
                <a:solidFill>
                  <a:srgbClr val="374151"/>
                </a:solidFill>
                <a:effectLst/>
                <a:latin typeface="Times New Roman" panose="02020603050405020304" pitchFamily="18" charset="0"/>
                <a:cs typeface="Times New Roman" panose="02020603050405020304" pitchFamily="18" charset="0"/>
              </a:rPr>
              <a:t>: Aligning our actions with our beliefs and values can create a sense of significance and drive our motivation.</a:t>
            </a:r>
          </a:p>
          <a:p>
            <a:pPr algn="just">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Self-efficacy</a:t>
            </a:r>
            <a:r>
              <a:rPr lang="en-US" sz="2200" b="0" i="0" dirty="0">
                <a:solidFill>
                  <a:srgbClr val="374151"/>
                </a:solidFill>
                <a:effectLst/>
                <a:latin typeface="Times New Roman" panose="02020603050405020304" pitchFamily="18" charset="0"/>
                <a:cs typeface="Times New Roman" panose="02020603050405020304" pitchFamily="18" charset="0"/>
              </a:rPr>
              <a:t>: Believing in our own abilities and having confidence in our capacity to succeed can enhance motivation.</a:t>
            </a:r>
          </a:p>
          <a:p>
            <a:pPr algn="just">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Social support</a:t>
            </a:r>
            <a:r>
              <a:rPr lang="en-US" sz="2200" b="0" i="0" dirty="0">
                <a:solidFill>
                  <a:srgbClr val="374151"/>
                </a:solidFill>
                <a:effectLst/>
                <a:latin typeface="Times New Roman" panose="02020603050405020304" pitchFamily="18" charset="0"/>
                <a:cs typeface="Times New Roman" panose="02020603050405020304" pitchFamily="18" charset="0"/>
              </a:rPr>
              <a:t>: Positive encouragement, feedback, and support from others can boost motivation and provide accountability.</a:t>
            </a:r>
          </a:p>
          <a:p>
            <a:pPr algn="just">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Interest and enjoyment</a:t>
            </a:r>
            <a:r>
              <a:rPr lang="en-US" sz="2200" b="0" i="0" dirty="0">
                <a:solidFill>
                  <a:srgbClr val="374151"/>
                </a:solidFill>
                <a:effectLst/>
                <a:latin typeface="Times New Roman" panose="02020603050405020304" pitchFamily="18" charset="0"/>
                <a:cs typeface="Times New Roman" panose="02020603050405020304" pitchFamily="18" charset="0"/>
              </a:rPr>
              <a:t>: Finding activities that genuinely interest and bring enjoyment can increase intrinsic motivation.</a:t>
            </a:r>
          </a:p>
          <a:p>
            <a:pPr algn="just">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External rewards and recognition</a:t>
            </a:r>
            <a:r>
              <a:rPr lang="en-US" sz="2200" b="0" i="0" dirty="0">
                <a:solidFill>
                  <a:srgbClr val="374151"/>
                </a:solidFill>
                <a:effectLst/>
                <a:latin typeface="Times New Roman" panose="02020603050405020304" pitchFamily="18" charset="0"/>
                <a:cs typeface="Times New Roman" panose="02020603050405020304" pitchFamily="18" charset="0"/>
              </a:rPr>
              <a:t>: Tangible rewards, such as money or prizes, as well as acknowledgment and praise, can provide extrinsic motivation.</a:t>
            </a:r>
          </a:p>
          <a:p>
            <a:pPr algn="just">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Personal growth and development</a:t>
            </a:r>
            <a:r>
              <a:rPr lang="en-US" sz="2200" b="0" i="0" dirty="0">
                <a:solidFill>
                  <a:srgbClr val="374151"/>
                </a:solidFill>
                <a:effectLst/>
                <a:latin typeface="Times New Roman" panose="02020603050405020304" pitchFamily="18" charset="0"/>
                <a:cs typeface="Times New Roman" panose="02020603050405020304" pitchFamily="18" charset="0"/>
              </a:rPr>
              <a:t>: The desire for self-improvement, learning, and growth can be a powerful motivator.</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Factors influence motivation</a:t>
            </a:r>
          </a:p>
        </p:txBody>
      </p:sp>
    </p:spTree>
    <p:extLst>
      <p:ext uri="{BB962C8B-B14F-4D97-AF65-F5344CB8AC3E}">
        <p14:creationId xmlns:p14="http://schemas.microsoft.com/office/powerpoint/2010/main" val="414438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194559"/>
            <a:ext cx="11633982" cy="3416320"/>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Motivation can fluctuate over time and vary across different tasks or contexts. Cultivating and sustaining motivation often involves understanding our own drivers and employing strategies such as goal setting, positive self-talk, breaking tasks into smaller, manageable steps, and seeking support from others when needed.</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2181711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2222</TotalTime>
  <Words>461</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208</cp:revision>
  <dcterms:created xsi:type="dcterms:W3CDTF">2023-04-01T04:44:33Z</dcterms:created>
  <dcterms:modified xsi:type="dcterms:W3CDTF">2023-07-06T12:08:09Z</dcterms:modified>
</cp:coreProperties>
</file>