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4" r:id="rId15"/>
    <p:sldId id="275" r:id="rId16"/>
    <p:sldId id="276" r:id="rId17"/>
    <p:sldId id="277" r:id="rId18"/>
    <p:sldId id="268" r:id="rId19"/>
    <p:sldId id="271"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8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8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8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8" name="Title 1"/>
          <p:cNvSpPr>
            <a:spLocks noGrp="1"/>
          </p:cNvSpPr>
          <p:nvPr>
            <p:ph type="title"/>
          </p:nvPr>
        </p:nvSpPr>
        <p:spPr/>
        <p:txBody>
          <a:bodyPr/>
          <a:lstStyle/>
          <a:p>
            <a:r>
              <a:rPr lang="en-US" altLang="zh-CN"/>
              <a:t>Click to edit Master title style</a:t>
            </a:r>
            <a:endParaRPr lang="en-US" dirty="0"/>
          </a:p>
        </p:txBody>
      </p:sp>
      <p:sp>
        <p:nvSpPr>
          <p:cNvPr id="1048649"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50" name="Date Placeholder 3"/>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51" name="Footer Placeholder 4"/>
          <p:cNvSpPr>
            <a:spLocks noGrp="1"/>
          </p:cNvSpPr>
          <p:nvPr>
            <p:ph type="ftr" sz="quarter" idx="11"/>
          </p:nvPr>
        </p:nvSpPr>
        <p:spPr/>
        <p:txBody>
          <a:bodyPr/>
          <a:lstStyle/>
          <a:p>
            <a:endParaRPr lang="zh-CN" altLang="en-US"/>
          </a:p>
        </p:txBody>
      </p:sp>
      <p:sp>
        <p:nvSpPr>
          <p:cNvPr id="104865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37"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1048638"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9" name="Date Placeholder 3"/>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40" name="Footer Placeholder 4"/>
          <p:cNvSpPr>
            <a:spLocks noGrp="1"/>
          </p:cNvSpPr>
          <p:nvPr>
            <p:ph type="ftr" sz="quarter" idx="11"/>
          </p:nvPr>
        </p:nvSpPr>
        <p:spPr/>
        <p:txBody>
          <a:bodyPr/>
          <a:lstStyle/>
          <a:p>
            <a:endParaRPr lang="zh-CN" altLang="en-US"/>
          </a:p>
        </p:txBody>
      </p:sp>
      <p:sp>
        <p:nvSpPr>
          <p:cNvPr id="104864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a:t>Click to edit Master title style</a:t>
            </a:r>
            <a:endParaRPr lang="en-US" dirty="0"/>
          </a:p>
        </p:txBody>
      </p:sp>
      <p:sp>
        <p:nvSpPr>
          <p:cNvPr id="1048589"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90" name="Date Placeholder 3"/>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591" name="Footer Placeholder 4"/>
          <p:cNvSpPr>
            <a:spLocks noGrp="1"/>
          </p:cNvSpPr>
          <p:nvPr>
            <p:ph type="ftr" sz="quarter" idx="11"/>
          </p:nvPr>
        </p:nvSpPr>
        <p:spPr/>
        <p:txBody>
          <a:bodyPr/>
          <a:lstStyle/>
          <a:p>
            <a:endParaRPr lang="zh-CN" altLang="en-US"/>
          </a:p>
        </p:txBody>
      </p:sp>
      <p:sp>
        <p:nvSpPr>
          <p:cNvPr id="104859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3"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104865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655" name="Date Placeholder 3"/>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56" name="Footer Placeholder 4"/>
          <p:cNvSpPr>
            <a:spLocks noGrp="1"/>
          </p:cNvSpPr>
          <p:nvPr>
            <p:ph type="ftr" sz="quarter" idx="11"/>
          </p:nvPr>
        </p:nvSpPr>
        <p:spPr/>
        <p:txBody>
          <a:bodyPr/>
          <a:lstStyle/>
          <a:p>
            <a:endParaRPr lang="zh-CN" altLang="en-US"/>
          </a:p>
        </p:txBody>
      </p:sp>
      <p:sp>
        <p:nvSpPr>
          <p:cNvPr id="104865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US" altLang="zh-CN"/>
              <a:t>Click to edit Master title style</a:t>
            </a:r>
            <a:endParaRPr lang="en-US" dirty="0"/>
          </a:p>
        </p:txBody>
      </p:sp>
      <p:sp>
        <p:nvSpPr>
          <p:cNvPr id="1048659"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60"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61" name="Date Placeholder 4"/>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62" name="Footer Placeholder 5"/>
          <p:cNvSpPr>
            <a:spLocks noGrp="1"/>
          </p:cNvSpPr>
          <p:nvPr>
            <p:ph type="ftr" sz="quarter" idx="11"/>
          </p:nvPr>
        </p:nvSpPr>
        <p:spPr/>
        <p:txBody>
          <a:bodyPr/>
          <a:lstStyle/>
          <a:p>
            <a:endParaRPr lang="zh-CN" altLang="en-US"/>
          </a:p>
        </p:txBody>
      </p:sp>
      <p:sp>
        <p:nvSpPr>
          <p:cNvPr id="104866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4"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104866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66"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6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68"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69" name="Date Placeholder 6"/>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70" name="Footer Placeholder 7"/>
          <p:cNvSpPr>
            <a:spLocks noGrp="1"/>
          </p:cNvSpPr>
          <p:nvPr>
            <p:ph type="ftr" sz="quarter" idx="11"/>
          </p:nvPr>
        </p:nvSpPr>
        <p:spPr/>
        <p:txBody>
          <a:bodyPr/>
          <a:lstStyle/>
          <a:p>
            <a:endParaRPr lang="zh-CN" altLang="en-US"/>
          </a:p>
        </p:txBody>
      </p:sp>
      <p:sp>
        <p:nvSpPr>
          <p:cNvPr id="104867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altLang="zh-CN"/>
              <a:t>Click to edit Master title style</a:t>
            </a:r>
            <a:endParaRPr lang="en-US" dirty="0"/>
          </a:p>
        </p:txBody>
      </p:sp>
      <p:sp>
        <p:nvSpPr>
          <p:cNvPr id="1048634" name="Date Placeholder 2"/>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35" name="Footer Placeholder 3"/>
          <p:cNvSpPr>
            <a:spLocks noGrp="1"/>
          </p:cNvSpPr>
          <p:nvPr>
            <p:ph type="ftr" sz="quarter" idx="11"/>
          </p:nvPr>
        </p:nvSpPr>
        <p:spPr/>
        <p:txBody>
          <a:bodyPr/>
          <a:lstStyle/>
          <a:p>
            <a:endParaRPr lang="zh-CN" altLang="en-US"/>
          </a:p>
        </p:txBody>
      </p:sp>
      <p:sp>
        <p:nvSpPr>
          <p:cNvPr id="1048636"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72" name="Date Placeholder 1"/>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73" name="Footer Placeholder 2"/>
          <p:cNvSpPr>
            <a:spLocks noGrp="1"/>
          </p:cNvSpPr>
          <p:nvPr>
            <p:ph type="ftr" sz="quarter" idx="11"/>
          </p:nvPr>
        </p:nvSpPr>
        <p:spPr/>
        <p:txBody>
          <a:bodyPr/>
          <a:lstStyle/>
          <a:p>
            <a:endParaRPr lang="zh-CN" altLang="en-US"/>
          </a:p>
        </p:txBody>
      </p:sp>
      <p:sp>
        <p:nvSpPr>
          <p:cNvPr id="104867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75"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7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7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78" name="Date Placeholder 4"/>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79" name="Footer Placeholder 5"/>
          <p:cNvSpPr>
            <a:spLocks noGrp="1"/>
          </p:cNvSpPr>
          <p:nvPr>
            <p:ph type="ftr" sz="quarter" idx="11"/>
          </p:nvPr>
        </p:nvSpPr>
        <p:spPr/>
        <p:txBody>
          <a:bodyPr/>
          <a:lstStyle/>
          <a:p>
            <a:endParaRPr lang="zh-CN" altLang="en-US"/>
          </a:p>
        </p:txBody>
      </p:sp>
      <p:sp>
        <p:nvSpPr>
          <p:cNvPr id="104868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2"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4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4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45" name="Date Placeholder 4"/>
          <p:cNvSpPr>
            <a:spLocks noGrp="1"/>
          </p:cNvSpPr>
          <p:nvPr>
            <p:ph type="dt" sz="half" idx="10"/>
          </p:nvPr>
        </p:nvSpPr>
        <p:spPr/>
        <p:txBody>
          <a:bodyPr/>
          <a:lstStyle/>
          <a:p>
            <a:fld id="{70BC1078-46ED-40F9-8930-935BAD7C2B02}" type="datetimeFigureOut">
              <a:rPr lang="zh-CN" altLang="en-US" smtClean="0"/>
              <a:t>2023/5/22</a:t>
            </a:fld>
            <a:endParaRPr lang="zh-CN" altLang="en-US"/>
          </a:p>
        </p:txBody>
      </p:sp>
      <p:sp>
        <p:nvSpPr>
          <p:cNvPr id="1048646" name="Footer Placeholder 5"/>
          <p:cNvSpPr>
            <a:spLocks noGrp="1"/>
          </p:cNvSpPr>
          <p:nvPr>
            <p:ph type="ftr" sz="quarter" idx="11"/>
          </p:nvPr>
        </p:nvSpPr>
        <p:spPr/>
        <p:txBody>
          <a:bodyPr/>
          <a:lstStyle/>
          <a:p>
            <a:endParaRPr lang="zh-CN" altLang="en-US"/>
          </a:p>
        </p:txBody>
      </p:sp>
      <p:sp>
        <p:nvSpPr>
          <p:cNvPr id="104864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2023/5/22</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lstStyle/>
          <a:p>
            <a:r>
              <a:rPr lang="en-US" altLang="zh-CN"/>
              <a:t>CENTRAL VENOUS CATHETER </a:t>
            </a:r>
          </a:p>
        </p:txBody>
      </p:sp>
      <p:sp>
        <p:nvSpPr>
          <p:cNvPr id="1048587" name="Subtitle 2"/>
          <p:cNvSpPr>
            <a:spLocks noGrp="1"/>
          </p:cNvSpPr>
          <p:nvPr>
            <p:ph type="subTitle" idx="1"/>
          </p:nvPr>
        </p:nvSpPr>
        <p:spPr/>
        <p:txBody>
          <a:bodyPr/>
          <a:lstStyle/>
          <a:p>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title"/>
          </p:nvPr>
        </p:nvSpPr>
        <p:spPr/>
        <p:txBody>
          <a:bodyPr/>
          <a:lstStyle/>
          <a:p>
            <a:r>
              <a:rPr lang="en-US"/>
              <a:t>Complications </a:t>
            </a:r>
          </a:p>
        </p:txBody>
      </p:sp>
      <p:sp>
        <p:nvSpPr>
          <p:cNvPr id="1048610" name="Content Placeholder 1048609"/>
          <p:cNvSpPr>
            <a:spLocks noGrp="1"/>
          </p:cNvSpPr>
          <p:nvPr>
            <p:ph idx="1"/>
          </p:nvPr>
        </p:nvSpPr>
        <p:spPr/>
        <p:txBody>
          <a:bodyPr/>
          <a:lstStyle/>
          <a:p>
            <a:endParaRPr lang="en-US"/>
          </a:p>
          <a:p>
            <a:r>
              <a:rPr lang="en-US"/>
              <a:t>Bleeding</a:t>
            </a:r>
          </a:p>
          <a:p>
            <a:r>
              <a:rPr lang="en-US"/>
              <a:t>Infection</a:t>
            </a:r>
          </a:p>
          <a:p>
            <a:r>
              <a:rPr lang="en-US"/>
              <a:t> Puncture of adjacent structures (such as other veins or arteries)</a:t>
            </a:r>
          </a:p>
          <a:p>
            <a:r>
              <a:rPr lang="en-US"/>
              <a:t>Air embolism (air in the veins)</a:t>
            </a:r>
          </a:p>
          <a:p>
            <a:r>
              <a:rPr lang="en-US"/>
              <a:t>Collapse of the lung (pneumothorax)</a:t>
            </a:r>
          </a:p>
          <a:p>
            <a:r>
              <a:rPr lang="en-US"/>
              <a:t>Bleeding into the chest (hemothorax)</a:t>
            </a:r>
          </a:p>
          <a:p>
            <a:pPr marL="0" indent="0">
              <a:buNone/>
            </a:pPr>
            <a:r>
              <a:rPr lang="en-US"/>
              <a:t>Catheter breakage (when it is being removed)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title"/>
          </p:nvPr>
        </p:nvSpPr>
        <p:spPr/>
        <p:txBody>
          <a:bodyPr/>
          <a:lstStyle/>
          <a:p>
            <a:r>
              <a:rPr lang="en-US"/>
              <a:t>Equipments:</a:t>
            </a:r>
          </a:p>
        </p:txBody>
      </p:sp>
      <p:sp>
        <p:nvSpPr>
          <p:cNvPr id="1048612" name="Content Placeholder 1048611"/>
          <p:cNvSpPr>
            <a:spLocks noGrp="1"/>
          </p:cNvSpPr>
          <p:nvPr>
            <p:ph idx="1"/>
          </p:nvPr>
        </p:nvSpPr>
        <p:spPr/>
        <p:txBody>
          <a:bodyPr>
            <a:normAutofit fontScale="96429"/>
          </a:bodyPr>
          <a:lstStyle/>
          <a:p>
            <a:r>
              <a:rPr lang="en-US"/>
              <a:t>Sterile trolley(cvp tray)</a:t>
            </a:r>
          </a:p>
          <a:p>
            <a:r>
              <a:rPr lang="en-US"/>
              <a:t>Sterile field, gloves, gown and mask</a:t>
            </a:r>
          </a:p>
          <a:p>
            <a:r>
              <a:rPr lang="en-US"/>
              <a:t>Central line kit</a:t>
            </a:r>
          </a:p>
          <a:p>
            <a:r>
              <a:rPr lang="en-US"/>
              <a:t> Saline flush</a:t>
            </a:r>
          </a:p>
          <a:p>
            <a:r>
              <a:rPr lang="en-US"/>
              <a:t>Chlorhexidine</a:t>
            </a:r>
          </a:p>
          <a:p>
            <a:r>
              <a:rPr lang="en-US"/>
              <a:t>.Lignocaine (4ml (2 vials) of 2% is reasonable)</a:t>
            </a:r>
          </a:p>
          <a:p>
            <a:r>
              <a:rPr lang="en-US"/>
              <a:t>Suture</a:t>
            </a:r>
          </a:p>
          <a:p>
            <a:r>
              <a:rPr lang="en-US"/>
              <a:t>Scalpel</a:t>
            </a:r>
          </a:p>
          <a:p>
            <a:r>
              <a:rPr lang="en-US"/>
              <a:t>Central line fix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title"/>
          </p:nvPr>
        </p:nvSpPr>
        <p:spPr/>
        <p:txBody>
          <a:bodyPr/>
          <a:lstStyle/>
          <a:p>
            <a:r>
              <a:rPr lang="en-US"/>
              <a:t>Pre procedure</a:t>
            </a:r>
          </a:p>
        </p:txBody>
      </p:sp>
      <p:sp>
        <p:nvSpPr>
          <p:cNvPr id="1048616" name="Content Placeholder 1048615"/>
          <p:cNvSpPr>
            <a:spLocks noGrp="1"/>
          </p:cNvSpPr>
          <p:nvPr>
            <p:ph idx="1"/>
          </p:nvPr>
        </p:nvSpPr>
        <p:spPr/>
        <p:txBody>
          <a:bodyPr/>
          <a:lstStyle/>
          <a:p>
            <a:r>
              <a:rPr lang="en-US"/>
              <a:t>Consent patient if conscious otherwise document why the procedure is in the patient's best interests.</a:t>
            </a:r>
          </a:p>
          <a:p>
            <a:r>
              <a:rPr lang="en-US"/>
              <a:t>Consent should include.</a:t>
            </a:r>
          </a:p>
          <a:p>
            <a:r>
              <a:rPr lang="en-US"/>
              <a:t>Infection, bleeding (arterial puncture, haematoma, haemothorax), pain, failure,</a:t>
            </a:r>
          </a:p>
          <a:p>
            <a:r>
              <a:rPr lang="en-US"/>
              <a:t>Set up sterile trolley.</a:t>
            </a:r>
          </a:p>
          <a:p>
            <a:r>
              <a:rPr lang="en-US"/>
              <a:t>Position patient with head down if they can tolerate it, with head facing away from side of insertion</a:t>
            </a:r>
          </a:p>
          <a:p>
            <a:r>
              <a:rPr lang="en-US"/>
              <a:t>This ensures maximum venous filling</a:t>
            </a:r>
          </a:p>
          <a:p>
            <a:r>
              <a:rPr lang="en-US"/>
              <a:t>Having a nurse or assistant is helpful.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title"/>
          </p:nvPr>
        </p:nvSpPr>
        <p:spPr/>
        <p:txBody>
          <a:bodyPr/>
          <a:lstStyle/>
          <a:p>
            <a:r>
              <a:rPr lang="en-US"/>
              <a:t>Procedure:</a:t>
            </a:r>
          </a:p>
        </p:txBody>
      </p:sp>
      <p:sp>
        <p:nvSpPr>
          <p:cNvPr id="1048618" name="Content Placeholder 1048617"/>
          <p:cNvSpPr>
            <a:spLocks noGrp="1"/>
          </p:cNvSpPr>
          <p:nvPr>
            <p:ph idx="1"/>
          </p:nvPr>
        </p:nvSpPr>
        <p:spPr/>
        <p:txBody>
          <a:bodyPr>
            <a:normAutofit fontScale="80000" lnSpcReduction="20000"/>
          </a:bodyPr>
          <a:lstStyle/>
          <a:p>
            <a:r>
              <a:rPr lang="en-US" sz="2400"/>
              <a:t>Wash hands and wear sterile gown and gloves</a:t>
            </a:r>
            <a:endParaRPr lang="en-US" sz="2000"/>
          </a:p>
          <a:p>
            <a:r>
              <a:rPr lang="en-US" sz="2400"/>
              <a:t> Clean the area and apply sterile field. Make sure to have some spare gauze swabs ready.</a:t>
            </a:r>
            <a:endParaRPr lang="en-US" sz="2000"/>
          </a:p>
          <a:p>
            <a:r>
              <a:rPr lang="en-US" sz="2400"/>
              <a:t> Apply sterile sheath to the ultrasound probe</a:t>
            </a:r>
            <a:endParaRPr lang="en-US" sz="2000"/>
          </a:p>
          <a:p>
            <a:endParaRPr lang="en-US" sz="2400"/>
          </a:p>
          <a:p>
            <a:r>
              <a:rPr lang="en-US" sz="2400"/>
              <a:t>Under ultrasound guidance insert lignocaine cutaneous,  subcutaneously and around preferred site.</a:t>
            </a:r>
            <a:endParaRPr lang="en-US" sz="2000"/>
          </a:p>
          <a:p>
            <a:r>
              <a:rPr lang="en-US" sz="2400"/>
              <a:t>Whilst lignocaine has time to work flush all lumens of the line and then clamp all lumens except the Seldinger port</a:t>
            </a:r>
            <a:endParaRPr lang="en-US" sz="2000"/>
          </a:p>
          <a:p>
            <a:r>
              <a:rPr lang="en-US" sz="2400"/>
              <a:t>Ensure caps are available for the lumens</a:t>
            </a:r>
            <a:endParaRPr lang="en-US" sz="2000"/>
          </a:p>
          <a:p>
            <a:r>
              <a:rPr lang="en-US" sz="2400"/>
              <a:t> Under ultrasound guidance take Seldinger needle attached to syringe and insert into the internal jugular vein</a:t>
            </a:r>
            <a:endParaRPr lang="en-US" sz="2000"/>
          </a:p>
          <a:p>
            <a:r>
              <a:rPr lang="en-US" sz="2400"/>
              <a:t>When blood is freely aspirated remove syringe and immediately inset Seldinger wire. This should pass easily</a:t>
            </a:r>
            <a:endParaRPr lang="en-US" sz="2000"/>
          </a:p>
          <a:p>
            <a:r>
              <a:rPr lang="en-US" sz="2400"/>
              <a:t>Keeping hold of the inserted wire, remove</a:t>
            </a:r>
            <a:r>
              <a:rPr lang="en-US" sz="2000"/>
              <a:t> the needle. Ensure the wire stays in the vein as you do this.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048624"/>
          <p:cNvSpPr>
            <a:spLocks noGrp="1"/>
          </p:cNvSpPr>
          <p:nvPr>
            <p:ph type="title"/>
          </p:nvPr>
        </p:nvSpPr>
        <p:spPr/>
        <p:txBody>
          <a:bodyPr/>
          <a:lstStyle/>
          <a:p>
            <a:endParaRPr lang="en-US"/>
          </a:p>
        </p:txBody>
      </p:sp>
      <p:sp>
        <p:nvSpPr>
          <p:cNvPr id="1048626" name="Content Placeholder 1048625"/>
          <p:cNvSpPr>
            <a:spLocks noGrp="1"/>
          </p:cNvSpPr>
          <p:nvPr>
            <p:ph idx="1"/>
          </p:nvPr>
        </p:nvSpPr>
        <p:spPr/>
        <p:txBody>
          <a:bodyPr>
            <a:normAutofit fontScale="78571" lnSpcReduction="20000"/>
          </a:bodyPr>
          <a:lstStyle/>
          <a:p>
            <a:r>
              <a:rPr lang="en-US"/>
              <a:t>Use scalpel to make an small incision in the skin (approx 3mm). This should be done cutting away from the wire so as not to damage it</a:t>
            </a:r>
          </a:p>
          <a:p>
            <a:r>
              <a:rPr lang="en-US"/>
              <a:t>. Pass the dilator over the wire and gently but firmly dilate a tract through to the internal jugular.</a:t>
            </a:r>
          </a:p>
          <a:p>
            <a:r>
              <a:rPr lang="en-US"/>
              <a:t>At this stage there may be some bleeding so ensure to have some swabs ready</a:t>
            </a:r>
          </a:p>
          <a:p>
            <a:r>
              <a:rPr lang="en-US"/>
              <a:t>• Remove the dilator and pass the central line over the Seldinger wire. Do not advance the line until you have hold of the end of the wire</a:t>
            </a:r>
          </a:p>
          <a:p>
            <a:r>
              <a:rPr lang="en-US"/>
              <a:t>Once the central line is in place, remove the wire</a:t>
            </a:r>
          </a:p>
          <a:p>
            <a:r>
              <a:rPr lang="en-US"/>
              <a:t>Aspirate and flush all lumens and re clamp and apply lumen caps</a:t>
            </a:r>
          </a:p>
          <a:p>
            <a:r>
              <a:rPr lang="en-US"/>
              <a:t>• Suture the line.</a:t>
            </a:r>
          </a:p>
          <a:p>
            <a:r>
              <a:rPr lang="en-US"/>
              <a:t>Dress with a clear dressing so the insertion point can be clearly seen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048626"/>
          <p:cNvSpPr>
            <a:spLocks noGrp="1"/>
          </p:cNvSpPr>
          <p:nvPr>
            <p:ph type="title"/>
          </p:nvPr>
        </p:nvSpPr>
        <p:spPr/>
        <p:txBody>
          <a:bodyPr/>
          <a:lstStyle/>
          <a:p>
            <a:r>
              <a:rPr lang="en-US"/>
              <a:t>Documentation:</a:t>
            </a:r>
          </a:p>
        </p:txBody>
      </p:sp>
      <p:sp>
        <p:nvSpPr>
          <p:cNvPr id="1048628" name="Content Placeholder 1048627"/>
          <p:cNvSpPr>
            <a:spLocks noGrp="1"/>
          </p:cNvSpPr>
          <p:nvPr>
            <p:ph idx="1"/>
          </p:nvPr>
        </p:nvSpPr>
        <p:spPr/>
        <p:txBody>
          <a:bodyPr/>
          <a:lstStyle/>
          <a:p>
            <a:r>
              <a:rPr lang="en-US"/>
              <a:t> Patient is educated about the need</a:t>
            </a:r>
          </a:p>
          <a:p>
            <a:r>
              <a:rPr lang="en-US"/>
              <a:t>Site assessed and marked</a:t>
            </a:r>
          </a:p>
          <a:p>
            <a:r>
              <a:rPr lang="en-US"/>
              <a:t>All lumens clamped</a:t>
            </a:r>
          </a:p>
          <a:p>
            <a:r>
              <a:rPr lang="en-US"/>
              <a:t>Inserted by Physician.</a:t>
            </a:r>
          </a:p>
          <a:p>
            <a:r>
              <a:rPr lang="en-US"/>
              <a:t>Tip position confirmation via fluoroscopy OR chest X-ray</a:t>
            </a:r>
          </a:p>
          <a:p>
            <a:r>
              <a:rPr lang="en-US"/>
              <a:t>Date and time of insertion, assess the site for extra bleeding.</a:t>
            </a:r>
          </a:p>
          <a:p>
            <a:r>
              <a:rPr lang="en-US"/>
              <a:t>Anatomical location.</a:t>
            </a:r>
          </a:p>
          <a:p>
            <a:pPr marL="0" indent="0">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048628"/>
          <p:cNvSpPr>
            <a:spLocks noGrp="1"/>
          </p:cNvSpPr>
          <p:nvPr>
            <p:ph type="title"/>
          </p:nvPr>
        </p:nvSpPr>
        <p:spPr/>
        <p:txBody>
          <a:bodyPr/>
          <a:lstStyle/>
          <a:p>
            <a:r>
              <a:rPr lang="en-US"/>
              <a:t>Cvp monitoring:</a:t>
            </a:r>
          </a:p>
        </p:txBody>
      </p:sp>
      <p:sp>
        <p:nvSpPr>
          <p:cNvPr id="1048630" name="Content Placeholder 1048629"/>
          <p:cNvSpPr>
            <a:spLocks noGrp="1"/>
          </p:cNvSpPr>
          <p:nvPr>
            <p:ph idx="1"/>
          </p:nvPr>
        </p:nvSpPr>
        <p:spPr/>
        <p:txBody>
          <a:bodyPr/>
          <a:lstStyle/>
          <a:p>
            <a:pPr marL="0" indent="0">
              <a:buNone/>
            </a:pPr>
            <a:endParaRPr lang="en-US"/>
          </a:p>
          <a:p>
            <a:r>
              <a:rPr lang="en-US"/>
              <a:t>Central venous pressure (CVP) is the blood pressure in the venae cavae, near the right atrium of the heart. CVP reflects the amount of blood returning to the Heart and the ability of the heart to pump the blood back into the arterial system.</a:t>
            </a:r>
          </a:p>
          <a:p>
            <a:r>
              <a:rPr lang="en-US"/>
              <a:t> The normal range for CVP is 0 to 5 mm H2O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048630"/>
          <p:cNvSpPr>
            <a:spLocks noGrp="1"/>
          </p:cNvSpPr>
          <p:nvPr>
            <p:ph type="title"/>
          </p:nvPr>
        </p:nvSpPr>
        <p:spPr/>
        <p:txBody>
          <a:bodyPr/>
          <a:lstStyle/>
          <a:p>
            <a:r>
              <a:rPr lang="en-US"/>
              <a:t>Care of cvp line:</a:t>
            </a:r>
          </a:p>
        </p:txBody>
      </p:sp>
      <p:sp>
        <p:nvSpPr>
          <p:cNvPr id="1048632" name="Content Placeholder 1048631"/>
          <p:cNvSpPr>
            <a:spLocks noGrp="1"/>
          </p:cNvSpPr>
          <p:nvPr>
            <p:ph idx="1"/>
          </p:nvPr>
        </p:nvSpPr>
        <p:spPr/>
        <p:txBody>
          <a:bodyPr>
            <a:normAutofit fontScale="67857" lnSpcReduction="20000"/>
          </a:bodyPr>
          <a:lstStyle/>
          <a:p>
            <a:endParaRPr lang="en-US"/>
          </a:p>
          <a:p>
            <a:pPr marL="0" indent="0">
              <a:buNone/>
            </a:pPr>
            <a:endParaRPr lang="en-US"/>
          </a:p>
          <a:p>
            <a:r>
              <a:rPr lang="en-US" sz="3200"/>
              <a:t>Site Care: - Skin Disinfectant - Clean, dry, and occlusive dressings.</a:t>
            </a:r>
            <a:endParaRPr lang="en-US" sz="3600"/>
          </a:p>
          <a:p>
            <a:endParaRPr lang="en-US" sz="3200"/>
          </a:p>
          <a:p>
            <a:endParaRPr lang="en-US"/>
          </a:p>
          <a:p>
            <a:r>
              <a:rPr lang="en-US" sz="3200"/>
              <a:t>PROCEDURE FOR SITE CARE AND DRESSING CHANGE</a:t>
            </a:r>
            <a:endParaRPr lang="en-US" sz="3600"/>
          </a:p>
          <a:p>
            <a:pPr marL="0" indent="0">
              <a:buNone/>
            </a:pPr>
            <a:endParaRPr lang="en-US"/>
          </a:p>
          <a:p>
            <a:endParaRPr lang="en-US"/>
          </a:p>
          <a:p>
            <a:pPr marL="0" indent="0">
              <a:buNone/>
            </a:pPr>
            <a:r>
              <a:rPr lang="en-US" sz="3200"/>
              <a:t>1. Remove dressing from VAD insertion site.</a:t>
            </a:r>
            <a:endParaRPr lang="en-US" sz="3600"/>
          </a:p>
          <a:p>
            <a:pPr marL="0" indent="0">
              <a:buNone/>
            </a:pPr>
            <a:r>
              <a:rPr lang="en-US" sz="3200"/>
              <a:t>2. Inspect Site and catheter </a:t>
            </a:r>
            <a:endParaRPr lang="en-US" sz="3600"/>
          </a:p>
          <a:p>
            <a:pPr marL="0" indent="0">
              <a:buNone/>
            </a:pPr>
            <a:r>
              <a:rPr lang="en-US" sz="3200"/>
              <a:t>3. Disinfect the catheter-skin junction using antiseptic solution</a:t>
            </a:r>
            <a:endParaRPr lang="en-US" sz="3600"/>
          </a:p>
          <a:p>
            <a:pPr marL="0" indent="0">
              <a:buNone/>
            </a:pPr>
            <a:r>
              <a:rPr lang="en-US" sz="3200"/>
              <a:t>4. Dress access site</a:t>
            </a:r>
            <a:endParaRPr lang="en-US" sz="3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p:txBody>
          <a:bodyPr/>
          <a:lstStyle/>
          <a:p>
            <a:endParaRPr lang="en-US"/>
          </a:p>
        </p:txBody>
      </p:sp>
      <p:sp>
        <p:nvSpPr>
          <p:cNvPr id="1048688" name="TextBox 1048687"/>
          <p:cNvSpPr txBox="1"/>
          <p:nvPr/>
        </p:nvSpPr>
        <p:spPr>
          <a:xfrm>
            <a:off x="922320" y="2794838"/>
            <a:ext cx="6780598" cy="2606040"/>
          </a:xfrm>
          <a:prstGeom prst="rect">
            <a:avLst/>
          </a:prstGeom>
        </p:spPr>
        <p:txBody>
          <a:bodyPr wrap="square" rtlCol="0">
            <a:spAutoFit/>
          </a:bodyPr>
          <a:lstStyle/>
          <a:p>
            <a:r>
              <a:rPr lang="en-US" sz="2800"/>
              <a:t>AFTER PROCEDURE:</a:t>
            </a:r>
          </a:p>
          <a:p>
            <a:r>
              <a:rPr lang="en-US" sz="2800"/>
              <a:t>1. Discard used supplies </a:t>
            </a:r>
          </a:p>
          <a:p>
            <a:r>
              <a:rPr lang="en-US" sz="2800"/>
              <a:t>2. Remove gloves</a:t>
            </a:r>
          </a:p>
          <a:p>
            <a:r>
              <a:rPr lang="en-US" sz="2800"/>
              <a:t>3. Wash hands</a:t>
            </a:r>
          </a:p>
          <a:p>
            <a:r>
              <a:rPr lang="en-US" sz="2800"/>
              <a:t>4. Label new dressing</a:t>
            </a:r>
          </a:p>
          <a:p>
            <a:r>
              <a:rPr lang="en-US" sz="2800"/>
              <a:t>5. Document</a:t>
            </a:r>
            <a:endParaRPr lang="en-US" sz="28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9" name="TextBox 1048688"/>
          <p:cNvSpPr txBox="1"/>
          <p:nvPr/>
        </p:nvSpPr>
        <p:spPr>
          <a:xfrm>
            <a:off x="2961363" y="3173730"/>
            <a:ext cx="4975727" cy="510540"/>
          </a:xfrm>
          <a:prstGeom prst="rect">
            <a:avLst/>
          </a:prstGeom>
        </p:spPr>
        <p:txBody>
          <a:bodyPr wrap="square" rtlCol="0">
            <a:spAutoFit/>
          </a:bodyPr>
          <a:lstStyle/>
          <a:p>
            <a:r>
              <a:rPr lang="en-US" sz="2800">
                <a:solidFill>
                  <a:srgbClr val="000000"/>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title"/>
          </p:nvPr>
        </p:nvSpPr>
        <p:spPr/>
        <p:txBody>
          <a:bodyPr/>
          <a:lstStyle/>
          <a:p>
            <a:r>
              <a:rPr lang="en-US"/>
              <a:t>Definition </a:t>
            </a:r>
          </a:p>
        </p:txBody>
      </p:sp>
      <p:sp>
        <p:nvSpPr>
          <p:cNvPr id="1048594" name="Content Placeholder 1048593"/>
          <p:cNvSpPr>
            <a:spLocks noGrp="1"/>
          </p:cNvSpPr>
          <p:nvPr>
            <p:ph idx="1"/>
          </p:nvPr>
        </p:nvSpPr>
        <p:spPr/>
        <p:txBody>
          <a:bodyPr/>
          <a:lstStyle/>
          <a:p>
            <a:r>
              <a:rPr lang="en-US"/>
              <a:t>A central venous catheter (cvc) also known as a central line or central venous access catheter is a catheter placed into a large vein </a:t>
            </a:r>
          </a:p>
          <a:p>
            <a:r>
              <a:rPr lang="en-US"/>
              <a:t>Regular sites : </a:t>
            </a:r>
          </a:p>
          <a:p>
            <a:r>
              <a:rPr lang="en-US"/>
              <a:t>Catheters can be placed in veins ,</a:t>
            </a:r>
          </a:p>
          <a:p>
            <a:r>
              <a:rPr lang="en-US"/>
              <a:t>Neck ( internal jugular vein ),</a:t>
            </a:r>
          </a:p>
          <a:p>
            <a:r>
              <a:rPr lang="en-US"/>
              <a:t>Chest ( subcalvin vein or axillary vein),</a:t>
            </a:r>
          </a:p>
          <a:p>
            <a:r>
              <a:rPr lang="en-US"/>
              <a:t>Groin ( femoral vein),</a:t>
            </a:r>
          </a:p>
          <a:p>
            <a:r>
              <a:rPr lang="en-US"/>
              <a:t>Peripherally inserted central catheters (picc)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title"/>
          </p:nvPr>
        </p:nvSpPr>
        <p:spPr/>
        <p:txBody>
          <a:bodyPr/>
          <a:lstStyle/>
          <a:p>
            <a:r>
              <a:rPr lang="en-US"/>
              <a:t>Medical uses </a:t>
            </a:r>
          </a:p>
        </p:txBody>
      </p:sp>
      <p:sp>
        <p:nvSpPr>
          <p:cNvPr id="1048596" name="Content Placeholder 1048595"/>
          <p:cNvSpPr>
            <a:spLocks noGrp="1"/>
          </p:cNvSpPr>
          <p:nvPr>
            <p:ph idx="1"/>
          </p:nvPr>
        </p:nvSpPr>
        <p:spPr/>
        <p:txBody>
          <a:bodyPr/>
          <a:lstStyle/>
          <a:p>
            <a:r>
              <a:rPr lang="en-US"/>
              <a:t>Adminster medication</a:t>
            </a:r>
          </a:p>
          <a:p>
            <a:r>
              <a:rPr lang="en-US"/>
              <a:t>Fluids that are unable to be taken by mouth </a:t>
            </a:r>
          </a:p>
          <a:p>
            <a:r>
              <a:rPr lang="en-US"/>
              <a:t>Would harm a smaller peripheral lines</a:t>
            </a:r>
          </a:p>
          <a:p>
            <a:r>
              <a:rPr lang="en-US"/>
              <a:t>Obtain bloodtests</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96"/>
          <p:cNvSpPr>
            <a:spLocks noGrp="1"/>
          </p:cNvSpPr>
          <p:nvPr>
            <p:ph type="title"/>
          </p:nvPr>
        </p:nvSpPr>
        <p:spPr/>
        <p:txBody>
          <a:bodyPr/>
          <a:lstStyle/>
          <a:p>
            <a:r>
              <a:rPr lang="en-US"/>
              <a:t>Indications </a:t>
            </a:r>
          </a:p>
        </p:txBody>
      </p:sp>
      <p:sp>
        <p:nvSpPr>
          <p:cNvPr id="1048598" name="Content Placeholder 1048597"/>
          <p:cNvSpPr>
            <a:spLocks noGrp="1"/>
          </p:cNvSpPr>
          <p:nvPr>
            <p:ph idx="1"/>
          </p:nvPr>
        </p:nvSpPr>
        <p:spPr/>
        <p:txBody>
          <a:bodyPr/>
          <a:lstStyle/>
          <a:p>
            <a:r>
              <a:rPr lang="en-US"/>
              <a:t>Long term intravenous antibiotics ,parenteral nutrition in chronically ill persons</a:t>
            </a:r>
          </a:p>
          <a:p>
            <a:r>
              <a:rPr lang="en-US"/>
              <a:t>Long term pain medications &amp; chemotheraphy</a:t>
            </a:r>
          </a:p>
          <a:p>
            <a:r>
              <a:rPr lang="en-US"/>
              <a:t>Drugs that are prone to cause phlebitis in peripheral veins such as : calcium chloride </a:t>
            </a:r>
          </a:p>
          <a:p>
            <a:r>
              <a:rPr lang="en-US"/>
              <a:t>Chemotherapy </a:t>
            </a:r>
          </a:p>
          <a:p>
            <a:r>
              <a:rPr lang="en-US"/>
              <a:t>Hypertonic saline </a:t>
            </a:r>
          </a:p>
          <a:p>
            <a:r>
              <a:rPr lang="en-US"/>
              <a:t>Potassium chloride (kcl)</a:t>
            </a:r>
          </a:p>
          <a:p>
            <a:r>
              <a:rPr lang="en-US"/>
              <a:t>Frequent blood draws</a:t>
            </a:r>
          </a:p>
          <a:p>
            <a:r>
              <a:rPr lang="en-US"/>
              <a:t>Monitoring of the central venous pressure (cvp)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048598"/>
          <p:cNvSpPr>
            <a:spLocks noGrp="1"/>
          </p:cNvSpPr>
          <p:nvPr>
            <p:ph type="title"/>
          </p:nvPr>
        </p:nvSpPr>
        <p:spPr/>
        <p:txBody>
          <a:bodyPr/>
          <a:lstStyle/>
          <a:p>
            <a:endParaRPr lang="en-US"/>
          </a:p>
        </p:txBody>
      </p:sp>
      <p:sp>
        <p:nvSpPr>
          <p:cNvPr id="1048600" name="Content Placeholder 1048599"/>
          <p:cNvSpPr>
            <a:spLocks noGrp="1"/>
          </p:cNvSpPr>
          <p:nvPr>
            <p:ph idx="1"/>
          </p:nvPr>
        </p:nvSpPr>
        <p:spPr/>
        <p:txBody>
          <a:bodyPr/>
          <a:lstStyle/>
          <a:p>
            <a:endParaRPr lang="en-US"/>
          </a:p>
        </p:txBody>
      </p:sp>
      <p:pic>
        <p:nvPicPr>
          <p:cNvPr id="2097152" name="Picture 2097151"/>
          <p:cNvPicPr>
            <a:picLocks/>
          </p:cNvPicPr>
          <p:nvPr/>
        </p:nvPicPr>
        <p:blipFill>
          <a:blip r:embed="rId2"/>
          <a:srcRect t="41354" b="35415"/>
          <a:stretch>
            <a:fillRect/>
          </a:stretch>
        </p:blipFill>
        <p:spPr>
          <a:xfrm>
            <a:off x="2150743" y="2654680"/>
            <a:ext cx="4525701" cy="295052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title"/>
          </p:nvPr>
        </p:nvSpPr>
        <p:spPr/>
        <p:txBody>
          <a:bodyPr/>
          <a:lstStyle/>
          <a:p>
            <a:r>
              <a:rPr lang="en-US"/>
              <a:t>Tunnled catheters </a:t>
            </a:r>
          </a:p>
        </p:txBody>
      </p:sp>
      <p:sp>
        <p:nvSpPr>
          <p:cNvPr id="1048602" name="Content Placeholder 1048601"/>
          <p:cNvSpPr>
            <a:spLocks noGrp="1"/>
          </p:cNvSpPr>
          <p:nvPr>
            <p:ph idx="1"/>
          </p:nvPr>
        </p:nvSpPr>
        <p:spPr/>
        <p:txBody>
          <a:bodyPr/>
          <a:lstStyle/>
          <a:p>
            <a:r>
              <a:rPr lang="en-US"/>
              <a:t>Preferable sites :</a:t>
            </a:r>
          </a:p>
          <a:p>
            <a:r>
              <a:rPr lang="en-US"/>
              <a:t>Neck ( internal jugular </a:t>
            </a:r>
          </a:p>
          <a:p>
            <a:r>
              <a:rPr lang="en-US"/>
              <a:t>Groin ( femoral ) </a:t>
            </a:r>
          </a:p>
          <a:p>
            <a:r>
              <a:rPr lang="en-US"/>
              <a:t>Liver ( transhepatic )</a:t>
            </a:r>
          </a:p>
          <a:p>
            <a:r>
              <a:rPr lang="en-US"/>
              <a:t>Back ( translumbar ) </a:t>
            </a:r>
          </a:p>
          <a:p>
            <a:r>
              <a:rPr lang="en-US"/>
              <a:t>The catheter is tunnled under the skin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title"/>
          </p:nvPr>
        </p:nvSpPr>
        <p:spPr/>
        <p:txBody>
          <a:bodyPr/>
          <a:lstStyle/>
          <a:p>
            <a:r>
              <a:rPr lang="en-US"/>
              <a:t>Non  tunneled - Catheters </a:t>
            </a:r>
          </a:p>
        </p:txBody>
      </p:sp>
      <p:sp>
        <p:nvSpPr>
          <p:cNvPr id="1048604" name="Content Placeholder 1048603"/>
          <p:cNvSpPr>
            <a:spLocks noGrp="1"/>
          </p:cNvSpPr>
          <p:nvPr>
            <p:ph idx="1"/>
          </p:nvPr>
        </p:nvSpPr>
        <p:spPr/>
        <p:txBody>
          <a:bodyPr/>
          <a:lstStyle/>
          <a:p>
            <a:r>
              <a:rPr lang="en-US"/>
              <a:t>Preferable sites : </a:t>
            </a:r>
          </a:p>
          <a:p>
            <a:r>
              <a:rPr lang="en-US"/>
              <a:t>First choice : right internal jugular vein</a:t>
            </a:r>
          </a:p>
          <a:p>
            <a:r>
              <a:rPr lang="en-US"/>
              <a:t>Second choice : femoral vein </a:t>
            </a:r>
          </a:p>
          <a:p>
            <a:r>
              <a:rPr lang="en-US"/>
              <a:t>Third choice : left internal jugular vein </a:t>
            </a:r>
          </a:p>
          <a:p>
            <a:r>
              <a:rPr lang="en-US"/>
              <a:t>Last choice : subclavin vein with prefernce for the dominant side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title"/>
          </p:nvPr>
        </p:nvSpPr>
        <p:spPr/>
        <p:txBody>
          <a:bodyPr/>
          <a:lstStyle/>
          <a:p>
            <a:r>
              <a:rPr lang="en-US"/>
              <a:t>Indications : </a:t>
            </a:r>
          </a:p>
        </p:txBody>
      </p:sp>
      <p:sp>
        <p:nvSpPr>
          <p:cNvPr id="1048606" name="Content Placeholder 1048605"/>
          <p:cNvSpPr>
            <a:spLocks noGrp="1"/>
          </p:cNvSpPr>
          <p:nvPr>
            <p:ph idx="1"/>
          </p:nvPr>
        </p:nvSpPr>
        <p:spPr/>
        <p:txBody>
          <a:bodyPr/>
          <a:lstStyle/>
          <a:p>
            <a:r>
              <a:rPr lang="en-US"/>
              <a:t>Increasing age of patients intiating hemodialysis</a:t>
            </a:r>
          </a:p>
          <a:p>
            <a:r>
              <a:rPr lang="en-US"/>
              <a:t>Increasing number of comorbid conditions  including significant vascular disease</a:t>
            </a:r>
          </a:p>
          <a:p>
            <a:r>
              <a:rPr lang="en-US"/>
              <a:t>Urgent renal replacement therapy (RRT)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p:txBody>
          <a:bodyPr/>
          <a:lstStyle/>
          <a:p>
            <a:r>
              <a:rPr lang="en-US"/>
              <a:t>Contraindications for tunneled and non -tunneled catheter </a:t>
            </a:r>
          </a:p>
        </p:txBody>
      </p:sp>
      <p:sp>
        <p:nvSpPr>
          <p:cNvPr id="1048608" name="Content Placeholder 1048607"/>
          <p:cNvSpPr>
            <a:spLocks noGrp="1"/>
          </p:cNvSpPr>
          <p:nvPr>
            <p:ph idx="1"/>
          </p:nvPr>
        </p:nvSpPr>
        <p:spPr/>
        <p:txBody>
          <a:bodyPr/>
          <a:lstStyle/>
          <a:p>
            <a:r>
              <a:rPr lang="en-US"/>
              <a:t>Local cellulitis</a:t>
            </a:r>
          </a:p>
          <a:p>
            <a:r>
              <a:rPr lang="en-US"/>
              <a:t>Low platelet Counts</a:t>
            </a:r>
          </a:p>
          <a:p>
            <a:r>
              <a:rPr lang="en-US"/>
              <a:t>Local infection</a:t>
            </a:r>
          </a:p>
          <a:p>
            <a:r>
              <a:rPr lang="en-US"/>
              <a:t>Avoid in raised intracranial Pressure Aim for a femoral approach  if required </a:t>
            </a:r>
          </a:p>
          <a:p>
            <a:r>
              <a:rPr lang="en-US"/>
              <a:t>Patient non -compliance</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CENTRAL VENOUS CATHETER </vt:lpstr>
      <vt:lpstr>Definition </vt:lpstr>
      <vt:lpstr>Medical uses </vt:lpstr>
      <vt:lpstr>Indications </vt:lpstr>
      <vt:lpstr>PowerPoint Presentation</vt:lpstr>
      <vt:lpstr>Tunnled catheters </vt:lpstr>
      <vt:lpstr>Non  tunneled - Catheters </vt:lpstr>
      <vt:lpstr>Indications : </vt:lpstr>
      <vt:lpstr>Contraindications for tunneled and non -tunneled catheter </vt:lpstr>
      <vt:lpstr>Complications </vt:lpstr>
      <vt:lpstr>Equipments:</vt:lpstr>
      <vt:lpstr>Pre procedure</vt:lpstr>
      <vt:lpstr>Procedure:</vt:lpstr>
      <vt:lpstr>PowerPoint Presentation</vt:lpstr>
      <vt:lpstr>Documentation:</vt:lpstr>
      <vt:lpstr>Cvp monitoring:</vt:lpstr>
      <vt:lpstr>Care of cvp line: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VENOUS CATHETER </dc:title>
  <dc:creator>V2205</dc:creator>
  <cp:lastModifiedBy>mounikareddy8900@gmail.com</cp:lastModifiedBy>
  <cp:revision>1</cp:revision>
  <dcterms:created xsi:type="dcterms:W3CDTF">2015-05-11T00:30:45Z</dcterms:created>
  <dcterms:modified xsi:type="dcterms:W3CDTF">2023-05-22T04:51:31Z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c709620332e543619a4035a287343cb1</vt:lpwstr>
  </property>
</Properties>
</file>