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760566CA-96DE-47D8-A79D-06412B2C05D3}" type="datetimeFigureOut">
              <a:rPr lang="en-US" smtClean="0"/>
              <a:pPr/>
              <a:t>7/7/2023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8293C89-C4AC-404E-93F0-9CCDBA884D8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60566CA-96DE-47D8-A79D-06412B2C05D3}"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293C89-C4AC-404E-93F0-9CCDBA884D8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60566CA-96DE-47D8-A79D-06412B2C05D3}"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293C89-C4AC-404E-93F0-9CCDBA884D8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60566CA-96DE-47D8-A79D-06412B2C05D3}"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293C89-C4AC-404E-93F0-9CCDBA884D8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60566CA-96DE-47D8-A79D-06412B2C05D3}"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293C89-C4AC-404E-93F0-9CCDBA884D8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60566CA-96DE-47D8-A79D-06412B2C05D3}"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293C89-C4AC-404E-93F0-9CCDBA884D8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60566CA-96DE-47D8-A79D-06412B2C05D3}" type="datetimeFigureOut">
              <a:rPr lang="en-US" smtClean="0"/>
              <a:pPr/>
              <a:t>7/7/2023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293C89-C4AC-404E-93F0-9CCDBA884D8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760566CA-96DE-47D8-A79D-06412B2C05D3}" type="datetimeFigureOut">
              <a:rPr lang="en-US" smtClean="0"/>
              <a:pPr/>
              <a:t>7/7/2023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293C89-C4AC-404E-93F0-9CCDBA884D8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0566CA-96DE-47D8-A79D-06412B2C05D3}" type="datetimeFigureOut">
              <a:rPr lang="en-US" smtClean="0"/>
              <a:pPr/>
              <a:t>7/7/2023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293C89-C4AC-404E-93F0-9CCDBA884D8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60566CA-96DE-47D8-A79D-06412B2C05D3}"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293C89-C4AC-404E-93F0-9CCDBA884D8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760566CA-96DE-47D8-A79D-06412B2C05D3}"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8293C89-C4AC-404E-93F0-9CCDBA884D8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60566CA-96DE-47D8-A79D-06412B2C05D3}" type="datetimeFigureOut">
              <a:rPr lang="en-US" smtClean="0"/>
              <a:pPr/>
              <a:t>7/7/2023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8293C89-C4AC-404E-93F0-9CCDBA884D8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Conducting Marketing Research</a:t>
            </a:r>
          </a:p>
        </p:txBody>
      </p:sp>
      <p:sp>
        <p:nvSpPr>
          <p:cNvPr id="5" name="Subtitle 4">
            <a:extLst>
              <a:ext uri="{FF2B5EF4-FFF2-40B4-BE49-F238E27FC236}">
                <a16:creationId xmlns:a16="http://schemas.microsoft.com/office/drawing/2014/main" id="{411A3CC4-AEC0-BD5D-C851-4E4933C3D5EE}"/>
              </a:ext>
            </a:extLst>
          </p:cNvPr>
          <p:cNvSpPr>
            <a:spLocks noGrp="1"/>
          </p:cNvSpPr>
          <p:nvPr>
            <p:ph type="subTitle" idx="1"/>
          </p:nvPr>
        </p:nvSpPr>
        <p:spPr/>
        <p:txBody>
          <a:bodyPr/>
          <a:lstStyle/>
          <a:p>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The Research Instruments</a:t>
            </a:r>
          </a:p>
        </p:txBody>
      </p:sp>
      <p:sp>
        <p:nvSpPr>
          <p:cNvPr id="3" name="Content Placeholder 2"/>
          <p:cNvSpPr>
            <a:spLocks noGrp="1"/>
          </p:cNvSpPr>
          <p:nvPr>
            <p:ph idx="1"/>
          </p:nvPr>
        </p:nvSpPr>
        <p:spPr/>
        <p:txBody>
          <a:bodyPr>
            <a:normAutofit/>
          </a:bodyPr>
          <a:lstStyle/>
          <a:p>
            <a:r>
              <a:rPr lang="en-US" b="1" dirty="0"/>
              <a:t>Types of Questionnaires:</a:t>
            </a:r>
          </a:p>
          <a:p>
            <a:r>
              <a:rPr lang="en-US" b="1" dirty="0"/>
              <a:t>Closed-ended questions</a:t>
            </a:r>
            <a:r>
              <a:rPr lang="en-US" dirty="0"/>
              <a:t>-This type of questionnaire specifies all the possible answers and provides answers that are easier to interpret and organize. </a:t>
            </a:r>
            <a:r>
              <a:rPr lang="en-US" b="1" dirty="0"/>
              <a:t>Examples</a:t>
            </a:r>
            <a:r>
              <a:rPr lang="en-US" dirty="0"/>
              <a:t>: Multiple Choice, </a:t>
            </a:r>
            <a:r>
              <a:rPr lang="en-US" dirty="0" err="1"/>
              <a:t>Likert</a:t>
            </a:r>
            <a:r>
              <a:rPr lang="en-US" dirty="0"/>
              <a:t> scale, and Importance scale.</a:t>
            </a:r>
          </a:p>
          <a:p>
            <a:r>
              <a:rPr lang="en-US" b="1" dirty="0"/>
              <a:t>Open-ended questions- </a:t>
            </a:r>
            <a:r>
              <a:rPr lang="en-US" dirty="0"/>
              <a:t>This type of questionnaire allows respondents to answer in their own words and may reveal more on how people think. </a:t>
            </a:r>
            <a:r>
              <a:rPr lang="en-US" b="1" dirty="0"/>
              <a:t>Example:</a:t>
            </a:r>
            <a:r>
              <a:rPr lang="en-US" dirty="0"/>
              <a:t> Completely unstructured, and Sentence completion.</a:t>
            </a:r>
          </a:p>
          <a:p>
            <a:endParaRPr lang="en-US" dirty="0"/>
          </a:p>
          <a:p>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The Research Instruments</a:t>
            </a:r>
          </a:p>
        </p:txBody>
      </p:sp>
      <p:sp>
        <p:nvSpPr>
          <p:cNvPr id="3" name="Content Placeholder 2"/>
          <p:cNvSpPr>
            <a:spLocks noGrp="1"/>
          </p:cNvSpPr>
          <p:nvPr>
            <p:ph idx="1"/>
          </p:nvPr>
        </p:nvSpPr>
        <p:spPr/>
        <p:txBody>
          <a:bodyPr/>
          <a:lstStyle/>
          <a:p>
            <a:r>
              <a:rPr lang="en-US" b="1" dirty="0"/>
              <a:t>Qualitative Measures- </a:t>
            </a:r>
            <a:r>
              <a:rPr lang="en-US" dirty="0"/>
              <a:t>Are unstructured measurement approaches that permit a range of possible responses.</a:t>
            </a:r>
          </a:p>
          <a:p>
            <a:r>
              <a:rPr lang="en-US" b="1" dirty="0"/>
              <a:t>Examples:</a:t>
            </a:r>
          </a:p>
          <a:p>
            <a:r>
              <a:rPr lang="en-US" b="1"/>
              <a:t>Word association</a:t>
            </a:r>
            <a:r>
              <a:rPr lang="en-US"/>
              <a:t>-Ask </a:t>
            </a:r>
            <a:r>
              <a:rPr lang="en-US" dirty="0"/>
              <a:t>subjects what words come to mind when they hear the brand’s name.</a:t>
            </a:r>
          </a:p>
          <a:p>
            <a:r>
              <a:rPr lang="en-US" b="1" dirty="0"/>
              <a:t>Brand personification- </a:t>
            </a:r>
            <a:r>
              <a:rPr lang="en-US" dirty="0"/>
              <a:t>Ask subjects what kind of person they think of when the brand is mentioned.</a:t>
            </a:r>
          </a:p>
          <a:p>
            <a:r>
              <a:rPr lang="en-US" dirty="0"/>
              <a:t>The brand personality delivers a picture of the more human qualities of the brand.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 The Sampling Plan</a:t>
            </a:r>
          </a:p>
        </p:txBody>
      </p:sp>
      <p:sp>
        <p:nvSpPr>
          <p:cNvPr id="3" name="Content Placeholder 2"/>
          <p:cNvSpPr>
            <a:spLocks noGrp="1"/>
          </p:cNvSpPr>
          <p:nvPr>
            <p:ph idx="1"/>
          </p:nvPr>
        </p:nvSpPr>
        <p:spPr/>
        <p:txBody>
          <a:bodyPr/>
          <a:lstStyle/>
          <a:p>
            <a:r>
              <a:rPr lang="en-US" b="1" dirty="0"/>
              <a:t>Designing a sample plan calls for three decisions:</a:t>
            </a:r>
          </a:p>
          <a:p>
            <a:pPr marL="514350" indent="-514350">
              <a:buFont typeface="+mj-lt"/>
              <a:buAutoNum type="arabicPeriod"/>
            </a:pPr>
            <a:r>
              <a:rPr lang="en-US" dirty="0"/>
              <a:t>Sampling unit: Who should we survey?</a:t>
            </a:r>
          </a:p>
          <a:p>
            <a:pPr marL="514350" indent="-514350">
              <a:buFont typeface="+mj-lt"/>
              <a:buAutoNum type="arabicPeriod"/>
            </a:pPr>
            <a:r>
              <a:rPr lang="en-US" dirty="0"/>
              <a:t>Sample size: How many people should we survey?</a:t>
            </a:r>
          </a:p>
          <a:p>
            <a:pPr marL="514350" indent="-514350">
              <a:buFont typeface="+mj-lt"/>
              <a:buAutoNum type="arabicPeriod"/>
            </a:pPr>
            <a:r>
              <a:rPr lang="en-US" dirty="0"/>
              <a:t>Sampling procedure: How should we choose the respondents?</a:t>
            </a:r>
          </a:p>
          <a:p>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 Contact Method</a:t>
            </a:r>
          </a:p>
        </p:txBody>
      </p:sp>
      <p:sp>
        <p:nvSpPr>
          <p:cNvPr id="3" name="Content Placeholder 2"/>
          <p:cNvSpPr>
            <a:spLocks noGrp="1"/>
          </p:cNvSpPr>
          <p:nvPr>
            <p:ph idx="1"/>
          </p:nvPr>
        </p:nvSpPr>
        <p:spPr/>
        <p:txBody>
          <a:bodyPr>
            <a:normAutofit/>
          </a:bodyPr>
          <a:lstStyle/>
          <a:p>
            <a:r>
              <a:rPr lang="en-US" b="1" dirty="0"/>
              <a:t>Mail Questionnaires</a:t>
            </a:r>
            <a:r>
              <a:rPr lang="en-US" dirty="0"/>
              <a:t>-Used for people who do not give personal interviews or whose responses might be biased or distorted by the interviewers. Response rate low</a:t>
            </a:r>
          </a:p>
          <a:p>
            <a:r>
              <a:rPr lang="en-US" b="1" dirty="0"/>
              <a:t>Telephone Interviewing- </a:t>
            </a:r>
            <a:r>
              <a:rPr lang="en-US" dirty="0"/>
              <a:t>Good way to gather information quickly. </a:t>
            </a:r>
          </a:p>
          <a:p>
            <a:r>
              <a:rPr lang="en-US" dirty="0"/>
              <a:t>Interviewer can clarify any unclear questions</a:t>
            </a:r>
          </a:p>
          <a:p>
            <a:r>
              <a:rPr lang="en-US" dirty="0"/>
              <a:t>Interviews should be brief and  not too personal.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 Contact Method</a:t>
            </a:r>
          </a:p>
        </p:txBody>
      </p:sp>
      <p:sp>
        <p:nvSpPr>
          <p:cNvPr id="3" name="Content Placeholder 2"/>
          <p:cNvSpPr>
            <a:spLocks noGrp="1"/>
          </p:cNvSpPr>
          <p:nvPr>
            <p:ph idx="1"/>
          </p:nvPr>
        </p:nvSpPr>
        <p:spPr/>
        <p:txBody>
          <a:bodyPr>
            <a:normAutofit lnSpcReduction="10000"/>
          </a:bodyPr>
          <a:lstStyle/>
          <a:p>
            <a:r>
              <a:rPr lang="en-US" b="1" dirty="0"/>
              <a:t>Personal Interviewing- </a:t>
            </a:r>
            <a:r>
              <a:rPr lang="en-US" dirty="0"/>
              <a:t>Interviewer can ask more questions and record additional observations about the respondents, such as dress and body language.</a:t>
            </a:r>
          </a:p>
          <a:p>
            <a:r>
              <a:rPr lang="en-US" dirty="0"/>
              <a:t>Arranged interview and Intercept interview</a:t>
            </a:r>
          </a:p>
          <a:p>
            <a:r>
              <a:rPr lang="en-US" b="1" dirty="0"/>
              <a:t>Online contacts </a:t>
            </a:r>
          </a:p>
          <a:p>
            <a:r>
              <a:rPr lang="en-US" b="1" dirty="0"/>
              <a:t>Advantages:</a:t>
            </a:r>
          </a:p>
          <a:p>
            <a:r>
              <a:rPr lang="en-US" dirty="0"/>
              <a:t>Inexpensive</a:t>
            </a:r>
          </a:p>
          <a:p>
            <a:r>
              <a:rPr lang="en-US" dirty="0"/>
              <a:t>Fast</a:t>
            </a:r>
          </a:p>
          <a:p>
            <a:r>
              <a:rPr lang="en-US" dirty="0"/>
              <a:t>People tend to be honest and thoughtful online</a:t>
            </a:r>
          </a:p>
          <a:p>
            <a:r>
              <a:rPr lang="en-US" dirty="0"/>
              <a:t>Versatile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 Contact Method</a:t>
            </a:r>
          </a:p>
        </p:txBody>
      </p:sp>
      <p:sp>
        <p:nvSpPr>
          <p:cNvPr id="3" name="Content Placeholder 2"/>
          <p:cNvSpPr>
            <a:spLocks noGrp="1"/>
          </p:cNvSpPr>
          <p:nvPr>
            <p:ph idx="1"/>
          </p:nvPr>
        </p:nvSpPr>
        <p:spPr/>
        <p:txBody>
          <a:bodyPr/>
          <a:lstStyle/>
          <a:p>
            <a:r>
              <a:rPr lang="en-US" b="1" dirty="0"/>
              <a:t>Disadvantages:</a:t>
            </a:r>
          </a:p>
          <a:p>
            <a:r>
              <a:rPr lang="en-US" dirty="0"/>
              <a:t>Samples can be small and skewed</a:t>
            </a:r>
          </a:p>
          <a:p>
            <a:r>
              <a:rPr lang="en-US" dirty="0"/>
              <a:t>Online panels and communities can suffer from excessive turnover</a:t>
            </a:r>
          </a:p>
          <a:p>
            <a:r>
              <a:rPr lang="en-US" dirty="0"/>
              <a:t>Online market research can suffer from technological problems and inconsistencies.</a:t>
            </a:r>
          </a:p>
          <a:p>
            <a:endParaRPr lang="en-US"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Collecting Information</a:t>
            </a:r>
          </a:p>
        </p:txBody>
      </p:sp>
      <p:sp>
        <p:nvSpPr>
          <p:cNvPr id="3" name="Content Placeholder 2"/>
          <p:cNvSpPr>
            <a:spLocks noGrp="1"/>
          </p:cNvSpPr>
          <p:nvPr>
            <p:ph idx="1"/>
          </p:nvPr>
        </p:nvSpPr>
        <p:spPr/>
        <p:txBody>
          <a:bodyPr>
            <a:normAutofit/>
          </a:bodyPr>
          <a:lstStyle/>
          <a:p>
            <a:r>
              <a:rPr lang="en-US" dirty="0"/>
              <a:t>The data collection step is the </a:t>
            </a:r>
            <a:r>
              <a:rPr lang="en-US" b="1" dirty="0"/>
              <a:t>most expensive </a:t>
            </a:r>
            <a:r>
              <a:rPr lang="en-US" dirty="0"/>
              <a:t>and the most </a:t>
            </a:r>
            <a:r>
              <a:rPr lang="en-US" b="1" dirty="0"/>
              <a:t>prone to error.</a:t>
            </a:r>
          </a:p>
          <a:p>
            <a:r>
              <a:rPr lang="en-US" b="1" dirty="0"/>
              <a:t>Problems with collecting surveys:</a:t>
            </a:r>
          </a:p>
          <a:p>
            <a:r>
              <a:rPr lang="en-US" dirty="0"/>
              <a:t>Respondents will be away from home and must be contacted again</a:t>
            </a:r>
          </a:p>
          <a:p>
            <a:r>
              <a:rPr lang="en-US" dirty="0"/>
              <a:t>Respondents may refuse to cooperate</a:t>
            </a:r>
          </a:p>
          <a:p>
            <a:r>
              <a:rPr lang="en-US" dirty="0"/>
              <a:t>Respondents will give biased or dishonest answers</a:t>
            </a:r>
          </a:p>
          <a:p>
            <a:r>
              <a:rPr lang="en-US" dirty="0"/>
              <a:t>Some </a:t>
            </a:r>
            <a:r>
              <a:rPr lang="en-US" b="1" dirty="0"/>
              <a:t>interviewers</a:t>
            </a:r>
            <a:r>
              <a:rPr lang="en-US" dirty="0"/>
              <a:t> will be biased or dishonest.</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br>
              <a:rPr lang="en-US" sz="3100" dirty="0"/>
            </a:br>
            <a:r>
              <a:rPr lang="en-US" sz="3100" dirty="0"/>
              <a:t>4) Analyze the Information</a:t>
            </a:r>
            <a:br>
              <a:rPr lang="en-US" sz="3100" dirty="0"/>
            </a:br>
            <a:r>
              <a:rPr lang="en-US" sz="3100" dirty="0"/>
              <a:t>5) Present the Findings</a:t>
            </a:r>
          </a:p>
        </p:txBody>
      </p:sp>
      <p:sp>
        <p:nvSpPr>
          <p:cNvPr id="3" name="Content Placeholder 2"/>
          <p:cNvSpPr>
            <a:spLocks noGrp="1"/>
          </p:cNvSpPr>
          <p:nvPr>
            <p:ph idx="1"/>
          </p:nvPr>
        </p:nvSpPr>
        <p:spPr/>
        <p:txBody>
          <a:bodyPr>
            <a:normAutofit/>
          </a:bodyPr>
          <a:lstStyle/>
          <a:p>
            <a:r>
              <a:rPr lang="en-US" sz="2800" b="1" dirty="0"/>
              <a:t>4) Analyze the Information</a:t>
            </a:r>
            <a:endParaRPr lang="en-US" b="1" dirty="0"/>
          </a:p>
          <a:p>
            <a:r>
              <a:rPr lang="en-US" dirty="0"/>
              <a:t>Analyze the results of the findings by tabulating the data and developing summary measures.</a:t>
            </a:r>
          </a:p>
          <a:p>
            <a:r>
              <a:rPr lang="en-US" sz="2800" b="1" dirty="0"/>
              <a:t>5) Present the Findings</a:t>
            </a:r>
            <a:endParaRPr lang="en-US" b="1" dirty="0"/>
          </a:p>
          <a:p>
            <a:r>
              <a:rPr lang="en-US" dirty="0"/>
              <a:t>Researchers must present findings relevant to the major marketing decisions facing management.</a:t>
            </a:r>
          </a:p>
          <a:p>
            <a:r>
              <a:rPr lang="en-US" dirty="0"/>
              <a:t>Researchers are being asked to play a </a:t>
            </a:r>
            <a:r>
              <a:rPr lang="en-US" b="1" dirty="0"/>
              <a:t>larger </a:t>
            </a:r>
            <a:r>
              <a:rPr lang="en-US" dirty="0"/>
              <a:t>role in translating data and information into insights and recommendations.</a:t>
            </a:r>
          </a:p>
          <a:p>
            <a:endParaRPr lang="en-US" dirty="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 Make the Decision</a:t>
            </a:r>
          </a:p>
        </p:txBody>
      </p:sp>
      <p:sp>
        <p:nvSpPr>
          <p:cNvPr id="3" name="Content Placeholder 2"/>
          <p:cNvSpPr>
            <a:spLocks noGrp="1"/>
          </p:cNvSpPr>
          <p:nvPr>
            <p:ph idx="1"/>
          </p:nvPr>
        </p:nvSpPr>
        <p:spPr/>
        <p:txBody>
          <a:bodyPr>
            <a:normAutofit/>
          </a:bodyPr>
          <a:lstStyle/>
          <a:p>
            <a:r>
              <a:rPr lang="en-US" dirty="0"/>
              <a:t>Managers must weigh the evidence from the research findings.</a:t>
            </a:r>
          </a:p>
          <a:p>
            <a:r>
              <a:rPr lang="en-US" dirty="0"/>
              <a:t>If their confidence in the findings is low, they may decide to not adopt the recommendations of the study.</a:t>
            </a:r>
          </a:p>
          <a:p>
            <a:r>
              <a:rPr lang="en-US" dirty="0"/>
              <a:t>If their confidence  in the finding is high</a:t>
            </a:r>
            <a:r>
              <a:rPr lang="en-US"/>
              <a:t>, they </a:t>
            </a:r>
            <a:r>
              <a:rPr lang="en-US" dirty="0"/>
              <a:t>may decide to adopt the recommendation of the study</a:t>
            </a:r>
          </a:p>
          <a:p>
            <a:r>
              <a:rPr lang="en-US" dirty="0"/>
              <a:t>Manager may also ask for more research to be done on the subject.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err="1"/>
              <a:t>Kotler</a:t>
            </a:r>
            <a:r>
              <a:rPr lang="en-US" dirty="0"/>
              <a:t>, Philip and Kevin Lane Keller . Marketing Management. Pearson Education Limited, 2012.</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3100" dirty="0"/>
            </a:br>
            <a:r>
              <a:rPr lang="en-US" sz="3100" dirty="0"/>
              <a:t>1)  Define the Problem, the Decision Alternatives, and the Research Objectives</a:t>
            </a:r>
            <a:br>
              <a:rPr lang="en-US" dirty="0"/>
            </a:br>
            <a:endParaRPr lang="en-US" dirty="0"/>
          </a:p>
        </p:txBody>
      </p:sp>
      <p:sp>
        <p:nvSpPr>
          <p:cNvPr id="3" name="Content Placeholder 2"/>
          <p:cNvSpPr>
            <a:spLocks noGrp="1"/>
          </p:cNvSpPr>
          <p:nvPr>
            <p:ph idx="1"/>
          </p:nvPr>
        </p:nvSpPr>
        <p:spPr/>
        <p:txBody>
          <a:bodyPr/>
          <a:lstStyle/>
          <a:p>
            <a:r>
              <a:rPr lang="en-US" dirty="0"/>
              <a:t>Marketing managers must not define the problem </a:t>
            </a:r>
            <a:r>
              <a:rPr lang="en-US" b="1" dirty="0"/>
              <a:t>too broadly or too narrowly </a:t>
            </a:r>
            <a:r>
              <a:rPr lang="en-US" dirty="0"/>
              <a:t>for the marketing researcher.</a:t>
            </a:r>
          </a:p>
          <a:p>
            <a:r>
              <a:rPr lang="en-US" dirty="0"/>
              <a:t>Specify decision alternatives</a:t>
            </a:r>
          </a:p>
          <a:p>
            <a:r>
              <a:rPr lang="en-US" dirty="0"/>
              <a:t>State research objectives</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Develop the Research Plan</a:t>
            </a:r>
          </a:p>
        </p:txBody>
      </p:sp>
      <p:sp>
        <p:nvSpPr>
          <p:cNvPr id="3" name="Content Placeholder 2"/>
          <p:cNvSpPr>
            <a:spLocks noGrp="1"/>
          </p:cNvSpPr>
          <p:nvPr>
            <p:ph idx="1"/>
          </p:nvPr>
        </p:nvSpPr>
        <p:spPr/>
        <p:txBody>
          <a:bodyPr>
            <a:normAutofit/>
          </a:bodyPr>
          <a:lstStyle/>
          <a:p>
            <a:r>
              <a:rPr lang="en-US" dirty="0"/>
              <a:t>Develop the </a:t>
            </a:r>
            <a:r>
              <a:rPr lang="en-US" b="1" dirty="0"/>
              <a:t>most efficient </a:t>
            </a:r>
            <a:r>
              <a:rPr lang="en-US" dirty="0"/>
              <a:t>plan for gathering the needed information and what </a:t>
            </a:r>
            <a:r>
              <a:rPr lang="en-US" b="1" dirty="0"/>
              <a:t>that will cost.</a:t>
            </a:r>
          </a:p>
          <a:p>
            <a:r>
              <a:rPr lang="en-US" b="1" dirty="0"/>
              <a:t>To design a research plan, companies have to make decisions about:</a:t>
            </a:r>
          </a:p>
          <a:p>
            <a:r>
              <a:rPr lang="en-US" dirty="0"/>
              <a:t>A) The data resources</a:t>
            </a:r>
          </a:p>
          <a:p>
            <a:r>
              <a:rPr lang="en-US" dirty="0"/>
              <a:t>B) The research approaches</a:t>
            </a:r>
          </a:p>
          <a:p>
            <a:r>
              <a:rPr lang="en-US" dirty="0"/>
              <a:t>C) The research instrument</a:t>
            </a:r>
          </a:p>
          <a:p>
            <a:r>
              <a:rPr lang="en-US" dirty="0"/>
              <a:t>D) The sampling plan</a:t>
            </a:r>
          </a:p>
          <a:p>
            <a:r>
              <a:rPr lang="en-US" dirty="0"/>
              <a:t>E)  The contact method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The data resources</a:t>
            </a:r>
            <a:br>
              <a:rPr lang="en-US" dirty="0"/>
            </a:br>
            <a:endParaRPr lang="en-US" dirty="0"/>
          </a:p>
        </p:txBody>
      </p:sp>
      <p:sp>
        <p:nvSpPr>
          <p:cNvPr id="3" name="Content Placeholder 2"/>
          <p:cNvSpPr>
            <a:spLocks noGrp="1"/>
          </p:cNvSpPr>
          <p:nvPr>
            <p:ph idx="1"/>
          </p:nvPr>
        </p:nvSpPr>
        <p:spPr/>
        <p:txBody>
          <a:bodyPr>
            <a:normAutofit/>
          </a:bodyPr>
          <a:lstStyle/>
          <a:p>
            <a:r>
              <a:rPr lang="en-US" b="1" dirty="0"/>
              <a:t>Secondary data- </a:t>
            </a:r>
            <a:r>
              <a:rPr lang="en-US" dirty="0"/>
              <a:t>Are data that were collected for another reason and already exist somewhere.</a:t>
            </a:r>
          </a:p>
          <a:p>
            <a:r>
              <a:rPr lang="en-US" b="1" dirty="0"/>
              <a:t>Primary data</a:t>
            </a:r>
            <a:r>
              <a:rPr lang="en-US" dirty="0"/>
              <a:t>- Are data freshly gathered for a specific purpose or for a specific research project.</a:t>
            </a:r>
          </a:p>
          <a:p>
            <a:r>
              <a:rPr lang="en-US" dirty="0"/>
              <a:t>Researchers begin their investigation by examining </a:t>
            </a:r>
            <a:r>
              <a:rPr lang="en-US" b="1" dirty="0"/>
              <a:t>low-cost</a:t>
            </a:r>
            <a:r>
              <a:rPr lang="en-US" dirty="0"/>
              <a:t> and readily available secondary data to try to solve the problem without needing to collect costly primary data.</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 The Research Approaches</a:t>
            </a:r>
          </a:p>
        </p:txBody>
      </p:sp>
      <p:sp>
        <p:nvSpPr>
          <p:cNvPr id="3" name="Content Placeholder 2"/>
          <p:cNvSpPr>
            <a:spLocks noGrp="1"/>
          </p:cNvSpPr>
          <p:nvPr>
            <p:ph idx="1"/>
          </p:nvPr>
        </p:nvSpPr>
        <p:spPr/>
        <p:txBody>
          <a:bodyPr>
            <a:normAutofit fontScale="92500" lnSpcReduction="10000"/>
          </a:bodyPr>
          <a:lstStyle/>
          <a:p>
            <a:r>
              <a:rPr lang="en-US" b="1" dirty="0"/>
              <a:t>Marketers collect primary data in five main ways:</a:t>
            </a:r>
          </a:p>
          <a:p>
            <a:r>
              <a:rPr lang="en-US" b="1" dirty="0"/>
              <a:t>1) Observational Research</a:t>
            </a:r>
            <a:r>
              <a:rPr lang="en-US" dirty="0"/>
              <a:t>- Researchers can gather fresh data by observing the relevant actors  and settings discreetly as they shop or consume products.</a:t>
            </a:r>
          </a:p>
          <a:p>
            <a:r>
              <a:rPr lang="en-US" b="1" dirty="0"/>
              <a:t>Ethnographic research </a:t>
            </a:r>
            <a:r>
              <a:rPr lang="en-US" dirty="0"/>
              <a:t>is a type of observational research method that uses concepts from anthropology and other social sciences to provide a cultural understanding of how people live and work.</a:t>
            </a:r>
          </a:p>
          <a:p>
            <a:r>
              <a:rPr lang="en-US" dirty="0"/>
              <a:t>It involves sending trained observers to watch and interact with consumers in their natural environment to try to uncover hidden wants and needs that may not surface in any other form of research.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 The Research Approaches</a:t>
            </a:r>
          </a:p>
        </p:txBody>
      </p:sp>
      <p:sp>
        <p:nvSpPr>
          <p:cNvPr id="3" name="Content Placeholder 2"/>
          <p:cNvSpPr>
            <a:spLocks noGrp="1"/>
          </p:cNvSpPr>
          <p:nvPr>
            <p:ph idx="1"/>
          </p:nvPr>
        </p:nvSpPr>
        <p:spPr/>
        <p:txBody>
          <a:bodyPr/>
          <a:lstStyle/>
          <a:p>
            <a:r>
              <a:rPr lang="en-US" b="1" dirty="0"/>
              <a:t>2) Focus Group Research</a:t>
            </a:r>
            <a:r>
              <a:rPr lang="en-US" dirty="0"/>
              <a:t>-</a:t>
            </a:r>
          </a:p>
          <a:p>
            <a:r>
              <a:rPr lang="en-US" b="1" dirty="0"/>
              <a:t>A focus group </a:t>
            </a:r>
            <a:r>
              <a:rPr lang="en-US" dirty="0"/>
              <a:t>is a gathering of 6 to 10 people careful selected by researchers based on certain demographic, psychographic, or other considerations, and brought together to discuss various topics of interest.</a:t>
            </a:r>
          </a:p>
          <a:p>
            <a:r>
              <a:rPr lang="en-US" dirty="0"/>
              <a:t>A paid moderator  tries to </a:t>
            </a:r>
            <a:r>
              <a:rPr lang="en-US"/>
              <a:t>discover  consumers’  </a:t>
            </a:r>
            <a:r>
              <a:rPr lang="en-US" dirty="0"/>
              <a:t>real motivations and why they say and do certain things.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 The Research Approaches</a:t>
            </a:r>
          </a:p>
        </p:txBody>
      </p:sp>
      <p:sp>
        <p:nvSpPr>
          <p:cNvPr id="3" name="Content Placeholder 2"/>
          <p:cNvSpPr>
            <a:spLocks noGrp="1"/>
          </p:cNvSpPr>
          <p:nvPr>
            <p:ph idx="1"/>
          </p:nvPr>
        </p:nvSpPr>
        <p:spPr/>
        <p:txBody>
          <a:bodyPr/>
          <a:lstStyle/>
          <a:p>
            <a:r>
              <a:rPr lang="en-US" b="1" dirty="0"/>
              <a:t>3) Survey Research</a:t>
            </a:r>
            <a:r>
              <a:rPr lang="en-US" dirty="0"/>
              <a:t>-Companies use surveys to evaluate people’s knowledge, beliefs, preferences, and satisfaction and to measure these magnitudes in the general population.</a:t>
            </a:r>
          </a:p>
          <a:p>
            <a:r>
              <a:rPr lang="en-US" dirty="0"/>
              <a:t>Companies should keep their surveys </a:t>
            </a:r>
            <a:r>
              <a:rPr lang="en-US" b="1" dirty="0"/>
              <a:t>short and simple</a:t>
            </a:r>
            <a:r>
              <a:rPr lang="en-US" dirty="0"/>
              <a:t> and should only send surveys no more than </a:t>
            </a:r>
            <a:r>
              <a:rPr lang="en-US" b="1" dirty="0"/>
              <a:t>once a month</a:t>
            </a:r>
            <a:r>
              <a:rPr lang="en-US"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 The Research Approaches</a:t>
            </a:r>
          </a:p>
        </p:txBody>
      </p:sp>
      <p:sp>
        <p:nvSpPr>
          <p:cNvPr id="3" name="Content Placeholder 2"/>
          <p:cNvSpPr>
            <a:spLocks noGrp="1"/>
          </p:cNvSpPr>
          <p:nvPr>
            <p:ph idx="1"/>
          </p:nvPr>
        </p:nvSpPr>
        <p:spPr/>
        <p:txBody>
          <a:bodyPr>
            <a:normAutofit/>
          </a:bodyPr>
          <a:lstStyle/>
          <a:p>
            <a:r>
              <a:rPr lang="en-US" b="1" dirty="0"/>
              <a:t>4)  Behavioral Research- </a:t>
            </a:r>
            <a:r>
              <a:rPr lang="en-US" dirty="0"/>
              <a:t>Customers leave clues about their purchasing behavior in store scanning data, catalog purchases, and customer databases.</a:t>
            </a:r>
          </a:p>
          <a:p>
            <a:r>
              <a:rPr lang="en-US" dirty="0"/>
              <a:t>Marketers can learn a lot by analyzing these data.</a:t>
            </a:r>
          </a:p>
          <a:p>
            <a:r>
              <a:rPr lang="en-US" b="1" dirty="0"/>
              <a:t>5)  Experimental Research- </a:t>
            </a:r>
            <a:r>
              <a:rPr lang="en-US" dirty="0"/>
              <a:t>Are designed to capture </a:t>
            </a:r>
            <a:r>
              <a:rPr lang="en-US" b="1" dirty="0"/>
              <a:t>cause-and-effect </a:t>
            </a:r>
            <a:r>
              <a:rPr lang="en-US" dirty="0"/>
              <a:t>relationships by eliminating competing explanations of the observed findings.</a:t>
            </a:r>
          </a:p>
          <a:p>
            <a:r>
              <a:rPr lang="en-US" dirty="0"/>
              <a:t>The most valid research method.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The Research Instruments</a:t>
            </a:r>
          </a:p>
        </p:txBody>
      </p:sp>
      <p:sp>
        <p:nvSpPr>
          <p:cNvPr id="3" name="Content Placeholder 2"/>
          <p:cNvSpPr>
            <a:spLocks noGrp="1"/>
          </p:cNvSpPr>
          <p:nvPr>
            <p:ph idx="1"/>
          </p:nvPr>
        </p:nvSpPr>
        <p:spPr/>
        <p:txBody>
          <a:bodyPr/>
          <a:lstStyle/>
          <a:p>
            <a:r>
              <a:rPr lang="en-US" b="1" dirty="0"/>
              <a:t>Questionnaires</a:t>
            </a:r>
            <a:r>
              <a:rPr lang="en-US" dirty="0"/>
              <a:t>-Consists of a set of questions presented to respondents.</a:t>
            </a:r>
          </a:p>
          <a:p>
            <a:r>
              <a:rPr lang="en-US" dirty="0"/>
              <a:t>Most flexible and most common type of research instrument.</a:t>
            </a:r>
          </a:p>
          <a:p>
            <a:r>
              <a:rPr lang="en-US" dirty="0"/>
              <a:t>Researchers need to carefully develop, test, and debug questionnaires before administrating them to a large number of respondents.</a:t>
            </a:r>
          </a:p>
          <a:p>
            <a:endParaRPr lang="en-US" dirty="0"/>
          </a:p>
          <a:p>
            <a:endParaRPr lang="en-US" dirty="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577</TotalTime>
  <Words>1021</Words>
  <Application>Microsoft Office PowerPoint</Application>
  <PresentationFormat>On-screen Show (4:3)</PresentationFormat>
  <Paragraphs>93</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Calibri</vt:lpstr>
      <vt:lpstr>Constantia</vt:lpstr>
      <vt:lpstr>Wingdings 2</vt:lpstr>
      <vt:lpstr>Flow</vt:lpstr>
      <vt:lpstr>Conducting Marketing Research</vt:lpstr>
      <vt:lpstr> 1)  Define the Problem, the Decision Alternatives, and the Research Objectives </vt:lpstr>
      <vt:lpstr>2) Develop the Research Plan</vt:lpstr>
      <vt:lpstr>A) The data resources </vt:lpstr>
      <vt:lpstr>B) The Research Approaches</vt:lpstr>
      <vt:lpstr>B) The Research Approaches</vt:lpstr>
      <vt:lpstr>B) The Research Approaches</vt:lpstr>
      <vt:lpstr>B) The Research Approaches</vt:lpstr>
      <vt:lpstr>C) The Research Instruments</vt:lpstr>
      <vt:lpstr>C) The Research Instruments</vt:lpstr>
      <vt:lpstr>C) The Research Instruments</vt:lpstr>
      <vt:lpstr>D) The Sampling Plan</vt:lpstr>
      <vt:lpstr>E) Contact Method</vt:lpstr>
      <vt:lpstr>E) Contact Method</vt:lpstr>
      <vt:lpstr>E) Contact Method</vt:lpstr>
      <vt:lpstr>3) Collecting Information</vt:lpstr>
      <vt:lpstr>  4) Analyze the Information 5) Present the Findings</vt:lpstr>
      <vt:lpstr>6) Make the Decision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Conducting Marketing Research</dc:title>
  <dc:creator>User</dc:creator>
  <cp:lastModifiedBy>mehaa shaik</cp:lastModifiedBy>
  <cp:revision>72</cp:revision>
  <dcterms:created xsi:type="dcterms:W3CDTF">2013-11-29T16:37:07Z</dcterms:created>
  <dcterms:modified xsi:type="dcterms:W3CDTF">2023-07-07T07:31:51Z</dcterms:modified>
</cp:coreProperties>
</file>