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69" r:id="rId2"/>
    <p:sldId id="270" r:id="rId3"/>
    <p:sldId id="262" r:id="rId4"/>
    <p:sldId id="263" r:id="rId5"/>
    <p:sldId id="264" r:id="rId6"/>
    <p:sldId id="265" r:id="rId7"/>
    <p:sldId id="266" r:id="rId8"/>
    <p:sldId id="277" r:id="rId9"/>
    <p:sldId id="272" r:id="rId10"/>
    <p:sldId id="27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782" autoAdjust="0"/>
    <p:restoredTop sz="94660"/>
  </p:normalViewPr>
  <p:slideViewPr>
    <p:cSldViewPr>
      <p:cViewPr>
        <p:scale>
          <a:sx n="69" d="100"/>
          <a:sy n="69" d="100"/>
        </p:scale>
        <p:origin x="-53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8E14EB-5776-4DFB-91A0-41D695359109}" type="datetimeFigureOut">
              <a:rPr lang="en-US" smtClean="0"/>
              <a:pPr/>
              <a:t>5/6/2015</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521A9C-6854-443A-AF30-5EE13A815EF2}"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F521A9C-6854-443A-AF30-5EE13A815EF2}" type="slidenum">
              <a:rPr lang="en-IN" smtClean="0"/>
              <a:pPr/>
              <a:t>5</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5F521A9C-6854-443A-AF30-5EE13A815EF2}" type="slidenum">
              <a:rPr lang="en-IN" smtClean="0"/>
              <a:pPr/>
              <a:t>7</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FBC3D95-6E37-4339-8595-16D9DF1CAA24}" type="datetimeFigureOut">
              <a:rPr lang="en-US" smtClean="0"/>
              <a:pPr/>
              <a:t>5/6/2015</a:t>
            </a:fld>
            <a:endParaRPr lang="en-IN"/>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IN"/>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02D93F36-24AC-4BBF-B746-81DAA6DE7DF9}"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BC3D95-6E37-4339-8595-16D9DF1CAA24}" type="datetimeFigureOut">
              <a:rPr lang="en-US" smtClean="0"/>
              <a:pPr/>
              <a:t>5/6/2015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2D93F36-24AC-4BBF-B746-81DAA6DE7DF9}"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2FBC3D95-6E37-4339-8595-16D9DF1CAA24}" type="datetimeFigureOut">
              <a:rPr lang="en-US" smtClean="0"/>
              <a:pPr/>
              <a:t>5/6/2015</a:t>
            </a:fld>
            <a:endParaRPr lang="en-IN"/>
          </a:p>
        </p:txBody>
      </p:sp>
      <p:sp>
        <p:nvSpPr>
          <p:cNvPr id="5" name="Footer Placeholder 4"/>
          <p:cNvSpPr>
            <a:spLocks noGrp="1"/>
          </p:cNvSpPr>
          <p:nvPr>
            <p:ph type="ftr" sz="quarter" idx="11"/>
          </p:nvPr>
        </p:nvSpPr>
        <p:spPr>
          <a:xfrm>
            <a:off x="457201" y="6248207"/>
            <a:ext cx="5573483" cy="365125"/>
          </a:xfrm>
        </p:spPr>
        <p:txBody>
          <a:bodyPr/>
          <a:lstStyle/>
          <a:p>
            <a:endParaRPr lang="en-IN"/>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02D93F36-24AC-4BBF-B746-81DAA6DE7DF9}"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FBC3D95-6E37-4339-8595-16D9DF1CAA24}" type="datetimeFigureOut">
              <a:rPr lang="en-US" smtClean="0"/>
              <a:pPr/>
              <a:t>5/6/2015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2D93F36-24AC-4BBF-B746-81DAA6DE7DF9}" type="slidenum">
              <a:rPr lang="en-IN" smtClean="0"/>
              <a:pPr/>
              <a:t>‹#›</a:t>
            </a:fld>
            <a:endParaRPr lang="en-IN"/>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2FBC3D95-6E37-4339-8595-16D9DF1CAA24}" type="datetimeFigureOut">
              <a:rPr lang="en-US" smtClean="0"/>
              <a:pPr/>
              <a:t>5/6/2015</a:t>
            </a:fld>
            <a:endParaRPr lang="en-IN"/>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02D93F36-24AC-4BBF-B746-81DAA6DE7DF9}" type="slidenum">
              <a:rPr lang="en-IN" smtClean="0"/>
              <a:pPr/>
              <a:t>‹#›</a:t>
            </a:fld>
            <a:endParaRPr lang="en-IN"/>
          </a:p>
        </p:txBody>
      </p:sp>
      <p:sp>
        <p:nvSpPr>
          <p:cNvPr id="14" name="Footer Placeholder 13"/>
          <p:cNvSpPr>
            <a:spLocks noGrp="1"/>
          </p:cNvSpPr>
          <p:nvPr>
            <p:ph type="ftr" sz="quarter" idx="12"/>
          </p:nvPr>
        </p:nvSpPr>
        <p:spPr/>
        <p:txBody>
          <a:bodyPr/>
          <a:lstStyle/>
          <a:p>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2FBC3D95-6E37-4339-8595-16D9DF1CAA24}" type="datetimeFigureOut">
              <a:rPr lang="en-US" smtClean="0"/>
              <a:pPr/>
              <a:t>5/6/2015</a:t>
            </a:fld>
            <a:endParaRPr lang="en-IN"/>
          </a:p>
        </p:txBody>
      </p:sp>
      <p:sp>
        <p:nvSpPr>
          <p:cNvPr id="10" name="Slide Number Placeholder 9"/>
          <p:cNvSpPr>
            <a:spLocks noGrp="1"/>
          </p:cNvSpPr>
          <p:nvPr>
            <p:ph type="sldNum" sz="quarter" idx="16"/>
          </p:nvPr>
        </p:nvSpPr>
        <p:spPr/>
        <p:txBody>
          <a:bodyPr rtlCol="0"/>
          <a:lstStyle/>
          <a:p>
            <a:fld id="{02D93F36-24AC-4BBF-B746-81DAA6DE7DF9}" type="slidenum">
              <a:rPr lang="en-IN" smtClean="0"/>
              <a:pPr/>
              <a:t>‹#›</a:t>
            </a:fld>
            <a:endParaRPr lang="en-IN"/>
          </a:p>
        </p:txBody>
      </p:sp>
      <p:sp>
        <p:nvSpPr>
          <p:cNvPr id="12" name="Footer Placeholder 11"/>
          <p:cNvSpPr>
            <a:spLocks noGrp="1"/>
          </p:cNvSpPr>
          <p:nvPr>
            <p:ph type="ftr" sz="quarter" idx="17"/>
          </p:nvPr>
        </p:nvSpPr>
        <p:spPr/>
        <p:txBody>
          <a:bodyPr rtlCol="0"/>
          <a:lstStyle/>
          <a:p>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FBC3D95-6E37-4339-8595-16D9DF1CAA24}" type="datetimeFigureOut">
              <a:rPr lang="en-US" smtClean="0"/>
              <a:pPr/>
              <a:t>5/6/2015</a:t>
            </a:fld>
            <a:endParaRPr lang="en-IN"/>
          </a:p>
        </p:txBody>
      </p:sp>
      <p:sp>
        <p:nvSpPr>
          <p:cNvPr id="12" name="Slide Number Placeholder 11"/>
          <p:cNvSpPr>
            <a:spLocks noGrp="1"/>
          </p:cNvSpPr>
          <p:nvPr>
            <p:ph type="sldNum" sz="quarter" idx="16"/>
          </p:nvPr>
        </p:nvSpPr>
        <p:spPr/>
        <p:txBody>
          <a:bodyPr rtlCol="0"/>
          <a:lstStyle/>
          <a:p>
            <a:fld id="{02D93F36-24AC-4BBF-B746-81DAA6DE7DF9}" type="slidenum">
              <a:rPr lang="en-IN" smtClean="0"/>
              <a:pPr/>
              <a:t>‹#›</a:t>
            </a:fld>
            <a:endParaRPr lang="en-IN"/>
          </a:p>
        </p:txBody>
      </p:sp>
      <p:sp>
        <p:nvSpPr>
          <p:cNvPr id="14" name="Footer Placeholder 13"/>
          <p:cNvSpPr>
            <a:spLocks noGrp="1"/>
          </p:cNvSpPr>
          <p:nvPr>
            <p:ph type="ftr" sz="quarter" idx="17"/>
          </p:nvPr>
        </p:nvSpPr>
        <p:spPr/>
        <p:txBody>
          <a:bodyPr rtlCol="0"/>
          <a:lstStyle/>
          <a:p>
            <a:endParaRPr lang="en-IN"/>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FBC3D95-6E37-4339-8595-16D9DF1CAA24}" type="datetimeFigureOut">
              <a:rPr lang="en-US" smtClean="0"/>
              <a:pPr/>
              <a:t>5/6/2015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02D93F36-24AC-4BBF-B746-81DAA6DE7DF9}"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BC3D95-6E37-4339-8595-16D9DF1CAA24}" type="datetimeFigureOut">
              <a:rPr lang="en-US" smtClean="0"/>
              <a:pPr/>
              <a:t>5/6/2015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02D93F36-24AC-4BBF-B746-81DAA6DE7DF9}"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FBC3D95-6E37-4339-8595-16D9DF1CAA24}" type="datetimeFigureOut">
              <a:rPr lang="en-US" smtClean="0"/>
              <a:pPr/>
              <a:t>5/6/2015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02D93F36-24AC-4BBF-B746-81DAA6DE7DF9}" type="slidenum">
              <a:rPr lang="en-IN" smtClean="0"/>
              <a:pPr/>
              <a:t>‹#›</a:t>
            </a:fld>
            <a:endParaRPr lang="en-IN"/>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2FBC3D95-6E37-4339-8595-16D9DF1CAA24}" type="datetimeFigureOut">
              <a:rPr lang="en-US" smtClean="0"/>
              <a:pPr/>
              <a:t>5/6/2015</a:t>
            </a:fld>
            <a:endParaRPr lang="en-IN"/>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02D93F36-24AC-4BBF-B746-81DAA6DE7DF9}" type="slidenum">
              <a:rPr lang="en-IN" smtClean="0"/>
              <a:pPr/>
              <a:t>‹#›</a:t>
            </a:fld>
            <a:endParaRPr lang="en-IN"/>
          </a:p>
        </p:txBody>
      </p:sp>
      <p:sp>
        <p:nvSpPr>
          <p:cNvPr id="14" name="Footer Placeholder 13"/>
          <p:cNvSpPr>
            <a:spLocks noGrp="1"/>
          </p:cNvSpPr>
          <p:nvPr>
            <p:ph type="ftr" sz="quarter" idx="12"/>
          </p:nvPr>
        </p:nvSpPr>
        <p:spPr>
          <a:xfrm>
            <a:off x="1600200" y="6248206"/>
            <a:ext cx="4572000" cy="365125"/>
          </a:xfrm>
        </p:spPr>
        <p:txBody>
          <a:bodyPr rtlCol="0"/>
          <a:lstStyle/>
          <a:p>
            <a:endParaRPr lang="en-IN"/>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FBC3D95-6E37-4339-8595-16D9DF1CAA24}" type="datetimeFigureOut">
              <a:rPr lang="en-US" smtClean="0"/>
              <a:pPr/>
              <a:t>5/6/2015</a:t>
            </a:fld>
            <a:endParaRPr lang="en-IN"/>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IN"/>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02D93F36-24AC-4BBF-B746-81DAA6DE7DF9}"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00174"/>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IN" dirty="0" smtClean="0">
                <a:solidFill>
                  <a:schemeClr val="tx1"/>
                </a:solidFill>
                <a:latin typeface="Times New Roman" pitchFamily="18" charset="0"/>
                <a:cs typeface="Times New Roman" pitchFamily="18" charset="0"/>
              </a:rPr>
              <a:t/>
            </a:r>
            <a:br>
              <a:rPr lang="en-IN" dirty="0" smtClean="0">
                <a:solidFill>
                  <a:schemeClr val="tx1"/>
                </a:solidFill>
                <a:latin typeface="Times New Roman" pitchFamily="18" charset="0"/>
                <a:cs typeface="Times New Roman" pitchFamily="18" charset="0"/>
              </a:rPr>
            </a:br>
            <a:r>
              <a:rPr lang="en-IN" dirty="0" smtClean="0">
                <a:solidFill>
                  <a:schemeClr val="tx1"/>
                </a:solidFill>
                <a:latin typeface="Times New Roman" pitchFamily="18" charset="0"/>
                <a:cs typeface="Times New Roman" pitchFamily="18" charset="0"/>
              </a:rPr>
              <a:t>HETEROSTYLY IN BRINJAL</a:t>
            </a:r>
            <a:r>
              <a:rPr lang="en-IN" dirty="0" smtClean="0"/>
              <a:t/>
            </a:r>
            <a:br>
              <a:rPr lang="en-IN" dirty="0" smtClean="0"/>
            </a:br>
            <a:endParaRPr lang="en-IN" dirty="0"/>
          </a:p>
        </p:txBody>
      </p:sp>
      <p:sp>
        <p:nvSpPr>
          <p:cNvPr id="3" name="Content Placeholder 2"/>
          <p:cNvSpPr>
            <a:spLocks noGrp="1"/>
          </p:cNvSpPr>
          <p:nvPr>
            <p:ph sz="quarter" idx="2"/>
          </p:nvPr>
        </p:nvSpPr>
        <p:spPr>
          <a:xfrm>
            <a:off x="0" y="1500174"/>
            <a:ext cx="5429256" cy="5357826"/>
          </a:xfrm>
          <a:solidFill>
            <a:schemeClr val="bg2">
              <a:lumMod val="90000"/>
            </a:schemeClr>
          </a:solidFill>
        </p:spPr>
        <p:style>
          <a:lnRef idx="3">
            <a:schemeClr val="lt1"/>
          </a:lnRef>
          <a:fillRef idx="1">
            <a:schemeClr val="accent2"/>
          </a:fillRef>
          <a:effectRef idx="1">
            <a:schemeClr val="accent2"/>
          </a:effectRef>
          <a:fontRef idx="minor">
            <a:schemeClr val="lt1"/>
          </a:fontRef>
        </p:style>
        <p:txBody>
          <a:bodyPr>
            <a:normAutofit fontScale="92500" lnSpcReduction="10000"/>
          </a:bodyPr>
          <a:lstStyle/>
          <a:p>
            <a:pPr algn="just">
              <a:buFont typeface="Wingdings" pitchFamily="2" charset="2"/>
              <a:buChar char="q"/>
            </a:pPr>
            <a:r>
              <a:rPr lang="en-IN" dirty="0" smtClean="0">
                <a:solidFill>
                  <a:schemeClr val="tx1">
                    <a:lumMod val="95000"/>
                    <a:lumOff val="5000"/>
                  </a:schemeClr>
                </a:solidFill>
                <a:latin typeface="Times New Roman" pitchFamily="18" charset="0"/>
                <a:cs typeface="Times New Roman" pitchFamily="18" charset="0"/>
              </a:rPr>
              <a:t>In </a:t>
            </a:r>
            <a:r>
              <a:rPr lang="en-IN" dirty="0" err="1" smtClean="0">
                <a:solidFill>
                  <a:schemeClr val="tx1">
                    <a:lumMod val="95000"/>
                    <a:lumOff val="5000"/>
                  </a:schemeClr>
                </a:solidFill>
                <a:latin typeface="Times New Roman" pitchFamily="18" charset="0"/>
                <a:cs typeface="Times New Roman" pitchFamily="18" charset="0"/>
              </a:rPr>
              <a:t>b</a:t>
            </a:r>
            <a:r>
              <a:rPr lang="en-IN" sz="3200" dirty="0" err="1" smtClean="0">
                <a:solidFill>
                  <a:schemeClr val="tx1">
                    <a:lumMod val="95000"/>
                    <a:lumOff val="5000"/>
                  </a:schemeClr>
                </a:solidFill>
                <a:latin typeface="Times New Roman" pitchFamily="18" charset="0"/>
                <a:cs typeface="Times New Roman" pitchFamily="18" charset="0"/>
              </a:rPr>
              <a:t>rinjal</a:t>
            </a:r>
            <a:r>
              <a:rPr lang="en-IN" sz="3200" dirty="0" smtClean="0">
                <a:solidFill>
                  <a:schemeClr val="tx1">
                    <a:lumMod val="95000"/>
                    <a:lumOff val="5000"/>
                  </a:schemeClr>
                </a:solidFill>
                <a:latin typeface="Times New Roman" pitchFamily="18" charset="0"/>
                <a:cs typeface="Times New Roman" pitchFamily="18" charset="0"/>
              </a:rPr>
              <a:t>, </a:t>
            </a:r>
            <a:r>
              <a:rPr lang="en-IN" sz="3200" dirty="0" err="1" smtClean="0">
                <a:solidFill>
                  <a:schemeClr val="tx1">
                    <a:lumMod val="95000"/>
                    <a:lumOff val="5000"/>
                  </a:schemeClr>
                </a:solidFill>
                <a:latin typeface="Times New Roman" pitchFamily="18" charset="0"/>
                <a:cs typeface="Times New Roman" pitchFamily="18" charset="0"/>
              </a:rPr>
              <a:t>heterostyly</a:t>
            </a:r>
            <a:r>
              <a:rPr lang="en-IN" sz="3200" dirty="0" smtClean="0">
                <a:solidFill>
                  <a:schemeClr val="tx1">
                    <a:lumMod val="95000"/>
                    <a:lumOff val="5000"/>
                  </a:schemeClr>
                </a:solidFill>
                <a:latin typeface="Times New Roman" pitchFamily="18" charset="0"/>
                <a:cs typeface="Times New Roman" pitchFamily="18" charset="0"/>
              </a:rPr>
              <a:t> is a common feature. Four types of flowers have been reported depending on the length of styles.</a:t>
            </a:r>
          </a:p>
          <a:p>
            <a:pPr algn="just">
              <a:buFont typeface="Wingdings" pitchFamily="2" charset="2"/>
              <a:buChar char="v"/>
            </a:pPr>
            <a:r>
              <a:rPr lang="en-IN" sz="2800" dirty="0" smtClean="0">
                <a:solidFill>
                  <a:schemeClr val="tx1">
                    <a:lumMod val="95000"/>
                    <a:lumOff val="5000"/>
                  </a:schemeClr>
                </a:solidFill>
                <a:latin typeface="Times New Roman" pitchFamily="18" charset="0"/>
                <a:cs typeface="Times New Roman" pitchFamily="18" charset="0"/>
              </a:rPr>
              <a:t>Long styled with large ovary</a:t>
            </a:r>
          </a:p>
          <a:p>
            <a:pPr algn="just">
              <a:buFont typeface="Wingdings" pitchFamily="2" charset="2"/>
              <a:buChar char="v"/>
            </a:pPr>
            <a:r>
              <a:rPr lang="en-IN" sz="2800" dirty="0" smtClean="0">
                <a:solidFill>
                  <a:schemeClr val="tx1">
                    <a:lumMod val="95000"/>
                    <a:lumOff val="5000"/>
                  </a:schemeClr>
                </a:solidFill>
                <a:latin typeface="Times New Roman" pitchFamily="18" charset="0"/>
                <a:cs typeface="Times New Roman" pitchFamily="18" charset="0"/>
              </a:rPr>
              <a:t>Medium styled with medium size ovary</a:t>
            </a:r>
          </a:p>
          <a:p>
            <a:pPr algn="just">
              <a:buFont typeface="Wingdings" pitchFamily="2" charset="2"/>
              <a:buChar char="v"/>
            </a:pPr>
            <a:r>
              <a:rPr lang="en-IN" sz="2800" dirty="0" err="1" smtClean="0">
                <a:solidFill>
                  <a:schemeClr val="tx1">
                    <a:lumMod val="95000"/>
                    <a:lumOff val="5000"/>
                  </a:schemeClr>
                </a:solidFill>
                <a:latin typeface="Times New Roman" pitchFamily="18" charset="0"/>
                <a:cs typeface="Times New Roman" pitchFamily="18" charset="0"/>
              </a:rPr>
              <a:t>Pseudoshort</a:t>
            </a:r>
            <a:r>
              <a:rPr lang="en-IN" sz="2800" dirty="0" smtClean="0">
                <a:solidFill>
                  <a:schemeClr val="tx1">
                    <a:lumMod val="95000"/>
                    <a:lumOff val="5000"/>
                  </a:schemeClr>
                </a:solidFill>
                <a:latin typeface="Times New Roman" pitchFamily="18" charset="0"/>
                <a:cs typeface="Times New Roman" pitchFamily="18" charset="0"/>
              </a:rPr>
              <a:t> styled with rudimentary ovary</a:t>
            </a:r>
          </a:p>
          <a:p>
            <a:pPr algn="just">
              <a:buFont typeface="Wingdings" pitchFamily="2" charset="2"/>
              <a:buChar char="v"/>
            </a:pPr>
            <a:r>
              <a:rPr lang="en-IN" sz="2800" dirty="0" smtClean="0">
                <a:solidFill>
                  <a:schemeClr val="tx1">
                    <a:lumMod val="95000"/>
                    <a:lumOff val="5000"/>
                  </a:schemeClr>
                </a:solidFill>
                <a:latin typeface="Times New Roman" pitchFamily="18" charset="0"/>
                <a:cs typeface="Times New Roman" pitchFamily="18" charset="0"/>
              </a:rPr>
              <a:t>True short styled with very rudimentary ovary</a:t>
            </a:r>
            <a:endParaRPr lang="en-IN" sz="2800" dirty="0">
              <a:solidFill>
                <a:schemeClr val="tx1">
                  <a:lumMod val="95000"/>
                  <a:lumOff val="5000"/>
                </a:schemeClr>
              </a:solidFill>
              <a:latin typeface="Times New Roman" pitchFamily="18" charset="0"/>
              <a:cs typeface="Times New Roman" pitchFamily="18" charset="0"/>
            </a:endParaRPr>
          </a:p>
        </p:txBody>
      </p:sp>
      <p:pic>
        <p:nvPicPr>
          <p:cNvPr id="1026" name="Picture 2">
            <a:hlinkClick r:id="" action="ppaction://hlinkshowjump?jump=nextslide"/>
          </p:cNvPr>
          <p:cNvPicPr>
            <a:picLocks noGrp="1" noChangeAspect="1" noChangeArrowheads="1"/>
          </p:cNvPicPr>
          <p:nvPr>
            <p:ph sz="quarter" idx="4"/>
          </p:nvPr>
        </p:nvPicPr>
        <p:blipFill>
          <a:blip r:embed="rId2" cstate="print"/>
          <a:srcRect/>
          <a:stretch>
            <a:fillRect/>
          </a:stretch>
        </p:blipFill>
        <p:spPr bwMode="auto">
          <a:xfrm>
            <a:off x="5429256" y="1500174"/>
            <a:ext cx="3714744" cy="3214710"/>
          </a:xfrm>
          <a:prstGeom prst="rect">
            <a:avLst/>
          </a:prstGeom>
          <a:ln>
            <a:headEnd/>
            <a:tailEnd/>
          </a:ln>
        </p:spPr>
        <p:style>
          <a:lnRef idx="1">
            <a:schemeClr val="accent2"/>
          </a:lnRef>
          <a:fillRef idx="2">
            <a:schemeClr val="accent2"/>
          </a:fillRef>
          <a:effectRef idx="1">
            <a:schemeClr val="accent2"/>
          </a:effectRef>
          <a:fontRef idx="minor">
            <a:schemeClr val="dk1"/>
          </a:fontRef>
        </p:style>
      </p:pic>
      <p:graphicFrame>
        <p:nvGraphicFramePr>
          <p:cNvPr id="8" name="Table 7"/>
          <p:cNvGraphicFramePr>
            <a:graphicFrameLocks noGrp="1"/>
          </p:cNvGraphicFramePr>
          <p:nvPr/>
        </p:nvGraphicFramePr>
        <p:xfrm>
          <a:off x="5500694" y="4786322"/>
          <a:ext cx="3643306" cy="2071678"/>
        </p:xfrm>
        <a:graphic>
          <a:graphicData uri="http://schemas.openxmlformats.org/drawingml/2006/table">
            <a:tbl>
              <a:tblPr firstRow="1" bandRow="1">
                <a:tableStyleId>{5C22544A-7EE6-4342-B048-85BDC9FD1C3A}</a:tableStyleId>
              </a:tblPr>
              <a:tblGrid>
                <a:gridCol w="3643306"/>
              </a:tblGrid>
              <a:tr h="2071678">
                <a:tc>
                  <a:txBody>
                    <a:bodyPr/>
                    <a:lstStyle/>
                    <a:p>
                      <a:pPr marL="342900" indent="-342900">
                        <a:buAutoNum type="arabicParenR"/>
                      </a:pPr>
                      <a:r>
                        <a:rPr lang="en-IN" baseline="0" dirty="0" smtClean="0">
                          <a:solidFill>
                            <a:srgbClr val="FF0000"/>
                          </a:solidFill>
                        </a:rPr>
                        <a:t>Long styled (big ovary) </a:t>
                      </a:r>
                    </a:p>
                    <a:p>
                      <a:pPr marL="342900" indent="-342900">
                        <a:buAutoNum type="arabicParenR"/>
                      </a:pPr>
                      <a:r>
                        <a:rPr lang="en-IN" baseline="0" dirty="0" smtClean="0">
                          <a:solidFill>
                            <a:srgbClr val="FF0000"/>
                          </a:solidFill>
                        </a:rPr>
                        <a:t>Medium styled (medium ovary)</a:t>
                      </a:r>
                    </a:p>
                    <a:p>
                      <a:pPr marL="342900" indent="-342900">
                        <a:buAutoNum type="arabicParenR"/>
                      </a:pPr>
                      <a:r>
                        <a:rPr lang="en-IN" baseline="0" dirty="0" err="1" smtClean="0">
                          <a:solidFill>
                            <a:srgbClr val="FF0000"/>
                          </a:solidFill>
                        </a:rPr>
                        <a:t>Pseudoshort</a:t>
                      </a:r>
                      <a:r>
                        <a:rPr lang="en-IN" baseline="0" dirty="0" smtClean="0">
                          <a:solidFill>
                            <a:srgbClr val="FF0000"/>
                          </a:solidFill>
                        </a:rPr>
                        <a:t> styled (rudimentary ovary)</a:t>
                      </a:r>
                    </a:p>
                    <a:p>
                      <a:pPr marL="342900" indent="-342900">
                        <a:buAutoNum type="arabicParenR"/>
                      </a:pPr>
                      <a:r>
                        <a:rPr lang="en-IN" baseline="0" dirty="0" smtClean="0">
                          <a:solidFill>
                            <a:srgbClr val="FF0000"/>
                          </a:solidFill>
                        </a:rPr>
                        <a:t>True short styled (very rudimentary ovary)</a:t>
                      </a:r>
                    </a:p>
                    <a:p>
                      <a:pPr marL="342900" indent="-342900">
                        <a:buNone/>
                      </a:pPr>
                      <a:endParaRPr lang="en-IN" dirty="0"/>
                    </a:p>
                  </a:txBody>
                  <a:tcPr>
                    <a:solidFill>
                      <a:schemeClr val="bg2"/>
                    </a:solidFill>
                  </a:tcPr>
                </a:tc>
              </a:tr>
            </a:tbl>
          </a:graphicData>
        </a:graphic>
      </p:graphicFrame>
      <p:sp>
        <p:nvSpPr>
          <p:cNvPr id="6" name="TextBox 5"/>
          <p:cNvSpPr txBox="1"/>
          <p:nvPr/>
        </p:nvSpPr>
        <p:spPr>
          <a:xfrm flipH="1">
            <a:off x="5643570" y="4357694"/>
            <a:ext cx="357190" cy="369332"/>
          </a:xfrm>
          <a:prstGeom prst="rect">
            <a:avLst/>
          </a:prstGeom>
          <a:noFill/>
        </p:spPr>
        <p:txBody>
          <a:bodyPr wrap="square" rtlCol="0">
            <a:spAutoFit/>
          </a:bodyPr>
          <a:lstStyle/>
          <a:p>
            <a:r>
              <a:rPr lang="en-US" dirty="0" smtClean="0"/>
              <a:t>1</a:t>
            </a:r>
            <a:endParaRPr lang="en-GB" dirty="0"/>
          </a:p>
        </p:txBody>
      </p:sp>
      <p:sp>
        <p:nvSpPr>
          <p:cNvPr id="10" name="TextBox 9"/>
          <p:cNvSpPr txBox="1"/>
          <p:nvPr/>
        </p:nvSpPr>
        <p:spPr>
          <a:xfrm>
            <a:off x="6715140" y="4357694"/>
            <a:ext cx="214313" cy="369332"/>
          </a:xfrm>
          <a:prstGeom prst="rect">
            <a:avLst/>
          </a:prstGeom>
          <a:noFill/>
        </p:spPr>
        <p:txBody>
          <a:bodyPr wrap="square" rtlCol="0">
            <a:spAutoFit/>
          </a:bodyPr>
          <a:lstStyle/>
          <a:p>
            <a:r>
              <a:rPr lang="en-IN" dirty="0" smtClean="0"/>
              <a:t>2</a:t>
            </a:r>
            <a:endParaRPr lang="en-IN" dirty="0"/>
          </a:p>
        </p:txBody>
      </p:sp>
      <p:sp>
        <p:nvSpPr>
          <p:cNvPr id="11" name="TextBox 10"/>
          <p:cNvSpPr txBox="1"/>
          <p:nvPr/>
        </p:nvSpPr>
        <p:spPr>
          <a:xfrm>
            <a:off x="7643834" y="4357694"/>
            <a:ext cx="214314" cy="369332"/>
          </a:xfrm>
          <a:prstGeom prst="rect">
            <a:avLst/>
          </a:prstGeom>
          <a:noFill/>
        </p:spPr>
        <p:txBody>
          <a:bodyPr wrap="square" rtlCol="0">
            <a:spAutoFit/>
          </a:bodyPr>
          <a:lstStyle/>
          <a:p>
            <a:r>
              <a:rPr lang="en-IN" dirty="0" smtClean="0"/>
              <a:t>3</a:t>
            </a:r>
            <a:endParaRPr lang="en-IN" dirty="0"/>
          </a:p>
        </p:txBody>
      </p:sp>
      <p:sp>
        <p:nvSpPr>
          <p:cNvPr id="12" name="TextBox 11"/>
          <p:cNvSpPr txBox="1"/>
          <p:nvPr/>
        </p:nvSpPr>
        <p:spPr>
          <a:xfrm rot="10800000" flipV="1">
            <a:off x="8468408" y="4357694"/>
            <a:ext cx="357189" cy="369332"/>
          </a:xfrm>
          <a:prstGeom prst="rect">
            <a:avLst/>
          </a:prstGeom>
          <a:noFill/>
        </p:spPr>
        <p:txBody>
          <a:bodyPr wrap="square" rtlCol="0">
            <a:spAutoFit/>
          </a:bodyPr>
          <a:lstStyle/>
          <a:p>
            <a:r>
              <a:rPr lang="en-IN" dirty="0" smtClean="0"/>
              <a:t>4</a:t>
            </a:r>
            <a:endParaRPr lang="en-I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en-IN" sz="9600" b="1" dirty="0" smtClean="0"/>
              <a:t>                           THANKS</a:t>
            </a:r>
            <a:br>
              <a:rPr lang="en-IN" sz="9600" b="1" dirty="0" smtClean="0"/>
            </a:br>
            <a:endParaRPr lang="en-IN" sz="9600" b="1" dirty="0"/>
          </a:p>
        </p:txBody>
      </p:sp>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2"/>
          </p:nvPr>
        </p:nvSpPr>
        <p:spPr>
          <a:xfrm>
            <a:off x="0" y="1500174"/>
            <a:ext cx="7143768" cy="5357826"/>
          </a:xfrm>
        </p:spPr>
        <p:style>
          <a:lnRef idx="1">
            <a:schemeClr val="accent3"/>
          </a:lnRef>
          <a:fillRef idx="2">
            <a:schemeClr val="accent3"/>
          </a:fillRef>
          <a:effectRef idx="1">
            <a:schemeClr val="accent3"/>
          </a:effectRef>
          <a:fontRef idx="minor">
            <a:schemeClr val="dk1"/>
          </a:fontRef>
        </p:style>
        <p:txBody>
          <a:bodyPr>
            <a:normAutofit fontScale="77500" lnSpcReduction="20000"/>
          </a:bodyPr>
          <a:lstStyle/>
          <a:p>
            <a:pPr algn="just">
              <a:lnSpc>
                <a:spcPct val="150000"/>
              </a:lnSpc>
            </a:pPr>
            <a:r>
              <a:rPr lang="en-IN" sz="2000" dirty="0" smtClean="0">
                <a:latin typeface="Times New Roman" pitchFamily="18" charset="0"/>
                <a:cs typeface="Times New Roman" pitchFamily="18" charset="0"/>
              </a:rPr>
              <a:t>I</a:t>
            </a:r>
            <a:r>
              <a:rPr lang="en-IN" sz="2200" dirty="0" smtClean="0">
                <a:latin typeface="Times New Roman" pitchFamily="18" charset="0"/>
                <a:cs typeface="Times New Roman" pitchFamily="18" charset="0"/>
              </a:rPr>
              <a:t>t has been reported that long and medium styled flowers produce fruits whereas </a:t>
            </a:r>
            <a:r>
              <a:rPr lang="en-IN" sz="2200" dirty="0" err="1" smtClean="0">
                <a:latin typeface="Times New Roman" pitchFamily="18" charset="0"/>
                <a:cs typeface="Times New Roman" pitchFamily="18" charset="0"/>
              </a:rPr>
              <a:t>pseduoshort</a:t>
            </a:r>
            <a:r>
              <a:rPr lang="en-IN" sz="2200" dirty="0" smtClean="0">
                <a:latin typeface="Times New Roman" pitchFamily="18" charset="0"/>
                <a:cs typeface="Times New Roman" pitchFamily="18" charset="0"/>
              </a:rPr>
              <a:t> and short-styled flowers do not set any fruits. Further, chances of cross pollination are more in long style flowers. </a:t>
            </a:r>
          </a:p>
          <a:p>
            <a:pPr algn="just">
              <a:lnSpc>
                <a:spcPct val="150000"/>
              </a:lnSpc>
            </a:pPr>
            <a:r>
              <a:rPr lang="en-IN" sz="2200" dirty="0" smtClean="0">
                <a:latin typeface="Times New Roman" pitchFamily="18" charset="0"/>
                <a:cs typeface="Times New Roman" pitchFamily="18" charset="0"/>
              </a:rPr>
              <a:t>The percentage of long and medium styled flowers is a varietal character. Fruit setting of long styled flowers varies from 70% to 86.1% in different varieties. In medium styled flowers, fruit set ranges from 12.5% to 55.6% . </a:t>
            </a:r>
          </a:p>
          <a:p>
            <a:pPr algn="just">
              <a:lnSpc>
                <a:spcPct val="150000"/>
              </a:lnSpc>
            </a:pPr>
            <a:r>
              <a:rPr lang="en-IN" sz="2200" dirty="0" smtClean="0">
                <a:latin typeface="Times New Roman" pitchFamily="18" charset="0"/>
                <a:cs typeface="Times New Roman" pitchFamily="18" charset="0"/>
              </a:rPr>
              <a:t>All varieties have flowers with different style length. The position of the stigma in relation to stamens varies with the cultivars and can also vary in different flowers of same cultivar. Stigmas are either found above, on the same level as or below the stamens and the highest percentage of fruit set is found where the stigma is above the stamens. </a:t>
            </a:r>
            <a:endParaRPr lang="en-IN" sz="2200" dirty="0">
              <a:latin typeface="Times New Roman" pitchFamily="18" charset="0"/>
              <a:cs typeface="Times New Roman" pitchFamily="18" charset="0"/>
            </a:endParaRPr>
          </a:p>
        </p:txBody>
      </p:sp>
      <p:pic>
        <p:nvPicPr>
          <p:cNvPr id="3075" name="Picture 3"/>
          <p:cNvPicPr>
            <a:picLocks noGrp="1" noChangeAspect="1" noChangeArrowheads="1"/>
          </p:cNvPicPr>
          <p:nvPr>
            <p:ph sz="quarter" idx="4"/>
          </p:nvPr>
        </p:nvPicPr>
        <p:blipFill>
          <a:blip r:embed="rId2" cstate="print"/>
          <a:srcRect/>
          <a:stretch>
            <a:fillRect/>
          </a:stretch>
        </p:blipFill>
        <p:spPr bwMode="auto">
          <a:xfrm>
            <a:off x="7143768" y="1500174"/>
            <a:ext cx="2000232" cy="1857364"/>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cstate="print"/>
          <a:srcRect/>
          <a:stretch>
            <a:fillRect/>
          </a:stretch>
        </p:blipFill>
        <p:spPr bwMode="auto">
          <a:xfrm>
            <a:off x="7143768" y="3357562"/>
            <a:ext cx="2000232" cy="1714512"/>
          </a:xfrm>
          <a:prstGeom prst="rect">
            <a:avLst/>
          </a:prstGeom>
          <a:noFill/>
          <a:ln w="9525">
            <a:noFill/>
            <a:miter lim="800000"/>
            <a:headEnd/>
            <a:tailEnd/>
          </a:ln>
          <a:effectLst/>
        </p:spPr>
      </p:pic>
      <p:pic>
        <p:nvPicPr>
          <p:cNvPr id="3077" name="Picture 5"/>
          <p:cNvPicPr>
            <a:picLocks noChangeAspect="1" noChangeArrowheads="1"/>
          </p:cNvPicPr>
          <p:nvPr/>
        </p:nvPicPr>
        <p:blipFill>
          <a:blip r:embed="rId4" cstate="print"/>
          <a:srcRect/>
          <a:stretch>
            <a:fillRect/>
          </a:stretch>
        </p:blipFill>
        <p:spPr bwMode="auto">
          <a:xfrm>
            <a:off x="7143768" y="5143512"/>
            <a:ext cx="2000232" cy="1714488"/>
          </a:xfrm>
          <a:prstGeom prst="rect">
            <a:avLst/>
          </a:prstGeom>
          <a:noFill/>
          <a:ln w="9525">
            <a:noFill/>
            <a:miter lim="800000"/>
            <a:headEnd/>
            <a:tailEnd/>
          </a:ln>
          <a:effectLst/>
        </p:spPr>
      </p:pic>
      <p:sp>
        <p:nvSpPr>
          <p:cNvPr id="6" name="TextBox 5"/>
          <p:cNvSpPr txBox="1"/>
          <p:nvPr/>
        </p:nvSpPr>
        <p:spPr>
          <a:xfrm>
            <a:off x="0" y="-24"/>
            <a:ext cx="9144000" cy="141577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IN" sz="2800" dirty="0" smtClean="0">
                <a:latin typeface="Times New Roman" pitchFamily="18" charset="0"/>
                <a:cs typeface="Times New Roman" pitchFamily="18" charset="0"/>
              </a:rPr>
              <a:t> </a:t>
            </a:r>
            <a:r>
              <a:rPr lang="en-IN" sz="4000" dirty="0" err="1" smtClean="0">
                <a:latin typeface="Times New Roman" pitchFamily="18" charset="0"/>
                <a:cs typeface="Times New Roman" pitchFamily="18" charset="0"/>
              </a:rPr>
              <a:t>Brinjal</a:t>
            </a:r>
            <a:r>
              <a:rPr lang="en-IN" sz="4000" dirty="0" smtClean="0">
                <a:latin typeface="Times New Roman" pitchFamily="18" charset="0"/>
                <a:cs typeface="Times New Roman" pitchFamily="18" charset="0"/>
              </a:rPr>
              <a:t> productivity</a:t>
            </a:r>
          </a:p>
          <a:p>
            <a:endParaRPr lang="en-IN" sz="2800" b="1" dirty="0" smtClean="0">
              <a:latin typeface="Times New Roman" pitchFamily="18" charset="0"/>
              <a:cs typeface="Times New Roman" pitchFamily="18" charset="0"/>
            </a:endParaRPr>
          </a:p>
          <a:p>
            <a:endParaRPr lang="en-GB"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928802"/>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en-IN" b="1" dirty="0" smtClean="0">
                <a:latin typeface="+mn-lt"/>
              </a:rPr>
              <a:t>PHYSIOLOGICAL DISORDERS OF BRINJAL</a:t>
            </a:r>
            <a:r>
              <a:rPr lang="en-IN" dirty="0" smtClean="0">
                <a:latin typeface="+mn-lt"/>
              </a:rPr>
              <a:t/>
            </a:r>
            <a:br>
              <a:rPr lang="en-IN" dirty="0" smtClean="0">
                <a:latin typeface="+mn-lt"/>
              </a:rPr>
            </a:br>
            <a:endParaRPr lang="en-IN" dirty="0">
              <a:latin typeface="+mn-lt"/>
            </a:endParaRPr>
          </a:p>
        </p:txBody>
      </p:sp>
      <p:pic>
        <p:nvPicPr>
          <p:cNvPr id="7170" name="Picture 2" descr="C:\Users\best buy\Pictures\Download\Solanum-melongena-brinjal-eggplant-Vruttaka--Alberginia-Bhanta-Beringela-Berenjena.jpeg"/>
          <p:cNvPicPr>
            <a:picLocks noChangeAspect="1" noChangeArrowheads="1"/>
          </p:cNvPicPr>
          <p:nvPr/>
        </p:nvPicPr>
        <p:blipFill>
          <a:blip r:embed="rId2" cstate="print"/>
          <a:srcRect/>
          <a:stretch>
            <a:fillRect/>
          </a:stretch>
        </p:blipFill>
        <p:spPr bwMode="auto">
          <a:xfrm>
            <a:off x="0" y="1928802"/>
            <a:ext cx="9144000" cy="492919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8670"/>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r>
              <a:rPr lang="en-IN" dirty="0" smtClean="0"/>
              <a:t/>
            </a:r>
            <a:br>
              <a:rPr lang="en-IN" dirty="0" smtClean="0"/>
            </a:br>
            <a:r>
              <a:rPr lang="en-IN" dirty="0" smtClean="0"/>
              <a:t/>
            </a:r>
            <a:br>
              <a:rPr lang="en-IN" dirty="0" smtClean="0"/>
            </a:br>
            <a:r>
              <a:rPr lang="en-IN" dirty="0" smtClean="0"/>
              <a:t/>
            </a:r>
            <a:br>
              <a:rPr lang="en-IN" dirty="0" smtClean="0"/>
            </a:br>
            <a:r>
              <a:rPr lang="en-IN" sz="3600" b="1" dirty="0" smtClean="0"/>
              <a:t>POOR FRUIT SET :-</a:t>
            </a:r>
            <a:r>
              <a:rPr lang="en-IN" dirty="0" smtClean="0"/>
              <a:t/>
            </a:r>
            <a:br>
              <a:rPr lang="en-IN" dirty="0" smtClean="0"/>
            </a:br>
            <a:r>
              <a:rPr lang="en-IN" dirty="0"/>
              <a:t/>
            </a:r>
            <a:br>
              <a:rPr lang="en-IN" dirty="0"/>
            </a:br>
            <a:r>
              <a:rPr lang="en-IN" dirty="0" smtClean="0"/>
              <a:t/>
            </a:r>
            <a:br>
              <a:rPr lang="en-IN" dirty="0" smtClean="0"/>
            </a:br>
            <a:endParaRPr lang="en-IN" dirty="0"/>
          </a:p>
        </p:txBody>
      </p:sp>
      <p:sp>
        <p:nvSpPr>
          <p:cNvPr id="4" name="Text Placeholder 3"/>
          <p:cNvSpPr>
            <a:spLocks noGrp="1"/>
          </p:cNvSpPr>
          <p:nvPr>
            <p:ph type="body" idx="2"/>
          </p:nvPr>
        </p:nvSpPr>
        <p:spPr>
          <a:xfrm>
            <a:off x="0" y="928670"/>
            <a:ext cx="6643702" cy="5929330"/>
          </a:xfrm>
        </p:spPr>
        <p:style>
          <a:lnRef idx="1">
            <a:schemeClr val="accent6"/>
          </a:lnRef>
          <a:fillRef idx="2">
            <a:schemeClr val="accent6"/>
          </a:fillRef>
          <a:effectRef idx="1">
            <a:schemeClr val="accent6"/>
          </a:effectRef>
          <a:fontRef idx="minor">
            <a:schemeClr val="dk1"/>
          </a:fontRef>
        </p:style>
        <p:txBody>
          <a:bodyPr>
            <a:normAutofit fontScale="25000" lnSpcReduction="20000"/>
          </a:bodyPr>
          <a:lstStyle/>
          <a:p>
            <a:pPr algn="just">
              <a:buFont typeface="Wingdings" pitchFamily="2" charset="2"/>
              <a:buChar char="v"/>
            </a:pPr>
            <a:r>
              <a:rPr lang="en-IN" sz="8000" dirty="0" smtClean="0">
                <a:latin typeface="Times New Roman" pitchFamily="18" charset="0"/>
                <a:cs typeface="Times New Roman" pitchFamily="18" charset="0"/>
              </a:rPr>
              <a:t>Pseudo short and short flower do not normally set fruit but their numbers in a plant are normally higher than long and medium styled flower which produce fruits.</a:t>
            </a:r>
          </a:p>
          <a:p>
            <a:pPr algn="just">
              <a:buFont typeface="Wingdings" pitchFamily="2" charset="2"/>
              <a:buChar char="v"/>
            </a:pPr>
            <a:r>
              <a:rPr lang="en-IN" sz="8000" dirty="0" smtClean="0">
                <a:latin typeface="Times New Roman" pitchFamily="18" charset="0"/>
                <a:cs typeface="Times New Roman" pitchFamily="18" charset="0"/>
              </a:rPr>
              <a:t>Flowers are normally borne solitarily as well as in clusters.</a:t>
            </a:r>
          </a:p>
          <a:p>
            <a:pPr algn="just">
              <a:buFont typeface="Wingdings" pitchFamily="2" charset="2"/>
              <a:buChar char="v"/>
            </a:pPr>
            <a:r>
              <a:rPr lang="en-IN" sz="8000" dirty="0" smtClean="0">
                <a:latin typeface="Times New Roman" pitchFamily="18" charset="0"/>
                <a:cs typeface="Times New Roman" pitchFamily="18" charset="0"/>
              </a:rPr>
              <a:t>The solitary flowers are mostly long or medium styled where     as mixtures of short styled , pseudo short styled and medium /        long styled flowers are found in the clusters.</a:t>
            </a:r>
          </a:p>
          <a:p>
            <a:pPr algn="just">
              <a:buFont typeface="Wingdings" pitchFamily="2" charset="2"/>
              <a:buChar char="v"/>
            </a:pPr>
            <a:r>
              <a:rPr lang="en-IN" sz="8000" dirty="0" smtClean="0">
                <a:latin typeface="Times New Roman" pitchFamily="18" charset="0"/>
                <a:cs typeface="Times New Roman" pitchFamily="18" charset="0"/>
              </a:rPr>
              <a:t> Ratio of short styled flowers to long / medium styled flowers in clusters is much high ( 3-4 : 1 ) . </a:t>
            </a:r>
          </a:p>
          <a:p>
            <a:pPr algn="just">
              <a:buFont typeface="Wingdings" pitchFamily="2" charset="2"/>
              <a:buChar char="v"/>
            </a:pPr>
            <a:r>
              <a:rPr lang="en-IN" sz="8000" dirty="0" smtClean="0">
                <a:latin typeface="Times New Roman" pitchFamily="18" charset="0"/>
                <a:cs typeface="Times New Roman" pitchFamily="18" charset="0"/>
              </a:rPr>
              <a:t>Natural drop is also a problem in brinjal which may be as high as 50 % in medium styled flower and 30 % in long styled flower</a:t>
            </a:r>
          </a:p>
          <a:p>
            <a:pPr marL="1371600" indent="-1371600" algn="just"/>
            <a:r>
              <a:rPr lang="en-IN" sz="8000" b="1" dirty="0" smtClean="0">
                <a:solidFill>
                  <a:srgbClr val="FF0000"/>
                </a:solidFill>
                <a:latin typeface="Times New Roman" pitchFamily="18" charset="0"/>
                <a:cs typeface="Times New Roman" pitchFamily="18" charset="0"/>
              </a:rPr>
              <a:t>CONTROL </a:t>
            </a:r>
            <a:r>
              <a:rPr lang="en-IN" sz="8000" b="1" dirty="0" smtClean="0">
                <a:latin typeface="Times New Roman" pitchFamily="18" charset="0"/>
                <a:cs typeface="Times New Roman" pitchFamily="18" charset="0"/>
              </a:rPr>
              <a:t>:- </a:t>
            </a:r>
            <a:r>
              <a:rPr lang="en-IN" sz="8000" dirty="0" smtClean="0">
                <a:latin typeface="Times New Roman" pitchFamily="18" charset="0"/>
                <a:cs typeface="Times New Roman" pitchFamily="18" charset="0"/>
              </a:rPr>
              <a:t>Spraying the plant with 2 ppm 2 , 4 –D at flowering stage when few flower clusters appear.</a:t>
            </a:r>
          </a:p>
          <a:p>
            <a:pPr marL="1371600" indent="-1371600" algn="just"/>
            <a:r>
              <a:rPr lang="en-IN" sz="8000" dirty="0" smtClean="0">
                <a:latin typeface="Times New Roman" pitchFamily="18" charset="0"/>
                <a:cs typeface="Times New Roman" pitchFamily="18" charset="0"/>
              </a:rPr>
              <a:t> Spraying with 60 ppm NAA or 500 </a:t>
            </a:r>
            <a:r>
              <a:rPr lang="en-IN" sz="8000" dirty="0" err="1" smtClean="0">
                <a:latin typeface="Times New Roman" pitchFamily="18" charset="0"/>
                <a:cs typeface="Times New Roman" pitchFamily="18" charset="0"/>
              </a:rPr>
              <a:t>ppm</a:t>
            </a:r>
            <a:r>
              <a:rPr lang="en-IN" sz="8000" dirty="0" smtClean="0">
                <a:latin typeface="Times New Roman" pitchFamily="18" charset="0"/>
                <a:cs typeface="Times New Roman" pitchFamily="18" charset="0"/>
              </a:rPr>
              <a:t> PCPA (</a:t>
            </a:r>
            <a:r>
              <a:rPr lang="en-IN" sz="8000" dirty="0" err="1" smtClean="0">
                <a:latin typeface="Times New Roman" pitchFamily="18" charset="0"/>
                <a:cs typeface="Times New Roman" pitchFamily="18" charset="0"/>
              </a:rPr>
              <a:t>Parachloroacetic</a:t>
            </a:r>
            <a:r>
              <a:rPr lang="en-IN" sz="8000" dirty="0" smtClean="0">
                <a:latin typeface="Times New Roman" pitchFamily="18" charset="0"/>
                <a:cs typeface="Times New Roman" pitchFamily="18" charset="0"/>
              </a:rPr>
              <a:t> acid ) at full bloom stage.</a:t>
            </a:r>
          </a:p>
          <a:p>
            <a:endParaRPr lang="en-IN" sz="2400" dirty="0" smtClean="0"/>
          </a:p>
          <a:p>
            <a:endParaRPr lang="en-IN" sz="2200" dirty="0" smtClean="0"/>
          </a:p>
          <a:p>
            <a:endParaRPr lang="en-IN" sz="2400" dirty="0"/>
          </a:p>
        </p:txBody>
      </p:sp>
      <p:pic>
        <p:nvPicPr>
          <p:cNvPr id="8194" name="Picture 2" descr="C:\Users\best buy\Pictures\Download\Solanum-melongena-brinjal-eggplant-Vruttaka--Alberginia-Bhanta-Beringela-Berenjena.jpeg"/>
          <p:cNvPicPr>
            <a:picLocks noGrp="1" noChangeAspect="1" noChangeArrowheads="1"/>
          </p:cNvPicPr>
          <p:nvPr>
            <p:ph sz="quarter" idx="1"/>
          </p:nvPr>
        </p:nvPicPr>
        <p:blipFill>
          <a:blip r:embed="rId2" cstate="print"/>
          <a:stretch>
            <a:fillRect/>
          </a:stretch>
        </p:blipFill>
        <p:spPr bwMode="auto">
          <a:xfrm>
            <a:off x="6643702" y="928670"/>
            <a:ext cx="2500298" cy="592933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35100"/>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IN" dirty="0" smtClean="0"/>
              <a:t/>
            </a:r>
            <a:br>
              <a:rPr lang="en-IN" dirty="0" smtClean="0"/>
            </a:br>
            <a:r>
              <a:rPr lang="en-IN" dirty="0" smtClean="0"/>
              <a:t/>
            </a:r>
            <a:br>
              <a:rPr lang="en-IN" dirty="0" smtClean="0"/>
            </a:br>
            <a:r>
              <a:rPr lang="en-IN" dirty="0" smtClean="0"/>
              <a:t/>
            </a:r>
            <a:br>
              <a:rPr lang="en-IN" dirty="0" smtClean="0"/>
            </a:br>
            <a:r>
              <a:rPr lang="en-IN" b="1" dirty="0" smtClean="0"/>
              <a:t>CALYX WITHERING </a:t>
            </a:r>
            <a:r>
              <a:rPr lang="en-IN" dirty="0" smtClean="0"/>
              <a:t/>
            </a:r>
            <a:br>
              <a:rPr lang="en-IN" dirty="0" smtClean="0"/>
            </a:br>
            <a:r>
              <a:rPr lang="en-IN" dirty="0"/>
              <a:t/>
            </a:r>
            <a:br>
              <a:rPr lang="en-IN" dirty="0"/>
            </a:br>
            <a:r>
              <a:rPr lang="en-IN" dirty="0" smtClean="0"/>
              <a:t/>
            </a:r>
            <a:br>
              <a:rPr lang="en-IN" dirty="0" smtClean="0"/>
            </a:br>
            <a:endParaRPr lang="en-IN" dirty="0"/>
          </a:p>
        </p:txBody>
      </p:sp>
      <p:sp>
        <p:nvSpPr>
          <p:cNvPr id="4" name="Text Placeholder 3"/>
          <p:cNvSpPr>
            <a:spLocks noGrp="1"/>
          </p:cNvSpPr>
          <p:nvPr>
            <p:ph type="body" idx="2"/>
          </p:nvPr>
        </p:nvSpPr>
        <p:spPr>
          <a:xfrm>
            <a:off x="0" y="1500174"/>
            <a:ext cx="5143504" cy="5357826"/>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algn="just">
              <a:buFont typeface="Wingdings" pitchFamily="2" charset="2"/>
              <a:buChar char="Ø"/>
            </a:pPr>
            <a:r>
              <a:rPr lang="en-IN" sz="2800" dirty="0" smtClean="0"/>
              <a:t>Thi</a:t>
            </a:r>
            <a:r>
              <a:rPr lang="en-IN" sz="3600" dirty="0" smtClean="0"/>
              <a:t>s</a:t>
            </a:r>
            <a:r>
              <a:rPr lang="en-IN" sz="3200" dirty="0" smtClean="0"/>
              <a:t> disorder occurs between mid – February and mid – April.</a:t>
            </a:r>
          </a:p>
          <a:p>
            <a:pPr algn="just">
              <a:buFont typeface="Wingdings" pitchFamily="2" charset="2"/>
              <a:buChar char="Ø"/>
            </a:pPr>
            <a:r>
              <a:rPr lang="en-IN" sz="3200" dirty="0" smtClean="0"/>
              <a:t>Ca excess cause calyx withering</a:t>
            </a:r>
          </a:p>
          <a:p>
            <a:pPr algn="just">
              <a:buFont typeface="Wingdings" pitchFamily="2" charset="2"/>
              <a:buChar char="Ø"/>
            </a:pPr>
            <a:r>
              <a:rPr lang="en-IN" sz="3200" dirty="0" smtClean="0"/>
              <a:t> The affected fruits become reddish brown</a:t>
            </a:r>
          </a:p>
          <a:p>
            <a:pPr algn="just">
              <a:buFont typeface="Wingdings" pitchFamily="2" charset="2"/>
              <a:buChar char="Ø"/>
            </a:pPr>
            <a:r>
              <a:rPr lang="en-IN" sz="3200" dirty="0" smtClean="0"/>
              <a:t>The affected fruits have much higher calcium and nitrate content than healthy ones.</a:t>
            </a:r>
            <a:endParaRPr lang="en-IN" sz="3200" dirty="0"/>
          </a:p>
        </p:txBody>
      </p:sp>
      <p:pic>
        <p:nvPicPr>
          <p:cNvPr id="9218" name="Picture 2" descr="C:\Users\best buy\Pictures\Download\eggplant-variety-rosa-bianca.jpeg"/>
          <p:cNvPicPr>
            <a:picLocks noGrp="1" noChangeAspect="1" noChangeArrowheads="1"/>
          </p:cNvPicPr>
          <p:nvPr>
            <p:ph sz="quarter" idx="1"/>
          </p:nvPr>
        </p:nvPicPr>
        <p:blipFill>
          <a:blip r:embed="rId3" cstate="print"/>
          <a:srcRect/>
          <a:stretch>
            <a:fillRect/>
          </a:stretch>
        </p:blipFill>
        <p:spPr bwMode="auto">
          <a:xfrm>
            <a:off x="5143504" y="1500174"/>
            <a:ext cx="4000496" cy="535782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8652"/>
            <a:ext cx="9144000" cy="107157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IN" sz="3600" b="1" dirty="0" smtClean="0"/>
              <a:t/>
            </a:r>
            <a:br>
              <a:rPr lang="en-IN" sz="3600" b="1" dirty="0" smtClean="0"/>
            </a:br>
            <a:r>
              <a:rPr lang="en-IN" sz="3600" b="1" dirty="0" smtClean="0"/>
              <a:t/>
            </a:r>
            <a:br>
              <a:rPr lang="en-IN" sz="3600" b="1" dirty="0" smtClean="0"/>
            </a:br>
            <a:r>
              <a:rPr lang="en-IN" b="1" dirty="0" smtClean="0"/>
              <a:t>                FREEZING INJURY </a:t>
            </a:r>
            <a:r>
              <a:rPr lang="en-IN" sz="5300" dirty="0"/>
              <a:t/>
            </a:r>
            <a:br>
              <a:rPr lang="en-IN" sz="5300" dirty="0"/>
            </a:br>
            <a:endParaRPr lang="en-IN" dirty="0"/>
          </a:p>
        </p:txBody>
      </p:sp>
      <p:sp>
        <p:nvSpPr>
          <p:cNvPr id="4" name="Text Placeholder 3"/>
          <p:cNvSpPr>
            <a:spLocks noGrp="1"/>
          </p:cNvSpPr>
          <p:nvPr>
            <p:ph type="body" idx="2"/>
          </p:nvPr>
        </p:nvSpPr>
        <p:spPr>
          <a:xfrm>
            <a:off x="0" y="714356"/>
            <a:ext cx="5286380" cy="6143644"/>
          </a:xfrm>
        </p:spPr>
        <p:txBody>
          <a:bodyPr>
            <a:normAutofit lnSpcReduction="10000"/>
          </a:bodyPr>
          <a:lstStyle/>
          <a:p>
            <a:r>
              <a:rPr lang="en-IN" sz="2800" dirty="0" smtClean="0"/>
              <a:t>It is mainly a storage disorder. It occurs when ice crystals form in the tissues. Freezing injury will be initiated at –0.8◦c  depending on the soluble solids content. </a:t>
            </a:r>
          </a:p>
          <a:p>
            <a:r>
              <a:rPr lang="en-IN" sz="2800" b="1" dirty="0" smtClean="0"/>
              <a:t>SYMPTOMS :-  W</a:t>
            </a:r>
            <a:r>
              <a:rPr lang="en-IN" sz="2800" dirty="0" smtClean="0"/>
              <a:t>ater soaked pulp it become Brown and desiccated in appearance over time.</a:t>
            </a:r>
          </a:p>
          <a:p>
            <a:r>
              <a:rPr lang="en-IN" sz="2800" b="1" dirty="0" smtClean="0"/>
              <a:t>PRECAUTION :- </a:t>
            </a:r>
            <a:r>
              <a:rPr lang="en-IN" sz="2800" dirty="0" smtClean="0"/>
              <a:t>Harvesting should be done by cutting the calyx stem free from the plant rather than by tearing. </a:t>
            </a:r>
          </a:p>
          <a:p>
            <a:r>
              <a:rPr lang="en-IN" sz="2800" dirty="0" smtClean="0"/>
              <a:t>cotton gloves are often used.</a:t>
            </a:r>
            <a:endParaRPr lang="en-IN" sz="2800" b="1" dirty="0"/>
          </a:p>
        </p:txBody>
      </p:sp>
      <p:pic>
        <p:nvPicPr>
          <p:cNvPr id="10242" name="Picture 2" descr="C:\Users\best buy\Pictures\Download\Eggplant.jpeg"/>
          <p:cNvPicPr>
            <a:picLocks noGrp="1" noChangeAspect="1" noChangeArrowheads="1"/>
          </p:cNvPicPr>
          <p:nvPr>
            <p:ph sz="quarter" idx="1"/>
          </p:nvPr>
        </p:nvPicPr>
        <p:blipFill>
          <a:blip r:embed="rId2" cstate="print"/>
          <a:srcRect/>
          <a:stretch>
            <a:fillRect/>
          </a:stretch>
        </p:blipFill>
        <p:spPr bwMode="auto">
          <a:xfrm>
            <a:off x="5286348" y="714356"/>
            <a:ext cx="3857652" cy="614364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286380" cy="642918"/>
          </a:xfrm>
        </p:spPr>
        <p:style>
          <a:lnRef idx="1">
            <a:schemeClr val="accent4"/>
          </a:lnRef>
          <a:fillRef idx="3">
            <a:schemeClr val="accent4"/>
          </a:fillRef>
          <a:effectRef idx="2">
            <a:schemeClr val="accent4"/>
          </a:effectRef>
          <a:fontRef idx="minor">
            <a:schemeClr val="lt1"/>
          </a:fontRef>
        </p:style>
        <p:txBody>
          <a:bodyPr>
            <a:noAutofit/>
          </a:bodyPr>
          <a:lstStyle/>
          <a:p>
            <a:r>
              <a:rPr lang="en-IN" sz="2800" b="1" dirty="0" smtClean="0">
                <a:latin typeface="Times New Roman" pitchFamily="18" charset="0"/>
                <a:cs typeface="Times New Roman" pitchFamily="18" charset="0"/>
              </a:rPr>
              <a:t>CHILLING INJURY </a:t>
            </a:r>
            <a:r>
              <a:rPr lang="en-IN" sz="2800" b="1" dirty="0" smtClean="0"/>
              <a:t>:-</a:t>
            </a:r>
            <a:endParaRPr lang="en-IN" sz="2800" b="1" dirty="0"/>
          </a:p>
        </p:txBody>
      </p:sp>
      <p:sp>
        <p:nvSpPr>
          <p:cNvPr id="4" name="Text Placeholder 3"/>
          <p:cNvSpPr>
            <a:spLocks noGrp="1"/>
          </p:cNvSpPr>
          <p:nvPr>
            <p:ph type="body" idx="2"/>
          </p:nvPr>
        </p:nvSpPr>
        <p:spPr>
          <a:xfrm>
            <a:off x="0" y="714356"/>
            <a:ext cx="5294297" cy="6143644"/>
          </a:xfrm>
        </p:spPr>
        <p:style>
          <a:lnRef idx="1">
            <a:schemeClr val="accent2"/>
          </a:lnRef>
          <a:fillRef idx="2">
            <a:schemeClr val="accent2"/>
          </a:fillRef>
          <a:effectRef idx="1">
            <a:schemeClr val="accent2"/>
          </a:effectRef>
          <a:fontRef idx="minor">
            <a:schemeClr val="dk1"/>
          </a:fontRef>
        </p:style>
        <p:txBody>
          <a:bodyPr>
            <a:normAutofit fontScale="92500"/>
          </a:bodyPr>
          <a:lstStyle/>
          <a:p>
            <a:pPr>
              <a:buFont typeface="Wingdings" pitchFamily="2" charset="2"/>
              <a:buChar char="Ø"/>
            </a:pPr>
            <a:r>
              <a:rPr lang="en-IN" sz="2400" dirty="0" smtClean="0"/>
              <a:t>Eg</a:t>
            </a:r>
            <a:r>
              <a:rPr lang="en-IN" sz="2400" dirty="0" smtClean="0">
                <a:latin typeface="Times New Roman" pitchFamily="18" charset="0"/>
                <a:cs typeface="Times New Roman" pitchFamily="18" charset="0"/>
              </a:rPr>
              <a:t>g plant fruit are chilling sensitive at temperature below 10◦c .</a:t>
            </a:r>
          </a:p>
          <a:p>
            <a:pPr>
              <a:buFont typeface="Wingdings" pitchFamily="2" charset="2"/>
              <a:buChar char="Ø"/>
            </a:pPr>
            <a:r>
              <a:rPr lang="en-IN" sz="2400" dirty="0" smtClean="0">
                <a:latin typeface="Times New Roman" pitchFamily="18" charset="0"/>
                <a:cs typeface="Times New Roman" pitchFamily="18" charset="0"/>
              </a:rPr>
              <a:t>At 5◦c chilling injury will occur in 6-8 days</a:t>
            </a:r>
          </a:p>
          <a:p>
            <a:pPr>
              <a:buFont typeface="Wingdings" pitchFamily="2" charset="2"/>
              <a:buChar char="Ø"/>
            </a:pPr>
            <a:r>
              <a:rPr lang="en-IN" sz="2400" dirty="0" smtClean="0">
                <a:latin typeface="Times New Roman" pitchFamily="18" charset="0"/>
                <a:cs typeface="Times New Roman" pitchFamily="18" charset="0"/>
              </a:rPr>
              <a:t> Consequences of chilling injury are pitting, surface bronzing and browning of pulp tissue </a:t>
            </a:r>
          </a:p>
          <a:p>
            <a:pPr>
              <a:buFont typeface="Wingdings" pitchFamily="2" charset="2"/>
              <a:buChar char="Ø"/>
            </a:pPr>
            <a:r>
              <a:rPr lang="en-IN" sz="2400" dirty="0" smtClean="0">
                <a:latin typeface="Times New Roman" pitchFamily="18" charset="0"/>
                <a:cs typeface="Times New Roman" pitchFamily="18" charset="0"/>
              </a:rPr>
              <a:t> Accelerated decay by </a:t>
            </a:r>
            <a:r>
              <a:rPr lang="en-IN" sz="2400" dirty="0" err="1" smtClean="0">
                <a:latin typeface="Times New Roman" pitchFamily="18" charset="0"/>
                <a:cs typeface="Times New Roman" pitchFamily="18" charset="0"/>
              </a:rPr>
              <a:t>Alternaria</a:t>
            </a:r>
            <a:r>
              <a:rPr lang="en-IN" sz="2400" dirty="0" smtClean="0">
                <a:latin typeface="Times New Roman" pitchFamily="18" charset="0"/>
                <a:cs typeface="Times New Roman" pitchFamily="18" charset="0"/>
              </a:rPr>
              <a:t> species is common in chilling stressed fruit</a:t>
            </a:r>
          </a:p>
          <a:p>
            <a:pPr>
              <a:buFont typeface="Wingdings" pitchFamily="2" charset="2"/>
              <a:buChar char="Ø"/>
            </a:pPr>
            <a:r>
              <a:rPr lang="en-IN" sz="2400" dirty="0" smtClean="0">
                <a:latin typeface="Times New Roman" pitchFamily="18" charset="0"/>
                <a:cs typeface="Times New Roman" pitchFamily="18" charset="0"/>
              </a:rPr>
              <a:t> Chilling injury is cumulative and may be initiated in the field prior to harvest.</a:t>
            </a:r>
          </a:p>
          <a:p>
            <a:pPr algn="just"/>
            <a:r>
              <a:rPr lang="en-IN" sz="2400" b="1" dirty="0" smtClean="0">
                <a:latin typeface="Times New Roman" pitchFamily="18" charset="0"/>
                <a:cs typeface="Times New Roman" pitchFamily="18" charset="0"/>
              </a:rPr>
              <a:t>CONTROL :- </a:t>
            </a:r>
            <a:r>
              <a:rPr lang="en-IN" sz="2400" dirty="0" smtClean="0">
                <a:latin typeface="Times New Roman" pitchFamily="18" charset="0"/>
                <a:cs typeface="Times New Roman" pitchFamily="18" charset="0"/>
              </a:rPr>
              <a:t>Chilling injury can be reduced by storing of eggplant in polyethylene bags or polymeric film overwraps.</a:t>
            </a:r>
            <a:endParaRPr lang="en-IN" sz="2400" b="1" dirty="0">
              <a:latin typeface="Times New Roman" pitchFamily="18" charset="0"/>
              <a:cs typeface="Times New Roman" pitchFamily="18" charset="0"/>
            </a:endParaRPr>
          </a:p>
        </p:txBody>
      </p:sp>
      <p:pic>
        <p:nvPicPr>
          <p:cNvPr id="11266" name="Picture 2" descr="C:\Users\best buy\Pictures\Download\eggplant_chilling_injury.jpg"/>
          <p:cNvPicPr>
            <a:picLocks noGrp="1" noChangeAspect="1" noChangeArrowheads="1"/>
          </p:cNvPicPr>
          <p:nvPr>
            <p:ph sz="quarter" idx="1"/>
          </p:nvPr>
        </p:nvPicPr>
        <p:blipFill>
          <a:blip r:embed="rId3" cstate="print"/>
          <a:srcRect/>
          <a:stretch>
            <a:fillRect/>
          </a:stretch>
        </p:blipFill>
        <p:spPr bwMode="auto">
          <a:xfrm>
            <a:off x="5286380" y="0"/>
            <a:ext cx="3857620" cy="3357562"/>
          </a:xfrm>
          <a:prstGeom prst="rect">
            <a:avLst/>
          </a:prstGeom>
          <a:noFill/>
        </p:spPr>
      </p:pic>
      <p:pic>
        <p:nvPicPr>
          <p:cNvPr id="11267" name="Picture 3" descr="C:\Users\best buy\Pictures\Download\eggplant_chilling_injury2.jpg"/>
          <p:cNvPicPr>
            <a:picLocks noChangeAspect="1" noChangeArrowheads="1"/>
          </p:cNvPicPr>
          <p:nvPr/>
        </p:nvPicPr>
        <p:blipFill>
          <a:blip r:embed="rId4" cstate="print"/>
          <a:srcRect/>
          <a:stretch>
            <a:fillRect/>
          </a:stretch>
        </p:blipFill>
        <p:spPr bwMode="auto">
          <a:xfrm>
            <a:off x="5286380" y="3500438"/>
            <a:ext cx="3857620" cy="335756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85860"/>
          </a:xfrm>
        </p:spPr>
        <p:txBody>
          <a:bodyPr>
            <a:normAutofit/>
          </a:bodyPr>
          <a:lstStyle/>
          <a:p>
            <a:r>
              <a:rPr lang="en-IN" sz="2400" dirty="0" smtClean="0"/>
              <a:t>Effect of low temperature storage on physical and physiological</a:t>
            </a:r>
            <a:br>
              <a:rPr lang="en-IN" sz="2400" dirty="0" smtClean="0"/>
            </a:br>
            <a:r>
              <a:rPr lang="en-IN" sz="2400" dirty="0" smtClean="0"/>
              <a:t>characteristics of eggplant fruit (</a:t>
            </a:r>
            <a:r>
              <a:rPr lang="en-IN" sz="2400" i="1" dirty="0" err="1" smtClean="0"/>
              <a:t>Solanum</a:t>
            </a:r>
            <a:r>
              <a:rPr lang="en-IN" sz="2400" i="1" dirty="0" smtClean="0"/>
              <a:t> </a:t>
            </a:r>
            <a:r>
              <a:rPr lang="en-IN" sz="2400" i="1" dirty="0" err="1" smtClean="0"/>
              <a:t>melongena</a:t>
            </a:r>
            <a:r>
              <a:rPr lang="en-IN" sz="2400" i="1" dirty="0" smtClean="0"/>
              <a:t> </a:t>
            </a:r>
            <a:r>
              <a:rPr lang="en-IN" sz="2400" dirty="0" smtClean="0"/>
              <a:t>L.)</a:t>
            </a:r>
            <a:endParaRPr lang="en-IN" sz="2400" dirty="0"/>
          </a:p>
        </p:txBody>
      </p:sp>
      <p:sp>
        <p:nvSpPr>
          <p:cNvPr id="3" name="Content Placeholder 2"/>
          <p:cNvSpPr>
            <a:spLocks noGrp="1"/>
          </p:cNvSpPr>
          <p:nvPr>
            <p:ph sz="quarter" idx="1"/>
          </p:nvPr>
        </p:nvSpPr>
        <p:spPr>
          <a:xfrm>
            <a:off x="0" y="1500174"/>
            <a:ext cx="9144000" cy="5357826"/>
          </a:xfrm>
        </p:spPr>
        <p:txBody>
          <a:bodyPr>
            <a:normAutofit fontScale="70000" lnSpcReduction="20000"/>
          </a:bodyPr>
          <a:lstStyle/>
          <a:p>
            <a:r>
              <a:rPr lang="en-IN" b="1" dirty="0" smtClean="0"/>
              <a:t>    </a:t>
            </a:r>
            <a:r>
              <a:rPr lang="en-IN" dirty="0" smtClean="0"/>
              <a:t>The chilling injury (CI) symptoms as well as some physiological implications were studied in eggplants Money Maker No. 2 stored at 0 and 10</a:t>
            </a:r>
            <a:r>
              <a:rPr lang="en-IN" dirty="0" smtClean="0">
                <a:latin typeface="Calibri"/>
              </a:rPr>
              <a:t>⁰</a:t>
            </a:r>
            <a:r>
              <a:rPr lang="en-IN" dirty="0" smtClean="0"/>
              <a:t>C for 15 days. Eggplants stored at 10</a:t>
            </a:r>
            <a:r>
              <a:rPr lang="en-IN" dirty="0" smtClean="0">
                <a:latin typeface="Calibri"/>
              </a:rPr>
              <a:t>⁰</a:t>
            </a:r>
            <a:r>
              <a:rPr lang="en-IN" dirty="0" smtClean="0"/>
              <a:t>C were not damaged by temperature, whereas fruit stored at 0</a:t>
            </a:r>
            <a:r>
              <a:rPr lang="en-IN" dirty="0" smtClean="0">
                <a:latin typeface="Calibri"/>
              </a:rPr>
              <a:t>⁰</a:t>
            </a:r>
            <a:r>
              <a:rPr lang="en-IN" dirty="0" smtClean="0"/>
              <a:t>C suffered CI.  Eggplant stored at 0 </a:t>
            </a:r>
            <a:r>
              <a:rPr lang="en-IN" dirty="0" smtClean="0">
                <a:latin typeface="Calibri"/>
              </a:rPr>
              <a:t>⁰ </a:t>
            </a:r>
            <a:r>
              <a:rPr lang="en-IN" dirty="0" smtClean="0"/>
              <a:t>C exhibited a decrease in L0 (lightness) and </a:t>
            </a:r>
            <a:r>
              <a:rPr lang="en-IN" dirty="0" smtClean="0">
                <a:latin typeface="Calibri"/>
              </a:rPr>
              <a:t>∆</a:t>
            </a:r>
            <a:r>
              <a:rPr lang="en-IN" dirty="0" smtClean="0"/>
              <a:t>L (oxidation potential), increase of pH and electrolyte leakage after CI symptoms are manifested.  In fruit stored at this temperature and in upper section, changes of </a:t>
            </a:r>
            <a:r>
              <a:rPr lang="en-IN" dirty="0" err="1" smtClean="0"/>
              <a:t>anthocyanin</a:t>
            </a:r>
            <a:r>
              <a:rPr lang="en-IN" dirty="0" smtClean="0"/>
              <a:t> content with time were closely proportional to the </a:t>
            </a:r>
            <a:r>
              <a:rPr lang="en-IN" dirty="0" err="1" smtClean="0"/>
              <a:t>Chroma</a:t>
            </a:r>
            <a:r>
              <a:rPr lang="en-IN" dirty="0" smtClean="0"/>
              <a:t> evolution (lower content of </a:t>
            </a:r>
            <a:r>
              <a:rPr lang="en-IN" dirty="0" err="1" smtClean="0"/>
              <a:t>anthocyanin</a:t>
            </a:r>
            <a:r>
              <a:rPr lang="en-IN" dirty="0" smtClean="0"/>
              <a:t>, lower saturation of colour). </a:t>
            </a:r>
          </a:p>
          <a:p>
            <a:r>
              <a:rPr lang="en-IN" dirty="0" smtClean="0"/>
              <a:t>CONCLUSION :- The chilling injury index (CI) of eggplant </a:t>
            </a:r>
            <a:r>
              <a:rPr lang="en-IN" dirty="0" err="1" smtClean="0"/>
              <a:t>cv</a:t>
            </a:r>
            <a:r>
              <a:rPr lang="en-IN" dirty="0" smtClean="0"/>
              <a:t> Money Maker No. 2 experienced a significant increase over 15 days of storage at 0 </a:t>
            </a:r>
            <a:r>
              <a:rPr lang="en-IN" dirty="0" smtClean="0">
                <a:latin typeface="Calibri"/>
              </a:rPr>
              <a:t>⁰ </a:t>
            </a:r>
            <a:r>
              <a:rPr lang="en-IN" dirty="0" smtClean="0"/>
              <a:t> C, and symptoms were more severe in upper section. On the contrary, no evolution of damage was observed at 10</a:t>
            </a:r>
            <a:r>
              <a:rPr lang="en-IN" dirty="0" smtClean="0">
                <a:latin typeface="Calibri"/>
              </a:rPr>
              <a:t> ⁰</a:t>
            </a:r>
            <a:r>
              <a:rPr lang="en-IN" dirty="0" smtClean="0"/>
              <a:t> C. The strong increase in flesh browning at 0</a:t>
            </a:r>
            <a:r>
              <a:rPr lang="en-IN" dirty="0" smtClean="0">
                <a:latin typeface="Calibri"/>
              </a:rPr>
              <a:t> ⁰</a:t>
            </a:r>
            <a:r>
              <a:rPr lang="en-IN" dirty="0" smtClean="0"/>
              <a:t> C was represented by a decrease in lightness (L0) and oxidation potential (</a:t>
            </a:r>
            <a:r>
              <a:rPr lang="en-IN" dirty="0" smtClean="0">
                <a:latin typeface="Calibri"/>
              </a:rPr>
              <a:t>∆ </a:t>
            </a:r>
            <a:r>
              <a:rPr lang="en-IN" dirty="0" smtClean="0"/>
              <a:t>L). Moreover, at this temperature, the onset of disruption in cell structures and membranes. Colour parameters from upper section were more affected by storage at 0</a:t>
            </a:r>
            <a:r>
              <a:rPr lang="en-IN" dirty="0" smtClean="0">
                <a:latin typeface="Calibri"/>
              </a:rPr>
              <a:t> ⁰</a:t>
            </a:r>
            <a:r>
              <a:rPr lang="en-IN" dirty="0" smtClean="0"/>
              <a:t>  C than those from the central section. However, changes in </a:t>
            </a:r>
            <a:r>
              <a:rPr lang="en-IN" dirty="0" err="1" smtClean="0"/>
              <a:t>anthocyanin</a:t>
            </a:r>
            <a:r>
              <a:rPr lang="en-IN" dirty="0" smtClean="0"/>
              <a:t> content were observed in both sections. The </a:t>
            </a:r>
            <a:r>
              <a:rPr lang="en-IN" dirty="0" err="1" smtClean="0"/>
              <a:t>anthocyanin</a:t>
            </a:r>
            <a:r>
              <a:rPr lang="en-IN" dirty="0" smtClean="0"/>
              <a:t> content in central section was higher than in upper section at harvest and during storage. This was possibly a consequence of the weaker damage in central section, since </a:t>
            </a:r>
            <a:r>
              <a:rPr lang="en-IN" dirty="0" err="1" smtClean="0"/>
              <a:t>anthocyanins</a:t>
            </a:r>
            <a:r>
              <a:rPr lang="en-IN" dirty="0" smtClean="0"/>
              <a:t> are known to have antioxidant properties.</a:t>
            </a:r>
          </a:p>
          <a:p>
            <a:pPr>
              <a:buNone/>
            </a:pPr>
            <a:endParaRPr lang="en-IN" dirty="0" smtClean="0"/>
          </a:p>
          <a:p>
            <a:pPr>
              <a:buNone/>
            </a:pPr>
            <a:endParaRPr lang="en-IN" dirty="0" smtClean="0"/>
          </a:p>
          <a:p>
            <a:pPr>
              <a:buNone/>
            </a:pPr>
            <a:endParaRPr lang="en-IN" dirty="0" smtClean="0"/>
          </a:p>
          <a:p>
            <a:pPr>
              <a:buNone/>
            </a:pPr>
            <a:endParaRPr lang="en-IN"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85860"/>
          </a:xfrm>
        </p:spPr>
        <p:style>
          <a:lnRef idx="3">
            <a:schemeClr val="lt1"/>
          </a:lnRef>
          <a:fillRef idx="1">
            <a:schemeClr val="accent1"/>
          </a:fillRef>
          <a:effectRef idx="1">
            <a:schemeClr val="accent1"/>
          </a:effectRef>
          <a:fontRef idx="minor">
            <a:schemeClr val="lt1"/>
          </a:fontRef>
        </p:style>
        <p:txBody>
          <a:bodyPr>
            <a:normAutofit fontScale="90000"/>
          </a:bodyPr>
          <a:lstStyle/>
          <a:p>
            <a:r>
              <a:rPr lang="en-IN" sz="2400" dirty="0" smtClean="0"/>
              <a:t> </a:t>
            </a:r>
            <a:r>
              <a:rPr lang="en-IN" sz="2700" b="1" dirty="0" smtClean="0"/>
              <a:t>Eggplant (</a:t>
            </a:r>
            <a:r>
              <a:rPr lang="en-IN" sz="2700" b="1" i="1" dirty="0" smtClean="0"/>
              <a:t>Solanum </a:t>
            </a:r>
            <a:r>
              <a:rPr lang="en-IN" sz="2700" b="1" i="1" dirty="0" err="1" smtClean="0"/>
              <a:t>melongena</a:t>
            </a:r>
            <a:r>
              <a:rPr lang="en-IN" sz="2700" b="1" i="1" dirty="0" smtClean="0"/>
              <a:t> </a:t>
            </a:r>
            <a:r>
              <a:rPr lang="en-IN" sz="2700" b="1" dirty="0" smtClean="0"/>
              <a:t>L.) flowering and fruiting dynamics depending on pistil type as well as way of pollination and flower </a:t>
            </a:r>
            <a:r>
              <a:rPr lang="en-IN" sz="2700" b="1" dirty="0" err="1" smtClean="0"/>
              <a:t>hormonization</a:t>
            </a:r>
            <a:r>
              <a:rPr lang="en-IN" sz="2700" b="1" dirty="0" smtClean="0"/>
              <a:t> </a:t>
            </a:r>
            <a:endParaRPr lang="en-IN" sz="2700" b="1" dirty="0"/>
          </a:p>
        </p:txBody>
      </p:sp>
      <p:sp>
        <p:nvSpPr>
          <p:cNvPr id="3" name="Content Placeholder 2"/>
          <p:cNvSpPr>
            <a:spLocks noGrp="1"/>
          </p:cNvSpPr>
          <p:nvPr>
            <p:ph sz="quarter" idx="1"/>
          </p:nvPr>
        </p:nvSpPr>
        <p:spPr>
          <a:xfrm>
            <a:off x="0" y="1500174"/>
            <a:ext cx="9144000" cy="5357826"/>
          </a:xfrm>
        </p:spPr>
        <p:style>
          <a:lnRef idx="1">
            <a:schemeClr val="accent1"/>
          </a:lnRef>
          <a:fillRef idx="2">
            <a:schemeClr val="accent1"/>
          </a:fillRef>
          <a:effectRef idx="1">
            <a:schemeClr val="accent1"/>
          </a:effectRef>
          <a:fontRef idx="minor">
            <a:schemeClr val="dk1"/>
          </a:fontRef>
        </p:style>
        <p:txBody>
          <a:bodyPr>
            <a:normAutofit fontScale="70000" lnSpcReduction="20000"/>
          </a:bodyPr>
          <a:lstStyle/>
          <a:p>
            <a:pPr algn="just">
              <a:buFont typeface="Wingdings" pitchFamily="2" charset="2"/>
              <a:buChar char="Ø"/>
            </a:pPr>
            <a:r>
              <a:rPr lang="en-IN" dirty="0" smtClean="0"/>
              <a:t> The experiment was carried out in three unheated plastic tunnels in 1998 – 2000. The aim of this study was observation on flowering dynamics and estimation of the effects of flower’s </a:t>
            </a:r>
            <a:r>
              <a:rPr lang="en-IN" dirty="0" err="1" smtClean="0"/>
              <a:t>heterostyly</a:t>
            </a:r>
            <a:r>
              <a:rPr lang="en-IN" dirty="0" smtClean="0"/>
              <a:t> and two ways of flower pollination (self-pollination and using bumble-bee) as well as flower </a:t>
            </a:r>
            <a:r>
              <a:rPr lang="en-IN" dirty="0" err="1" smtClean="0"/>
              <a:t>hormonization</a:t>
            </a:r>
            <a:r>
              <a:rPr lang="en-IN" dirty="0" smtClean="0"/>
              <a:t> on the fruiting dynamics of three cultivars of eggplant: ‘Black Beauty’, ‘</a:t>
            </a:r>
            <a:r>
              <a:rPr lang="en-IN" dirty="0" err="1" smtClean="0"/>
              <a:t>Solara</a:t>
            </a:r>
            <a:r>
              <a:rPr lang="en-IN" dirty="0" smtClean="0"/>
              <a:t> F</a:t>
            </a:r>
            <a:r>
              <a:rPr lang="en-IN" baseline="30000" dirty="0" smtClean="0"/>
              <a:t>1</a:t>
            </a:r>
            <a:r>
              <a:rPr lang="en-IN" dirty="0" smtClean="0"/>
              <a:t>’, and ‘Epic F</a:t>
            </a:r>
            <a:r>
              <a:rPr lang="en-IN" baseline="30000" dirty="0" smtClean="0"/>
              <a:t>1</a:t>
            </a:r>
            <a:r>
              <a:rPr lang="en-IN" dirty="0" smtClean="0"/>
              <a:t>’. </a:t>
            </a:r>
          </a:p>
          <a:p>
            <a:r>
              <a:rPr lang="en-IN" dirty="0" smtClean="0"/>
              <a:t>CONCLUSIONS </a:t>
            </a:r>
          </a:p>
          <a:p>
            <a:r>
              <a:rPr lang="en-IN" dirty="0" smtClean="0"/>
              <a:t>1. Eggplants began their flowering in June in three years of study. Period of the most intensive flowering occurred in July 1998, and in August 1999 and 2000. ‘Black Beauty’ produced the greatest number of flowers with medium-styled pistil, ‘</a:t>
            </a:r>
            <a:r>
              <a:rPr lang="en-IN" dirty="0" err="1" smtClean="0"/>
              <a:t>Solara</a:t>
            </a:r>
            <a:r>
              <a:rPr lang="en-IN" dirty="0" smtClean="0"/>
              <a:t> F</a:t>
            </a:r>
            <a:r>
              <a:rPr lang="en-IN" baseline="30000" dirty="0" smtClean="0"/>
              <a:t>1</a:t>
            </a:r>
            <a:r>
              <a:rPr lang="en-IN" dirty="0" smtClean="0"/>
              <a:t>’ and ‘Epic F</a:t>
            </a:r>
            <a:r>
              <a:rPr lang="en-IN" baseline="30000" dirty="0" smtClean="0"/>
              <a:t>1</a:t>
            </a:r>
            <a:r>
              <a:rPr lang="en-IN" dirty="0" smtClean="0"/>
              <a:t>’ – long-styled flowers. </a:t>
            </a:r>
          </a:p>
          <a:p>
            <a:r>
              <a:rPr lang="en-IN" dirty="0" smtClean="0"/>
              <a:t>2. The first fruit sets appeared in June from flowers with long-styled pistil. For all pollination methods, the greatest number of fruits developed from long-styled flowers. Plants, whose flowers were pollinated by bumble bee and </a:t>
            </a:r>
            <a:r>
              <a:rPr lang="en-IN" dirty="0" err="1" smtClean="0"/>
              <a:t>hormonized</a:t>
            </a:r>
            <a:r>
              <a:rPr lang="en-IN" dirty="0" smtClean="0"/>
              <a:t>, set great number of fruits also from flowers with medium and short-styled pistil. </a:t>
            </a:r>
          </a:p>
          <a:p>
            <a:r>
              <a:rPr lang="en-IN" dirty="0" smtClean="0"/>
              <a:t>3. The best fruit setting for every combination was observed in July and August during the abundant eggplant’s flowering. In 1998 – 1999, the greatest number of fruits developed from long-styled flowers in the case of ‘</a:t>
            </a:r>
            <a:r>
              <a:rPr lang="en-IN" dirty="0" err="1" smtClean="0"/>
              <a:t>Solara</a:t>
            </a:r>
            <a:r>
              <a:rPr lang="en-IN" dirty="0" smtClean="0"/>
              <a:t> F</a:t>
            </a:r>
            <a:r>
              <a:rPr lang="en-IN" baseline="30000" dirty="0" smtClean="0"/>
              <a:t>1</a:t>
            </a:r>
            <a:r>
              <a:rPr lang="en-IN" dirty="0" smtClean="0"/>
              <a:t>’ and ‘Epic F</a:t>
            </a:r>
            <a:r>
              <a:rPr lang="en-IN" baseline="30000" dirty="0" smtClean="0"/>
              <a:t>1</a:t>
            </a:r>
            <a:r>
              <a:rPr lang="en-IN" dirty="0" smtClean="0"/>
              <a:t>’ and from medium-styled flowers at ‘Black Beauty’. In 2000 at three eggplant cultivars, there was higher number of fruits developed from long-styled flowers than from flowers with medium and short-styled pistil. </a:t>
            </a:r>
          </a:p>
          <a:p>
            <a:pPr algn="just">
              <a:buFont typeface="Wingdings" pitchFamily="2" charset="2"/>
              <a:buChar char="Ø"/>
            </a:pPr>
            <a:endParaRPr lang="en-IN"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716</TotalTime>
  <Words>1198</Words>
  <Application>Microsoft Office PowerPoint</Application>
  <PresentationFormat>On-screen Show (4:3)</PresentationFormat>
  <Paragraphs>59</Paragraphs>
  <Slides>10</Slides>
  <Notes>2</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Median</vt:lpstr>
      <vt:lpstr> HETEROSTYLY IN BRINJAL </vt:lpstr>
      <vt:lpstr>Slide 2</vt:lpstr>
      <vt:lpstr>PHYSIOLOGICAL DISORDERS OF BRINJAL </vt:lpstr>
      <vt:lpstr>   POOR FRUIT SET :-   </vt:lpstr>
      <vt:lpstr>   CALYX WITHERING    </vt:lpstr>
      <vt:lpstr>                  FREEZING INJURY  </vt:lpstr>
      <vt:lpstr>CHILLING INJURY :-</vt:lpstr>
      <vt:lpstr>Effect of low temperature storage on physical and physiological characteristics of eggplant fruit (Solanum melongena L.)</vt:lpstr>
      <vt:lpstr> Eggplant (Solanum melongena L.) flowering and fruiting dynamics depending on pistil type as well as way of pollination and flower hormonization </vt:lpstr>
      <vt:lpstr>                           THANKS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PHYSIOLOGICAL DISORDERS OF TOMATO</dc:title>
  <dc:creator>best buy</dc:creator>
  <cp:lastModifiedBy>hcl</cp:lastModifiedBy>
  <cp:revision>99</cp:revision>
  <dcterms:created xsi:type="dcterms:W3CDTF">2015-04-26T13:04:57Z</dcterms:created>
  <dcterms:modified xsi:type="dcterms:W3CDTF">2015-05-06T06:10:23Z</dcterms:modified>
</cp:coreProperties>
</file>