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75" r:id="rId5"/>
    <p:sldId id="271" r:id="rId6"/>
    <p:sldId id="272" r:id="rId7"/>
    <p:sldId id="273" r:id="rId8"/>
    <p:sldId id="2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63" d="100"/>
          <a:sy n="63" d="100"/>
        </p:scale>
        <p:origin x="1000" y="3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5" name="TextBox 4">
            <a:extLst>
              <a:ext uri="{FF2B5EF4-FFF2-40B4-BE49-F238E27FC236}">
                <a16:creationId xmlns:a16="http://schemas.microsoft.com/office/drawing/2014/main" id="{07D49543-AC40-C4D6-0742-7BC807D005E3}"/>
              </a:ext>
            </a:extLst>
          </p:cNvPr>
          <p:cNvSpPr txBox="1"/>
          <p:nvPr/>
        </p:nvSpPr>
        <p:spPr>
          <a:xfrm>
            <a:off x="1127760" y="1920240"/>
            <a:ext cx="10464800" cy="2795958"/>
          </a:xfrm>
          <a:prstGeom prst="rect">
            <a:avLst/>
          </a:prstGeom>
          <a:noFill/>
        </p:spPr>
        <p:txBody>
          <a:bodyPr wrap="squar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‘Philosophy’ - Greek word “Philosophia” meaning love of wisdom.</a:t>
            </a:r>
          </a:p>
          <a:p>
            <a:pPr algn="just">
              <a:lnSpc>
                <a:spcPct val="150000"/>
              </a:lnSpc>
            </a:pPr>
            <a:r>
              <a:rPr lang="en-US" sz="2400" dirty="0">
                <a:latin typeface="Times New Roman" panose="02020603050405020304" pitchFamily="18" charset="0"/>
                <a:cs typeface="Times New Roman" panose="02020603050405020304" pitchFamily="18" charset="0"/>
              </a:rPr>
              <a:t>It means philosophers respect knowledge, understanding, insight, perception, astuteness, intelligence, acumen and good judgment.</a:t>
            </a:r>
          </a:p>
          <a:p>
            <a:pPr algn="just">
              <a:lnSpc>
                <a:spcPct val="150000"/>
              </a:lnSpc>
            </a:pPr>
            <a:r>
              <a:rPr lang="en-US" sz="2400" dirty="0">
                <a:latin typeface="Times New Roman" panose="02020603050405020304" pitchFamily="18" charset="0"/>
                <a:cs typeface="Times New Roman" panose="02020603050405020304" pitchFamily="18" charset="0"/>
              </a:rPr>
              <a:t>If they respect these attributes means they possesses these attributes, hence they were being identified as philosophers. Generations is going to remember them</a:t>
            </a:r>
            <a:endParaRPr lang="en-IN"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827436A-F9B7-8467-0213-7F12E4325D8A}"/>
              </a:ext>
            </a:extLst>
          </p:cNvPr>
          <p:cNvSpPr txBox="1"/>
          <p:nvPr/>
        </p:nvSpPr>
        <p:spPr>
          <a:xfrm>
            <a:off x="2227580" y="139115"/>
            <a:ext cx="9121140" cy="707886"/>
          </a:xfrm>
          <a:prstGeom prst="rect">
            <a:avLst/>
          </a:prstGeom>
          <a:noFill/>
        </p:spPr>
        <p:txBody>
          <a:bodyPr wrap="square">
            <a:spAutoFit/>
          </a:bodyPr>
          <a:lstStyle/>
          <a:p>
            <a:r>
              <a:rPr lang="en-US" sz="4000" dirty="0">
                <a:solidFill>
                  <a:schemeClr val="bg1"/>
                </a:solidFill>
                <a:latin typeface="Times New Roman" panose="02020603050405020304" pitchFamily="18" charset="0"/>
                <a:cs typeface="Times New Roman" panose="02020603050405020304" pitchFamily="18" charset="0"/>
              </a:rPr>
              <a:t>Philosophy of Extension Education</a:t>
            </a:r>
            <a:endParaRPr lang="en-IN" sz="4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CD00CD-A749-15D2-4B08-019BEDB6154D}"/>
              </a:ext>
            </a:extLst>
          </p:cNvPr>
          <p:cNvSpPr txBox="1"/>
          <p:nvPr/>
        </p:nvSpPr>
        <p:spPr>
          <a:xfrm>
            <a:off x="1937804" y="91440"/>
            <a:ext cx="10030675" cy="1077218"/>
          </a:xfrm>
          <a:prstGeom prst="rect">
            <a:avLst/>
          </a:prstGeom>
          <a:noFill/>
        </p:spPr>
        <p:txBody>
          <a:bodyPr wrap="square">
            <a:spAutoFit/>
          </a:bodyPr>
          <a:lstStyle/>
          <a:p>
            <a:r>
              <a:rPr lang="en-US" sz="3200" dirty="0">
                <a:solidFill>
                  <a:schemeClr val="bg1"/>
                </a:solidFill>
                <a:latin typeface="Times New Roman" panose="02020603050405020304" pitchFamily="18" charset="0"/>
                <a:cs typeface="Times New Roman" panose="02020603050405020304" pitchFamily="18" charset="0"/>
              </a:rPr>
              <a:t>The principles underlying the philosophy of extension </a:t>
            </a:r>
          </a:p>
          <a:p>
            <a:r>
              <a:rPr lang="en-US" sz="3200" dirty="0">
                <a:solidFill>
                  <a:schemeClr val="bg1"/>
                </a:solidFill>
                <a:latin typeface="Times New Roman" panose="02020603050405020304" pitchFamily="18" charset="0"/>
                <a:cs typeface="Times New Roman" panose="02020603050405020304" pitchFamily="18" charset="0"/>
              </a:rPr>
              <a:t>-Mildred Horton</a:t>
            </a:r>
            <a:endParaRPr lang="en-IN" sz="3200"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A18BF01-BEA7-E3F8-21ED-FBBADEDEF57A}"/>
              </a:ext>
            </a:extLst>
          </p:cNvPr>
          <p:cNvSpPr txBox="1"/>
          <p:nvPr/>
        </p:nvSpPr>
        <p:spPr>
          <a:xfrm>
            <a:off x="1087120" y="1960880"/>
            <a:ext cx="10292080" cy="2795958"/>
          </a:xfrm>
          <a:prstGeom prst="rect">
            <a:avLst/>
          </a:prstGeom>
          <a:noFill/>
        </p:spPr>
        <p:txBody>
          <a:bodyPr wrap="square">
            <a:spAutoFit/>
          </a:bodyPr>
          <a:lstStyle/>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Individual is supreme in democracy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The home is the fundamental unit of civilization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Family is the first training group of human race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The foundation of any permanent civilization must rest on the partnership of man and land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1B64AF-003C-36CC-9F09-32D4C6AC6702}"/>
              </a:ext>
            </a:extLst>
          </p:cNvPr>
          <p:cNvSpPr txBox="1"/>
          <p:nvPr/>
        </p:nvSpPr>
        <p:spPr>
          <a:xfrm>
            <a:off x="2377440" y="240847"/>
            <a:ext cx="6121830" cy="707886"/>
          </a:xfrm>
          <a:prstGeom prst="rect">
            <a:avLst/>
          </a:prstGeom>
          <a:noFill/>
        </p:spPr>
        <p:txBody>
          <a:bodyPr wrap="square">
            <a:spAutoFit/>
          </a:bodyPr>
          <a:lstStyle/>
          <a:p>
            <a:r>
              <a:rPr lang="en-IN" sz="4000" dirty="0" err="1">
                <a:solidFill>
                  <a:schemeClr val="bg1"/>
                </a:solidFill>
                <a:latin typeface="Times New Roman" panose="02020603050405020304" pitchFamily="18" charset="0"/>
                <a:cs typeface="Times New Roman" panose="02020603050405020304" pitchFamily="18" charset="0"/>
              </a:rPr>
              <a:t>Einsminger</a:t>
            </a:r>
            <a:r>
              <a:rPr lang="en-IN" sz="4000" dirty="0">
                <a:solidFill>
                  <a:schemeClr val="bg1"/>
                </a:solidFill>
                <a:latin typeface="Times New Roman" panose="02020603050405020304" pitchFamily="18" charset="0"/>
                <a:cs typeface="Times New Roman" panose="02020603050405020304" pitchFamily="18" charset="0"/>
              </a:rPr>
              <a:t> (1962)</a:t>
            </a:r>
          </a:p>
        </p:txBody>
      </p:sp>
      <p:sp>
        <p:nvSpPr>
          <p:cNvPr id="5" name="TextBox 4">
            <a:extLst>
              <a:ext uri="{FF2B5EF4-FFF2-40B4-BE49-F238E27FC236}">
                <a16:creationId xmlns:a16="http://schemas.microsoft.com/office/drawing/2014/main" id="{04BADD26-8FF8-4BB8-6F2F-9815B7E18325}"/>
              </a:ext>
            </a:extLst>
          </p:cNvPr>
          <p:cNvSpPr txBox="1"/>
          <p:nvPr/>
        </p:nvSpPr>
        <p:spPr>
          <a:xfrm>
            <a:off x="924560" y="1696720"/>
            <a:ext cx="10556240" cy="4396973"/>
          </a:xfrm>
          <a:prstGeom prst="rect">
            <a:avLst/>
          </a:prstGeom>
          <a:noFill/>
        </p:spPr>
        <p:txBody>
          <a:bodyPr wrap="square">
            <a:spAutoFit/>
          </a:bodyPr>
          <a:lstStyle/>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Extension is teaching people what to want and ways to satisfy their wants</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Extension is helping people help themselves</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Extension is learning by doing and seeing is believing</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Extension is development of individual, their leaders, their society and their world as a whole</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Extension is working together to expand the welfare and happiness of people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Extension is working in harmony with the culture of people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Extension is living relationship, respect and trust for each other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Extension is a two way channel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Extension is a continuous, educational process</a:t>
            </a:r>
            <a:endParaRPr lang="en-IN"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324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3CA333-9A6F-CCDB-C3C0-10D763F73BA0}"/>
              </a:ext>
            </a:extLst>
          </p:cNvPr>
          <p:cNvSpPr txBox="1"/>
          <p:nvPr/>
        </p:nvSpPr>
        <p:spPr>
          <a:xfrm>
            <a:off x="1879600" y="81388"/>
            <a:ext cx="9641839" cy="1200329"/>
          </a:xfrm>
          <a:prstGeom prst="rect">
            <a:avLst/>
          </a:prstGeom>
          <a:noFill/>
        </p:spPr>
        <p:txBody>
          <a:bodyPr wrap="square">
            <a:spAutoFit/>
          </a:bodyPr>
          <a:lstStyle/>
          <a:p>
            <a:r>
              <a:rPr lang="en-US" sz="3600" dirty="0" err="1">
                <a:solidFill>
                  <a:schemeClr val="bg1"/>
                </a:solidFill>
                <a:latin typeface="Times New Roman" panose="02020603050405020304" pitchFamily="18" charset="0"/>
                <a:cs typeface="Times New Roman" panose="02020603050405020304" pitchFamily="18" charset="0"/>
              </a:rPr>
              <a:t>Dahama’s</a:t>
            </a:r>
            <a:r>
              <a:rPr lang="en-US" sz="3600" dirty="0">
                <a:solidFill>
                  <a:schemeClr val="bg1"/>
                </a:solidFill>
                <a:latin typeface="Times New Roman" panose="02020603050405020304" pitchFamily="18" charset="0"/>
                <a:cs typeface="Times New Roman" panose="02020603050405020304" pitchFamily="18" charset="0"/>
              </a:rPr>
              <a:t> (1965) philosophy of extension education is</a:t>
            </a:r>
            <a:endParaRPr lang="en-IN" sz="3600"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450B838-FE63-D063-CF96-578BC777DAD8}"/>
              </a:ext>
            </a:extLst>
          </p:cNvPr>
          <p:cNvSpPr txBox="1"/>
          <p:nvPr/>
        </p:nvSpPr>
        <p:spPr>
          <a:xfrm>
            <a:off x="782320" y="1483361"/>
            <a:ext cx="10922000" cy="4881721"/>
          </a:xfrm>
          <a:prstGeom prst="rect">
            <a:avLst/>
          </a:prstGeom>
          <a:noFill/>
        </p:spPr>
        <p:txBody>
          <a:bodyPr wrap="square">
            <a:spAutoFit/>
          </a:bodyPr>
          <a:lstStyle/>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Self help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People are the resources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Cooperative effort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Foundation in democracy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Involves two way channel of knowledge and experience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Based on creating interest by seeing and doing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Voluntary and participation in programs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Persuasion and education of people </a:t>
            </a:r>
          </a:p>
          <a:p>
            <a:pPr marL="342900" indent="-342900">
              <a:lnSpc>
                <a:spcPct val="150000"/>
              </a:lnSpc>
              <a:buFont typeface="Wingdings" panose="05000000000000000000" pitchFamily="2" charset="2"/>
              <a:buChar char="v"/>
            </a:pPr>
            <a:r>
              <a:rPr lang="en-US" sz="2100" dirty="0" err="1">
                <a:latin typeface="Times New Roman" panose="02020603050405020304" pitchFamily="18" charset="0"/>
                <a:cs typeface="Times New Roman" panose="02020603050405020304" pitchFamily="18" charset="0"/>
              </a:rPr>
              <a:t>Programme</a:t>
            </a:r>
            <a:r>
              <a:rPr lang="en-US" sz="2100" dirty="0">
                <a:latin typeface="Times New Roman" panose="02020603050405020304" pitchFamily="18" charset="0"/>
                <a:cs typeface="Times New Roman" panose="02020603050405020304" pitchFamily="18" charset="0"/>
              </a:rPr>
              <a:t> based on attitude and values of people </a:t>
            </a:r>
          </a:p>
          <a:p>
            <a:pPr marL="342900" indent="-342900">
              <a:lnSpc>
                <a:spcPct val="150000"/>
              </a:lnSpc>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Never ending process </a:t>
            </a:r>
            <a:endParaRPr lang="en-IN"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3004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2DDA33-1FC5-892C-27F3-D68B47084F98}"/>
              </a:ext>
            </a:extLst>
          </p:cNvPr>
          <p:cNvSpPr txBox="1"/>
          <p:nvPr/>
        </p:nvSpPr>
        <p:spPr>
          <a:xfrm>
            <a:off x="2186294" y="275461"/>
            <a:ext cx="6121830" cy="646331"/>
          </a:xfrm>
          <a:prstGeom prst="rect">
            <a:avLst/>
          </a:prstGeom>
          <a:noFill/>
        </p:spPr>
        <p:txBody>
          <a:bodyPr wrap="square">
            <a:spAutoFit/>
          </a:bodyPr>
          <a:lstStyle/>
          <a:p>
            <a:r>
              <a:rPr lang="en-IN" sz="3600" dirty="0">
                <a:solidFill>
                  <a:schemeClr val="bg1"/>
                </a:solidFill>
                <a:latin typeface="Times New Roman" panose="02020603050405020304" pitchFamily="18" charset="0"/>
                <a:cs typeface="Times New Roman" panose="02020603050405020304" pitchFamily="18" charset="0"/>
              </a:rPr>
              <a:t>Functions of extension</a:t>
            </a:r>
          </a:p>
        </p:txBody>
      </p:sp>
      <p:sp>
        <p:nvSpPr>
          <p:cNvPr id="5" name="TextBox 4">
            <a:extLst>
              <a:ext uri="{FF2B5EF4-FFF2-40B4-BE49-F238E27FC236}">
                <a16:creationId xmlns:a16="http://schemas.microsoft.com/office/drawing/2014/main" id="{164B6561-0660-B4F3-DD53-AA8D615D6225}"/>
              </a:ext>
            </a:extLst>
          </p:cNvPr>
          <p:cNvSpPr txBox="1"/>
          <p:nvPr/>
        </p:nvSpPr>
        <p:spPr>
          <a:xfrm>
            <a:off x="955040" y="1778000"/>
            <a:ext cx="10637520" cy="3349956"/>
          </a:xfrm>
          <a:prstGeom prst="rect">
            <a:avLst/>
          </a:prstGeom>
          <a:noFill/>
        </p:spPr>
        <p:txBody>
          <a:bodyPr wrap="square">
            <a:spAutoFit/>
          </a:bodyPr>
          <a:lstStyle/>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Change in knowledge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Change in skill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Change in attitude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Change in understanding change in goal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Change in action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Change in confidence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991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697090-C181-0063-9D2B-0F184B2B1711}"/>
              </a:ext>
            </a:extLst>
          </p:cNvPr>
          <p:cNvSpPr txBox="1"/>
          <p:nvPr/>
        </p:nvSpPr>
        <p:spPr>
          <a:xfrm>
            <a:off x="1917828" y="189359"/>
            <a:ext cx="8099932" cy="646331"/>
          </a:xfrm>
          <a:prstGeom prst="rect">
            <a:avLst/>
          </a:prstGeom>
          <a:noFill/>
        </p:spPr>
        <p:txBody>
          <a:bodyPr wrap="square">
            <a:spAutoFit/>
          </a:bodyPr>
          <a:lstStyle/>
          <a:p>
            <a:r>
              <a:rPr lang="en-IN" sz="3600" dirty="0">
                <a:solidFill>
                  <a:schemeClr val="bg1"/>
                </a:solidFill>
                <a:latin typeface="Times New Roman" panose="02020603050405020304" pitchFamily="18" charset="0"/>
                <a:cs typeface="Times New Roman" panose="02020603050405020304" pitchFamily="18" charset="0"/>
              </a:rPr>
              <a:t>Principles of extension education</a:t>
            </a:r>
          </a:p>
        </p:txBody>
      </p:sp>
      <p:sp>
        <p:nvSpPr>
          <p:cNvPr id="5" name="TextBox 4">
            <a:extLst>
              <a:ext uri="{FF2B5EF4-FFF2-40B4-BE49-F238E27FC236}">
                <a16:creationId xmlns:a16="http://schemas.microsoft.com/office/drawing/2014/main" id="{C4D888D4-9D90-6042-5D2D-B6909A2459C0}"/>
              </a:ext>
            </a:extLst>
          </p:cNvPr>
          <p:cNvSpPr txBox="1"/>
          <p:nvPr/>
        </p:nvSpPr>
        <p:spPr>
          <a:xfrm>
            <a:off x="518160" y="1515008"/>
            <a:ext cx="11155680" cy="4849404"/>
          </a:xfrm>
          <a:prstGeom prst="rect">
            <a:avLst/>
          </a:prstGeom>
          <a:noFill/>
        </p:spPr>
        <p:txBody>
          <a:bodyPr wrap="square">
            <a:spAutoFit/>
          </a:bodyPr>
          <a:lstStyle/>
          <a:p>
            <a:pPr marL="342900" indent="-342900" algn="just">
              <a:lnSpc>
                <a:spcPct val="150000"/>
              </a:lnSpc>
              <a:buAutoNum type="arabicPeriod"/>
            </a:pPr>
            <a:r>
              <a:rPr lang="en-US" sz="1600" b="1" dirty="0">
                <a:latin typeface="Times New Roman" panose="02020603050405020304" pitchFamily="18" charset="0"/>
                <a:cs typeface="Times New Roman" panose="02020603050405020304" pitchFamily="18" charset="0"/>
              </a:rPr>
              <a:t>Principle of interest &amp; need</a:t>
            </a:r>
            <a:r>
              <a:rPr lang="en-US" sz="1600" dirty="0">
                <a:latin typeface="Times New Roman" panose="02020603050405020304" pitchFamily="18" charset="0"/>
                <a:cs typeface="Times New Roman" panose="02020603050405020304" pitchFamily="18" charset="0"/>
              </a:rPr>
              <a:t>. Extension work must be based on the needs &amp; interests of the people. These needs &amp; interests differ from individual to individual, from village to village, from block to block, &amp; from state to state &amp;, therefore, there cannot be one </a:t>
            </a:r>
            <a:r>
              <a:rPr lang="en-US" sz="1600" dirty="0" err="1">
                <a:latin typeface="Times New Roman" panose="02020603050405020304" pitchFamily="18" charset="0"/>
                <a:cs typeface="Times New Roman" panose="02020603050405020304" pitchFamily="18" charset="0"/>
              </a:rPr>
              <a:t>programme</a:t>
            </a:r>
            <a:r>
              <a:rPr lang="en-US" sz="1600" dirty="0">
                <a:latin typeface="Times New Roman" panose="02020603050405020304" pitchFamily="18" charset="0"/>
                <a:cs typeface="Times New Roman" panose="02020603050405020304" pitchFamily="18" charset="0"/>
              </a:rPr>
              <a:t> for all people.</a:t>
            </a:r>
          </a:p>
          <a:p>
            <a:pPr marL="342900" indent="-342900" algn="just">
              <a:lnSpc>
                <a:spcPct val="150000"/>
              </a:lnSpc>
              <a:buAutoNum type="arabicPeriod"/>
            </a:pPr>
            <a:r>
              <a:rPr lang="en-US" sz="1600" b="1" dirty="0">
                <a:latin typeface="Times New Roman" panose="02020603050405020304" pitchFamily="18" charset="0"/>
                <a:cs typeface="Times New Roman" panose="02020603050405020304" pitchFamily="18" charset="0"/>
              </a:rPr>
              <a:t>Principle of cultural difference</a:t>
            </a:r>
            <a:r>
              <a:rPr lang="en-US" sz="1600" dirty="0">
                <a:latin typeface="Times New Roman" panose="02020603050405020304" pitchFamily="18" charset="0"/>
                <a:cs typeface="Times New Roman" panose="02020603050405020304" pitchFamily="18" charset="0"/>
              </a:rPr>
              <a:t>. Extension work is based on the cultural background of the people with whom the work is done. Improvement can only begin from the level of the people where they are. This means that the extension worker has to know the level of the knowledge, &amp; the skills of the people, methods &amp; tools used by them, their customs, traditions, beliefs, values, etc. before starting the extension </a:t>
            </a:r>
            <a:r>
              <a:rPr lang="en-US" sz="1600" dirty="0" err="1">
                <a:latin typeface="Times New Roman" panose="02020603050405020304" pitchFamily="18" charset="0"/>
                <a:cs typeface="Times New Roman" panose="02020603050405020304" pitchFamily="18" charset="0"/>
              </a:rPr>
              <a:t>programme</a:t>
            </a:r>
            <a:r>
              <a:rPr lang="en-US" sz="1600" dirty="0">
                <a:latin typeface="Times New Roman" panose="02020603050405020304" pitchFamily="18" charset="0"/>
                <a:cs typeface="Times New Roman" panose="02020603050405020304" pitchFamily="18" charset="0"/>
              </a:rPr>
              <a:t>.</a:t>
            </a:r>
          </a:p>
          <a:p>
            <a:pPr marL="342900" indent="-342900" algn="just">
              <a:lnSpc>
                <a:spcPct val="150000"/>
              </a:lnSpc>
              <a:buAutoNum type="arabicPeriod"/>
            </a:pPr>
            <a:r>
              <a:rPr lang="en-US" sz="1600" b="1" dirty="0">
                <a:latin typeface="Times New Roman" panose="02020603050405020304" pitchFamily="18" charset="0"/>
                <a:cs typeface="Times New Roman" panose="02020603050405020304" pitchFamily="18" charset="0"/>
              </a:rPr>
              <a:t>Principle of participation</a:t>
            </a:r>
            <a:r>
              <a:rPr lang="en-US" sz="1600" dirty="0">
                <a:latin typeface="Times New Roman" panose="02020603050405020304" pitchFamily="18" charset="0"/>
                <a:cs typeface="Times New Roman" panose="02020603050405020304" pitchFamily="18" charset="0"/>
              </a:rPr>
              <a:t>. Extension helps people to help themselves. Good extension work is directed towards assisting rural families to work out their own problems rather than giving them ready-made solutions. Actual participation &amp; experience of people in these </a:t>
            </a:r>
            <a:r>
              <a:rPr lang="en-US" sz="1600" dirty="0" err="1">
                <a:latin typeface="Times New Roman" panose="02020603050405020304" pitchFamily="18" charset="0"/>
                <a:cs typeface="Times New Roman" panose="02020603050405020304" pitchFamily="18" charset="0"/>
              </a:rPr>
              <a:t>programmes</a:t>
            </a:r>
            <a:r>
              <a:rPr lang="en-US" sz="1600" dirty="0">
                <a:latin typeface="Times New Roman" panose="02020603050405020304" pitchFamily="18" charset="0"/>
                <a:cs typeface="Times New Roman" panose="02020603050405020304" pitchFamily="18" charset="0"/>
              </a:rPr>
              <a:t> creates self-confidence in them &amp; also they learn more by doing. </a:t>
            </a:r>
          </a:p>
          <a:p>
            <a:pPr marL="342900" indent="-342900" algn="just">
              <a:lnSpc>
                <a:spcPct val="150000"/>
              </a:lnSpc>
              <a:buAutoNum type="arabicPeriod"/>
            </a:pPr>
            <a:r>
              <a:rPr lang="en-US" sz="1600" b="1" dirty="0">
                <a:latin typeface="Times New Roman" panose="02020603050405020304" pitchFamily="18" charset="0"/>
                <a:cs typeface="Times New Roman" panose="02020603050405020304" pitchFamily="18" charset="0"/>
              </a:rPr>
              <a:t>Principle of adaptability</a:t>
            </a:r>
            <a:r>
              <a:rPr lang="en-US" sz="1600" dirty="0">
                <a:latin typeface="Times New Roman" panose="02020603050405020304" pitchFamily="18" charset="0"/>
                <a:cs typeface="Times New Roman" panose="02020603050405020304" pitchFamily="18" charset="0"/>
              </a:rPr>
              <a:t>. People differ from each other, one group differs from another group &amp; conditions also differ from place to place. An extension </a:t>
            </a:r>
            <a:r>
              <a:rPr lang="en-US" sz="1600" dirty="0" err="1">
                <a:latin typeface="Times New Roman" panose="02020603050405020304" pitchFamily="18" charset="0"/>
                <a:cs typeface="Times New Roman" panose="02020603050405020304" pitchFamily="18" charset="0"/>
              </a:rPr>
              <a:t>programme</a:t>
            </a:r>
            <a:r>
              <a:rPr lang="en-US" sz="1600" dirty="0">
                <a:latin typeface="Times New Roman" panose="02020603050405020304" pitchFamily="18" charset="0"/>
                <a:cs typeface="Times New Roman" panose="02020603050405020304" pitchFamily="18" charset="0"/>
              </a:rPr>
              <a:t> should be flexible, so that necessary changes can be made whenever needed, to meet the varying conditions.</a:t>
            </a:r>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7824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71DDCC-6A82-8124-908A-6FF73A7C7178}"/>
              </a:ext>
            </a:extLst>
          </p:cNvPr>
          <p:cNvSpPr txBox="1"/>
          <p:nvPr/>
        </p:nvSpPr>
        <p:spPr>
          <a:xfrm>
            <a:off x="0" y="1625600"/>
            <a:ext cx="12120880" cy="4552080"/>
          </a:xfrm>
          <a:prstGeom prst="rect">
            <a:avLst/>
          </a:prstGeom>
          <a:noFill/>
        </p:spPr>
        <p:txBody>
          <a:bodyPr wrap="square">
            <a:spAutoFit/>
          </a:bodyPr>
          <a:lstStyle/>
          <a:p>
            <a:pPr marL="342900" indent="-342900" algn="just">
              <a:lnSpc>
                <a:spcPct val="150000"/>
              </a:lnSpc>
              <a:buFont typeface="+mj-lt"/>
              <a:buAutoNum type="arabicPeriod" startAt="6"/>
            </a:pPr>
            <a:r>
              <a:rPr lang="en-US" sz="1500" b="1" dirty="0">
                <a:latin typeface="Times New Roman" panose="02020603050405020304" pitchFamily="18" charset="0"/>
                <a:cs typeface="Times New Roman" panose="02020603050405020304" pitchFamily="18" charset="0"/>
              </a:rPr>
              <a:t>The leadership principle</a:t>
            </a:r>
            <a:r>
              <a:rPr lang="en-US" sz="1500" dirty="0">
                <a:latin typeface="Times New Roman" panose="02020603050405020304" pitchFamily="18" charset="0"/>
                <a:cs typeface="Times New Roman" panose="02020603050405020304" pitchFamily="18" charset="0"/>
              </a:rPr>
              <a:t>. Extension work is based on the full </a:t>
            </a:r>
            <a:r>
              <a:rPr lang="en-US" sz="1500" dirty="0" err="1">
                <a:latin typeface="Times New Roman" panose="02020603050405020304" pitchFamily="18" charset="0"/>
                <a:cs typeface="Times New Roman" panose="02020603050405020304" pitchFamily="18" charset="0"/>
              </a:rPr>
              <a:t>utilisation</a:t>
            </a:r>
            <a:r>
              <a:rPr lang="en-US" sz="1500" dirty="0">
                <a:latin typeface="Times New Roman" panose="02020603050405020304" pitchFamily="18" charset="0"/>
                <a:cs typeface="Times New Roman" panose="02020603050405020304" pitchFamily="18" charset="0"/>
              </a:rPr>
              <a:t> of local leadership. The selection &amp; training of local leaders to enable them to help to carry out extension work is essential to the success of the </a:t>
            </a:r>
            <a:r>
              <a:rPr lang="en-US" sz="1500" dirty="0" err="1">
                <a:latin typeface="Times New Roman" panose="02020603050405020304" pitchFamily="18" charset="0"/>
                <a:cs typeface="Times New Roman" panose="02020603050405020304" pitchFamily="18" charset="0"/>
              </a:rPr>
              <a:t>programme</a:t>
            </a:r>
            <a:r>
              <a:rPr lang="en-US" sz="1500" dirty="0">
                <a:latin typeface="Times New Roman" panose="02020603050405020304" pitchFamily="18" charset="0"/>
                <a:cs typeface="Times New Roman" panose="02020603050405020304" pitchFamily="18" charset="0"/>
              </a:rPr>
              <a:t>. People have more faith in local leaders &amp; they should be used to put across a new idea so that it is accepted with the least resistance. </a:t>
            </a:r>
          </a:p>
          <a:p>
            <a:pPr marL="342900" indent="-342900" algn="just">
              <a:lnSpc>
                <a:spcPct val="150000"/>
              </a:lnSpc>
              <a:buFont typeface="+mj-lt"/>
              <a:buAutoNum type="arabicPeriod" startAt="6"/>
            </a:pPr>
            <a:r>
              <a:rPr lang="en-US" sz="1500" b="1" dirty="0">
                <a:latin typeface="Times New Roman" panose="02020603050405020304" pitchFamily="18" charset="0"/>
                <a:cs typeface="Times New Roman" panose="02020603050405020304" pitchFamily="18" charset="0"/>
              </a:rPr>
              <a:t>The whole-family principle</a:t>
            </a:r>
            <a:r>
              <a:rPr lang="en-US" sz="1500" dirty="0">
                <a:latin typeface="Times New Roman" panose="02020603050405020304" pitchFamily="18" charset="0"/>
                <a:cs typeface="Times New Roman" panose="02020603050405020304" pitchFamily="18" charset="0"/>
              </a:rPr>
              <a:t>. Extension work will have a better chance of success if the extension workers have a whole-family approach instead of piecemeal approach or separate &amp; unintegrated approach. Extension work is, therefore, for the whole family, i.e. for male, female &amp; the youth. </a:t>
            </a:r>
          </a:p>
          <a:p>
            <a:pPr marL="342900" indent="-342900" algn="just">
              <a:lnSpc>
                <a:spcPct val="150000"/>
              </a:lnSpc>
              <a:buFont typeface="+mj-lt"/>
              <a:buAutoNum type="arabicPeriod" startAt="6"/>
            </a:pPr>
            <a:r>
              <a:rPr lang="en-US" sz="1500" b="1" dirty="0">
                <a:latin typeface="Times New Roman" panose="02020603050405020304" pitchFamily="18" charset="0"/>
                <a:cs typeface="Times New Roman" panose="02020603050405020304" pitchFamily="18" charset="0"/>
              </a:rPr>
              <a:t>Principle of co-operation</a:t>
            </a:r>
            <a:r>
              <a:rPr lang="en-US" sz="1500" dirty="0">
                <a:latin typeface="Times New Roman" panose="02020603050405020304" pitchFamily="18" charset="0"/>
                <a:cs typeface="Times New Roman" panose="02020603050405020304" pitchFamily="18" charset="0"/>
              </a:rPr>
              <a:t>. Extension is a co-operative venture. It is a joint democratic enterprise in which rural people co-operate with their village, block &amp; state officials to pursue a common cause. </a:t>
            </a:r>
          </a:p>
          <a:p>
            <a:pPr marL="342900" indent="-342900" algn="just">
              <a:lnSpc>
                <a:spcPct val="150000"/>
              </a:lnSpc>
              <a:buFont typeface="+mj-lt"/>
              <a:buAutoNum type="arabicPeriod" startAt="6"/>
            </a:pPr>
            <a:r>
              <a:rPr lang="en-US" sz="1500" b="1" dirty="0">
                <a:latin typeface="Times New Roman" panose="02020603050405020304" pitchFamily="18" charset="0"/>
                <a:cs typeface="Times New Roman" panose="02020603050405020304" pitchFamily="18" charset="0"/>
              </a:rPr>
              <a:t>Principle of satisfaction</a:t>
            </a:r>
            <a:r>
              <a:rPr lang="en-US" sz="1500" dirty="0">
                <a:latin typeface="Times New Roman" panose="02020603050405020304" pitchFamily="18" charset="0"/>
                <a:cs typeface="Times New Roman" panose="02020603050405020304" pitchFamily="18" charset="0"/>
              </a:rPr>
              <a:t>. The end-product of the effort of extension teaching is the satisfaction that comes to the farmer, his wife or youngsters as the result of solving a problem, meeting a need, acquiring a new skill or some other changes in </a:t>
            </a:r>
            <a:r>
              <a:rPr lang="en-US" sz="1500" dirty="0" err="1">
                <a:latin typeface="Times New Roman" panose="02020603050405020304" pitchFamily="18" charset="0"/>
                <a:cs typeface="Times New Roman" panose="02020603050405020304" pitchFamily="18" charset="0"/>
              </a:rPr>
              <a:t>behaviour</a:t>
            </a:r>
            <a:r>
              <a:rPr lang="en-US" sz="1500" dirty="0">
                <a:latin typeface="Times New Roman" panose="02020603050405020304" pitchFamily="18" charset="0"/>
                <a:cs typeface="Times New Roman" panose="02020603050405020304" pitchFamily="18" charset="0"/>
              </a:rPr>
              <a:t>. Satisfaction is the key to success in extension work. "A satisfied customer is the best advertisement.“ </a:t>
            </a:r>
          </a:p>
          <a:p>
            <a:pPr marL="342900" indent="-342900" algn="just">
              <a:lnSpc>
                <a:spcPct val="150000"/>
              </a:lnSpc>
              <a:buFont typeface="+mj-lt"/>
              <a:buAutoNum type="arabicPeriod" startAt="6"/>
            </a:pPr>
            <a:r>
              <a:rPr lang="en-US" sz="1500" b="1" dirty="0">
                <a:latin typeface="Times New Roman" panose="02020603050405020304" pitchFamily="18" charset="0"/>
                <a:cs typeface="Times New Roman" panose="02020603050405020304" pitchFamily="18" charset="0"/>
              </a:rPr>
              <a:t>The evaluation principle</a:t>
            </a:r>
            <a:r>
              <a:rPr lang="en-US" sz="1500" dirty="0">
                <a:latin typeface="Times New Roman" panose="02020603050405020304" pitchFamily="18" charset="0"/>
                <a:cs typeface="Times New Roman" panose="02020603050405020304" pitchFamily="18" charset="0"/>
              </a:rPr>
              <a:t>. Extension is based upon the methods of science, &amp; it needs constant evaluation. The effectiveness of the work is measured in terms of the changes brought about in the knowledge, skill, attitude &amp; adoption </a:t>
            </a:r>
            <a:r>
              <a:rPr lang="en-US" sz="1500" dirty="0" err="1">
                <a:latin typeface="Times New Roman" panose="02020603050405020304" pitchFamily="18" charset="0"/>
                <a:cs typeface="Times New Roman" panose="02020603050405020304" pitchFamily="18" charset="0"/>
              </a:rPr>
              <a:t>behaviour</a:t>
            </a:r>
            <a:r>
              <a:rPr lang="en-US" sz="1500" dirty="0">
                <a:latin typeface="Times New Roman" panose="02020603050405020304" pitchFamily="18" charset="0"/>
                <a:cs typeface="Times New Roman" panose="02020603050405020304" pitchFamily="18" charset="0"/>
              </a:rPr>
              <a:t> of the people but not merely in terms of achievement of physical targets.</a:t>
            </a:r>
            <a:endParaRPr lang="en-IN"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418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E7FD98-C608-059D-74DE-039582455EFD}"/>
              </a:ext>
            </a:extLst>
          </p:cNvPr>
          <p:cNvSpPr txBox="1"/>
          <p:nvPr/>
        </p:nvSpPr>
        <p:spPr>
          <a:xfrm>
            <a:off x="2108630" y="263235"/>
            <a:ext cx="6121830" cy="707886"/>
          </a:xfrm>
          <a:prstGeom prst="rect">
            <a:avLst/>
          </a:prstGeom>
          <a:noFill/>
        </p:spPr>
        <p:txBody>
          <a:bodyPr wrap="square">
            <a:spAutoFit/>
          </a:bodyPr>
          <a:lstStyle/>
          <a:p>
            <a:r>
              <a:rPr lang="en-IN" sz="4000" dirty="0">
                <a:solidFill>
                  <a:schemeClr val="bg1"/>
                </a:solidFill>
                <a:latin typeface="Times New Roman" panose="02020603050405020304" pitchFamily="18" charset="0"/>
                <a:cs typeface="Times New Roman" panose="02020603050405020304" pitchFamily="18" charset="0"/>
              </a:rPr>
              <a:t>Objectives of Extension</a:t>
            </a:r>
          </a:p>
        </p:txBody>
      </p:sp>
      <p:sp>
        <p:nvSpPr>
          <p:cNvPr id="5" name="TextBox 4">
            <a:extLst>
              <a:ext uri="{FF2B5EF4-FFF2-40B4-BE49-F238E27FC236}">
                <a16:creationId xmlns:a16="http://schemas.microsoft.com/office/drawing/2014/main" id="{58D6A12B-6AD9-3BE1-9F9E-C1013E9F286F}"/>
              </a:ext>
            </a:extLst>
          </p:cNvPr>
          <p:cNvSpPr txBox="1"/>
          <p:nvPr/>
        </p:nvSpPr>
        <p:spPr>
          <a:xfrm>
            <a:off x="690880" y="1635760"/>
            <a:ext cx="11094720" cy="4457952"/>
          </a:xfrm>
          <a:prstGeom prst="rect">
            <a:avLst/>
          </a:prstGeom>
          <a:noFill/>
        </p:spPr>
        <p:txBody>
          <a:bodyPr wrap="square">
            <a:spAutoFit/>
          </a:bodyPr>
          <a:lstStyle/>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To assist people to discover and analyze their problems and identify the felt needs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To develop leadership among people and help them in </a:t>
            </a:r>
            <a:r>
              <a:rPr lang="en-US" sz="2400" dirty="0" err="1">
                <a:latin typeface="Times New Roman" panose="02020603050405020304" pitchFamily="18" charset="0"/>
                <a:cs typeface="Times New Roman" panose="02020603050405020304" pitchFamily="18" charset="0"/>
              </a:rPr>
              <a:t>organising</a:t>
            </a:r>
            <a:r>
              <a:rPr lang="en-US" sz="2400" dirty="0">
                <a:latin typeface="Times New Roman" panose="02020603050405020304" pitchFamily="18" charset="0"/>
                <a:cs typeface="Times New Roman" panose="02020603050405020304" pitchFamily="18" charset="0"/>
              </a:rPr>
              <a:t> groups to solve their problems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To disseminate research information of economic and practical importance in a way people would be able to understand and use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To assist people in mobilizing and utilizing resources which they have and which they need from outside </a:t>
            </a:r>
          </a:p>
          <a:p>
            <a:pPr marL="342900" indent="-342900">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To collect and transmit feedback information for solving management problems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1393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2239</TotalTime>
  <Words>895</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Black</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Ajay Prusty</cp:lastModifiedBy>
  <cp:revision>200</cp:revision>
  <dcterms:created xsi:type="dcterms:W3CDTF">2023-04-01T04:44:33Z</dcterms:created>
  <dcterms:modified xsi:type="dcterms:W3CDTF">2023-07-06T05:23:00Z</dcterms:modified>
</cp:coreProperties>
</file>