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4" r:id="rId6"/>
    <p:sldId id="259" r:id="rId7"/>
    <p:sldId id="265" r:id="rId8"/>
    <p:sldId id="263" r:id="rId9"/>
    <p:sldId id="266" r:id="rId10"/>
    <p:sldId id="267" r:id="rId11"/>
    <p:sldId id="268" r:id="rId12"/>
    <p:sldId id="262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FF3E-BA3B-8165-68FC-83F2E1F92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386F7-5FCC-8EAD-6926-E20D3EE5C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4B509-E381-8A76-D604-9262AAFC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ED95-633C-4C56-9DB8-120A166F729B}" type="datetimeFigureOut">
              <a:rPr lang="en-IN" smtClean="0"/>
              <a:t>17-03-2023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11E61-16EF-B6F9-5525-D36E5FE4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A873D-3CC6-45D0-E99B-A8C2BFF7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5D3E-B864-4233-BFE5-CC389A7070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97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A4DC1-346C-BED9-F47B-155B22B9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E322A8-6CDE-BEC1-FC0A-9048D3BFB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42B7A-455C-BF83-986D-69B1585C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ED95-633C-4C56-9DB8-120A166F729B}" type="datetimeFigureOut">
              <a:rPr lang="en-IN" smtClean="0"/>
              <a:t>17-03-2023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07906-1D12-F0B3-E7A3-3FB25BCF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D900D-6ECD-5CF9-EA9F-08887C3E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5D3E-B864-4233-BFE5-CC389A7070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805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78C280-5B1B-7F97-A2FD-A950C528C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9C6AB-05FD-4DB3-B105-CC7355CEB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42AAB-2893-A392-04E9-63EA0F96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ED95-633C-4C56-9DB8-120A166F729B}" type="datetimeFigureOut">
              <a:rPr lang="en-IN" smtClean="0"/>
              <a:t>17-03-2023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E9492-AA37-4B55-33C2-372FFB063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07D3C-C8F0-22E5-741F-F81CA9A4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5D3E-B864-4233-BFE5-CC389A7070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415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3CC32-E8C8-3FED-E3BE-930E11D9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95B8A-F1CE-5BD5-2C60-12404F635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42BEE-8BF0-04E1-A51A-BC936902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ED95-633C-4C56-9DB8-120A166F729B}" type="datetimeFigureOut">
              <a:rPr lang="en-IN" smtClean="0"/>
              <a:t>17-03-2023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63128-2025-1674-7F99-73AA07E0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540DC-7E26-93FA-0503-A63F1FC0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5D3E-B864-4233-BFE5-CC389A7070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598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4AF4-AE20-4475-0B48-EDAE3A587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73DF9-A0C5-84C9-97E3-FD1F07F23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F3ADA-739C-B9C0-20FE-1D945120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ED95-633C-4C56-9DB8-120A166F729B}" type="datetimeFigureOut">
              <a:rPr lang="en-IN" smtClean="0"/>
              <a:t>17-03-2023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9F7C3-05E1-FDFC-DBB7-B5F072D98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8E252-D25F-0ABF-E812-B34A6497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5D3E-B864-4233-BFE5-CC389A7070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90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0BC0-4553-19FF-98E1-D86E0951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298FD-176F-7DAE-E640-764E31857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4258B-C0A9-1E1F-C19E-72AF6851F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33BB6-8218-9087-D2F4-F9B5CB2F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ED95-633C-4C56-9DB8-120A166F729B}" type="datetimeFigureOut">
              <a:rPr lang="en-IN" smtClean="0"/>
              <a:t>17-03-2023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547E3-DA99-F0B7-8878-090C6312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46984-90D3-E878-9D6B-D6BEDE3E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5D3E-B864-4233-BFE5-CC389A7070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064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3F6C6-D89E-B07B-FC8A-A806AB7E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09890-6866-B111-9706-45DABE15E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72B32-1FC5-1C97-9102-F4F2473BA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62749-84FC-7BE3-56BD-A860198B5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65E4B-518C-0D86-7656-AF99B619B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9B8476-4B03-F2C7-F6F8-0B11AB98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ED95-633C-4C56-9DB8-120A166F729B}" type="datetimeFigureOut">
              <a:rPr lang="en-IN" smtClean="0"/>
              <a:t>17-03-2023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472CA8-3704-9E63-3AA5-5050EBC16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EB092-1495-B79B-C1C0-B93C67D8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5D3E-B864-4233-BFE5-CC389A7070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39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7287-6654-3B8B-EC84-070249A39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C09CB4-1691-1529-A280-D458C588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ED95-633C-4C56-9DB8-120A166F729B}" type="datetimeFigureOut">
              <a:rPr lang="en-IN" smtClean="0"/>
              <a:t>17-03-2023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D5471-671B-31D3-9051-8BAD7DF3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F6E4-F689-C1A3-600A-619F066D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5D3E-B864-4233-BFE5-CC389A7070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871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F2167B-316A-C148-4DE8-303DD022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ED95-633C-4C56-9DB8-120A166F729B}" type="datetimeFigureOut">
              <a:rPr lang="en-IN" smtClean="0"/>
              <a:t>17-03-2023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FB17B0-DEBF-5C0D-A2DF-74AF5B94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1F70A-90E8-67CC-9E27-3DA08D7E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5D3E-B864-4233-BFE5-CC389A7070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500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E0FF-A4AF-6A9F-FCF5-928A702A6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565F7-69C8-446C-7834-345AD7F1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2543C-7246-DE2D-BA47-77DDC06A3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44942-4051-4A1C-7310-86AFCA44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ED95-633C-4C56-9DB8-120A166F729B}" type="datetimeFigureOut">
              <a:rPr lang="en-IN" smtClean="0"/>
              <a:t>17-03-2023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F913D-09C0-E7CB-EF6C-FAEE6E49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819B5-F3CD-8101-E0F4-D9F17EFC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5D3E-B864-4233-BFE5-CC389A7070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302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8EB5-A857-CC97-CC33-B2956F3CE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62CF89-13EC-801D-E5ED-497624FD8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2D46E-18F6-2B6F-B555-0C336F8C3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5D99A-9E53-118D-A0D2-BE2E26A2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ED95-633C-4C56-9DB8-120A166F729B}" type="datetimeFigureOut">
              <a:rPr lang="en-IN" smtClean="0"/>
              <a:t>17-03-2023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E5F9-FB8D-1D04-EFA3-085A14D3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BEA47-D659-AE8C-1183-46ACC749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5D3E-B864-4233-BFE5-CC389A7070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200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9C344-1AEA-50EB-3969-62CB2D797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C5BFC-6F75-7530-38A1-8E11D9EF4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AA561-A58E-AA44-7709-E608BEE8F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1ED95-633C-4C56-9DB8-120A166F729B}" type="datetimeFigureOut">
              <a:rPr lang="en-IN" smtClean="0"/>
              <a:t>17-03-2023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2DF96-A889-254D-27E6-CD7EC2887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11148-6DBF-6778-4B69-A52706EAF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85D3E-B864-4233-BFE5-CC389A7070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13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E0536-656B-D1F4-7345-658D7D7532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PRODUCTION TECHNOLOGY OF UNDERUTILIZED VEGETABLE CROPS </a:t>
            </a:r>
            <a:br>
              <a:rPr lang="en-IN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HVSC 0509 (2+1)</a:t>
            </a:r>
            <a:br>
              <a:rPr lang="en-IN" sz="3600" b="1" dirty="0">
                <a:latin typeface="Times New Roman" pitchFamily="18" charset="0"/>
                <a:cs typeface="Times New Roman" pitchFamily="18" charset="0"/>
              </a:rPr>
            </a:br>
            <a:endParaRPr lang="en-IN" sz="36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0F44A77-644F-F2B9-E92C-04E0FBE1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I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THRIVENI VANGAPANDU</a:t>
            </a:r>
            <a:endParaRPr lang="en-IN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Assistant Professor (Horticulture)</a:t>
            </a:r>
            <a:endParaRPr lang="en-IN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MSSSoA</a:t>
            </a:r>
            <a:r>
              <a:rPr lang="en-US" sz="2400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CUTM</a:t>
            </a:r>
          </a:p>
        </p:txBody>
      </p:sp>
    </p:spTree>
    <p:extLst>
      <p:ext uri="{BB962C8B-B14F-4D97-AF65-F5344CB8AC3E}">
        <p14:creationId xmlns:p14="http://schemas.microsoft.com/office/powerpoint/2010/main" val="107303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B3678-8A20-CAA9-5A8D-2A70B3CD7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66" y="884420"/>
            <a:ext cx="11422504" cy="580503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crops are heavy feeders.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average fertile soils 15-20 t/ha FYM- final land preparation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Inorganics Dosage : N-100-150kg/ha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P-50-80kg/ha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K-50-80 kg/ha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P₂O₅ ,K₂O and 1/3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are mixed and applied as basal dose.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 N is applied in two equal splits :30 and 60 DAT as top dressing.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stages weeding should be managed.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or 2 hand weeding's followed by hoeing effectively controls weed population.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EB42C4B-280F-8B8E-700D-3BF6AFFCF14D}"/>
              </a:ext>
            </a:extLst>
          </p:cNvPr>
          <p:cNvSpPr/>
          <p:nvPr/>
        </p:nvSpPr>
        <p:spPr>
          <a:xfrm>
            <a:off x="1139252" y="168546"/>
            <a:ext cx="9125258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Manures &amp; fertilizers requirements</a:t>
            </a:r>
            <a:endParaRPr lang="en-IN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D4E7074C-7CD4-4F05-D7D4-593F4906A7E2}"/>
              </a:ext>
            </a:extLst>
          </p:cNvPr>
          <p:cNvSpPr/>
          <p:nvPr/>
        </p:nvSpPr>
        <p:spPr>
          <a:xfrm>
            <a:off x="718278" y="4560664"/>
            <a:ext cx="9020337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Intercultural operations</a:t>
            </a:r>
            <a:endParaRPr lang="en-IN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6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08D31-62BE-7E79-9092-92A35B004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52" y="656418"/>
            <a:ext cx="11647358" cy="60023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Kale harvested in two ways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entire plant is cut off at ground level about 40 DAT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or the lower leaves are periodically picked.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inner leaves and buds are left to produce new leaves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leaves  are harvested  before they become old /mature, tough and stringy.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collards all green parts of the plants are edible and may be harvested at any time during growing season after attaining 25-30 cm height.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yield potential: 150-200q/ha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harvest management: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kale and collards greens may be stored in dry plastic bags  in the refrigerator for up to 3 days.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may be stored in the freezer in sealed plastic bags for the month.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commercial scale, collards and kale are stored close to 0ᵒ C with RH of at least 95%. – shelf life held for 10-14 days.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80FC0414-CA70-5556-C219-527DB434F81F}"/>
              </a:ext>
            </a:extLst>
          </p:cNvPr>
          <p:cNvSpPr/>
          <p:nvPr/>
        </p:nvSpPr>
        <p:spPr>
          <a:xfrm>
            <a:off x="1577710" y="199218"/>
            <a:ext cx="86868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Harvesting and yield</a:t>
            </a:r>
            <a:endParaRPr lang="en-IN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9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zigorú Ellenfél Zöldségek different types of kale folyamatban testvérek  tárolás">
            <a:extLst>
              <a:ext uri="{FF2B5EF4-FFF2-40B4-BE49-F238E27FC236}">
                <a16:creationId xmlns:a16="http://schemas.microsoft.com/office/drawing/2014/main" id="{1F2CBF91-DC91-BBFF-0438-468C3AD3B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973" y="-3757"/>
            <a:ext cx="3767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0F9BD8F-A5D4-FD60-2D62-3FC158BE2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" y="30775"/>
            <a:ext cx="4530967" cy="339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8163831-3225-1100-EAA2-CD2624E3F0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11" y="3449219"/>
            <a:ext cx="5050639" cy="336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D34FA49-F8EE-4762-1FF7-A95B375C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58" y="50502"/>
            <a:ext cx="4252620" cy="318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,909 Ornamental Kale Stock Photos - Free &amp; Royalty-Free Stock Photos from  Dreamstime">
            <a:extLst>
              <a:ext uri="{FF2B5EF4-FFF2-40B4-BE49-F238E27FC236}">
                <a16:creationId xmlns:a16="http://schemas.microsoft.com/office/drawing/2014/main" id="{3E22F911-55DE-3CAF-4211-ED7D40ABF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65" y="3425242"/>
            <a:ext cx="35210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rly Kale (Brassica oleracea L. var. acephala)">
            <a:extLst>
              <a:ext uri="{FF2B5EF4-FFF2-40B4-BE49-F238E27FC236}">
                <a16:creationId xmlns:a16="http://schemas.microsoft.com/office/drawing/2014/main" id="{0DB5D252-0FA3-7DCA-6342-50DDEB6B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69" y="3265754"/>
            <a:ext cx="3329896" cy="35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lores y Paisajes de Asturias : Brassica oleracea var. sylvestris">
            <a:extLst>
              <a:ext uri="{FF2B5EF4-FFF2-40B4-BE49-F238E27FC236}">
                <a16:creationId xmlns:a16="http://schemas.microsoft.com/office/drawing/2014/main" id="{EA354645-3114-3C36-5D8B-00A5CDCE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15" y="-38042"/>
            <a:ext cx="3326489" cy="370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ild Cabbage Brassica Oleracea Growing On Stock Photo 276183911 |  Shutterstock">
            <a:extLst>
              <a:ext uri="{FF2B5EF4-FFF2-40B4-BE49-F238E27FC236}">
                <a16:creationId xmlns:a16="http://schemas.microsoft.com/office/drawing/2014/main" id="{B57A7AC1-DDA6-0BAC-0AD9-C9B1BA632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" r="5602" b="8103"/>
          <a:stretch/>
        </p:blipFill>
        <p:spPr bwMode="auto">
          <a:xfrm>
            <a:off x="8384649" y="3757372"/>
            <a:ext cx="2023300" cy="30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ild cabbage plant hi-res stock photography and images - Alamy">
            <a:extLst>
              <a:ext uri="{FF2B5EF4-FFF2-40B4-BE49-F238E27FC236}">
                <a16:creationId xmlns:a16="http://schemas.microsoft.com/office/drawing/2014/main" id="{15FBA617-D9E0-8EBE-FBCB-D421A05FA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8"/>
          <a:stretch/>
        </p:blipFill>
        <p:spPr bwMode="auto">
          <a:xfrm>
            <a:off x="10437458" y="3756813"/>
            <a:ext cx="2023299" cy="304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25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FD71C-2605-4EC1-CE1A-915045ADC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69" t="13315" r="20961" b="9911"/>
          <a:stretch/>
        </p:blipFill>
        <p:spPr>
          <a:xfrm>
            <a:off x="1364564" y="140680"/>
            <a:ext cx="9509760" cy="640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4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F588-3670-57E9-DB67-EDB8852F7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38" y="55159"/>
            <a:ext cx="10499361" cy="63438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OF KALE &amp; COLLARDS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D554A-F86E-30AE-8F4A-3973F970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83" y="839450"/>
            <a:ext cx="11800308" cy="594840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Botanical Name: </a:t>
            </a:r>
            <a:r>
              <a:rPr lang="en-IN" sz="2400" i="1" dirty="0">
                <a:latin typeface="Times New Roman" pitchFamily="18" charset="0"/>
                <a:cs typeface="Times New Roman" pitchFamily="18" charset="0"/>
              </a:rPr>
              <a:t>Brassica oleracea var.acephala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D.C    - Kale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Brassica oleracea var Viridis     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Collards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  Family: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Brassicaceae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Chromosome No.: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2n=18 (n=9)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Mode of pollination: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Crosspollinated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 Edible parts :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Leaves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Among cole crops Kale and collards are rare grown in kitchen gardens of Kashmir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Both kale and collards are used in raw or cooked form like other leafy greens.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Kale is </a:t>
            </a:r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Scottish word 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derived from </a:t>
            </a:r>
            <a:r>
              <a:rPr lang="en-IN" alt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coles</a:t>
            </a:r>
            <a:r>
              <a:rPr lang="en-IN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IN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caulis 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, term used by the </a:t>
            </a:r>
            <a:r>
              <a:rPr lang="en-IN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Greeks &amp; Romans referring to the cabbage group like plants.</a:t>
            </a:r>
            <a:endParaRPr lang="en-IN" altLang="en-US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Kale &amp; collards differ in appearance but have more resemblance with wild cabbage-</a:t>
            </a:r>
            <a:r>
              <a:rPr lang="en-IN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Coldwarts</a:t>
            </a:r>
            <a:r>
              <a:rPr lang="en-IN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than any of its other cultivated forms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Kale is crowned as </a:t>
            </a:r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queen of greens 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because it has </a:t>
            </a:r>
            <a:r>
              <a:rPr lang="en-I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highest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Vitamin-A(9990 IU/100g) 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Vitamin C187mg/100g 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edible portion) among the all crucifers.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It has good source of lutein and anticarcinogenic compounds-particularly contains indoles-regulate estrogen &amp;inhibits colon cancer.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23233AD3-BA3D-7E8A-E7B7-B5ECE9D0765E}"/>
              </a:ext>
            </a:extLst>
          </p:cNvPr>
          <p:cNvSpPr/>
          <p:nvPr/>
        </p:nvSpPr>
        <p:spPr>
          <a:xfrm>
            <a:off x="1561870" y="514699"/>
            <a:ext cx="86868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0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41454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109F4-9E5A-EA8E-F397-AA197A3E8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2" y="1110890"/>
            <a:ext cx="4092315" cy="551851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center of origin is Mediterranean region.</a:t>
            </a:r>
          </a:p>
          <a:p>
            <a:pPr algn="just"/>
            <a:r>
              <a:rPr lang="en-IN" altLang="en-US" sz="2400" dirty="0">
                <a:latin typeface="Times New Roman" panose="02020603050405020304" pitchFamily="18" charset="0"/>
                <a:cs typeface="Times New Roman" pitchFamily="18" charset="0"/>
              </a:rPr>
              <a:t>Kale &amp; collards differ in appearance but have more resemblance with wild cabbage-</a:t>
            </a:r>
            <a:r>
              <a:rPr lang="en-I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Cold warts- </a:t>
            </a:r>
            <a:r>
              <a:rPr lang="en-IN" altLang="en-US" sz="24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Brassica</a:t>
            </a:r>
            <a:r>
              <a:rPr lang="en-IN" alt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IN" altLang="en-US" sz="24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oleracea</a:t>
            </a:r>
            <a:r>
              <a:rPr lang="en-IN" alt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var. </a:t>
            </a:r>
            <a:r>
              <a:rPr lang="en-IN" altLang="en-US" sz="24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sylvestris</a:t>
            </a:r>
            <a:r>
              <a:rPr lang="en-IN" alt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IN" altLang="en-US" sz="2400" dirty="0">
                <a:latin typeface="Times New Roman" panose="02020603050405020304" pitchFamily="18" charset="0"/>
                <a:cs typeface="Times New Roman" pitchFamily="18" charset="0"/>
              </a:rPr>
              <a:t>than any of its other cultivated forms.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 the 1600s kale made its way through Europe to the United states.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 its introduced in India during 19</a:t>
            </a:r>
            <a:r>
              <a:rPr lang="en-I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7EBF6-5D81-8A2E-A9B9-885302A61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32" t="17251" r="21557" b="11457"/>
          <a:stretch/>
        </p:blipFill>
        <p:spPr>
          <a:xfrm>
            <a:off x="4182257" y="863376"/>
            <a:ext cx="8056345" cy="5734428"/>
          </a:xfrm>
          <a:prstGeom prst="rect">
            <a:avLst/>
          </a:prstGeom>
        </p:spPr>
      </p:pic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2647D8CE-22B1-A040-1E6A-8DCA8AC64CED}"/>
              </a:ext>
            </a:extLst>
          </p:cNvPr>
          <p:cNvSpPr/>
          <p:nvPr/>
        </p:nvSpPr>
        <p:spPr>
          <a:xfrm>
            <a:off x="228600" y="228600"/>
            <a:ext cx="86868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Origin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E29F7-E775-3AA3-BB75-B2F777330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94479"/>
            <a:ext cx="11628620" cy="589589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1.Curly kale :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B.O. sub. Laciniata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Kales having  finely curled foliage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mainly grown for consumption and also one of the earliest form of cole crops.</a:t>
            </a:r>
          </a:p>
          <a:p>
            <a:pPr>
              <a:lnSpc>
                <a:spcPct val="11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2.Smooth leafed kale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B.O. Sub. var. plana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3.Thousand headed kale:  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O. Sub. var. millecapidata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(Sprouted axillary buds forming loose leafy rosette.</a:t>
            </a:r>
          </a:p>
          <a:p>
            <a:pPr>
              <a:lnSpc>
                <a:spcPct val="11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4.Tree kale: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B.O. sub var. palmifolia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Tree kales having height upto 2m.</a:t>
            </a:r>
          </a:p>
          <a:p>
            <a:pPr>
              <a:lnSpc>
                <a:spcPct val="11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5.Marrow stem kale :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B.O. Sub var. medullosa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:These kales having long swollen stems.</a:t>
            </a:r>
          </a:p>
          <a:p>
            <a:pPr>
              <a:lnSpc>
                <a:spcPct val="11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kale: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Brassica alboglabra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types kales are used for fodder, live stock and for ornamental purpose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Collards: B.O. var. viridis : it is an intermediate form of non heading and heading cabbages and resembles to all kales in growth habit with smooth leaf blades than the crinkled leaf blades.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known as tree cabbage/ non headed cabbage and flavour of stem and leaves is milder than the kales </a:t>
            </a:r>
          </a:p>
          <a:p>
            <a:pPr>
              <a:lnSpc>
                <a:spcPct val="11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91093FC6-922D-0C2E-035A-2FD787547825}"/>
              </a:ext>
            </a:extLst>
          </p:cNvPr>
          <p:cNvSpPr/>
          <p:nvPr/>
        </p:nvSpPr>
        <p:spPr>
          <a:xfrm>
            <a:off x="228600" y="182614"/>
            <a:ext cx="86868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000" b="1" dirty="0">
                <a:latin typeface="Times New Roman" pitchFamily="18" charset="0"/>
                <a:cs typeface="Times New Roman" pitchFamily="18" charset="0"/>
              </a:rPr>
              <a:t>Continued… Types of kales</a:t>
            </a:r>
          </a:p>
        </p:txBody>
      </p:sp>
    </p:spTree>
    <p:extLst>
      <p:ext uri="{BB962C8B-B14F-4D97-AF65-F5344CB8AC3E}">
        <p14:creationId xmlns:p14="http://schemas.microsoft.com/office/powerpoint/2010/main" val="38737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9E078-4D8D-6828-FA28-1D90162FF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90715"/>
            <a:ext cx="11598640" cy="557634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Karam sag of Kashmir as kale is closely related to Chinese kale because these are freely intercrossed with each other.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Chinese kale and karam sag requires different temperature regiems but rossete of leaves at the top &amp; tender leaves are edible portion in the both the crops.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kales are white and retain their edibility upto bolting stage.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349464F3-5FD5-E215-5C31-86B11FCB365F}"/>
              </a:ext>
            </a:extLst>
          </p:cNvPr>
          <p:cNvSpPr/>
          <p:nvPr/>
        </p:nvSpPr>
        <p:spPr>
          <a:xfrm>
            <a:off x="1202956" y="62694"/>
            <a:ext cx="86868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000" b="1" dirty="0">
                <a:latin typeface="Times New Roman" pitchFamily="18" charset="0"/>
                <a:cs typeface="Times New Roman" pitchFamily="18" charset="0"/>
              </a:rPr>
              <a:t>Continued… Types of kales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35F814-A76A-1104-F7B5-A54BE8F52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07054"/>
              </p:ext>
            </p:extLst>
          </p:nvPr>
        </p:nvGraphicFramePr>
        <p:xfrm>
          <a:off x="89941" y="2530527"/>
          <a:ext cx="119634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0859">
                  <a:extLst>
                    <a:ext uri="{9D8B030D-6E8A-4147-A177-3AD203B41FA5}">
                      <a16:colId xmlns:a16="http://schemas.microsoft.com/office/drawing/2014/main" val="794104196"/>
                    </a:ext>
                  </a:extLst>
                </a:gridCol>
                <a:gridCol w="5652541">
                  <a:extLst>
                    <a:ext uri="{9D8B030D-6E8A-4147-A177-3AD203B41FA5}">
                      <a16:colId xmlns:a16="http://schemas.microsoft.com/office/drawing/2014/main" val="7774387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Kale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Collards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57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/>
                        <a:t>B.O.Sub.achephala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B.O.Sub.viridis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38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Growth habit: open type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Upright growth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382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Appearance: terminal portion ending with rosette of leaves i.e. non heading intermediate form between heading and non heading cabbages(Transitional type of cabbage)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Terminal portion ending with loose heads of cabbage like mild flavour leaves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357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Plant is dwarf (20-30cm)- tall (180cm in thousand headed kale)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Intermediate in size (90-100cm)between dwarf &amp;tall kales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13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The stem tough coarse but nether branched nor markedly thickened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stem is unbranched, thick and stiff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145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Leaves are curled, smooth and high variability in size, height, colour and forms  of leaves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Leaves are smooth with less variability occurs.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47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Winter hardy and plants are not killed even in the severe winter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Besides being winter hardy, it can tolerate more heat than kale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114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8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assica oleracea Acephala Group [curly kale]">
            <a:extLst>
              <a:ext uri="{FF2B5EF4-FFF2-40B4-BE49-F238E27FC236}">
                <a16:creationId xmlns:a16="http://schemas.microsoft.com/office/drawing/2014/main" id="{287021E3-3363-5366-C1BA-5653828C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" y="24944"/>
            <a:ext cx="3042852" cy="34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BAE7FA-1EDD-17AC-BB74-E9E795EC2078}"/>
              </a:ext>
            </a:extLst>
          </p:cNvPr>
          <p:cNvSpPr txBox="1"/>
          <p:nvPr/>
        </p:nvSpPr>
        <p:spPr>
          <a:xfrm>
            <a:off x="219958" y="3523887"/>
            <a:ext cx="296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Curly kale: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B.O.sub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laciniata</a:t>
            </a:r>
            <a:endParaRPr lang="en-I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Marrow stem kale hi-res stock photography and images - Alamy">
            <a:extLst>
              <a:ext uri="{FF2B5EF4-FFF2-40B4-BE49-F238E27FC236}">
                <a16:creationId xmlns:a16="http://schemas.microsoft.com/office/drawing/2014/main" id="{B7F32E9D-49B5-83A5-DD4D-38729331A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4"/>
          <a:stretch/>
        </p:blipFill>
        <p:spPr bwMode="auto">
          <a:xfrm>
            <a:off x="6657151" y="85275"/>
            <a:ext cx="2424784" cy="318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EE27C5-CAB2-FA1B-C3F0-7A2207C87092}"/>
              </a:ext>
            </a:extLst>
          </p:cNvPr>
          <p:cNvSpPr txBox="1"/>
          <p:nvPr/>
        </p:nvSpPr>
        <p:spPr>
          <a:xfrm flipH="1">
            <a:off x="7140454" y="3250408"/>
            <a:ext cx="242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Marrow stem kale</a:t>
            </a:r>
            <a:endParaRPr lang="en-IN" dirty="0"/>
          </a:p>
        </p:txBody>
      </p:sp>
      <p:pic>
        <p:nvPicPr>
          <p:cNvPr id="1032" name="Picture 8" descr="657 Brassica Alboglabra Images, Stock Photos &amp; Vectors | Shutterstock">
            <a:extLst>
              <a:ext uri="{FF2B5EF4-FFF2-40B4-BE49-F238E27FC236}">
                <a16:creationId xmlns:a16="http://schemas.microsoft.com/office/drawing/2014/main" id="{154BB90B-E25D-34CD-674A-A575EC3C8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4" y="3933456"/>
            <a:ext cx="39909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ousandhead Kale Seeds | A leading supplier of vegetable seeds in Essex,  UK | Kings Seeds">
            <a:extLst>
              <a:ext uri="{FF2B5EF4-FFF2-40B4-BE49-F238E27FC236}">
                <a16:creationId xmlns:a16="http://schemas.microsoft.com/office/drawing/2014/main" id="{67158497-AECC-57E5-D987-EC55266D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057" y="50899"/>
            <a:ext cx="3493094" cy="34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2E9F57-C1C2-420B-6DC0-72F7DE8201C4}"/>
              </a:ext>
            </a:extLst>
          </p:cNvPr>
          <p:cNvSpPr txBox="1"/>
          <p:nvPr/>
        </p:nvSpPr>
        <p:spPr>
          <a:xfrm>
            <a:off x="3262810" y="3471597"/>
            <a:ext cx="460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 headed kale: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B.O.sub.millecapidata</a:t>
            </a:r>
            <a:endParaRPr lang="en-I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Difference Between Kale and Collard Greens">
            <a:extLst>
              <a:ext uri="{FF2B5EF4-FFF2-40B4-BE49-F238E27FC236}">
                <a16:creationId xmlns:a16="http://schemas.microsoft.com/office/drawing/2014/main" id="{DDDF779D-5E60-F643-8160-864AA0FAE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601" y="3813535"/>
            <a:ext cx="3315729" cy="262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855680-D6F5-7313-4545-D2C8C0627D02}"/>
              </a:ext>
            </a:extLst>
          </p:cNvPr>
          <p:cNvSpPr txBox="1"/>
          <p:nvPr/>
        </p:nvSpPr>
        <p:spPr>
          <a:xfrm>
            <a:off x="3795026" y="6456027"/>
            <a:ext cx="38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Collards: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B.O.var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viridis</a:t>
            </a:r>
            <a:endParaRPr lang="en-I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64AC2-D01E-BCA5-44DF-E064FA1E8F22}"/>
              </a:ext>
            </a:extLst>
          </p:cNvPr>
          <p:cNvSpPr txBox="1"/>
          <p:nvPr/>
        </p:nvSpPr>
        <p:spPr>
          <a:xfrm>
            <a:off x="424725" y="6437769"/>
            <a:ext cx="34441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Brassica alboglabra- Chinese kale</a:t>
            </a:r>
            <a:endParaRPr lang="en-I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A548F-9EE2-5879-1C89-53C915672514}"/>
              </a:ext>
            </a:extLst>
          </p:cNvPr>
          <p:cNvSpPr txBox="1"/>
          <p:nvPr/>
        </p:nvSpPr>
        <p:spPr>
          <a:xfrm>
            <a:off x="9860476" y="6523702"/>
            <a:ext cx="213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Tree kale</a:t>
            </a:r>
            <a:endParaRPr lang="en-IN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2C10E-5073-2C25-C069-AEB15FC294EA}"/>
              </a:ext>
            </a:extLst>
          </p:cNvPr>
          <p:cNvSpPr txBox="1"/>
          <p:nvPr/>
        </p:nvSpPr>
        <p:spPr>
          <a:xfrm>
            <a:off x="7336159" y="6339036"/>
            <a:ext cx="253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Smooth leafed kale</a:t>
            </a:r>
            <a:endParaRPr lang="en-IN" b="1" dirty="0"/>
          </a:p>
        </p:txBody>
      </p:sp>
      <p:pic>
        <p:nvPicPr>
          <p:cNvPr id="2050" name="Picture 2" descr="Category:Brassica oleracea var. palmifolia - Wikimedia Commons">
            <a:extLst>
              <a:ext uri="{FF2B5EF4-FFF2-40B4-BE49-F238E27FC236}">
                <a16:creationId xmlns:a16="http://schemas.microsoft.com/office/drawing/2014/main" id="{7D4DCDED-88D5-AF80-36E3-B0AECE6C5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535" y="0"/>
            <a:ext cx="2965407" cy="395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FD75DDC-9FB1-DEC1-1B8A-A5F587670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261" y="3990177"/>
            <a:ext cx="3107087" cy="232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rkstammkohl / Brassica oleracea var. medullosa">
            <a:extLst>
              <a:ext uri="{FF2B5EF4-FFF2-40B4-BE49-F238E27FC236}">
                <a16:creationId xmlns:a16="http://schemas.microsoft.com/office/drawing/2014/main" id="{8FB2BB81-B27A-E712-B26F-21C16F13C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363" y="3771598"/>
            <a:ext cx="2392313" cy="286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0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E135D-4D6C-5D72-D623-02F8BF328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72196"/>
            <a:ext cx="11588262" cy="580318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Branching bush kale: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B.o.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 fruiticosa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cow kale- for its edible foliage &amp; extensively used for animal fodder.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Kale Varieties: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Delaway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requires 60-65 days to first harvest. Features- good flavour, very attractive in nature producing long green leaves with purple tinge.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Lark’s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Tounge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it’s a German kale variety actually called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Lerchenzungen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take 55 days to mature and very hardy in nature, 2-3ft height, slender, elongated and slightly ruffled leaves.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Russian: 55 days to mature having purple vein and deep lobbed leaves. It is tender and sweet even in summer.it can be harvested throughout the season if it is planted in spring.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Ursa,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Redbore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Starbor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Tall scotch, Dwarf Siberian,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Darkibor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Ripbor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Scarlet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Siberian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Toscano/lacinato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Blue Dwarf –it is ready for harvest 30DAP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Collards varieties: Champion, Georgia,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Flash Hybrid</a:t>
            </a:r>
          </a:p>
          <a:p>
            <a:pPr algn="just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0153ABEC-6253-0B8C-1320-1A6AD2F8D988}"/>
              </a:ext>
            </a:extLst>
          </p:cNvPr>
          <p:cNvSpPr/>
          <p:nvPr/>
        </p:nvSpPr>
        <p:spPr>
          <a:xfrm>
            <a:off x="228600" y="182614"/>
            <a:ext cx="86868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000" b="1" dirty="0">
                <a:latin typeface="Times New Roman" pitchFamily="18" charset="0"/>
                <a:cs typeface="Times New Roman" pitchFamily="18" charset="0"/>
              </a:rPr>
              <a:t>Continued… Types of kales</a:t>
            </a:r>
          </a:p>
        </p:txBody>
      </p:sp>
    </p:spTree>
    <p:extLst>
      <p:ext uri="{BB962C8B-B14F-4D97-AF65-F5344CB8AC3E}">
        <p14:creationId xmlns:p14="http://schemas.microsoft.com/office/powerpoint/2010/main" val="127948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2C111-F60A-3C82-D083-306C722DB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63" y="704538"/>
            <a:ext cx="11428963" cy="597084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requirements: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collards and kale can be grown on wide range of soils viz. sandy lams to clay loams.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 soil must be fertile, well drained with good water holding capacity.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ideal soil reaction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is between 6-7.5.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requirements: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hardiest crop among brassicas capable of with stand temperature as -15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ᵒC with better tolerance to high summer temperatures.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cool season vegetables and they can be grown in the temperature  range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12-18 ᵒC.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kale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Brassica alboglabra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requires comparatively high temperature around 18-20 ᵒC.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crops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frost improves the edible quality of the leaves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collards are hardy to low as well as high temperatures than kale.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 fall about 30-500mm is best for optimum yield of kale.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5A07EE61-378B-9429-E50F-D28DA801796E}"/>
              </a:ext>
            </a:extLst>
          </p:cNvPr>
          <p:cNvSpPr/>
          <p:nvPr/>
        </p:nvSpPr>
        <p:spPr>
          <a:xfrm>
            <a:off x="1577710" y="168546"/>
            <a:ext cx="86868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Soil &amp; climate requirements</a:t>
            </a:r>
            <a:endParaRPr lang="en-IN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6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7DA19-D6BF-552D-88CF-5FE80953E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50" y="625746"/>
            <a:ext cx="11802794" cy="60637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of propagation : seed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 of planting: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 crop-sowing (march-April)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summer-September-October- transplanting(Oct-November)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hills: August-September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of sowing:1-1.25cm with spacing 45-60cm(between rows) x 45cm(with in rows)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Dwarf varieties: 60 x60cm, 60 x 45cm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 varieties: 75 x 60cm, 75 x 45 cm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Tall varieties: 90 x 60cm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Nursery bed size: 1m width with convenient length is made followed by drenching of soil with  mixture of fungicide Loyalty 10g+ Pyrimid 700 WP 100g insecticide+ sticker(20ml)/20L of water to minimize pest and diseases, to break dormancy to facilitate uniform germination of seeds.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 rate: dwarf varieties: 500-750g/ha Medium: 400-500g/ha and tall varieties: 350-400g/ha.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3590E144-ACEF-14BF-036D-984A65790D49}"/>
              </a:ext>
            </a:extLst>
          </p:cNvPr>
          <p:cNvSpPr/>
          <p:nvPr/>
        </p:nvSpPr>
        <p:spPr>
          <a:xfrm>
            <a:off x="1577710" y="168546"/>
            <a:ext cx="86868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</a:t>
            </a:r>
            <a:endParaRPr lang="en-IN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1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1454</Words>
  <Application>Microsoft Office PowerPoint</Application>
  <PresentationFormat>Widescreen</PresentationFormat>
  <Paragraphs>125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PRODUCTION TECHNOLOGY OF UNDERUTILIZED VEGETABLE CROPS  HVSC 0509 (2+1) </vt:lpstr>
      <vt:lpstr>PRODUCTION TECHNOLOGY OF KALE &amp; COLLARDS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TECHNOLOGY OF UNDERUTILIZED VEGETABLE CROPS  HVSC 0509 (2+1) </dc:title>
  <dc:creator>THRIVENI VANGAPANDU</dc:creator>
  <cp:lastModifiedBy>THRIVENI VANGAPANDU</cp:lastModifiedBy>
  <cp:revision>38</cp:revision>
  <dcterms:created xsi:type="dcterms:W3CDTF">2023-03-15T08:14:07Z</dcterms:created>
  <dcterms:modified xsi:type="dcterms:W3CDTF">2023-03-17T11:18:27Z</dcterms:modified>
</cp:coreProperties>
</file>